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Roboto"/>
      <p:regular r:id="rId39"/>
      <p:bold r:id="rId40"/>
      <p:italic r:id="rId41"/>
      <p:boldItalic r:id="rId42"/>
    </p:embeddedFont>
    <p:embeddedFont>
      <p:font typeface="Roboto Medium"/>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3C49FC-91D7-400F-8832-0B6A73194D44}">
  <a:tblStyle styleId="{5A3C49FC-91D7-400F-8832-0B6A73194D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RobotoMedium-bold.fntdata"/><Relationship Id="rId43" Type="http://schemas.openxmlformats.org/officeDocument/2006/relationships/font" Target="fonts/RobotoMedium-regular.fntdata"/><Relationship Id="rId46" Type="http://schemas.openxmlformats.org/officeDocument/2006/relationships/font" Target="fonts/RobotoMedium-boldItalic.fntdata"/><Relationship Id="rId45" Type="http://schemas.openxmlformats.org/officeDocument/2006/relationships/font" Target="fonts/Roboto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aleway-regular.fntdata"/><Relationship Id="rId34" Type="http://schemas.openxmlformats.org/officeDocument/2006/relationships/slide" Target="slides/slide28.xml"/><Relationship Id="rId37" Type="http://schemas.openxmlformats.org/officeDocument/2006/relationships/font" Target="fonts/Raleway-italic.fntdata"/><Relationship Id="rId36" Type="http://schemas.openxmlformats.org/officeDocument/2006/relationships/font" Target="fonts/Raleway-bold.fntdata"/><Relationship Id="rId39" Type="http://schemas.openxmlformats.org/officeDocument/2006/relationships/font" Target="fonts/Roboto-regular.fntdata"/><Relationship Id="rId38" Type="http://schemas.openxmlformats.org/officeDocument/2006/relationships/font" Target="fonts/Raleway-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bb4c2249f_1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bb4c2249f_1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bb4c2249f_1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dbb4c2249f_1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bb4c2249f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bb4c2249f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bb4c2249f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dbb4c2249f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bb4c2249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bb4c2249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bb4c2249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bb4c2249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bb4c2249f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bb4c2249f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bb4c2249f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dbb4c2249f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bb4c2249f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dbb4c2249f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bb4c224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dbb4c224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bb4c2249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bb4c2249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bb4c224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bb4c224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bb4c2249f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bb4c2249f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dbb4c2249f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dbb4c2249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dbb4c2249f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dbb4c2249f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bb4c2249f_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dbb4c2249f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dbb4c2249f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dbb4c2249f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dbb4c2249f_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dbb4c2249f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dbb4c2249f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dbb4c2249f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dbb4c2249f_7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dbb4c2249f_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bb4c2249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bb4c2249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bb4c2249f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bb4c2249f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bb4c2249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bb4c2249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bb4c2249f_1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bb4c2249f_1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bb4c2249f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bb4c2249f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bb4c2249f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dbb4c2249f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bb4c2249f_1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bb4c2249f_1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jpg"/><Relationship Id="rId4" Type="http://schemas.openxmlformats.org/officeDocument/2006/relationships/image" Target="../media/image15.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3"/>
          <p:cNvPicPr preferRelativeResize="0"/>
          <p:nvPr/>
        </p:nvPicPr>
        <p:blipFill rotWithShape="1">
          <a:blip r:embed="rId3">
            <a:alphaModFix amt="35000"/>
          </a:blip>
          <a:srcRect b="0" l="0" r="0" t="0"/>
          <a:stretch/>
        </p:blipFill>
        <p:spPr>
          <a:xfrm>
            <a:off x="-329625" y="-287275"/>
            <a:ext cx="9536700" cy="6399975"/>
          </a:xfrm>
          <a:prstGeom prst="rect">
            <a:avLst/>
          </a:prstGeom>
          <a:noFill/>
          <a:ln>
            <a:noFill/>
          </a:ln>
        </p:spPr>
      </p:pic>
      <p:sp>
        <p:nvSpPr>
          <p:cNvPr id="87" name="Google Shape;87;p13"/>
          <p:cNvSpPr txBox="1"/>
          <p:nvPr>
            <p:ph type="ctrTitle"/>
          </p:nvPr>
        </p:nvSpPr>
        <p:spPr>
          <a:xfrm>
            <a:off x="729450" y="1322450"/>
            <a:ext cx="7688100" cy="1664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r">
              <a:spcBef>
                <a:spcPts val="0"/>
              </a:spcBef>
              <a:spcAft>
                <a:spcPts val="0"/>
              </a:spcAft>
              <a:buNone/>
            </a:pPr>
            <a:r>
              <a:rPr lang="es" u="sng">
                <a:solidFill>
                  <a:srgbClr val="FF0000"/>
                </a:solidFill>
              </a:rPr>
              <a:t>Copias de seguridad </a:t>
            </a:r>
            <a:endParaRPr u="sng">
              <a:solidFill>
                <a:srgbClr val="FF0000"/>
              </a:solidFill>
            </a:endParaRPr>
          </a:p>
          <a:p>
            <a:pPr indent="0" lvl="0" marL="0" rtl="0" algn="r">
              <a:spcBef>
                <a:spcPts val="0"/>
              </a:spcBef>
              <a:spcAft>
                <a:spcPts val="0"/>
              </a:spcAft>
              <a:buNone/>
            </a:pPr>
            <a:r>
              <a:rPr lang="es" sz="3033"/>
              <a:t>una guía de aproximación para el empresario</a:t>
            </a:r>
            <a:endParaRPr sz="3033"/>
          </a:p>
        </p:txBody>
      </p:sp>
      <p:sp>
        <p:nvSpPr>
          <p:cNvPr id="88" name="Google Shape;88;p13"/>
          <p:cNvSpPr txBox="1"/>
          <p:nvPr>
            <p:ph idx="1" type="subTitle"/>
          </p:nvPr>
        </p:nvSpPr>
        <p:spPr>
          <a:xfrm>
            <a:off x="311700" y="383737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Trabajo grupal realizado el 13 de mayo de 2024</a:t>
            </a:r>
            <a:endParaRPr/>
          </a:p>
        </p:txBody>
      </p:sp>
      <p:pic>
        <p:nvPicPr>
          <p:cNvPr id="89" name="Google Shape;89;p13"/>
          <p:cNvPicPr preferRelativeResize="0"/>
          <p:nvPr/>
        </p:nvPicPr>
        <p:blipFill>
          <a:blip r:embed="rId4">
            <a:alphaModFix/>
          </a:blip>
          <a:stretch>
            <a:fillRect/>
          </a:stretch>
        </p:blipFill>
        <p:spPr>
          <a:xfrm>
            <a:off x="433388" y="876300"/>
            <a:ext cx="1152525" cy="34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ctrTitle"/>
          </p:nvPr>
        </p:nvSpPr>
        <p:spPr>
          <a:xfrm>
            <a:off x="686875" y="981825"/>
            <a:ext cx="7688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400"/>
              <a:t>2.2.1 Copia de seguridad en espejo o RAID 1</a:t>
            </a:r>
            <a:endParaRPr sz="2400"/>
          </a:p>
        </p:txBody>
      </p:sp>
      <p:sp>
        <p:nvSpPr>
          <p:cNvPr id="193" name="Google Shape;193;p22"/>
          <p:cNvSpPr txBox="1"/>
          <p:nvPr>
            <p:ph idx="1" type="subTitle"/>
          </p:nvPr>
        </p:nvSpPr>
        <p:spPr>
          <a:xfrm>
            <a:off x="729450" y="1863650"/>
            <a:ext cx="5886000" cy="26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94" name="Google Shape;194;p22"/>
          <p:cNvPicPr preferRelativeResize="0"/>
          <p:nvPr/>
        </p:nvPicPr>
        <p:blipFill>
          <a:blip r:embed="rId3">
            <a:alphaModFix/>
          </a:blip>
          <a:stretch>
            <a:fillRect/>
          </a:stretch>
        </p:blipFill>
        <p:spPr>
          <a:xfrm>
            <a:off x="6615450" y="1135976"/>
            <a:ext cx="2275700" cy="3654075"/>
          </a:xfrm>
          <a:prstGeom prst="rect">
            <a:avLst/>
          </a:prstGeom>
          <a:noFill/>
          <a:ln>
            <a:noFill/>
          </a:ln>
        </p:spPr>
      </p:pic>
      <p:graphicFrame>
        <p:nvGraphicFramePr>
          <p:cNvPr id="195" name="Google Shape;195;p22"/>
          <p:cNvGraphicFramePr/>
          <p:nvPr/>
        </p:nvGraphicFramePr>
        <p:xfrm>
          <a:off x="1007925" y="1973375"/>
          <a:ext cx="3000000" cy="3000000"/>
        </p:xfrm>
        <a:graphic>
          <a:graphicData uri="http://schemas.openxmlformats.org/drawingml/2006/table">
            <a:tbl>
              <a:tblPr>
                <a:noFill/>
                <a:tableStyleId>{5A3C49FC-91D7-400F-8832-0B6A73194D44}</a:tableStyleId>
              </a:tblPr>
              <a:tblGrid>
                <a:gridCol w="2664525"/>
                <a:gridCol w="2664525"/>
              </a:tblGrid>
              <a:tr h="474575">
                <a:tc>
                  <a:txBody>
                    <a:bodyPr/>
                    <a:lstStyle/>
                    <a:p>
                      <a:pPr indent="0" lvl="0" marL="0" rtl="0" algn="ctr">
                        <a:spcBef>
                          <a:spcPts val="0"/>
                        </a:spcBef>
                        <a:spcAft>
                          <a:spcPts val="0"/>
                        </a:spcAft>
                        <a:buNone/>
                      </a:pPr>
                      <a:r>
                        <a:rPr lang="es">
                          <a:solidFill>
                            <a:schemeClr val="lt1"/>
                          </a:solidFill>
                        </a:rPr>
                        <a:t>Ventajas</a:t>
                      </a:r>
                      <a:endParaRPr>
                        <a:solidFill>
                          <a:schemeClr val="lt1"/>
                        </a:solidFill>
                      </a:endParaRPr>
                    </a:p>
                  </a:txBody>
                  <a:tcPr marT="91425" marB="91425" marR="91425" marL="91425">
                    <a:lnB cap="flat" cmpd="sng" w="9525">
                      <a:solidFill>
                        <a:schemeClr val="lt1"/>
                      </a:solidFill>
                      <a:prstDash val="solid"/>
                      <a:round/>
                      <a:headEnd len="sm" w="sm" type="none"/>
                      <a:tailEnd len="sm" w="sm" type="none"/>
                    </a:lnB>
                    <a:solidFill>
                      <a:srgbClr val="980000"/>
                    </a:solidFill>
                  </a:tcPr>
                </a:tc>
                <a:tc>
                  <a:txBody>
                    <a:bodyPr/>
                    <a:lstStyle/>
                    <a:p>
                      <a:pPr indent="0" lvl="0" marL="0" rtl="0" algn="ctr">
                        <a:spcBef>
                          <a:spcPts val="0"/>
                        </a:spcBef>
                        <a:spcAft>
                          <a:spcPts val="0"/>
                        </a:spcAft>
                        <a:buNone/>
                      </a:pPr>
                      <a:r>
                        <a:rPr lang="es">
                          <a:solidFill>
                            <a:schemeClr val="lt1"/>
                          </a:solidFill>
                        </a:rPr>
                        <a:t>Desventajas</a:t>
                      </a:r>
                      <a:endParaRPr>
                        <a:solidFill>
                          <a:schemeClr val="lt1"/>
                        </a:solidFill>
                      </a:endParaRPr>
                    </a:p>
                  </a:txBody>
                  <a:tcPr marT="91425" marB="91425" marR="91425" marL="91425">
                    <a:lnB cap="flat" cmpd="sng" w="9525">
                      <a:solidFill>
                        <a:schemeClr val="lt1"/>
                      </a:solidFill>
                      <a:prstDash val="solid"/>
                      <a:round/>
                      <a:headEnd len="sm" w="sm" type="none"/>
                      <a:tailEnd len="sm" w="sm" type="none"/>
                    </a:lnB>
                    <a:solidFill>
                      <a:srgbClr val="980000"/>
                    </a:solidFill>
                  </a:tcPr>
                </a:tc>
              </a:tr>
              <a:tr h="714150">
                <a:tc>
                  <a:txBody>
                    <a:bodyPr/>
                    <a:lstStyle/>
                    <a:p>
                      <a:pPr indent="0" lvl="0" marL="0" rtl="0" algn="ctr">
                        <a:spcBef>
                          <a:spcPts val="0"/>
                        </a:spcBef>
                        <a:spcAft>
                          <a:spcPts val="0"/>
                        </a:spcAft>
                        <a:buNone/>
                      </a:pPr>
                      <a:r>
                        <a:rPr lang="es">
                          <a:solidFill>
                            <a:srgbClr val="980000"/>
                          </a:solidFill>
                        </a:rPr>
                        <a:t>Copia en tiempo real en otra ubicación</a:t>
                      </a:r>
                      <a:endParaRPr>
                        <a:solidFill>
                          <a:srgbClr val="980000"/>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rowSpan="3">
                  <a:txBody>
                    <a:bodyPr/>
                    <a:lstStyle/>
                    <a:p>
                      <a:pPr indent="0" lvl="0" marL="0" rtl="0" algn="ctr">
                        <a:spcBef>
                          <a:spcPts val="0"/>
                        </a:spcBef>
                        <a:spcAft>
                          <a:spcPts val="0"/>
                        </a:spcAft>
                        <a:buNone/>
                      </a:pPr>
                      <a:r>
                        <a:rPr lang="es">
                          <a:solidFill>
                            <a:srgbClr val="980000"/>
                          </a:solidFill>
                        </a:rPr>
                        <a:t>Posible pérdida de archivos</a:t>
                      </a:r>
                      <a:endParaRPr>
                        <a:solidFill>
                          <a:srgbClr val="980000"/>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474575">
                <a:tc>
                  <a:txBody>
                    <a:bodyPr/>
                    <a:lstStyle/>
                    <a:p>
                      <a:pPr indent="0" lvl="0" marL="0" rtl="0" algn="ctr">
                        <a:spcBef>
                          <a:spcPts val="0"/>
                        </a:spcBef>
                        <a:spcAft>
                          <a:spcPts val="0"/>
                        </a:spcAft>
                        <a:buNone/>
                      </a:pPr>
                      <a:r>
                        <a:rPr lang="es">
                          <a:solidFill>
                            <a:srgbClr val="980000"/>
                          </a:solidFill>
                        </a:rPr>
                        <a:t>Recuperación ágil de archivos</a:t>
                      </a:r>
                      <a:endParaRPr>
                        <a:solidFill>
                          <a:srgbClr val="980000"/>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80000">
                          <a:alpha val="0"/>
                        </a:srgbClr>
                      </a:solidFill>
                      <a:prstDash val="solid"/>
                      <a:round/>
                      <a:headEnd len="sm" w="sm" type="none"/>
                      <a:tailEnd len="sm" w="sm" type="none"/>
                    </a:lnB>
                    <a:solidFill>
                      <a:schemeClr val="lt1"/>
                    </a:solidFill>
                  </a:tcPr>
                </a:tc>
                <a:tc vMerge="1"/>
              </a:tr>
              <a:tr h="730125">
                <a:tc>
                  <a:txBody>
                    <a:bodyPr/>
                    <a:lstStyle/>
                    <a:p>
                      <a:pPr indent="0" lvl="0" marL="0" rtl="0" algn="ctr">
                        <a:spcBef>
                          <a:spcPts val="0"/>
                        </a:spcBef>
                        <a:spcAft>
                          <a:spcPts val="0"/>
                        </a:spcAft>
                        <a:buNone/>
                      </a:pPr>
                      <a:r>
                        <a:rPr lang="es">
                          <a:solidFill>
                            <a:srgbClr val="980000"/>
                          </a:solidFill>
                        </a:rPr>
                        <a:t>No almacenamiento de archivos en desuso o antiguos</a:t>
                      </a:r>
                      <a:endParaRPr>
                        <a:solidFill>
                          <a:srgbClr val="980000"/>
                        </a:solidFill>
                      </a:endParaRPr>
                    </a:p>
                  </a:txBody>
                  <a:tcPr marT="91425" marB="91425" marR="91425" marL="91425">
                    <a:lnL cap="flat" cmpd="sng" w="9525">
                      <a:solidFill>
                        <a:srgbClr val="980000">
                          <a:alpha val="0"/>
                        </a:srgbClr>
                      </a:solidFill>
                      <a:prstDash val="solid"/>
                      <a:round/>
                      <a:headEnd len="sm" w="sm" type="none"/>
                      <a:tailEnd len="sm" w="sm" type="none"/>
                    </a:lnL>
                    <a:lnR cap="flat" cmpd="sng" w="9525">
                      <a:solidFill>
                        <a:srgbClr val="980000">
                          <a:alpha val="0"/>
                        </a:srgbClr>
                      </a:solidFill>
                      <a:prstDash val="solid"/>
                      <a:round/>
                      <a:headEnd len="sm" w="sm" type="none"/>
                      <a:tailEnd len="sm" w="sm" type="none"/>
                    </a:lnR>
                    <a:lnT cap="flat" cmpd="sng" w="9525">
                      <a:solidFill>
                        <a:srgbClr val="980000">
                          <a:alpha val="0"/>
                        </a:srgbClr>
                      </a:solidFill>
                      <a:prstDash val="solid"/>
                      <a:round/>
                      <a:headEnd len="sm" w="sm" type="none"/>
                      <a:tailEnd len="sm" w="sm" type="none"/>
                    </a:lnT>
                    <a:lnB cap="flat" cmpd="sng" w="9525">
                      <a:solidFill>
                        <a:srgbClr val="980000">
                          <a:alpha val="0"/>
                        </a:srgbClr>
                      </a:solidFill>
                      <a:prstDash val="solid"/>
                      <a:round/>
                      <a:headEnd len="sm" w="sm" type="none"/>
                      <a:tailEnd len="sm" w="sm" type="none"/>
                    </a:lnB>
                    <a:solidFill>
                      <a:schemeClr val="lt1"/>
                    </a:solidFill>
                  </a:tcPr>
                </a:tc>
                <a:tc v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ctrTitle"/>
          </p:nvPr>
        </p:nvSpPr>
        <p:spPr>
          <a:xfrm>
            <a:off x="729625" y="905175"/>
            <a:ext cx="7688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2400"/>
              <a:t>2.2.2 Copia de seguridad completa</a:t>
            </a:r>
            <a:endParaRPr sz="2400"/>
          </a:p>
        </p:txBody>
      </p:sp>
      <p:graphicFrame>
        <p:nvGraphicFramePr>
          <p:cNvPr id="201" name="Google Shape;201;p23"/>
          <p:cNvGraphicFramePr/>
          <p:nvPr/>
        </p:nvGraphicFramePr>
        <p:xfrm>
          <a:off x="892875" y="1446375"/>
          <a:ext cx="3000000" cy="3000000"/>
        </p:xfrm>
        <a:graphic>
          <a:graphicData uri="http://schemas.openxmlformats.org/drawingml/2006/table">
            <a:tbl>
              <a:tblPr>
                <a:noFill/>
                <a:tableStyleId>{5A3C49FC-91D7-400F-8832-0B6A73194D44}</a:tableStyleId>
              </a:tblPr>
              <a:tblGrid>
                <a:gridCol w="3611000"/>
                <a:gridCol w="3619500"/>
              </a:tblGrid>
              <a:tr h="381000">
                <a:tc>
                  <a:txBody>
                    <a:bodyPr/>
                    <a:lstStyle/>
                    <a:p>
                      <a:pPr indent="0" lvl="0" marL="0" rtl="0" algn="ctr">
                        <a:spcBef>
                          <a:spcPts val="0"/>
                        </a:spcBef>
                        <a:spcAft>
                          <a:spcPts val="0"/>
                        </a:spcAft>
                        <a:buNone/>
                      </a:pPr>
                      <a:r>
                        <a:rPr b="1" lang="es">
                          <a:solidFill>
                            <a:schemeClr val="lt1"/>
                          </a:solidFill>
                        </a:rPr>
                        <a:t>Ventajas</a:t>
                      </a:r>
                      <a:endParaRPr b="1">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980000"/>
                    </a:solidFill>
                  </a:tcPr>
                </a:tc>
                <a:tc>
                  <a:txBody>
                    <a:bodyPr/>
                    <a:lstStyle/>
                    <a:p>
                      <a:pPr indent="0" lvl="0" marL="0" rtl="0" algn="ctr">
                        <a:spcBef>
                          <a:spcPts val="0"/>
                        </a:spcBef>
                        <a:spcAft>
                          <a:spcPts val="0"/>
                        </a:spcAft>
                        <a:buNone/>
                      </a:pPr>
                      <a:r>
                        <a:rPr b="1" lang="es">
                          <a:solidFill>
                            <a:schemeClr val="lt1"/>
                          </a:solidFill>
                        </a:rPr>
                        <a:t>Desventajas</a:t>
                      </a:r>
                      <a:endParaRPr b="1">
                        <a:solidFill>
                          <a:schemeClr val="lt1"/>
                        </a:solidFill>
                      </a:endParaRPr>
                    </a:p>
                  </a:txBody>
                  <a:tcPr marT="91425" marB="91425" marR="91425" marL="91425">
                    <a:lnL cap="flat" cmpd="sng" w="9525">
                      <a:solidFill>
                        <a:schemeClr val="lt1">
                          <a:alpha val="0"/>
                        </a:schemeClr>
                      </a:solidFill>
                      <a:prstDash val="solid"/>
                      <a:round/>
                      <a:headEnd len="sm" w="sm" type="none"/>
                      <a:tailEnd len="sm" w="sm" type="none"/>
                    </a:lnL>
                    <a:lnR cap="flat" cmpd="sng" w="9525">
                      <a:solidFill>
                        <a:schemeClr val="lt1">
                          <a:alpha val="0"/>
                        </a:scheme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chemeClr val="lt1">
                          <a:alpha val="0"/>
                        </a:schemeClr>
                      </a:solidFill>
                      <a:prstDash val="solid"/>
                      <a:round/>
                      <a:headEnd len="sm" w="sm" type="none"/>
                      <a:tailEnd len="sm" w="sm" type="none"/>
                    </a:lnB>
                    <a:solidFill>
                      <a:srgbClr val="980000"/>
                    </a:solidFill>
                  </a:tcPr>
                </a:tc>
              </a:tr>
              <a:tr h="381000">
                <a:tc rowSpan="4">
                  <a:txBody>
                    <a:bodyPr/>
                    <a:lstStyle/>
                    <a:p>
                      <a:pPr indent="0" lvl="0" marL="0" rtl="0" algn="ctr">
                        <a:spcBef>
                          <a:spcPts val="0"/>
                        </a:spcBef>
                        <a:spcAft>
                          <a:spcPts val="0"/>
                        </a:spcAft>
                        <a:buNone/>
                      </a:pPr>
                      <a:r>
                        <a:rPr lang="es">
                          <a:solidFill>
                            <a:srgbClr val="980000"/>
                          </a:solidFill>
                        </a:rPr>
                        <a:t>Fácil restauración de datos ya que todos han sido copiados</a:t>
                      </a:r>
                      <a:endParaRPr>
                        <a:solidFill>
                          <a:srgbClr val="9800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
                          <a:solidFill>
                            <a:srgbClr val="980000"/>
                          </a:solidFill>
                        </a:rPr>
                        <a:t>M</a:t>
                      </a:r>
                      <a:r>
                        <a:rPr lang="es">
                          <a:solidFill>
                            <a:srgbClr val="980000"/>
                          </a:solidFill>
                        </a:rPr>
                        <a:t>ayor necesidad de espacio de almacenamiento</a:t>
                      </a:r>
                      <a:endParaRPr>
                        <a:solidFill>
                          <a:srgbClr val="980000"/>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lt1">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vMerge="1"/>
                <a:tc>
                  <a:txBody>
                    <a:bodyPr/>
                    <a:lstStyle/>
                    <a:p>
                      <a:pPr indent="0" lvl="0" marL="0" rtl="0" algn="ctr">
                        <a:spcBef>
                          <a:spcPts val="0"/>
                        </a:spcBef>
                        <a:spcAft>
                          <a:spcPts val="0"/>
                        </a:spcAft>
                        <a:buNone/>
                      </a:pPr>
                      <a:r>
                        <a:rPr lang="es">
                          <a:solidFill>
                            <a:srgbClr val="980000"/>
                          </a:solidFill>
                        </a:rPr>
                        <a:t>La ventana de copia es mayor</a:t>
                      </a:r>
                      <a:endParaRPr>
                        <a:solidFill>
                          <a:srgbClr val="980000"/>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381000">
                <a:tc vMerge="1"/>
                <a:tc>
                  <a:txBody>
                    <a:bodyPr/>
                    <a:lstStyle/>
                    <a:p>
                      <a:pPr indent="0" lvl="0" marL="0" rtl="0" algn="ctr">
                        <a:spcBef>
                          <a:spcPts val="0"/>
                        </a:spcBef>
                        <a:spcAft>
                          <a:spcPts val="0"/>
                        </a:spcAft>
                        <a:buNone/>
                      </a:pPr>
                      <a:r>
                        <a:rPr lang="es">
                          <a:solidFill>
                            <a:srgbClr val="980000"/>
                          </a:solidFill>
                        </a:rPr>
                        <a:t>No es recomendable realizar una copia completa en horario laboral por la carga que conlleva sobre el servidor y los sistemas</a:t>
                      </a:r>
                      <a:endParaRPr>
                        <a:solidFill>
                          <a:srgbClr val="980000"/>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404725">
                <a:tc vMerge="1"/>
                <a:tc>
                  <a:txBody>
                    <a:bodyPr/>
                    <a:lstStyle/>
                    <a:p>
                      <a:pPr indent="0" lvl="0" marL="0" rtl="0" algn="ctr">
                        <a:spcBef>
                          <a:spcPts val="0"/>
                        </a:spcBef>
                        <a:spcAft>
                          <a:spcPts val="0"/>
                        </a:spcAft>
                        <a:buNone/>
                      </a:pPr>
                      <a:r>
                        <a:rPr lang="es">
                          <a:solidFill>
                            <a:srgbClr val="980000"/>
                          </a:solidFill>
                        </a:rPr>
                        <a:t>Coste elevado</a:t>
                      </a:r>
                      <a:endParaRPr>
                        <a:solidFill>
                          <a:srgbClr val="980000"/>
                        </a:solidFill>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solidFill>
                      <a:schemeClr val="lt1"/>
                    </a:solidFill>
                  </a:tcPr>
                </a:tc>
              </a:tr>
            </a:tbl>
          </a:graphicData>
        </a:graphic>
      </p:graphicFrame>
      <p:sp>
        <p:nvSpPr>
          <p:cNvPr id="202" name="Google Shape;202;p23"/>
          <p:cNvSpPr txBox="1"/>
          <p:nvPr/>
        </p:nvSpPr>
        <p:spPr>
          <a:xfrm>
            <a:off x="1008150" y="4498075"/>
            <a:ext cx="712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accent1"/>
                </a:solidFill>
                <a:latin typeface="Lato"/>
                <a:ea typeface="Lato"/>
                <a:cs typeface="Lato"/>
                <a:sym typeface="Lato"/>
              </a:rPr>
              <a:t>*Un buen Plan de Contingencia y Continuidad de negocio debe </a:t>
            </a:r>
            <a:r>
              <a:rPr lang="es" sz="1000">
                <a:solidFill>
                  <a:schemeClr val="accent1"/>
                </a:solidFill>
                <a:latin typeface="Lato"/>
                <a:ea typeface="Lato"/>
                <a:cs typeface="Lato"/>
                <a:sym typeface="Lato"/>
              </a:rPr>
              <a:t>i</a:t>
            </a:r>
            <a:r>
              <a:rPr lang="es" sz="1000">
                <a:solidFill>
                  <a:schemeClr val="accent1"/>
                </a:solidFill>
                <a:latin typeface="Lato"/>
                <a:ea typeface="Lato"/>
                <a:cs typeface="Lato"/>
                <a:sym typeface="Lato"/>
              </a:rPr>
              <a:t>ncluir copias de seguridad completas cada cierto tiempo, siempre combinándolo con copias incrementales o diferenciales</a:t>
            </a:r>
            <a:endParaRPr sz="10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ctrTitle"/>
          </p:nvPr>
        </p:nvSpPr>
        <p:spPr>
          <a:xfrm>
            <a:off x="727950" y="833975"/>
            <a:ext cx="7688100" cy="682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840"/>
              <a:t>2.2.3 Copia de seguridad Diferencial</a:t>
            </a:r>
            <a:endParaRPr/>
          </a:p>
        </p:txBody>
      </p:sp>
      <p:pic>
        <p:nvPicPr>
          <p:cNvPr id="208" name="Google Shape;208;p24"/>
          <p:cNvPicPr preferRelativeResize="0"/>
          <p:nvPr/>
        </p:nvPicPr>
        <p:blipFill>
          <a:blip r:embed="rId3">
            <a:alphaModFix/>
          </a:blip>
          <a:stretch>
            <a:fillRect/>
          </a:stretch>
        </p:blipFill>
        <p:spPr>
          <a:xfrm>
            <a:off x="4024162" y="3568274"/>
            <a:ext cx="5119849" cy="1488750"/>
          </a:xfrm>
          <a:prstGeom prst="rect">
            <a:avLst/>
          </a:prstGeom>
          <a:noFill/>
          <a:ln>
            <a:noFill/>
          </a:ln>
        </p:spPr>
      </p:pic>
      <p:graphicFrame>
        <p:nvGraphicFramePr>
          <p:cNvPr id="209" name="Google Shape;209;p24"/>
          <p:cNvGraphicFramePr/>
          <p:nvPr/>
        </p:nvGraphicFramePr>
        <p:xfrm>
          <a:off x="483725" y="1516775"/>
          <a:ext cx="3000000" cy="3000000"/>
        </p:xfrm>
        <a:graphic>
          <a:graphicData uri="http://schemas.openxmlformats.org/drawingml/2006/table">
            <a:tbl>
              <a:tblPr>
                <a:noFill/>
                <a:tableStyleId>{5A3C49FC-91D7-400F-8832-0B6A73194D44}</a:tableStyleId>
              </a:tblPr>
              <a:tblGrid>
                <a:gridCol w="1697225"/>
                <a:gridCol w="1697225"/>
              </a:tblGrid>
              <a:tr h="470175">
                <a:tc>
                  <a:txBody>
                    <a:bodyPr/>
                    <a:lstStyle/>
                    <a:p>
                      <a:pPr indent="0" lvl="0" marL="0" rtl="0" algn="ctr">
                        <a:spcBef>
                          <a:spcPts val="0"/>
                        </a:spcBef>
                        <a:spcAft>
                          <a:spcPts val="0"/>
                        </a:spcAft>
                        <a:buNone/>
                      </a:pPr>
                      <a:r>
                        <a:rPr lang="es">
                          <a:solidFill>
                            <a:schemeClr val="lt1"/>
                          </a:solidFill>
                        </a:rPr>
                        <a:t>Ventajas</a:t>
                      </a:r>
                      <a:endParaRPr>
                        <a:solidFill>
                          <a:schemeClr val="lt1"/>
                        </a:solidFill>
                      </a:endParaRPr>
                    </a:p>
                  </a:txBody>
                  <a:tcPr marT="91425" marB="91425" marR="91425" marL="91425" anchor="ctr">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solidFill>
                      <a:srgbClr val="980000"/>
                    </a:solidFill>
                  </a:tcPr>
                </a:tc>
                <a:tc>
                  <a:txBody>
                    <a:bodyPr/>
                    <a:lstStyle/>
                    <a:p>
                      <a:pPr indent="0" lvl="0" marL="0" rtl="0" algn="ctr">
                        <a:spcBef>
                          <a:spcPts val="0"/>
                        </a:spcBef>
                        <a:spcAft>
                          <a:spcPts val="0"/>
                        </a:spcAft>
                        <a:buNone/>
                      </a:pPr>
                      <a:r>
                        <a:rPr lang="es">
                          <a:solidFill>
                            <a:schemeClr val="lt1"/>
                          </a:solidFill>
                        </a:rPr>
                        <a:t>Desventajas</a:t>
                      </a:r>
                      <a:endParaRPr>
                        <a:solidFill>
                          <a:schemeClr val="lt1"/>
                        </a:solidFill>
                      </a:endParaRPr>
                    </a:p>
                  </a:txBody>
                  <a:tcPr marT="91425" marB="91425" marR="91425" marL="91425" anchor="ctr">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solidFill>
                      <a:srgbClr val="980000"/>
                    </a:solidFill>
                  </a:tcPr>
                </a:tc>
              </a:tr>
              <a:tr h="1016750">
                <a:tc>
                  <a:txBody>
                    <a:bodyPr/>
                    <a:lstStyle/>
                    <a:p>
                      <a:pPr indent="0" lvl="0" marL="0" rtl="0" algn="ctr">
                        <a:spcBef>
                          <a:spcPts val="0"/>
                        </a:spcBef>
                        <a:spcAft>
                          <a:spcPts val="0"/>
                        </a:spcAft>
                        <a:buNone/>
                      </a:pPr>
                      <a:r>
                        <a:rPr lang="es">
                          <a:solidFill>
                            <a:srgbClr val="980000"/>
                          </a:solidFill>
                        </a:rPr>
                        <a:t>No necesitan tanto espacio para la copia completa</a:t>
                      </a:r>
                      <a:endParaRPr>
                        <a:solidFill>
                          <a:srgbClr val="980000"/>
                        </a:solidFill>
                      </a:endParaRPr>
                    </a:p>
                  </a:txBody>
                  <a:tcPr marT="91425" marB="91425" marR="91425" marL="91425" anchor="ctr">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980000"/>
                          </a:solidFill>
                        </a:rPr>
                        <a:t>Subóptimo en términos de espacio </a:t>
                      </a:r>
                      <a:r>
                        <a:rPr lang="es">
                          <a:solidFill>
                            <a:srgbClr val="980000"/>
                          </a:solidFill>
                        </a:rPr>
                        <a:t>(Backup completo es menos óptimo)</a:t>
                      </a:r>
                      <a:endParaRPr>
                        <a:solidFill>
                          <a:srgbClr val="980000"/>
                        </a:solidFill>
                      </a:endParaRPr>
                    </a:p>
                  </a:txBody>
                  <a:tcPr marT="91425" marB="91425" marR="91425" marL="91425" anchor="ctr">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tcPr>
                </a:tc>
              </a:tr>
              <a:tr h="1482975">
                <a:tc>
                  <a:txBody>
                    <a:bodyPr/>
                    <a:lstStyle/>
                    <a:p>
                      <a:pPr indent="0" lvl="0" marL="0" rtl="0" algn="ctr">
                        <a:spcBef>
                          <a:spcPts val="0"/>
                        </a:spcBef>
                        <a:spcAft>
                          <a:spcPts val="0"/>
                        </a:spcAft>
                        <a:buNone/>
                      </a:pPr>
                      <a:r>
                        <a:rPr lang="es">
                          <a:solidFill>
                            <a:srgbClr val="980000"/>
                          </a:solidFill>
                        </a:rPr>
                        <a:t>Requiere sólo dos comprobaciones</a:t>
                      </a:r>
                      <a:endParaRPr>
                        <a:solidFill>
                          <a:srgbClr val="980000"/>
                        </a:solidFill>
                      </a:endParaRPr>
                    </a:p>
                    <a:p>
                      <a:pPr indent="0" lvl="0" marL="0" rtl="0" algn="ctr">
                        <a:spcBef>
                          <a:spcPts val="0"/>
                        </a:spcBef>
                        <a:spcAft>
                          <a:spcPts val="0"/>
                        </a:spcAft>
                        <a:buNone/>
                      </a:pPr>
                      <a:r>
                        <a:rPr lang="es">
                          <a:solidFill>
                            <a:srgbClr val="980000"/>
                          </a:solidFill>
                        </a:rPr>
                        <a:t>En última copia diferencial</a:t>
                      </a:r>
                      <a:endParaRPr>
                        <a:solidFill>
                          <a:srgbClr val="980000"/>
                        </a:solidFill>
                      </a:endParaRPr>
                    </a:p>
                    <a:p>
                      <a:pPr indent="0" lvl="0" marL="0" rtl="0" algn="l">
                        <a:spcBef>
                          <a:spcPts val="0"/>
                        </a:spcBef>
                        <a:spcAft>
                          <a:spcPts val="0"/>
                        </a:spcAft>
                        <a:buNone/>
                      </a:pPr>
                      <a:r>
                        <a:rPr lang="es">
                          <a:solidFill>
                            <a:srgbClr val="980000"/>
                          </a:solidFill>
                        </a:rPr>
                        <a:t>En copia completa</a:t>
                      </a:r>
                      <a:endParaRPr>
                        <a:solidFill>
                          <a:srgbClr val="980000"/>
                        </a:solidFill>
                      </a:endParaRPr>
                    </a:p>
                  </a:txBody>
                  <a:tcPr marT="91425" marB="91425" marR="91425" marL="91425" anchor="ctr">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tcPr>
                </a:tc>
                <a:tc>
                  <a:txBody>
                    <a:bodyPr/>
                    <a:lstStyle/>
                    <a:p>
                      <a:pPr indent="0" lvl="0" marL="0" rtl="0" algn="ctr">
                        <a:spcBef>
                          <a:spcPts val="0"/>
                        </a:spcBef>
                        <a:spcAft>
                          <a:spcPts val="0"/>
                        </a:spcAft>
                        <a:buNone/>
                      </a:pPr>
                      <a:r>
                        <a:rPr lang="es">
                          <a:solidFill>
                            <a:srgbClr val="980000"/>
                          </a:solidFill>
                        </a:rPr>
                        <a:t>Ventana amplia de copia </a:t>
                      </a:r>
                      <a:r>
                        <a:rPr lang="es">
                          <a:solidFill>
                            <a:srgbClr val="980000"/>
                          </a:solidFill>
                        </a:rPr>
                        <a:t>(Backup completo es menos óptimo)</a:t>
                      </a:r>
                      <a:endParaRPr>
                        <a:solidFill>
                          <a:srgbClr val="980000"/>
                        </a:solidFill>
                      </a:endParaRPr>
                    </a:p>
                  </a:txBody>
                  <a:tcPr marT="91425" marB="91425" marR="91425" marL="91425" anchor="ctr">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tcPr>
                </a:tc>
              </a:tr>
            </a:tbl>
          </a:graphicData>
        </a:graphic>
      </p:graphicFrame>
      <p:graphicFrame>
        <p:nvGraphicFramePr>
          <p:cNvPr id="210" name="Google Shape;210;p24"/>
          <p:cNvGraphicFramePr/>
          <p:nvPr/>
        </p:nvGraphicFramePr>
        <p:xfrm>
          <a:off x="4884413" y="1985038"/>
          <a:ext cx="3000000" cy="3000000"/>
        </p:xfrm>
        <a:graphic>
          <a:graphicData uri="http://schemas.openxmlformats.org/drawingml/2006/table">
            <a:tbl>
              <a:tblPr>
                <a:noFill/>
                <a:tableStyleId>{5A3C49FC-91D7-400F-8832-0B6A73194D44}</a:tableStyleId>
              </a:tblPr>
              <a:tblGrid>
                <a:gridCol w="3531625"/>
              </a:tblGrid>
              <a:tr h="381000">
                <a:tc>
                  <a:txBody>
                    <a:bodyPr/>
                    <a:lstStyle/>
                    <a:p>
                      <a:pPr indent="0" lvl="0" marL="0" rtl="0" algn="ctr">
                        <a:spcBef>
                          <a:spcPts val="0"/>
                        </a:spcBef>
                        <a:spcAft>
                          <a:spcPts val="0"/>
                        </a:spcAft>
                        <a:buNone/>
                      </a:pPr>
                      <a:r>
                        <a:rPr lang="es" sz="1300">
                          <a:solidFill>
                            <a:schemeClr val="lt1"/>
                          </a:solidFill>
                          <a:latin typeface="Lato"/>
                          <a:ea typeface="Lato"/>
                          <a:cs typeface="Lato"/>
                          <a:sym typeface="Lato"/>
                        </a:rPr>
                        <a:t>Diferencia principal con copia incremental</a:t>
                      </a:r>
                      <a:endParaRPr>
                        <a:solidFill>
                          <a:schemeClr val="lt1"/>
                        </a:solidFill>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80000"/>
                    </a:solidFill>
                  </a:tcPr>
                </a:tc>
              </a:tr>
              <a:tr h="381000">
                <a:tc>
                  <a:txBody>
                    <a:bodyPr/>
                    <a:lstStyle/>
                    <a:p>
                      <a:pPr indent="0" lvl="0" marL="0" rtl="0" algn="ctr">
                        <a:spcBef>
                          <a:spcPts val="0"/>
                        </a:spcBef>
                        <a:spcAft>
                          <a:spcPts val="0"/>
                        </a:spcAft>
                        <a:buNone/>
                      </a:pPr>
                      <a:r>
                        <a:rPr lang="es" sz="1300">
                          <a:solidFill>
                            <a:srgbClr val="980000"/>
                          </a:solidFill>
                          <a:latin typeface="Lato"/>
                          <a:ea typeface="Lato"/>
                          <a:cs typeface="Lato"/>
                          <a:sym typeface="Lato"/>
                        </a:rPr>
                        <a:t>Copia </a:t>
                      </a:r>
                      <a:r>
                        <a:rPr b="1" lang="es" sz="1300">
                          <a:solidFill>
                            <a:srgbClr val="980000"/>
                          </a:solidFill>
                          <a:latin typeface="Lato"/>
                          <a:ea typeface="Lato"/>
                          <a:cs typeface="Lato"/>
                          <a:sym typeface="Lato"/>
                        </a:rPr>
                        <a:t>todos</a:t>
                      </a:r>
                      <a:r>
                        <a:rPr lang="es" sz="1300">
                          <a:solidFill>
                            <a:srgbClr val="980000"/>
                          </a:solidFill>
                          <a:latin typeface="Lato"/>
                          <a:ea typeface="Lato"/>
                          <a:cs typeface="Lato"/>
                          <a:sym typeface="Lato"/>
                        </a:rPr>
                        <a:t> los datos modificados desde la </a:t>
                      </a:r>
                      <a:r>
                        <a:rPr b="1" lang="es" sz="1300">
                          <a:solidFill>
                            <a:srgbClr val="980000"/>
                          </a:solidFill>
                          <a:latin typeface="Lato"/>
                          <a:ea typeface="Lato"/>
                          <a:cs typeface="Lato"/>
                          <a:sym typeface="Lato"/>
                        </a:rPr>
                        <a:t>copia completa anterior</a:t>
                      </a:r>
                      <a:endParaRPr b="1" sz="1300">
                        <a:solidFill>
                          <a:srgbClr val="980000"/>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nchor="ctr">
                    <a:lnT cap="flat" cmpd="sng" w="9525">
                      <a:solidFill>
                        <a:schemeClr val="lt1"/>
                      </a:solidFill>
                      <a:prstDash val="solid"/>
                      <a:round/>
                      <a:headEnd len="sm" w="sm" type="none"/>
                      <a:tailEnd len="sm" w="sm" type="none"/>
                    </a:lnT>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ctrTitle"/>
          </p:nvPr>
        </p:nvSpPr>
        <p:spPr>
          <a:xfrm>
            <a:off x="2086825" y="0"/>
            <a:ext cx="4869000" cy="4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300">
                <a:latin typeface="Times New Roman"/>
                <a:ea typeface="Times New Roman"/>
                <a:cs typeface="Times New Roman"/>
                <a:sym typeface="Times New Roman"/>
              </a:rPr>
              <a:t>2.2.4 Copia de seguridad incremental</a:t>
            </a:r>
            <a:endParaRPr sz="2300">
              <a:latin typeface="Times New Roman"/>
              <a:ea typeface="Times New Roman"/>
              <a:cs typeface="Times New Roman"/>
              <a:sym typeface="Times New Roman"/>
            </a:endParaRPr>
          </a:p>
        </p:txBody>
      </p:sp>
      <p:pic>
        <p:nvPicPr>
          <p:cNvPr id="216" name="Google Shape;216;p25"/>
          <p:cNvPicPr preferRelativeResize="0"/>
          <p:nvPr/>
        </p:nvPicPr>
        <p:blipFill>
          <a:blip r:embed="rId3">
            <a:alphaModFix/>
          </a:blip>
          <a:stretch>
            <a:fillRect/>
          </a:stretch>
        </p:blipFill>
        <p:spPr>
          <a:xfrm>
            <a:off x="0" y="563100"/>
            <a:ext cx="5869500" cy="1995900"/>
          </a:xfrm>
          <a:prstGeom prst="rect">
            <a:avLst/>
          </a:prstGeom>
          <a:noFill/>
          <a:ln>
            <a:noFill/>
          </a:ln>
        </p:spPr>
      </p:pic>
      <p:sp>
        <p:nvSpPr>
          <p:cNvPr id="217" name="Google Shape;217;p25"/>
          <p:cNvSpPr txBox="1"/>
          <p:nvPr/>
        </p:nvSpPr>
        <p:spPr>
          <a:xfrm>
            <a:off x="6021900" y="486900"/>
            <a:ext cx="3122100" cy="2085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accent1"/>
                </a:solidFill>
                <a:latin typeface="Times New Roman"/>
                <a:ea typeface="Times New Roman"/>
                <a:cs typeface="Times New Roman"/>
                <a:sym typeface="Times New Roman"/>
              </a:rPr>
              <a:t>Una copia de seguridad incremental es un tipo de respaldo de datos que solo guarda los cambios realizados desde la última copia completa o incremental. En lugar de copiar todos los datos cada vez, </a:t>
            </a:r>
            <a:r>
              <a:rPr lang="es" sz="1200">
                <a:solidFill>
                  <a:schemeClr val="accent1"/>
                </a:solidFill>
                <a:latin typeface="Times New Roman"/>
                <a:ea typeface="Times New Roman"/>
                <a:cs typeface="Times New Roman"/>
                <a:sym typeface="Times New Roman"/>
              </a:rPr>
              <a:t>sólo</a:t>
            </a:r>
            <a:r>
              <a:rPr lang="es" sz="1200">
                <a:solidFill>
                  <a:schemeClr val="accent1"/>
                </a:solidFill>
                <a:latin typeface="Times New Roman"/>
                <a:ea typeface="Times New Roman"/>
                <a:cs typeface="Times New Roman"/>
                <a:sym typeface="Times New Roman"/>
              </a:rPr>
              <a:t> se respaldan los archivos que han sido modificados o añadidos desde el último respaldo. Esto permite un proceso de respaldo más rápido y eficiente, aunque la restauración puede requerir varias copias incrementales más la copia completa más reciente.</a:t>
            </a:r>
            <a:endParaRPr sz="1200">
              <a:solidFill>
                <a:schemeClr val="accent1"/>
              </a:solidFill>
              <a:latin typeface="Times New Roman"/>
              <a:ea typeface="Times New Roman"/>
              <a:cs typeface="Times New Roman"/>
              <a:sym typeface="Times New Roman"/>
            </a:endParaRPr>
          </a:p>
        </p:txBody>
      </p:sp>
      <p:pic>
        <p:nvPicPr>
          <p:cNvPr id="218" name="Google Shape;218;p25"/>
          <p:cNvPicPr preferRelativeResize="0"/>
          <p:nvPr/>
        </p:nvPicPr>
        <p:blipFill>
          <a:blip r:embed="rId4">
            <a:alphaModFix/>
          </a:blip>
          <a:stretch>
            <a:fillRect/>
          </a:stretch>
        </p:blipFill>
        <p:spPr>
          <a:xfrm>
            <a:off x="3667113" y="2880250"/>
            <a:ext cx="5476875" cy="2314575"/>
          </a:xfrm>
          <a:prstGeom prst="rect">
            <a:avLst/>
          </a:prstGeom>
          <a:noFill/>
          <a:ln>
            <a:noFill/>
          </a:ln>
        </p:spPr>
      </p:pic>
      <p:sp>
        <p:nvSpPr>
          <p:cNvPr id="219" name="Google Shape;219;p25"/>
          <p:cNvSpPr txBox="1"/>
          <p:nvPr/>
        </p:nvSpPr>
        <p:spPr>
          <a:xfrm>
            <a:off x="0" y="2931600"/>
            <a:ext cx="3609000" cy="2211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Times New Roman"/>
                <a:ea typeface="Times New Roman"/>
                <a:cs typeface="Times New Roman"/>
                <a:sym typeface="Times New Roman"/>
              </a:rPr>
              <a:t>Como este tipo de respaldo no almacena todos los ficheros, sino </a:t>
            </a:r>
            <a:r>
              <a:rPr lang="es" sz="1300">
                <a:solidFill>
                  <a:schemeClr val="accent1"/>
                </a:solidFill>
                <a:latin typeface="Times New Roman"/>
                <a:ea typeface="Times New Roman"/>
                <a:cs typeface="Times New Roman"/>
                <a:sym typeface="Times New Roman"/>
              </a:rPr>
              <a:t>sólo</a:t>
            </a:r>
            <a:r>
              <a:rPr lang="es" sz="1300">
                <a:solidFill>
                  <a:schemeClr val="accent1"/>
                </a:solidFill>
                <a:latin typeface="Times New Roman"/>
                <a:ea typeface="Times New Roman"/>
                <a:cs typeface="Times New Roman"/>
                <a:sym typeface="Times New Roman"/>
              </a:rPr>
              <a:t> los ficheros modificados desde la anterior copia, las ventajas principales son:</a:t>
            </a:r>
            <a:endParaRPr sz="13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accent1"/>
              </a:solidFill>
              <a:latin typeface="Times New Roman"/>
              <a:ea typeface="Times New Roman"/>
              <a:cs typeface="Times New Roman"/>
              <a:sym typeface="Times New Roman"/>
            </a:endParaRPr>
          </a:p>
          <a:p>
            <a:pPr indent="-311150" lvl="0" marL="457200" rtl="0" algn="l">
              <a:spcBef>
                <a:spcPts val="0"/>
              </a:spcBef>
              <a:spcAft>
                <a:spcPts val="0"/>
              </a:spcAft>
              <a:buClr>
                <a:schemeClr val="accent1"/>
              </a:buClr>
              <a:buSzPts val="1300"/>
              <a:buFont typeface="Times New Roman"/>
              <a:buChar char="●"/>
            </a:pPr>
            <a:r>
              <a:rPr lang="es" sz="1300">
                <a:solidFill>
                  <a:schemeClr val="accent1"/>
                </a:solidFill>
                <a:latin typeface="Times New Roman"/>
                <a:ea typeface="Times New Roman"/>
                <a:cs typeface="Times New Roman"/>
                <a:sym typeface="Times New Roman"/>
              </a:rPr>
              <a:t>El </a:t>
            </a:r>
            <a:r>
              <a:rPr b="1" i="1" lang="es" sz="1300" u="sng">
                <a:solidFill>
                  <a:schemeClr val="accent1"/>
                </a:solidFill>
                <a:latin typeface="Times New Roman"/>
                <a:ea typeface="Times New Roman"/>
                <a:cs typeface="Times New Roman"/>
                <a:sym typeface="Times New Roman"/>
              </a:rPr>
              <a:t>espacio</a:t>
            </a:r>
            <a:r>
              <a:rPr lang="es" sz="1300">
                <a:solidFill>
                  <a:schemeClr val="accent1"/>
                </a:solidFill>
                <a:latin typeface="Times New Roman"/>
                <a:ea typeface="Times New Roman"/>
                <a:cs typeface="Times New Roman"/>
                <a:sym typeface="Times New Roman"/>
              </a:rPr>
              <a:t> necesario es mucho menor que el que requiere una copia completa.</a:t>
            </a:r>
            <a:endParaRPr sz="1300">
              <a:solidFill>
                <a:schemeClr val="accent1"/>
              </a:solidFill>
              <a:latin typeface="Times New Roman"/>
              <a:ea typeface="Times New Roman"/>
              <a:cs typeface="Times New Roman"/>
              <a:sym typeface="Times New Roman"/>
            </a:endParaRPr>
          </a:p>
          <a:p>
            <a:pPr indent="-311150" lvl="0" marL="457200" rtl="0" algn="l">
              <a:spcBef>
                <a:spcPts val="0"/>
              </a:spcBef>
              <a:spcAft>
                <a:spcPts val="0"/>
              </a:spcAft>
              <a:buClr>
                <a:schemeClr val="accent1"/>
              </a:buClr>
              <a:buSzPts val="1300"/>
              <a:buFont typeface="Times New Roman"/>
              <a:buChar char="●"/>
            </a:pPr>
            <a:r>
              <a:rPr lang="es" sz="1300">
                <a:solidFill>
                  <a:schemeClr val="accent1"/>
                </a:solidFill>
                <a:latin typeface="Times New Roman"/>
                <a:ea typeface="Times New Roman"/>
                <a:cs typeface="Times New Roman"/>
                <a:sym typeface="Times New Roman"/>
              </a:rPr>
              <a:t>El </a:t>
            </a:r>
            <a:r>
              <a:rPr b="1" i="1" lang="es" sz="1300" u="sng">
                <a:solidFill>
                  <a:schemeClr val="accent1"/>
                </a:solidFill>
                <a:latin typeface="Times New Roman"/>
                <a:ea typeface="Times New Roman"/>
                <a:cs typeface="Times New Roman"/>
                <a:sym typeface="Times New Roman"/>
              </a:rPr>
              <a:t>tiempo</a:t>
            </a:r>
            <a:r>
              <a:rPr lang="es" sz="1300">
                <a:solidFill>
                  <a:schemeClr val="accent1"/>
                </a:solidFill>
                <a:latin typeface="Times New Roman"/>
                <a:ea typeface="Times New Roman"/>
                <a:cs typeface="Times New Roman"/>
                <a:sym typeface="Times New Roman"/>
              </a:rPr>
              <a:t> de realización de la copia de seguridad es mucho más corto.</a:t>
            </a:r>
            <a:endParaRPr sz="13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rPr lang="es" sz="1300">
                <a:solidFill>
                  <a:schemeClr val="accent1"/>
                </a:solidFill>
                <a:latin typeface="Times New Roman"/>
                <a:ea typeface="Times New Roman"/>
                <a:cs typeface="Times New Roman"/>
                <a:sym typeface="Times New Roman"/>
              </a:rPr>
              <a:t>El inconveniente de este tipo de copias reside en la recuperación de los datos.</a:t>
            </a:r>
            <a:endParaRPr sz="1300">
              <a:solidFill>
                <a:schemeClr val="accen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p26"/>
          <p:cNvSpPr txBox="1"/>
          <p:nvPr>
            <p:ph type="title"/>
          </p:nvPr>
        </p:nvSpPr>
        <p:spPr>
          <a:xfrm>
            <a:off x="381925" y="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3 </a:t>
            </a:r>
            <a:r>
              <a:rPr lang="es"/>
              <a:t>¿DÓNDE ALMACENO MI  COPIA DE SEGURIDAD?</a:t>
            </a:r>
            <a:endParaRPr/>
          </a:p>
        </p:txBody>
      </p:sp>
      <p:sp>
        <p:nvSpPr>
          <p:cNvPr id="225" name="Google Shape;225;p26"/>
          <p:cNvSpPr txBox="1"/>
          <p:nvPr>
            <p:ph idx="1" type="body"/>
          </p:nvPr>
        </p:nvSpPr>
        <p:spPr>
          <a:xfrm rot="-283">
            <a:off x="381925" y="796808"/>
            <a:ext cx="3639000" cy="4090500"/>
          </a:xfrm>
          <a:prstGeom prst="rect">
            <a:avLst/>
          </a:prstGeom>
        </p:spPr>
        <p:txBody>
          <a:bodyPr anchorCtr="0" anchor="t" bIns="91425" lIns="91425" spcFirstLastPara="1" rIns="91425" wrap="square" tIns="91425">
            <a:noAutofit/>
          </a:bodyPr>
          <a:lstStyle/>
          <a:p>
            <a:pPr indent="0" lvl="0" marL="0" rtl="0" algn="ctr">
              <a:spcBef>
                <a:spcPts val="0"/>
              </a:spcBef>
              <a:spcAft>
                <a:spcPts val="1500"/>
              </a:spcAft>
              <a:buNone/>
            </a:pPr>
            <a:r>
              <a:rPr lang="es" sz="1400">
                <a:solidFill>
                  <a:srgbClr val="0D0D0D"/>
                </a:solidFill>
                <a:highlight>
                  <a:srgbClr val="FFFFFF"/>
                </a:highlight>
                <a:latin typeface="Roboto"/>
                <a:ea typeface="Roboto"/>
                <a:cs typeface="Roboto"/>
                <a:sym typeface="Roboto"/>
              </a:rPr>
              <a:t>La </a:t>
            </a:r>
            <a:r>
              <a:rPr b="1" lang="es" sz="1400">
                <a:solidFill>
                  <a:srgbClr val="0D0D0D"/>
                </a:solidFill>
                <a:highlight>
                  <a:srgbClr val="FFFFFF"/>
                </a:highlight>
                <a:latin typeface="Roboto"/>
                <a:ea typeface="Roboto"/>
                <a:cs typeface="Roboto"/>
                <a:sym typeface="Roboto"/>
              </a:rPr>
              <a:t>elección</a:t>
            </a:r>
            <a:r>
              <a:rPr lang="es" sz="1400">
                <a:solidFill>
                  <a:srgbClr val="0D0D0D"/>
                </a:solidFill>
                <a:highlight>
                  <a:srgbClr val="FFFFFF"/>
                </a:highlight>
                <a:latin typeface="Roboto"/>
                <a:ea typeface="Roboto"/>
                <a:cs typeface="Roboto"/>
                <a:sym typeface="Roboto"/>
              </a:rPr>
              <a:t> del soporte para copias de seguridad se basa en la </a:t>
            </a:r>
            <a:r>
              <a:rPr b="1" lang="es" sz="1400">
                <a:solidFill>
                  <a:srgbClr val="0D0D0D"/>
                </a:solidFill>
                <a:highlight>
                  <a:srgbClr val="FFFFFF"/>
                </a:highlight>
                <a:latin typeface="Roboto"/>
                <a:ea typeface="Roboto"/>
                <a:cs typeface="Roboto"/>
                <a:sym typeface="Roboto"/>
              </a:rPr>
              <a:t>cantidad </a:t>
            </a:r>
            <a:r>
              <a:rPr lang="es" sz="1400">
                <a:solidFill>
                  <a:srgbClr val="0D0D0D"/>
                </a:solidFill>
                <a:highlight>
                  <a:srgbClr val="FFFFFF"/>
                </a:highlight>
                <a:latin typeface="Roboto"/>
                <a:ea typeface="Roboto"/>
                <a:cs typeface="Roboto"/>
                <a:sym typeface="Roboto"/>
              </a:rPr>
              <a:t>de datos, el sistema de copia y la </a:t>
            </a:r>
            <a:r>
              <a:rPr b="1" lang="es" sz="1400">
                <a:solidFill>
                  <a:srgbClr val="0D0D0D"/>
                </a:solidFill>
                <a:highlight>
                  <a:srgbClr val="FFFFFF"/>
                </a:highlight>
                <a:latin typeface="Roboto"/>
                <a:ea typeface="Roboto"/>
                <a:cs typeface="Roboto"/>
                <a:sym typeface="Roboto"/>
              </a:rPr>
              <a:t>inversión</a:t>
            </a:r>
            <a:r>
              <a:rPr lang="es" sz="1400">
                <a:solidFill>
                  <a:srgbClr val="0D0D0D"/>
                </a:solidFill>
                <a:highlight>
                  <a:srgbClr val="FFFFFF"/>
                </a:highlight>
                <a:latin typeface="Roboto"/>
                <a:ea typeface="Roboto"/>
                <a:cs typeface="Roboto"/>
                <a:sym typeface="Roboto"/>
              </a:rPr>
              <a:t> disponible, alineándose con la política de seguridad. Las opciones incluyen cintas magnéticas, discos duros, almacenamiento en la nube y discos ópticos. Los dispositivos</a:t>
            </a:r>
            <a:r>
              <a:rPr b="1" lang="es" sz="1400">
                <a:solidFill>
                  <a:srgbClr val="0D0D0D"/>
                </a:solidFill>
                <a:highlight>
                  <a:srgbClr val="FFFFFF"/>
                </a:highlight>
                <a:latin typeface="Roboto"/>
                <a:ea typeface="Roboto"/>
                <a:cs typeface="Roboto"/>
                <a:sym typeface="Roboto"/>
              </a:rPr>
              <a:t> NAS</a:t>
            </a:r>
            <a:r>
              <a:rPr lang="es" sz="1400">
                <a:solidFill>
                  <a:srgbClr val="0D0D0D"/>
                </a:solidFill>
                <a:highlight>
                  <a:srgbClr val="FFFFFF"/>
                </a:highlight>
                <a:latin typeface="Roboto"/>
                <a:ea typeface="Roboto"/>
                <a:cs typeface="Roboto"/>
                <a:sym typeface="Roboto"/>
              </a:rPr>
              <a:t> son ideales para pequeñas empresas debido a su fácil gestión, mientras que las empresas más grandes pueden optar por soluciones profesionales como los Planes de Seguridad y Contingencia. </a:t>
            </a:r>
            <a:endParaRPr sz="2400"/>
          </a:p>
        </p:txBody>
      </p:sp>
      <p:sp>
        <p:nvSpPr>
          <p:cNvPr id="226" name="Google Shape;226;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227" name="Google Shape;227;p26"/>
          <p:cNvSpPr txBox="1"/>
          <p:nvPr>
            <p:ph idx="1" type="body"/>
          </p:nvPr>
        </p:nvSpPr>
        <p:spPr>
          <a:xfrm rot="-283">
            <a:off x="5446000" y="2285888"/>
            <a:ext cx="3639000" cy="374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400">
                <a:solidFill>
                  <a:srgbClr val="0D0D0D"/>
                </a:solidFill>
                <a:highlight>
                  <a:srgbClr val="FFFFFF"/>
                </a:highlight>
                <a:latin typeface="Roboto"/>
                <a:ea typeface="Roboto"/>
                <a:cs typeface="Roboto"/>
                <a:sym typeface="Roboto"/>
              </a:rPr>
              <a:t>Aunque el </a:t>
            </a:r>
            <a:r>
              <a:rPr b="1" lang="es" sz="1400">
                <a:solidFill>
                  <a:srgbClr val="0D0D0D"/>
                </a:solidFill>
                <a:highlight>
                  <a:srgbClr val="FFFFFF"/>
                </a:highlight>
                <a:latin typeface="Roboto"/>
                <a:ea typeface="Roboto"/>
                <a:cs typeface="Roboto"/>
                <a:sym typeface="Roboto"/>
              </a:rPr>
              <a:t>almacenamiento en la nube</a:t>
            </a:r>
            <a:r>
              <a:rPr lang="es" sz="1400">
                <a:solidFill>
                  <a:srgbClr val="0D0D0D"/>
                </a:solidFill>
                <a:highlight>
                  <a:srgbClr val="FFFFFF"/>
                </a:highlight>
                <a:latin typeface="Roboto"/>
                <a:ea typeface="Roboto"/>
                <a:cs typeface="Roboto"/>
                <a:sym typeface="Roboto"/>
              </a:rPr>
              <a:t> ofrece accesibilidad y seguridad fuera de la empresa, se debe garantizar la protección de datos. Las soluciones mixtas, como </a:t>
            </a:r>
            <a:r>
              <a:rPr b="1" lang="es" sz="1400">
                <a:solidFill>
                  <a:srgbClr val="0D0D0D"/>
                </a:solidFill>
                <a:highlight>
                  <a:srgbClr val="FFFFFF"/>
                </a:highlight>
                <a:latin typeface="Roboto"/>
                <a:ea typeface="Roboto"/>
                <a:cs typeface="Roboto"/>
                <a:sym typeface="Roboto"/>
              </a:rPr>
              <a:t>D2D2T, D2D2C y C2C</a:t>
            </a:r>
            <a:r>
              <a:rPr lang="es" sz="1400">
                <a:solidFill>
                  <a:srgbClr val="0D0D0D"/>
                </a:solidFill>
                <a:highlight>
                  <a:srgbClr val="FFFFFF"/>
                </a:highlight>
                <a:latin typeface="Roboto"/>
                <a:ea typeface="Roboto"/>
                <a:cs typeface="Roboto"/>
                <a:sym typeface="Roboto"/>
              </a:rPr>
              <a:t>, permiten combinar diferentes soportes según las necesidades específicas de seguridad y capacidad de almacenamiento.</a:t>
            </a:r>
            <a:endParaRPr sz="1700">
              <a:solidFill>
                <a:srgbClr val="0D0D0D"/>
              </a:solidFill>
              <a:highlight>
                <a:srgbClr val="FFFFFF"/>
              </a:highlight>
              <a:latin typeface="Roboto"/>
              <a:ea typeface="Roboto"/>
              <a:cs typeface="Roboto"/>
              <a:sym typeface="Roboto"/>
            </a:endParaRPr>
          </a:p>
          <a:p>
            <a:pPr indent="0" lvl="0" marL="0" rtl="0" algn="r">
              <a:spcBef>
                <a:spcPts val="1500"/>
              </a:spcBef>
              <a:spcAft>
                <a:spcPts val="0"/>
              </a:spcAft>
              <a:buNone/>
            </a:pPr>
            <a:r>
              <a:t/>
            </a:r>
            <a:endParaRPr sz="14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ctrTitle"/>
          </p:nvPr>
        </p:nvSpPr>
        <p:spPr>
          <a:xfrm>
            <a:off x="202450" y="505075"/>
            <a:ext cx="8520600" cy="717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3137"/>
              <a:buFont typeface="Arial"/>
              <a:buNone/>
            </a:pPr>
            <a:r>
              <a:rPr lang="es" sz="2550"/>
              <a:t>4. LA ESTRATEGIA 3-2-1  DE LAS COPIAS DE SEGURIDAD</a:t>
            </a:r>
            <a:endParaRPr sz="2550">
              <a:solidFill>
                <a:schemeClr val="dk2"/>
              </a:solidFill>
            </a:endParaRPr>
          </a:p>
          <a:p>
            <a:pPr indent="0" lvl="0" marL="0" rtl="0" algn="l">
              <a:spcBef>
                <a:spcPts val="1200"/>
              </a:spcBef>
              <a:spcAft>
                <a:spcPts val="0"/>
              </a:spcAft>
              <a:buNone/>
            </a:pPr>
            <a:r>
              <a:t/>
            </a:r>
            <a:endParaRPr/>
          </a:p>
        </p:txBody>
      </p:sp>
      <p:pic>
        <p:nvPicPr>
          <p:cNvPr id="233" name="Google Shape;233;p27"/>
          <p:cNvPicPr preferRelativeResize="0"/>
          <p:nvPr/>
        </p:nvPicPr>
        <p:blipFill>
          <a:blip r:embed="rId3">
            <a:alphaModFix/>
          </a:blip>
          <a:stretch>
            <a:fillRect/>
          </a:stretch>
        </p:blipFill>
        <p:spPr>
          <a:xfrm>
            <a:off x="4225425" y="1280625"/>
            <a:ext cx="4791000" cy="2294575"/>
          </a:xfrm>
          <a:prstGeom prst="rect">
            <a:avLst/>
          </a:prstGeom>
          <a:noFill/>
          <a:ln>
            <a:noFill/>
          </a:ln>
        </p:spPr>
      </p:pic>
      <p:sp>
        <p:nvSpPr>
          <p:cNvPr id="234" name="Google Shape;234;p27"/>
          <p:cNvSpPr txBox="1"/>
          <p:nvPr/>
        </p:nvSpPr>
        <p:spPr>
          <a:xfrm>
            <a:off x="202450" y="1280625"/>
            <a:ext cx="4063800" cy="35706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95000"/>
              </a:lnSpc>
              <a:spcBef>
                <a:spcPts val="0"/>
              </a:spcBef>
              <a:spcAft>
                <a:spcPts val="0"/>
              </a:spcAft>
              <a:buClr>
                <a:schemeClr val="dk2"/>
              </a:buClr>
              <a:buSzPts val="1600"/>
              <a:buFont typeface="Raleway"/>
              <a:buChar char="●"/>
            </a:pPr>
            <a:r>
              <a:rPr b="1" lang="es" sz="1600">
                <a:solidFill>
                  <a:schemeClr val="dk2"/>
                </a:solidFill>
                <a:latin typeface="Raleway"/>
                <a:ea typeface="Raleway"/>
                <a:cs typeface="Raleway"/>
                <a:sym typeface="Raleway"/>
              </a:rPr>
              <a:t>Consiste de diversificar las copias para que siempre haya una recuperable.</a:t>
            </a:r>
            <a:endParaRPr b="1" sz="1600">
              <a:solidFill>
                <a:schemeClr val="dk2"/>
              </a:solidFill>
              <a:latin typeface="Raleway"/>
              <a:ea typeface="Raleway"/>
              <a:cs typeface="Raleway"/>
              <a:sym typeface="Raleway"/>
            </a:endParaRPr>
          </a:p>
          <a:p>
            <a:pPr indent="0" lvl="0" marL="457200" marR="0" rtl="0" algn="just">
              <a:lnSpc>
                <a:spcPct val="95000"/>
              </a:lnSpc>
              <a:spcBef>
                <a:spcPts val="0"/>
              </a:spcBef>
              <a:spcAft>
                <a:spcPts val="0"/>
              </a:spcAft>
              <a:buNone/>
            </a:pPr>
            <a:r>
              <a:t/>
            </a:r>
            <a:endParaRPr b="1" sz="1600">
              <a:solidFill>
                <a:schemeClr val="dk2"/>
              </a:solidFill>
              <a:latin typeface="Raleway"/>
              <a:ea typeface="Raleway"/>
              <a:cs typeface="Raleway"/>
              <a:sym typeface="Raleway"/>
            </a:endParaRPr>
          </a:p>
          <a:p>
            <a:pPr indent="-330200" lvl="0" marL="457200" marR="0" rtl="0" algn="just">
              <a:lnSpc>
                <a:spcPct val="95000"/>
              </a:lnSpc>
              <a:spcBef>
                <a:spcPts val="0"/>
              </a:spcBef>
              <a:spcAft>
                <a:spcPts val="0"/>
              </a:spcAft>
              <a:buClr>
                <a:schemeClr val="dk2"/>
              </a:buClr>
              <a:buSzPts val="1600"/>
              <a:buFont typeface="Raleway"/>
              <a:buChar char="●"/>
            </a:pPr>
            <a:r>
              <a:rPr b="1" lang="es" sz="1600">
                <a:solidFill>
                  <a:schemeClr val="dk2"/>
                </a:solidFill>
                <a:latin typeface="Raleway"/>
                <a:ea typeface="Raleway"/>
                <a:cs typeface="Raleway"/>
                <a:sym typeface="Raleway"/>
              </a:rPr>
              <a:t>Ejemplo claves de actuación:</a:t>
            </a:r>
            <a:endParaRPr b="1" sz="1600">
              <a:solidFill>
                <a:schemeClr val="dk2"/>
              </a:solidFill>
              <a:latin typeface="Raleway"/>
              <a:ea typeface="Raleway"/>
              <a:cs typeface="Raleway"/>
              <a:sym typeface="Raleway"/>
            </a:endParaRPr>
          </a:p>
          <a:p>
            <a:pPr indent="0" lvl="0" marL="457200" marR="0" rtl="0" algn="just">
              <a:lnSpc>
                <a:spcPct val="95000"/>
              </a:lnSpc>
              <a:spcBef>
                <a:spcPts val="0"/>
              </a:spcBef>
              <a:spcAft>
                <a:spcPts val="0"/>
              </a:spcAft>
              <a:buNone/>
            </a:pPr>
            <a:r>
              <a:t/>
            </a:r>
            <a:endParaRPr b="1" sz="1600">
              <a:solidFill>
                <a:schemeClr val="dk2"/>
              </a:solidFill>
              <a:latin typeface="Raleway"/>
              <a:ea typeface="Raleway"/>
              <a:cs typeface="Raleway"/>
              <a:sym typeface="Raleway"/>
            </a:endParaRPr>
          </a:p>
          <a:p>
            <a:pPr indent="0" lvl="0" marL="457200" marR="0" rtl="0" algn="just">
              <a:lnSpc>
                <a:spcPct val="95000"/>
              </a:lnSpc>
              <a:spcBef>
                <a:spcPts val="0"/>
              </a:spcBef>
              <a:spcAft>
                <a:spcPts val="0"/>
              </a:spcAft>
              <a:buNone/>
            </a:pPr>
            <a:r>
              <a:rPr lang="es" sz="1600">
                <a:solidFill>
                  <a:schemeClr val="dk2"/>
                </a:solidFill>
                <a:latin typeface="Raleway"/>
                <a:ea typeface="Raleway"/>
                <a:cs typeface="Raleway"/>
                <a:sym typeface="Raleway"/>
              </a:rPr>
              <a:t>Si tenemos un archivo haríamos tres copias:</a:t>
            </a:r>
            <a:endParaRPr sz="1600">
              <a:solidFill>
                <a:schemeClr val="dk2"/>
              </a:solidFill>
              <a:latin typeface="Raleway"/>
              <a:ea typeface="Raleway"/>
              <a:cs typeface="Raleway"/>
              <a:sym typeface="Raleway"/>
            </a:endParaRPr>
          </a:p>
          <a:p>
            <a:pPr indent="-330200" lvl="0" marL="914400" marR="0" rtl="0" algn="just">
              <a:lnSpc>
                <a:spcPct val="95000"/>
              </a:lnSpc>
              <a:spcBef>
                <a:spcPts val="0"/>
              </a:spcBef>
              <a:spcAft>
                <a:spcPts val="0"/>
              </a:spcAft>
              <a:buClr>
                <a:schemeClr val="dk2"/>
              </a:buClr>
              <a:buSzPts val="1600"/>
              <a:buFont typeface="Raleway"/>
              <a:buChar char="○"/>
            </a:pPr>
            <a:r>
              <a:rPr lang="es" sz="1600">
                <a:solidFill>
                  <a:schemeClr val="dk2"/>
                </a:solidFill>
                <a:latin typeface="Raleway"/>
                <a:ea typeface="Raleway"/>
                <a:cs typeface="Raleway"/>
                <a:sym typeface="Raleway"/>
              </a:rPr>
              <a:t>La original la guardamos en nuestro equipo</a:t>
            </a:r>
            <a:endParaRPr sz="1600">
              <a:solidFill>
                <a:schemeClr val="dk2"/>
              </a:solidFill>
              <a:latin typeface="Raleway"/>
              <a:ea typeface="Raleway"/>
              <a:cs typeface="Raleway"/>
              <a:sym typeface="Raleway"/>
            </a:endParaRPr>
          </a:p>
          <a:p>
            <a:pPr indent="-330200" lvl="0" marL="914400" marR="0" rtl="0" algn="just">
              <a:lnSpc>
                <a:spcPct val="95000"/>
              </a:lnSpc>
              <a:spcBef>
                <a:spcPts val="0"/>
              </a:spcBef>
              <a:spcAft>
                <a:spcPts val="0"/>
              </a:spcAft>
              <a:buClr>
                <a:schemeClr val="dk2"/>
              </a:buClr>
              <a:buSzPts val="1600"/>
              <a:buFont typeface="Raleway"/>
              <a:buChar char="○"/>
            </a:pPr>
            <a:r>
              <a:rPr lang="es" sz="1600">
                <a:solidFill>
                  <a:schemeClr val="dk2"/>
                </a:solidFill>
                <a:latin typeface="Raleway"/>
                <a:ea typeface="Raleway"/>
                <a:cs typeface="Raleway"/>
                <a:sym typeface="Raleway"/>
              </a:rPr>
              <a:t>Una en un disco duro externo </a:t>
            </a:r>
            <a:endParaRPr sz="1600">
              <a:solidFill>
                <a:schemeClr val="dk2"/>
              </a:solidFill>
              <a:latin typeface="Raleway"/>
              <a:ea typeface="Raleway"/>
              <a:cs typeface="Raleway"/>
              <a:sym typeface="Raleway"/>
            </a:endParaRPr>
          </a:p>
          <a:p>
            <a:pPr indent="-330200" lvl="0" marL="914400" marR="0" rtl="0" algn="just">
              <a:lnSpc>
                <a:spcPct val="95000"/>
              </a:lnSpc>
              <a:spcBef>
                <a:spcPts val="0"/>
              </a:spcBef>
              <a:spcAft>
                <a:spcPts val="0"/>
              </a:spcAft>
              <a:buClr>
                <a:schemeClr val="dk2"/>
              </a:buClr>
              <a:buSzPts val="1600"/>
              <a:buFont typeface="Raleway"/>
              <a:buChar char="○"/>
            </a:pPr>
            <a:r>
              <a:rPr lang="es" sz="1600">
                <a:solidFill>
                  <a:schemeClr val="dk2"/>
                </a:solidFill>
                <a:latin typeface="Raleway"/>
                <a:ea typeface="Raleway"/>
                <a:cs typeface="Raleway"/>
                <a:sym typeface="Raleway"/>
              </a:rPr>
              <a:t>Otra fuera del lugar de trabajo, por ejemplo en una nube (backup offsite).</a:t>
            </a:r>
            <a:endParaRPr sz="1600">
              <a:solidFill>
                <a:schemeClr val="dk2"/>
              </a:solidFill>
              <a:latin typeface="Raleway"/>
              <a:ea typeface="Raleway"/>
              <a:cs typeface="Raleway"/>
              <a:sym typeface="Raleway"/>
            </a:endParaRPr>
          </a:p>
        </p:txBody>
      </p:sp>
      <p:sp>
        <p:nvSpPr>
          <p:cNvPr id="235" name="Google Shape;235;p27"/>
          <p:cNvSpPr txBox="1"/>
          <p:nvPr/>
        </p:nvSpPr>
        <p:spPr>
          <a:xfrm>
            <a:off x="5092425" y="4040625"/>
            <a:ext cx="3057000" cy="81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600">
                <a:solidFill>
                  <a:schemeClr val="dk2"/>
                </a:solidFill>
                <a:latin typeface="Raleway"/>
                <a:ea typeface="Raleway"/>
                <a:cs typeface="Raleway"/>
                <a:sym typeface="Raleway"/>
              </a:rPr>
              <a:t>Se guardan las copas en dos soportes distintos de almacenamiento por si falla  uno de los dos. </a:t>
            </a:r>
            <a:endParaRPr sz="1300">
              <a:solidFill>
                <a:schemeClr val="accent1"/>
              </a:solidFill>
              <a:latin typeface="Lato"/>
              <a:ea typeface="Lato"/>
              <a:cs typeface="Lato"/>
              <a:sym typeface="Lato"/>
            </a:endParaRPr>
          </a:p>
        </p:txBody>
      </p:sp>
      <p:sp>
        <p:nvSpPr>
          <p:cNvPr id="236" name="Google Shape;236;p27"/>
          <p:cNvSpPr/>
          <p:nvPr/>
        </p:nvSpPr>
        <p:spPr>
          <a:xfrm flipH="1">
            <a:off x="6446025" y="3633148"/>
            <a:ext cx="349800" cy="4797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ctrTitle"/>
          </p:nvPr>
        </p:nvSpPr>
        <p:spPr>
          <a:xfrm>
            <a:off x="311700" y="284100"/>
            <a:ext cx="8520600" cy="1076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s" sz="3400"/>
              <a:t>5.1 Ubicaci</a:t>
            </a:r>
            <a:r>
              <a:rPr lang="es" sz="3400"/>
              <a:t>ó</a:t>
            </a:r>
            <a:r>
              <a:rPr b="1" lang="es" sz="3400"/>
              <a:t>n de las copias de seguridad</a:t>
            </a:r>
            <a:endParaRPr/>
          </a:p>
          <a:p>
            <a:pPr indent="0" lvl="0" marL="0" rtl="0" algn="l">
              <a:spcBef>
                <a:spcPts val="0"/>
              </a:spcBef>
              <a:spcAft>
                <a:spcPts val="0"/>
              </a:spcAft>
              <a:buNone/>
            </a:pPr>
            <a:r>
              <a:t/>
            </a:r>
            <a:endParaRPr/>
          </a:p>
        </p:txBody>
      </p:sp>
      <p:sp>
        <p:nvSpPr>
          <p:cNvPr id="242" name="Google Shape;242;p28"/>
          <p:cNvSpPr txBox="1"/>
          <p:nvPr>
            <p:ph idx="1" type="subTitle"/>
          </p:nvPr>
        </p:nvSpPr>
        <p:spPr>
          <a:xfrm>
            <a:off x="311700" y="1278400"/>
            <a:ext cx="8520600" cy="3364200"/>
          </a:xfrm>
          <a:prstGeom prst="rect">
            <a:avLst/>
          </a:prstGeom>
        </p:spPr>
        <p:txBody>
          <a:bodyPr anchorCtr="0" anchor="t" bIns="91425" lIns="91425" spcFirstLastPara="1" rIns="91425" wrap="square" tIns="91425">
            <a:normAutofit fontScale="40000"/>
          </a:bodyPr>
          <a:lstStyle/>
          <a:p>
            <a:pPr indent="-317500" lvl="0" marL="457200" rtl="0" algn="l">
              <a:lnSpc>
                <a:spcPct val="200000"/>
              </a:lnSpc>
              <a:spcBef>
                <a:spcPts val="0"/>
              </a:spcBef>
              <a:spcAft>
                <a:spcPts val="0"/>
              </a:spcAft>
              <a:buSzPct val="100000"/>
              <a:buAutoNum type="arabicPeriod"/>
            </a:pPr>
            <a:r>
              <a:rPr lang="es" sz="3500"/>
              <a:t>Para garantizar la salvaguarda de las copias de seguridad es necesario tener al menos una </a:t>
            </a:r>
            <a:r>
              <a:rPr b="1" lang="es" sz="3500" u="sng">
                <a:solidFill>
                  <a:schemeClr val="dk2"/>
                </a:solidFill>
              </a:rPr>
              <a:t>copia fuera de la organización</a:t>
            </a:r>
            <a:endParaRPr b="1" sz="3500" u="sng">
              <a:solidFill>
                <a:schemeClr val="dk2"/>
              </a:solidFill>
            </a:endParaRPr>
          </a:p>
          <a:p>
            <a:pPr indent="0" lvl="0" marL="0" rtl="0" algn="l">
              <a:lnSpc>
                <a:spcPct val="200000"/>
              </a:lnSpc>
              <a:spcBef>
                <a:spcPts val="0"/>
              </a:spcBef>
              <a:spcAft>
                <a:spcPts val="0"/>
              </a:spcAft>
              <a:buNone/>
            </a:pPr>
            <a:r>
              <a:t/>
            </a:r>
            <a:endParaRPr b="1">
              <a:solidFill>
                <a:srgbClr val="FF0000"/>
              </a:solidFill>
            </a:endParaRPr>
          </a:p>
          <a:p>
            <a:pPr indent="0" lvl="0" marL="0" rtl="0" algn="l">
              <a:lnSpc>
                <a:spcPct val="200000"/>
              </a:lnSpc>
              <a:spcBef>
                <a:spcPts val="0"/>
              </a:spcBef>
              <a:spcAft>
                <a:spcPts val="0"/>
              </a:spcAft>
              <a:buNone/>
            </a:pPr>
            <a:r>
              <a:t/>
            </a:r>
            <a:endParaRPr b="1">
              <a:solidFill>
                <a:srgbClr val="FF0000"/>
              </a:solidFill>
            </a:endParaRPr>
          </a:p>
          <a:p>
            <a:pPr indent="0" lvl="0" marL="0" rtl="0" algn="l">
              <a:lnSpc>
                <a:spcPct val="200000"/>
              </a:lnSpc>
              <a:spcBef>
                <a:spcPts val="0"/>
              </a:spcBef>
              <a:spcAft>
                <a:spcPts val="0"/>
              </a:spcAft>
              <a:buNone/>
            </a:pPr>
            <a:r>
              <a:t/>
            </a:r>
            <a:endParaRPr b="1">
              <a:solidFill>
                <a:srgbClr val="FF0000"/>
              </a:solidFill>
            </a:endParaRPr>
          </a:p>
          <a:p>
            <a:pPr indent="0" lvl="0" marL="0" rtl="0" algn="l">
              <a:lnSpc>
                <a:spcPct val="200000"/>
              </a:lnSpc>
              <a:spcBef>
                <a:spcPts val="0"/>
              </a:spcBef>
              <a:spcAft>
                <a:spcPts val="0"/>
              </a:spcAft>
              <a:buNone/>
            </a:pPr>
            <a:r>
              <a:t/>
            </a:r>
            <a:endParaRPr b="1">
              <a:solidFill>
                <a:srgbClr val="FF0000"/>
              </a:solidFill>
            </a:endParaRPr>
          </a:p>
          <a:p>
            <a:pPr indent="0" lvl="0" marL="0" rtl="0" algn="l">
              <a:lnSpc>
                <a:spcPct val="200000"/>
              </a:lnSpc>
              <a:spcBef>
                <a:spcPts val="0"/>
              </a:spcBef>
              <a:spcAft>
                <a:spcPts val="0"/>
              </a:spcAft>
              <a:buNone/>
            </a:pPr>
            <a:r>
              <a:t/>
            </a:r>
            <a:endParaRPr b="1">
              <a:solidFill>
                <a:srgbClr val="FF0000"/>
              </a:solidFill>
            </a:endParaRPr>
          </a:p>
          <a:p>
            <a:pPr indent="0" lvl="0" marL="0" rtl="0" algn="l">
              <a:lnSpc>
                <a:spcPct val="200000"/>
              </a:lnSpc>
              <a:spcBef>
                <a:spcPts val="0"/>
              </a:spcBef>
              <a:spcAft>
                <a:spcPts val="0"/>
              </a:spcAft>
              <a:buNone/>
            </a:pPr>
            <a:r>
              <a:t/>
            </a:r>
            <a:endParaRPr b="1">
              <a:solidFill>
                <a:srgbClr val="FF0000"/>
              </a:solidFill>
            </a:endParaRPr>
          </a:p>
          <a:p>
            <a:pPr indent="0" lvl="0" marL="0" rtl="0" algn="l">
              <a:lnSpc>
                <a:spcPct val="200000"/>
              </a:lnSpc>
              <a:spcBef>
                <a:spcPts val="0"/>
              </a:spcBef>
              <a:spcAft>
                <a:spcPts val="0"/>
              </a:spcAft>
              <a:buNone/>
            </a:pPr>
            <a:r>
              <a:t/>
            </a:r>
            <a:endParaRPr b="1">
              <a:solidFill>
                <a:srgbClr val="FF0000"/>
              </a:solidFill>
            </a:endParaRPr>
          </a:p>
          <a:p>
            <a:pPr indent="0" lvl="0" marL="0" rtl="0" algn="l">
              <a:lnSpc>
                <a:spcPct val="200000"/>
              </a:lnSpc>
              <a:spcBef>
                <a:spcPts val="0"/>
              </a:spcBef>
              <a:spcAft>
                <a:spcPts val="0"/>
              </a:spcAft>
              <a:buNone/>
            </a:pPr>
            <a:r>
              <a:t/>
            </a:r>
            <a:endParaRPr b="1">
              <a:solidFill>
                <a:srgbClr val="FF0000"/>
              </a:solidFill>
            </a:endParaRPr>
          </a:p>
          <a:p>
            <a:pPr indent="0" lvl="0" marL="0" rtl="0" algn="l">
              <a:lnSpc>
                <a:spcPct val="200000"/>
              </a:lnSpc>
              <a:spcBef>
                <a:spcPts val="0"/>
              </a:spcBef>
              <a:spcAft>
                <a:spcPts val="0"/>
              </a:spcAft>
              <a:buNone/>
            </a:pPr>
            <a:r>
              <a:t/>
            </a:r>
            <a:endParaRPr b="1">
              <a:solidFill>
                <a:srgbClr val="FF0000"/>
              </a:solidFill>
            </a:endParaRPr>
          </a:p>
          <a:p>
            <a:pPr indent="0" lvl="0" marL="0" rtl="0" algn="l">
              <a:lnSpc>
                <a:spcPct val="200000"/>
              </a:lnSpc>
              <a:spcBef>
                <a:spcPts val="0"/>
              </a:spcBef>
              <a:spcAft>
                <a:spcPts val="0"/>
              </a:spcAft>
              <a:buNone/>
            </a:pPr>
            <a:r>
              <a:t/>
            </a:r>
            <a:endParaRPr b="1">
              <a:solidFill>
                <a:srgbClr val="FF0000"/>
              </a:solidFill>
            </a:endParaRPr>
          </a:p>
          <a:p>
            <a:pPr indent="-317500" lvl="0" marL="457200" rtl="0" algn="l">
              <a:spcBef>
                <a:spcPts val="0"/>
              </a:spcBef>
              <a:spcAft>
                <a:spcPts val="0"/>
              </a:spcAft>
              <a:buSzPct val="100000"/>
              <a:buAutoNum type="arabicPeriod"/>
            </a:pPr>
            <a:r>
              <a:rPr lang="es" sz="3500"/>
              <a:t>V</a:t>
            </a:r>
            <a:r>
              <a:rPr lang="es" sz="3500"/>
              <a:t>alorar la contratación de </a:t>
            </a:r>
            <a:r>
              <a:rPr b="1" lang="es" sz="3500" u="sng">
                <a:solidFill>
                  <a:schemeClr val="dk2"/>
                </a:solidFill>
              </a:rPr>
              <a:t>servicios de guardia y custodia</a:t>
            </a:r>
            <a:r>
              <a:rPr lang="es" sz="3500"/>
              <a:t> por motivos de seguridad física</a:t>
            </a:r>
            <a:endParaRPr sz="3500"/>
          </a:p>
          <a:p>
            <a:pPr indent="0" lvl="0" marL="457200" rtl="0" algn="l">
              <a:spcBef>
                <a:spcPts val="0"/>
              </a:spcBef>
              <a:spcAft>
                <a:spcPts val="0"/>
              </a:spcAft>
              <a:buNone/>
            </a:pPr>
            <a:r>
              <a:t/>
            </a:r>
            <a:endParaRPr/>
          </a:p>
        </p:txBody>
      </p:sp>
      <p:pic>
        <p:nvPicPr>
          <p:cNvPr id="243" name="Google Shape;243;p28"/>
          <p:cNvPicPr preferRelativeResize="0"/>
          <p:nvPr/>
        </p:nvPicPr>
        <p:blipFill>
          <a:blip r:embed="rId3">
            <a:alphaModFix/>
          </a:blip>
          <a:stretch>
            <a:fillRect/>
          </a:stretch>
        </p:blipFill>
        <p:spPr>
          <a:xfrm>
            <a:off x="2537250" y="2133825"/>
            <a:ext cx="3143250" cy="1457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ctrTitle"/>
          </p:nvPr>
        </p:nvSpPr>
        <p:spPr>
          <a:xfrm>
            <a:off x="311700" y="610600"/>
            <a:ext cx="8520600" cy="527400"/>
          </a:xfrm>
          <a:prstGeom prst="rect">
            <a:avLst/>
          </a:prstGeom>
          <a:effectLst>
            <a:outerShdw blurRad="57150" rotWithShape="0" algn="bl" dir="3300000" dist="47625">
              <a:srgbClr val="000000">
                <a:alpha val="12000"/>
              </a:srgbClr>
            </a:outerShdw>
          </a:effectLst>
        </p:spPr>
        <p:txBody>
          <a:bodyPr anchorCtr="0" anchor="t" bIns="91425" lIns="91425" spcFirstLastPara="1" rIns="91425" wrap="square" tIns="91425">
            <a:normAutofit fontScale="90000"/>
          </a:bodyPr>
          <a:lstStyle/>
          <a:p>
            <a:pPr indent="0" lvl="0" marL="0" rtl="0" algn="l">
              <a:spcBef>
                <a:spcPts val="0"/>
              </a:spcBef>
              <a:spcAft>
                <a:spcPts val="0"/>
              </a:spcAft>
              <a:buSzPct val="35611"/>
              <a:buNone/>
            </a:pPr>
            <a:r>
              <a:rPr lang="es" sz="2780"/>
              <a:t>5.2 Control de soportes</a:t>
            </a:r>
            <a:endParaRPr sz="2780"/>
          </a:p>
        </p:txBody>
      </p:sp>
      <p:sp>
        <p:nvSpPr>
          <p:cNvPr id="249" name="Google Shape;249;p29"/>
          <p:cNvSpPr txBox="1"/>
          <p:nvPr>
            <p:ph idx="1" type="subTitle"/>
          </p:nvPr>
        </p:nvSpPr>
        <p:spPr>
          <a:xfrm>
            <a:off x="383450" y="1395650"/>
            <a:ext cx="4188600" cy="3535500"/>
          </a:xfrm>
          <a:prstGeom prst="rect">
            <a:avLst/>
          </a:prstGeom>
          <a:effectLst>
            <a:outerShdw blurRad="14288" rotWithShape="0" algn="bl" dir="3300000" dist="47625">
              <a:srgbClr val="000000">
                <a:alpha val="0"/>
              </a:srgbClr>
            </a:outerShdw>
            <a:reflection blurRad="0" dir="5400000" dist="38100" endA="0" fadeDir="5400012" kx="0" rotWithShape="0" algn="bl" stPos="0" sy="-100000" ky="0"/>
          </a:effectLst>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El control de soportes en la gestión de datos es esencial para evitar la pérdida de información. Se deben seguir prácticas como la estrategia 3-2-1, que implica almacenar datos en dos tipos de soportes y una ubicación externa.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Además, es importante comprobar la vida útil de los soportes, realizar mantenimiento periódico , garantizar condiciones adecuadas de almacenamiento y evitar que cualquier posible deterioro afecte a la integridad de los datos. Esto protege contra fallos mecánicos, daños por desastres y obsolescencia.</a:t>
            </a:r>
            <a:endParaRPr/>
          </a:p>
        </p:txBody>
      </p:sp>
      <p:pic>
        <p:nvPicPr>
          <p:cNvPr id="250" name="Google Shape;250;p29"/>
          <p:cNvPicPr preferRelativeResize="0"/>
          <p:nvPr/>
        </p:nvPicPr>
        <p:blipFill rotWithShape="1">
          <a:blip r:embed="rId3">
            <a:alphaModFix/>
          </a:blip>
          <a:srcRect b="0" l="0" r="189" t="0"/>
          <a:stretch/>
        </p:blipFill>
        <p:spPr>
          <a:xfrm>
            <a:off x="4774475" y="1874925"/>
            <a:ext cx="4057825" cy="2576925"/>
          </a:xfrm>
          <a:prstGeom prst="rect">
            <a:avLst/>
          </a:prstGeom>
          <a:noFill/>
          <a:ln>
            <a:noFill/>
          </a:ln>
          <a:effectLst>
            <a:outerShdw blurRad="42863" rotWithShape="0" algn="bl" dir="7200000" dist="28575">
              <a:srgbClr val="000000">
                <a:alpha val="77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ctrTitle"/>
          </p:nvPr>
        </p:nvSpPr>
        <p:spPr>
          <a:xfrm>
            <a:off x="311700" y="239225"/>
            <a:ext cx="8520600" cy="123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5.3 Período de conservación</a:t>
            </a:r>
            <a:endParaRPr/>
          </a:p>
        </p:txBody>
      </p:sp>
      <p:sp>
        <p:nvSpPr>
          <p:cNvPr id="256" name="Google Shape;256;p30"/>
          <p:cNvSpPr txBox="1"/>
          <p:nvPr>
            <p:ph idx="1" type="subTitle"/>
          </p:nvPr>
        </p:nvSpPr>
        <p:spPr>
          <a:xfrm>
            <a:off x="727950" y="1009250"/>
            <a:ext cx="7688100" cy="17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Depende de los </a:t>
            </a:r>
            <a:r>
              <a:rPr b="1" lang="es" u="sng"/>
              <a:t>requerimientos legales</a:t>
            </a:r>
            <a:r>
              <a:rPr lang="es"/>
              <a:t> (Reglamento General de Protección de datos RGPD) y las </a:t>
            </a:r>
            <a:r>
              <a:rPr b="1" lang="es" u="sng"/>
              <a:t>necesidades</a:t>
            </a:r>
            <a:r>
              <a:rPr lang="es"/>
              <a:t> de cada organización.</a:t>
            </a:r>
            <a:endParaRPr/>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s" sz="1400"/>
              <a:t>La información es </a:t>
            </a:r>
            <a:r>
              <a:rPr b="1" lang="es" sz="1400" u="sng"/>
              <a:t>vigente o de utilidad para el negocio</a:t>
            </a:r>
            <a:r>
              <a:rPr lang="es" sz="1400"/>
              <a:t> (depende del servicio prestado la ley exige un tiempo determinado de conservación)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s" sz="1400"/>
              <a:t>La </a:t>
            </a:r>
            <a:r>
              <a:rPr b="1" lang="es" sz="1400" u="sng"/>
              <a:t>vida útil del soporte</a:t>
            </a:r>
            <a:r>
              <a:rPr lang="es" sz="1400"/>
              <a:t> donde se guardan las copias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s" sz="1400"/>
              <a:t>Necesidad de </a:t>
            </a:r>
            <a:r>
              <a:rPr b="1" lang="es" sz="1400" u="sng"/>
              <a:t>conservar varias copias</a:t>
            </a:r>
            <a:r>
              <a:rPr lang="es" sz="1400"/>
              <a:t> anteriores a la última realizada.</a:t>
            </a:r>
            <a:endParaRPr sz="1400"/>
          </a:p>
          <a:p>
            <a:pPr indent="0" lvl="0" marL="0" rtl="0" algn="l">
              <a:spcBef>
                <a:spcPts val="0"/>
              </a:spcBef>
              <a:spcAft>
                <a:spcPts val="0"/>
              </a:spcAft>
              <a:buNone/>
            </a:pPr>
            <a:r>
              <a:t/>
            </a:r>
            <a:endParaRPr sz="1400"/>
          </a:p>
        </p:txBody>
      </p:sp>
      <p:pic>
        <p:nvPicPr>
          <p:cNvPr id="257" name="Google Shape;257;p30"/>
          <p:cNvPicPr preferRelativeResize="0"/>
          <p:nvPr/>
        </p:nvPicPr>
        <p:blipFill rotWithShape="1">
          <a:blip r:embed="rId3">
            <a:alphaModFix/>
          </a:blip>
          <a:srcRect b="31005" l="0" r="0" t="0"/>
          <a:stretch/>
        </p:blipFill>
        <p:spPr>
          <a:xfrm>
            <a:off x="1405500" y="2265225"/>
            <a:ext cx="4672499" cy="18172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ctrTitle"/>
          </p:nvPr>
        </p:nvSpPr>
        <p:spPr>
          <a:xfrm>
            <a:off x="276600" y="70700"/>
            <a:ext cx="8590800" cy="11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1779"/>
              <a:t>5.3.1 Modelo de copias de seguridad realizadas y su tiempo de conservación </a:t>
            </a:r>
            <a:endParaRPr sz="1779"/>
          </a:p>
        </p:txBody>
      </p:sp>
      <p:pic>
        <p:nvPicPr>
          <p:cNvPr id="263" name="Google Shape;263;p31"/>
          <p:cNvPicPr preferRelativeResize="0"/>
          <p:nvPr/>
        </p:nvPicPr>
        <p:blipFill>
          <a:blip r:embed="rId3">
            <a:alphaModFix/>
          </a:blip>
          <a:stretch>
            <a:fillRect/>
          </a:stretch>
        </p:blipFill>
        <p:spPr>
          <a:xfrm>
            <a:off x="4547150" y="540576"/>
            <a:ext cx="4596849" cy="2970750"/>
          </a:xfrm>
          <a:prstGeom prst="rect">
            <a:avLst/>
          </a:prstGeom>
          <a:noFill/>
          <a:ln>
            <a:noFill/>
          </a:ln>
        </p:spPr>
      </p:pic>
      <p:sp>
        <p:nvSpPr>
          <p:cNvPr id="264" name="Google Shape;264;p31"/>
          <p:cNvSpPr txBox="1"/>
          <p:nvPr/>
        </p:nvSpPr>
        <p:spPr>
          <a:xfrm>
            <a:off x="1945250" y="1709225"/>
            <a:ext cx="2446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 Copias incrementales diarias. </a:t>
            </a:r>
            <a:endParaRPr/>
          </a:p>
          <a:p>
            <a:pPr indent="0" lvl="0" marL="0" rtl="0" algn="l">
              <a:spcBef>
                <a:spcPts val="0"/>
              </a:spcBef>
              <a:spcAft>
                <a:spcPts val="0"/>
              </a:spcAft>
              <a:buNone/>
            </a:pPr>
            <a:r>
              <a:rPr lang="es"/>
              <a:t>» Copias totales una vez a la semana. </a:t>
            </a:r>
            <a:endParaRPr/>
          </a:p>
          <a:p>
            <a:pPr indent="0" lvl="0" marL="0" rtl="0" algn="l">
              <a:spcBef>
                <a:spcPts val="0"/>
              </a:spcBef>
              <a:spcAft>
                <a:spcPts val="0"/>
              </a:spcAft>
              <a:buNone/>
            </a:pPr>
            <a:r>
              <a:rPr lang="es"/>
              <a:t>» Conservación de las copias totales un mes. </a:t>
            </a:r>
            <a:endParaRPr/>
          </a:p>
        </p:txBody>
      </p:sp>
      <p:pic>
        <p:nvPicPr>
          <p:cNvPr id="265" name="Google Shape;265;p31"/>
          <p:cNvPicPr preferRelativeResize="0"/>
          <p:nvPr/>
        </p:nvPicPr>
        <p:blipFill>
          <a:blip r:embed="rId4">
            <a:alphaModFix/>
          </a:blip>
          <a:stretch>
            <a:fillRect/>
          </a:stretch>
        </p:blipFill>
        <p:spPr>
          <a:xfrm>
            <a:off x="211850" y="3333906"/>
            <a:ext cx="4335301" cy="1714418"/>
          </a:xfrm>
          <a:prstGeom prst="rect">
            <a:avLst/>
          </a:prstGeom>
          <a:noFill/>
          <a:ln>
            <a:noFill/>
          </a:ln>
        </p:spPr>
      </p:pic>
      <p:sp>
        <p:nvSpPr>
          <p:cNvPr id="266" name="Google Shape;266;p31"/>
          <p:cNvSpPr txBox="1"/>
          <p:nvPr/>
        </p:nvSpPr>
        <p:spPr>
          <a:xfrm>
            <a:off x="4800175" y="3756828"/>
            <a:ext cx="4090800" cy="12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De este modo incluyendo una copia total una vez por semana recuperaremos el backup completo y posteriormente dia a dia los incrementales para tener el punto anterior completo a el error.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267" name="Google Shape;267;p31"/>
          <p:cNvSpPr txBox="1"/>
          <p:nvPr/>
        </p:nvSpPr>
        <p:spPr>
          <a:xfrm>
            <a:off x="211850" y="540575"/>
            <a:ext cx="417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Dependiendo del tipo de organización variará la frecuencia de las copias de seguridad, así como la necesidad de conservación de estas. A modo orientativo, esta sería una buena práctica a la hora de realizar y conservar copias de seguridad: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288925" lvl="0" marL="457200" rtl="0" algn="l">
              <a:lnSpc>
                <a:spcPct val="95000"/>
              </a:lnSpc>
              <a:spcBef>
                <a:spcPts val="0"/>
              </a:spcBef>
              <a:spcAft>
                <a:spcPts val="0"/>
              </a:spcAft>
              <a:buSzPts val="950"/>
              <a:buAutoNum type="arabicPeriod"/>
            </a:pPr>
            <a:r>
              <a:rPr lang="es" sz="950"/>
              <a:t>Introducción</a:t>
            </a:r>
            <a:endParaRPr sz="950"/>
          </a:p>
          <a:p>
            <a:pPr indent="-288925" lvl="1" marL="914400" rtl="0" algn="l">
              <a:lnSpc>
                <a:spcPct val="95000"/>
              </a:lnSpc>
              <a:spcBef>
                <a:spcPts val="0"/>
              </a:spcBef>
              <a:spcAft>
                <a:spcPts val="0"/>
              </a:spcAft>
              <a:buSzPts val="950"/>
              <a:buAutoNum type="arabicPeriod"/>
            </a:pPr>
            <a:r>
              <a:rPr lang="es" sz="950"/>
              <a:t>Qué es una copia de seguridad by Mario</a:t>
            </a:r>
            <a:endParaRPr sz="950"/>
          </a:p>
          <a:p>
            <a:pPr indent="-288925" lvl="1" marL="914400" rtl="0" algn="l">
              <a:lnSpc>
                <a:spcPct val="95000"/>
              </a:lnSpc>
              <a:spcBef>
                <a:spcPts val="0"/>
              </a:spcBef>
              <a:spcAft>
                <a:spcPts val="0"/>
              </a:spcAft>
              <a:buSzPts val="950"/>
              <a:buAutoNum type="arabicPeriod"/>
            </a:pPr>
            <a:r>
              <a:rPr lang="es" sz="950"/>
              <a:t>¿Por qué hacer copias de Seguridad? by Maria</a:t>
            </a:r>
            <a:endParaRPr sz="950"/>
          </a:p>
          <a:p>
            <a:pPr indent="-288925" lvl="0" marL="457200" rtl="0" algn="l">
              <a:lnSpc>
                <a:spcPct val="95000"/>
              </a:lnSpc>
              <a:spcBef>
                <a:spcPts val="0"/>
              </a:spcBef>
              <a:spcAft>
                <a:spcPts val="0"/>
              </a:spcAft>
              <a:buSzPts val="950"/>
              <a:buAutoNum type="arabicPeriod"/>
            </a:pPr>
            <a:r>
              <a:rPr lang="es" sz="950"/>
              <a:t>¿Qué información se debe copiar?</a:t>
            </a:r>
            <a:endParaRPr sz="950"/>
          </a:p>
          <a:p>
            <a:pPr indent="-288925" lvl="1" marL="914400" rtl="0" algn="l">
              <a:lnSpc>
                <a:spcPct val="95000"/>
              </a:lnSpc>
              <a:spcBef>
                <a:spcPts val="0"/>
              </a:spcBef>
              <a:spcAft>
                <a:spcPts val="0"/>
              </a:spcAft>
              <a:buSzPts val="950"/>
              <a:buAutoNum type="arabicPeriod"/>
            </a:pPr>
            <a:r>
              <a:rPr lang="es" sz="950"/>
              <a:t>Determinar la información que se copiará by Bianca.</a:t>
            </a:r>
            <a:endParaRPr sz="950"/>
          </a:p>
          <a:p>
            <a:pPr indent="0" lvl="0" marL="914400" rtl="0" algn="l">
              <a:lnSpc>
                <a:spcPct val="95000"/>
              </a:lnSpc>
              <a:spcBef>
                <a:spcPts val="0"/>
              </a:spcBef>
              <a:spcAft>
                <a:spcPts val="0"/>
              </a:spcAft>
              <a:buNone/>
            </a:pPr>
            <a:r>
              <a:rPr lang="es" sz="950"/>
              <a:t>2.1.1 Criterios de clasificación de la información.. by Bianca y Jesenia.</a:t>
            </a:r>
            <a:endParaRPr sz="950"/>
          </a:p>
          <a:p>
            <a:pPr indent="-288925" lvl="1" marL="914400" rtl="0" algn="l">
              <a:lnSpc>
                <a:spcPct val="95000"/>
              </a:lnSpc>
              <a:spcBef>
                <a:spcPts val="0"/>
              </a:spcBef>
              <a:spcAft>
                <a:spcPts val="0"/>
              </a:spcAft>
              <a:buSzPts val="950"/>
              <a:buAutoNum type="arabicPeriod"/>
            </a:pPr>
            <a:r>
              <a:rPr lang="es" sz="950"/>
              <a:t>Periodicidad y tipo de copia: by JOSE</a:t>
            </a:r>
            <a:endParaRPr sz="950"/>
          </a:p>
          <a:p>
            <a:pPr indent="-288925" lvl="2" marL="1371600" rtl="0" algn="l">
              <a:lnSpc>
                <a:spcPct val="95000"/>
              </a:lnSpc>
              <a:spcBef>
                <a:spcPts val="0"/>
              </a:spcBef>
              <a:spcAft>
                <a:spcPts val="0"/>
              </a:spcAft>
              <a:buSzPts val="950"/>
              <a:buAutoNum type="arabicPeriod"/>
            </a:pPr>
            <a:r>
              <a:rPr lang="es" sz="950"/>
              <a:t>Copia de seguridad en espejo o RAID 1</a:t>
            </a:r>
            <a:endParaRPr sz="950"/>
          </a:p>
          <a:p>
            <a:pPr indent="-288925" lvl="2" marL="1371600" rtl="0" algn="l">
              <a:lnSpc>
                <a:spcPct val="95000"/>
              </a:lnSpc>
              <a:spcBef>
                <a:spcPts val="0"/>
              </a:spcBef>
              <a:spcAft>
                <a:spcPts val="0"/>
              </a:spcAft>
              <a:buSzPts val="950"/>
              <a:buAutoNum type="arabicPeriod"/>
            </a:pPr>
            <a:r>
              <a:rPr lang="es" sz="950"/>
              <a:t>Copia de seguridad completa by Maria</a:t>
            </a:r>
            <a:endParaRPr sz="950"/>
          </a:p>
          <a:p>
            <a:pPr indent="-288925" lvl="2" marL="1371600" rtl="0" algn="l">
              <a:lnSpc>
                <a:spcPct val="95000"/>
              </a:lnSpc>
              <a:spcBef>
                <a:spcPts val="0"/>
              </a:spcBef>
              <a:spcAft>
                <a:spcPts val="0"/>
              </a:spcAft>
              <a:buSzPts val="950"/>
              <a:buAutoNum type="arabicPeriod"/>
            </a:pPr>
            <a:r>
              <a:rPr lang="es" sz="950"/>
              <a:t>Copia de seguridad diferencial. by Alvaro</a:t>
            </a:r>
            <a:endParaRPr sz="950"/>
          </a:p>
          <a:p>
            <a:pPr indent="-288925" lvl="2" marL="1371600" rtl="0" algn="l">
              <a:lnSpc>
                <a:spcPct val="95000"/>
              </a:lnSpc>
              <a:spcBef>
                <a:spcPts val="0"/>
              </a:spcBef>
              <a:spcAft>
                <a:spcPts val="0"/>
              </a:spcAft>
              <a:buSzPts val="950"/>
              <a:buAutoNum type="arabicPeriod"/>
            </a:pPr>
            <a:r>
              <a:rPr lang="es" sz="950"/>
              <a:t>Copia de seguridad incremental by Mario</a:t>
            </a:r>
            <a:endParaRPr sz="950"/>
          </a:p>
          <a:p>
            <a:pPr indent="-288925" lvl="0" marL="457200" rtl="0" algn="l">
              <a:lnSpc>
                <a:spcPct val="95000"/>
              </a:lnSpc>
              <a:spcBef>
                <a:spcPts val="0"/>
              </a:spcBef>
              <a:spcAft>
                <a:spcPts val="0"/>
              </a:spcAft>
              <a:buSzPts val="950"/>
              <a:buAutoNum type="arabicPeriod"/>
            </a:pPr>
            <a:r>
              <a:rPr lang="es" sz="950"/>
              <a:t> ¿Dónde almaceno mi copia de seguridad?. by Cristian</a:t>
            </a:r>
            <a:endParaRPr sz="950"/>
          </a:p>
          <a:p>
            <a:pPr indent="0" lvl="0" marL="457200" marR="0" rtl="0" algn="l">
              <a:lnSpc>
                <a:spcPct val="95000"/>
              </a:lnSpc>
              <a:spcBef>
                <a:spcPts val="0"/>
              </a:spcBef>
              <a:spcAft>
                <a:spcPts val="0"/>
              </a:spcAft>
              <a:buNone/>
            </a:pPr>
            <a:r>
              <a:t/>
            </a:r>
            <a:endParaRPr sz="950"/>
          </a:p>
        </p:txBody>
      </p:sp>
      <p:sp>
        <p:nvSpPr>
          <p:cNvPr id="95" name="Google Shape;95;p1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ÍNDICE</a:t>
            </a:r>
            <a:endParaRPr/>
          </a:p>
        </p:txBody>
      </p:sp>
      <p:sp>
        <p:nvSpPr>
          <p:cNvPr id="96" name="Google Shape;96;p14"/>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288925" lvl="0" marL="457200" marR="0" rtl="0" algn="l">
              <a:lnSpc>
                <a:spcPct val="95000"/>
              </a:lnSpc>
              <a:spcBef>
                <a:spcPts val="0"/>
              </a:spcBef>
              <a:spcAft>
                <a:spcPts val="0"/>
              </a:spcAft>
              <a:buSzPts val="950"/>
              <a:buAutoNum type="arabicPeriod" startAt="4"/>
            </a:pPr>
            <a:r>
              <a:rPr lang="es" sz="950"/>
              <a:t>La estrategia 3-2-1 de copias de seguridad By Roberto</a:t>
            </a:r>
            <a:endParaRPr sz="950"/>
          </a:p>
          <a:p>
            <a:pPr indent="-288925" lvl="0" marL="457200" marR="0" rtl="0" algn="l">
              <a:lnSpc>
                <a:spcPct val="95000"/>
              </a:lnSpc>
              <a:spcBef>
                <a:spcPts val="0"/>
              </a:spcBef>
              <a:spcAft>
                <a:spcPts val="0"/>
              </a:spcAft>
              <a:buSzPts val="950"/>
              <a:buAutoNum type="arabicPeriod" startAt="4"/>
            </a:pPr>
            <a:r>
              <a:rPr lang="es" sz="950"/>
              <a:t>Protección de las copias</a:t>
            </a:r>
            <a:endParaRPr sz="950"/>
          </a:p>
          <a:p>
            <a:pPr indent="-288925" lvl="1" marL="914400" marR="0" rtl="0" algn="l">
              <a:lnSpc>
                <a:spcPct val="95000"/>
              </a:lnSpc>
              <a:spcBef>
                <a:spcPts val="0"/>
              </a:spcBef>
              <a:spcAft>
                <a:spcPts val="0"/>
              </a:spcAft>
              <a:buSzPts val="950"/>
              <a:buAutoNum type="arabicPeriod"/>
            </a:pPr>
            <a:r>
              <a:rPr lang="es" sz="950"/>
              <a:t>Ubicación de las copias de seguridad by Beatriz</a:t>
            </a:r>
            <a:endParaRPr sz="950"/>
          </a:p>
          <a:p>
            <a:pPr indent="-288925" lvl="1" marL="914400" marR="0" rtl="0" algn="l">
              <a:lnSpc>
                <a:spcPct val="95000"/>
              </a:lnSpc>
              <a:spcBef>
                <a:spcPts val="0"/>
              </a:spcBef>
              <a:spcAft>
                <a:spcPts val="0"/>
              </a:spcAft>
              <a:buSzPts val="950"/>
              <a:buAutoNum type="arabicPeriod"/>
            </a:pPr>
            <a:r>
              <a:rPr lang="es" sz="950"/>
              <a:t>Control de soportes by Antonio</a:t>
            </a:r>
            <a:endParaRPr sz="950"/>
          </a:p>
          <a:p>
            <a:pPr indent="-288925" lvl="1" marL="914400" marR="0" rtl="0" algn="l">
              <a:lnSpc>
                <a:spcPct val="95000"/>
              </a:lnSpc>
              <a:spcBef>
                <a:spcPts val="0"/>
              </a:spcBef>
              <a:spcAft>
                <a:spcPts val="0"/>
              </a:spcAft>
              <a:buSzPts val="950"/>
              <a:buAutoNum type="arabicPeriod"/>
            </a:pPr>
            <a:r>
              <a:rPr lang="es" sz="950"/>
              <a:t>Periodo de conservació by Beatriz</a:t>
            </a:r>
            <a:endParaRPr sz="950"/>
          </a:p>
          <a:p>
            <a:pPr indent="-288925" lvl="2" marL="1371600" marR="0" rtl="0" algn="l">
              <a:lnSpc>
                <a:spcPct val="95000"/>
              </a:lnSpc>
              <a:spcBef>
                <a:spcPts val="0"/>
              </a:spcBef>
              <a:spcAft>
                <a:spcPts val="0"/>
              </a:spcAft>
              <a:buSzPts val="950"/>
              <a:buAutoNum type="arabicPeriod"/>
            </a:pPr>
            <a:r>
              <a:rPr lang="es" sz="950"/>
              <a:t>Modelo de copias de seguridad realizadas y su tiempo de conservación by Javier</a:t>
            </a:r>
            <a:endParaRPr sz="950"/>
          </a:p>
          <a:p>
            <a:pPr indent="-288925" lvl="1" marL="914400" marR="0" rtl="0" algn="l">
              <a:lnSpc>
                <a:spcPct val="95000"/>
              </a:lnSpc>
              <a:spcBef>
                <a:spcPts val="0"/>
              </a:spcBef>
              <a:spcAft>
                <a:spcPts val="0"/>
              </a:spcAft>
              <a:buSzPts val="950"/>
              <a:buAutoNum type="arabicPeriod"/>
            </a:pPr>
            <a:r>
              <a:rPr lang="es" sz="950"/>
              <a:t>Cifrado de las copias de seguridad. by Javier</a:t>
            </a:r>
            <a:endParaRPr sz="950"/>
          </a:p>
          <a:p>
            <a:pPr indent="-288925" lvl="1" marL="914400" marR="0" rtl="0" algn="l">
              <a:lnSpc>
                <a:spcPct val="95000"/>
              </a:lnSpc>
              <a:spcBef>
                <a:spcPts val="0"/>
              </a:spcBef>
              <a:spcAft>
                <a:spcPts val="0"/>
              </a:spcAft>
              <a:buSzPts val="950"/>
              <a:buAutoNum type="arabicPeriod"/>
            </a:pPr>
            <a:r>
              <a:rPr lang="es" sz="950"/>
              <a:t>Restauración de las copias de seguridad by Mauro</a:t>
            </a:r>
            <a:endParaRPr sz="950"/>
          </a:p>
          <a:p>
            <a:pPr indent="-288925" lvl="1" marL="914400" marR="0" rtl="0" algn="l">
              <a:lnSpc>
                <a:spcPct val="95000"/>
              </a:lnSpc>
              <a:spcBef>
                <a:spcPts val="0"/>
              </a:spcBef>
              <a:spcAft>
                <a:spcPts val="0"/>
              </a:spcAft>
              <a:buSzPts val="950"/>
              <a:buAutoNum type="arabicPeriod"/>
            </a:pPr>
            <a:r>
              <a:rPr lang="es" sz="950"/>
              <a:t>Control de las copias de seguridad. By Alvaro</a:t>
            </a:r>
            <a:endParaRPr sz="950"/>
          </a:p>
          <a:p>
            <a:pPr indent="-288925" lvl="1" marL="914400" marR="0" rtl="0" algn="l">
              <a:lnSpc>
                <a:spcPct val="95000"/>
              </a:lnSpc>
              <a:spcBef>
                <a:spcPts val="0"/>
              </a:spcBef>
              <a:spcAft>
                <a:spcPts val="0"/>
              </a:spcAft>
              <a:buSzPts val="950"/>
              <a:buAutoNum type="arabicPeriod"/>
            </a:pPr>
            <a:r>
              <a:rPr lang="es" sz="950"/>
              <a:t>Borrado seguro y gestión de soporte: By Laura</a:t>
            </a:r>
            <a:endParaRPr sz="950"/>
          </a:p>
          <a:p>
            <a:pPr indent="-288925" lvl="0" marL="457200" rtl="0" algn="l">
              <a:lnSpc>
                <a:spcPct val="95000"/>
              </a:lnSpc>
              <a:spcBef>
                <a:spcPts val="0"/>
              </a:spcBef>
              <a:spcAft>
                <a:spcPts val="0"/>
              </a:spcAft>
              <a:buSzPts val="950"/>
              <a:buAutoNum type="arabicPeriod" startAt="4"/>
            </a:pPr>
            <a:r>
              <a:rPr lang="es" sz="950"/>
              <a:t>Copias de seguridad en dispositivos móviles By Cecilia</a:t>
            </a:r>
            <a:endParaRPr sz="950"/>
          </a:p>
          <a:p>
            <a:pPr indent="0" lvl="0" marL="0" rtl="0" algn="l">
              <a:lnSpc>
                <a:spcPct val="95000"/>
              </a:lnSpc>
              <a:spcBef>
                <a:spcPts val="0"/>
              </a:spcBef>
              <a:spcAft>
                <a:spcPts val="0"/>
              </a:spcAft>
              <a:buNone/>
            </a:pPr>
            <a:r>
              <a:t/>
            </a:r>
            <a:endParaRPr sz="950"/>
          </a:p>
        </p:txBody>
      </p:sp>
      <p:sp>
        <p:nvSpPr>
          <p:cNvPr id="97" name="Google Shape;97;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285575" y="119200"/>
            <a:ext cx="5015100" cy="53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5.4. Cifrado de las copias </a:t>
            </a:r>
            <a:endParaRPr/>
          </a:p>
        </p:txBody>
      </p:sp>
      <p:sp>
        <p:nvSpPr>
          <p:cNvPr id="273" name="Google Shape;273;p32"/>
          <p:cNvSpPr txBox="1"/>
          <p:nvPr>
            <p:ph idx="1" type="body"/>
          </p:nvPr>
        </p:nvSpPr>
        <p:spPr>
          <a:xfrm>
            <a:off x="252125" y="655900"/>
            <a:ext cx="8239800" cy="134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El objetivo es </a:t>
            </a:r>
            <a:r>
              <a:rPr lang="es" sz="1500"/>
              <a:t>garantizar la confidencialidad e integridad de la información sensible cuando está almacenada, utilizaremos herramientas de cifrado que </a:t>
            </a:r>
            <a:r>
              <a:rPr lang="es" sz="1500"/>
              <a:t>protegen</a:t>
            </a:r>
            <a:r>
              <a:rPr lang="es" sz="1500"/>
              <a:t> nuestros datos, haciéndolos ilegibles por aquellos que no dispongan de la clave de cifrado. </a:t>
            </a:r>
            <a:endParaRPr sz="1500"/>
          </a:p>
        </p:txBody>
      </p:sp>
      <p:pic>
        <p:nvPicPr>
          <p:cNvPr id="274" name="Google Shape;274;p32"/>
          <p:cNvPicPr preferRelativeResize="0"/>
          <p:nvPr/>
        </p:nvPicPr>
        <p:blipFill>
          <a:blip r:embed="rId3">
            <a:alphaModFix/>
          </a:blip>
          <a:stretch>
            <a:fillRect/>
          </a:stretch>
        </p:blipFill>
        <p:spPr>
          <a:xfrm>
            <a:off x="3277150" y="1489975"/>
            <a:ext cx="5329700" cy="2590800"/>
          </a:xfrm>
          <a:prstGeom prst="rect">
            <a:avLst/>
          </a:prstGeom>
          <a:noFill/>
          <a:ln>
            <a:noFill/>
          </a:ln>
        </p:spPr>
      </p:pic>
      <p:sp>
        <p:nvSpPr>
          <p:cNvPr id="275" name="Google Shape;275;p32"/>
          <p:cNvSpPr txBox="1"/>
          <p:nvPr/>
        </p:nvSpPr>
        <p:spPr>
          <a:xfrm>
            <a:off x="285575" y="1767375"/>
            <a:ext cx="3025500" cy="12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rPr>
              <a:t>Para ello podemos usar el siguiente esquema al cual al documento se le añade una clave y un algoritmo</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276" name="Google Shape;276;p32"/>
          <p:cNvPicPr preferRelativeResize="0"/>
          <p:nvPr/>
        </p:nvPicPr>
        <p:blipFill>
          <a:blip r:embed="rId4">
            <a:alphaModFix/>
          </a:blip>
          <a:stretch>
            <a:fillRect/>
          </a:stretch>
        </p:blipFill>
        <p:spPr>
          <a:xfrm>
            <a:off x="252125" y="3048500"/>
            <a:ext cx="3092399" cy="2095000"/>
          </a:xfrm>
          <a:prstGeom prst="rect">
            <a:avLst/>
          </a:prstGeom>
          <a:noFill/>
          <a:ln>
            <a:noFill/>
          </a:ln>
        </p:spPr>
      </p:pic>
      <p:sp>
        <p:nvSpPr>
          <p:cNvPr id="277" name="Google Shape;277;p32"/>
          <p:cNvSpPr txBox="1"/>
          <p:nvPr/>
        </p:nvSpPr>
        <p:spPr>
          <a:xfrm>
            <a:off x="3119000" y="4213150"/>
            <a:ext cx="5646000" cy="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2"/>
                </a:solidFill>
              </a:rPr>
              <a:t>Cifrando la información confidencial y la almacenada en copias de seguridad protegemos los datos en caso de robo de información o accesos no autorizados</a:t>
            </a:r>
            <a:endParaRPr>
              <a:solidFill>
                <a:schemeClr val="dk2"/>
              </a:solidFill>
            </a:endParaRPr>
          </a:p>
        </p:txBody>
      </p:sp>
      <p:sp>
        <p:nvSpPr>
          <p:cNvPr id="278" name="Google Shape;278;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E9E9E">
            <a:alpha val="0"/>
          </a:srgbClr>
        </a:solidFill>
      </p:bgPr>
    </p:bg>
    <p:spTree>
      <p:nvGrpSpPr>
        <p:cNvPr id="282" name="Shape 282"/>
        <p:cNvGrpSpPr/>
        <p:nvPr/>
      </p:nvGrpSpPr>
      <p:grpSpPr>
        <a:xfrm>
          <a:off x="0" y="0"/>
          <a:ext cx="0" cy="0"/>
          <a:chOff x="0" y="0"/>
          <a:chExt cx="0" cy="0"/>
        </a:xfrm>
      </p:grpSpPr>
      <p:sp>
        <p:nvSpPr>
          <p:cNvPr id="283" name="Google Shape;283;p33"/>
          <p:cNvSpPr txBox="1"/>
          <p:nvPr>
            <p:ph type="title"/>
          </p:nvPr>
        </p:nvSpPr>
        <p:spPr>
          <a:xfrm>
            <a:off x="1455300" y="521000"/>
            <a:ext cx="7688700" cy="75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chemeClr val="dk1"/>
                </a:solidFill>
              </a:rPr>
              <a:t>5.5 - Restauración de las copias de seguridad</a:t>
            </a:r>
            <a:endParaRPr>
              <a:solidFill>
                <a:schemeClr val="dk1"/>
              </a:solidFill>
            </a:endParaRPr>
          </a:p>
        </p:txBody>
      </p:sp>
      <p:sp>
        <p:nvSpPr>
          <p:cNvPr id="284" name="Google Shape;284;p33"/>
          <p:cNvSpPr txBox="1"/>
          <p:nvPr>
            <p:ph idx="1" type="body"/>
          </p:nvPr>
        </p:nvSpPr>
        <p:spPr>
          <a:xfrm>
            <a:off x="3291750" y="966925"/>
            <a:ext cx="4015800" cy="10521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0"/>
              </a:spcAft>
              <a:buNone/>
            </a:pPr>
            <a:r>
              <a:rPr b="1" lang="es" sz="1500">
                <a:solidFill>
                  <a:schemeClr val="dk1"/>
                </a:solidFill>
                <a:highlight>
                  <a:srgbClr val="FFFFFF"/>
                </a:highlight>
                <a:latin typeface="Arial"/>
                <a:ea typeface="Arial"/>
                <a:cs typeface="Arial"/>
                <a:sym typeface="Arial"/>
              </a:rPr>
              <a:t>IMPORTANCIA</a:t>
            </a:r>
            <a:endParaRPr b="1" sz="1500">
              <a:solidFill>
                <a:schemeClr val="dk1"/>
              </a:solidFill>
              <a:highlight>
                <a:srgbClr val="FFFFFF"/>
              </a:highlight>
              <a:latin typeface="Arial"/>
              <a:ea typeface="Arial"/>
              <a:cs typeface="Arial"/>
              <a:sym typeface="Arial"/>
            </a:endParaRPr>
          </a:p>
          <a:p>
            <a:pPr indent="0" lvl="0" marL="0" rtl="0" algn="ctr">
              <a:spcBef>
                <a:spcPts val="1200"/>
              </a:spcBef>
              <a:spcAft>
                <a:spcPts val="1200"/>
              </a:spcAft>
              <a:buNone/>
            </a:pPr>
            <a:r>
              <a:rPr b="1" lang="es" sz="1500">
                <a:solidFill>
                  <a:srgbClr val="202124"/>
                </a:solidFill>
                <a:highlight>
                  <a:srgbClr val="FFFFFF"/>
                </a:highlight>
                <a:latin typeface="Arial"/>
                <a:ea typeface="Arial"/>
                <a:cs typeface="Arial"/>
                <a:sym typeface="Arial"/>
              </a:rPr>
              <a:t>Las copias de seguridad </a:t>
            </a:r>
            <a:r>
              <a:rPr b="1" lang="es" sz="1500">
                <a:solidFill>
                  <a:srgbClr val="040C28"/>
                </a:solidFill>
                <a:highlight>
                  <a:srgbClr val="FFFFFF"/>
                </a:highlight>
                <a:latin typeface="Arial"/>
                <a:ea typeface="Arial"/>
                <a:cs typeface="Arial"/>
                <a:sym typeface="Arial"/>
              </a:rPr>
              <a:t>te protegen contra la pérdida de datos y permiten la continuidad del negocio.</a:t>
            </a:r>
            <a:endParaRPr b="1"/>
          </a:p>
        </p:txBody>
      </p:sp>
      <p:sp>
        <p:nvSpPr>
          <p:cNvPr id="285" name="Google Shape;285;p33"/>
          <p:cNvSpPr txBox="1"/>
          <p:nvPr/>
        </p:nvSpPr>
        <p:spPr>
          <a:xfrm>
            <a:off x="3356100" y="2019025"/>
            <a:ext cx="2118000" cy="9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solidFill>
                  <a:schemeClr val="dk1"/>
                </a:solidFill>
                <a:latin typeface="Lato"/>
                <a:ea typeface="Lato"/>
                <a:cs typeface="Lato"/>
                <a:sym typeface="Lato"/>
              </a:rPr>
              <a:t>PERIODICIDAD DE COPIAS DE SEGURIDAD</a:t>
            </a:r>
            <a:endParaRPr b="1" sz="1300">
              <a:solidFill>
                <a:schemeClr val="dk1"/>
              </a:solidFill>
              <a:latin typeface="Lato"/>
              <a:ea typeface="Lato"/>
              <a:cs typeface="Lato"/>
              <a:sym typeface="Lato"/>
            </a:endParaRPr>
          </a:p>
          <a:p>
            <a:pPr indent="0" lvl="0" marL="0" rtl="0" algn="l">
              <a:spcBef>
                <a:spcPts val="0"/>
              </a:spcBef>
              <a:spcAft>
                <a:spcPts val="0"/>
              </a:spcAft>
              <a:buNone/>
            </a:pPr>
            <a:r>
              <a:rPr b="1" lang="es" sz="1300">
                <a:solidFill>
                  <a:schemeClr val="accent1"/>
                </a:solidFill>
                <a:latin typeface="Lato"/>
                <a:ea typeface="Lato"/>
                <a:cs typeface="Lato"/>
                <a:sym typeface="Lato"/>
              </a:rPr>
              <a:t>Dependerá de la actividad o necesidad del negocio</a:t>
            </a:r>
            <a:endParaRPr b="1" sz="1300">
              <a:solidFill>
                <a:schemeClr val="accent1"/>
              </a:solidFill>
              <a:latin typeface="Lato"/>
              <a:ea typeface="Lato"/>
              <a:cs typeface="Lato"/>
              <a:sym typeface="Lato"/>
            </a:endParaRPr>
          </a:p>
        </p:txBody>
      </p:sp>
      <p:sp>
        <p:nvSpPr>
          <p:cNvPr id="286" name="Google Shape;286;p33"/>
          <p:cNvSpPr txBox="1"/>
          <p:nvPr/>
        </p:nvSpPr>
        <p:spPr>
          <a:xfrm>
            <a:off x="5744150" y="2304150"/>
            <a:ext cx="2020500" cy="20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solidFill>
                  <a:schemeClr val="dk1"/>
                </a:solidFill>
                <a:latin typeface="Lato"/>
                <a:ea typeface="Lato"/>
                <a:cs typeface="Lato"/>
                <a:sym typeface="Lato"/>
              </a:rPr>
              <a:t>CONTROL  PERIODICO</a:t>
            </a:r>
            <a:endParaRPr b="1" sz="1300">
              <a:solidFill>
                <a:schemeClr val="dk1"/>
              </a:solidFill>
              <a:latin typeface="Lato"/>
              <a:ea typeface="Lato"/>
              <a:cs typeface="Lato"/>
              <a:sym typeface="Lato"/>
            </a:endParaRPr>
          </a:p>
          <a:p>
            <a:pPr indent="0" lvl="0" marL="0" rtl="0" algn="l">
              <a:spcBef>
                <a:spcPts val="0"/>
              </a:spcBef>
              <a:spcAft>
                <a:spcPts val="0"/>
              </a:spcAft>
              <a:buNone/>
            </a:pPr>
            <a:r>
              <a:rPr b="1" lang="es" sz="1200">
                <a:solidFill>
                  <a:srgbClr val="0D0D0D"/>
                </a:solidFill>
                <a:highlight>
                  <a:srgbClr val="FFFFFF"/>
                </a:highlight>
                <a:latin typeface="Roboto"/>
                <a:ea typeface="Roboto"/>
                <a:cs typeface="Roboto"/>
                <a:sym typeface="Roboto"/>
              </a:rPr>
              <a:t>Programar periódicamente copias para verificar y asegurar que la información pueda ser recuperada en caso de desastre. </a:t>
            </a:r>
            <a:r>
              <a:rPr b="1" lang="es" sz="1200" u="sng">
                <a:solidFill>
                  <a:srgbClr val="0D0D0D"/>
                </a:solidFill>
                <a:highlight>
                  <a:srgbClr val="FFFFFF"/>
                </a:highlight>
                <a:latin typeface="Roboto"/>
                <a:ea typeface="Roboto"/>
                <a:cs typeface="Roboto"/>
                <a:sym typeface="Roboto"/>
              </a:rPr>
              <a:t>Realizar el proceso no garantiza la </a:t>
            </a:r>
            <a:r>
              <a:rPr b="1" lang="es" sz="1200" u="sng">
                <a:solidFill>
                  <a:srgbClr val="0D0D0D"/>
                </a:solidFill>
                <a:highlight>
                  <a:srgbClr val="FFFFFF"/>
                </a:highlight>
                <a:latin typeface="Roboto"/>
                <a:ea typeface="Roboto"/>
                <a:cs typeface="Roboto"/>
                <a:sym typeface="Roboto"/>
              </a:rPr>
              <a:t>recuperación automática.</a:t>
            </a:r>
            <a:endParaRPr b="1" sz="1300" u="sng">
              <a:solidFill>
                <a:schemeClr val="accent1"/>
              </a:solidFill>
              <a:latin typeface="Lato"/>
              <a:ea typeface="Lato"/>
              <a:cs typeface="Lato"/>
              <a:sym typeface="Lato"/>
            </a:endParaRPr>
          </a:p>
        </p:txBody>
      </p:sp>
      <p:sp>
        <p:nvSpPr>
          <p:cNvPr id="287" name="Google Shape;287;p33"/>
          <p:cNvSpPr txBox="1"/>
          <p:nvPr/>
        </p:nvSpPr>
        <p:spPr>
          <a:xfrm>
            <a:off x="8034700" y="2640900"/>
            <a:ext cx="1266000" cy="13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100">
                <a:solidFill>
                  <a:schemeClr val="dk1"/>
                </a:solidFill>
                <a:latin typeface="Lato"/>
                <a:ea typeface="Lato"/>
                <a:cs typeface="Lato"/>
                <a:sym typeface="Lato"/>
              </a:rPr>
              <a:t>RETRASO</a:t>
            </a:r>
            <a:endParaRPr b="1" sz="1100">
              <a:solidFill>
                <a:schemeClr val="dk1"/>
              </a:solidFill>
              <a:latin typeface="Lato"/>
              <a:ea typeface="Lato"/>
              <a:cs typeface="Lato"/>
              <a:sym typeface="Lato"/>
            </a:endParaRPr>
          </a:p>
          <a:p>
            <a:pPr indent="0" lvl="0" marL="0" rtl="0" algn="l">
              <a:spcBef>
                <a:spcPts val="0"/>
              </a:spcBef>
              <a:spcAft>
                <a:spcPts val="0"/>
              </a:spcAft>
              <a:buNone/>
            </a:pPr>
            <a:r>
              <a:rPr b="1" lang="es" sz="1100">
                <a:solidFill>
                  <a:schemeClr val="dk1"/>
                </a:solidFill>
                <a:latin typeface="Lato"/>
                <a:ea typeface="Lato"/>
                <a:cs typeface="Lato"/>
                <a:sym typeface="Lato"/>
              </a:rPr>
              <a:t>SIGNIFICATIVO</a:t>
            </a:r>
            <a:endParaRPr b="1" sz="1100">
              <a:solidFill>
                <a:schemeClr val="dk1"/>
              </a:solidFill>
              <a:latin typeface="Lato"/>
              <a:ea typeface="Lato"/>
              <a:cs typeface="Lato"/>
              <a:sym typeface="Lato"/>
            </a:endParaRPr>
          </a:p>
          <a:p>
            <a:pPr indent="0" lvl="0" marL="0" rtl="0" algn="l">
              <a:spcBef>
                <a:spcPts val="0"/>
              </a:spcBef>
              <a:spcAft>
                <a:spcPts val="0"/>
              </a:spcAft>
              <a:buNone/>
            </a:pPr>
            <a:r>
              <a:t/>
            </a:r>
            <a:endParaRPr b="1" sz="1100">
              <a:solidFill>
                <a:schemeClr val="dk1"/>
              </a:solidFill>
              <a:latin typeface="Lato"/>
              <a:ea typeface="Lato"/>
              <a:cs typeface="Lato"/>
              <a:sym typeface="Lato"/>
            </a:endParaRPr>
          </a:p>
          <a:p>
            <a:pPr indent="0" lvl="0" marL="0" rtl="0" algn="l">
              <a:spcBef>
                <a:spcPts val="0"/>
              </a:spcBef>
              <a:spcAft>
                <a:spcPts val="0"/>
              </a:spcAft>
              <a:buNone/>
            </a:pPr>
            <a:r>
              <a:t/>
            </a:r>
            <a:endParaRPr b="1" sz="1100">
              <a:solidFill>
                <a:schemeClr val="dk1"/>
              </a:solidFill>
              <a:latin typeface="Lato"/>
              <a:ea typeface="Lato"/>
              <a:cs typeface="Lato"/>
              <a:sym typeface="Lato"/>
            </a:endParaRPr>
          </a:p>
          <a:p>
            <a:pPr indent="0" lvl="0" marL="0" rtl="0" algn="l">
              <a:spcBef>
                <a:spcPts val="0"/>
              </a:spcBef>
              <a:spcAft>
                <a:spcPts val="0"/>
              </a:spcAft>
              <a:buNone/>
            </a:pPr>
            <a:r>
              <a:rPr b="1" lang="es" sz="1100">
                <a:solidFill>
                  <a:schemeClr val="dk1"/>
                </a:solidFill>
                <a:latin typeface="Lato"/>
                <a:ea typeface="Lato"/>
                <a:cs typeface="Lato"/>
                <a:sym typeface="Lato"/>
              </a:rPr>
              <a:t>CONTINUIDAD DEL NEGOCIO</a:t>
            </a:r>
            <a:endParaRPr b="1" sz="1100">
              <a:solidFill>
                <a:schemeClr val="dk1"/>
              </a:solidFill>
              <a:latin typeface="Lato"/>
              <a:ea typeface="Lato"/>
              <a:cs typeface="Lato"/>
              <a:sym typeface="Lato"/>
            </a:endParaRPr>
          </a:p>
        </p:txBody>
      </p:sp>
      <p:sp>
        <p:nvSpPr>
          <p:cNvPr id="288" name="Google Shape;288;p33"/>
          <p:cNvSpPr txBox="1"/>
          <p:nvPr/>
        </p:nvSpPr>
        <p:spPr>
          <a:xfrm>
            <a:off x="3730000" y="3438275"/>
            <a:ext cx="1874700" cy="13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solidFill>
                  <a:schemeClr val="accent1"/>
                </a:solidFill>
                <a:latin typeface="Lato"/>
                <a:ea typeface="Lato"/>
                <a:cs typeface="Lato"/>
                <a:sym typeface="Lato"/>
              </a:rPr>
              <a:t> Business Impact Analysis -</a:t>
            </a:r>
            <a:r>
              <a:rPr lang="es" sz="1300">
                <a:solidFill>
                  <a:schemeClr val="accent1"/>
                </a:solidFill>
                <a:latin typeface="Lato"/>
                <a:ea typeface="Lato"/>
                <a:cs typeface="Lato"/>
                <a:sym typeface="Lato"/>
              </a:rPr>
              <a:t>  identifica las necesidades del negocio en términos de recuperación para desarrollar estrategias</a:t>
            </a:r>
            <a:endParaRPr sz="1300">
              <a:solidFill>
                <a:schemeClr val="accent1"/>
              </a:solidFill>
              <a:latin typeface="Lato"/>
              <a:ea typeface="Lato"/>
              <a:cs typeface="Lato"/>
              <a:sym typeface="Lato"/>
            </a:endParaRPr>
          </a:p>
        </p:txBody>
      </p:sp>
      <p:sp>
        <p:nvSpPr>
          <p:cNvPr id="289" name="Google Shape;289;p33"/>
          <p:cNvSpPr txBox="1"/>
          <p:nvPr/>
        </p:nvSpPr>
        <p:spPr>
          <a:xfrm>
            <a:off x="0" y="1614475"/>
            <a:ext cx="3420600" cy="410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s" sz="1200" u="sng">
                <a:solidFill>
                  <a:schemeClr val="dk1"/>
                </a:solidFill>
                <a:highlight>
                  <a:srgbClr val="FFFFFF"/>
                </a:highlight>
                <a:latin typeface="Roboto"/>
                <a:ea typeface="Roboto"/>
                <a:cs typeface="Roboto"/>
                <a:sym typeface="Roboto"/>
              </a:rPr>
              <a:t>TENER EN CUENTA</a:t>
            </a:r>
            <a:endParaRPr b="1" sz="1200" u="sng">
              <a:solidFill>
                <a:schemeClr val="dk1"/>
              </a:solidFill>
              <a:highlight>
                <a:srgbClr val="FFFFFF"/>
              </a:highlight>
              <a:latin typeface="Roboto"/>
              <a:ea typeface="Roboto"/>
              <a:cs typeface="Roboto"/>
              <a:sym typeface="Roboto"/>
            </a:endParaRPr>
          </a:p>
          <a:p>
            <a:pPr indent="0" lvl="0" marL="0" rtl="0" algn="l">
              <a:lnSpc>
                <a:spcPct val="100000"/>
              </a:lnSpc>
              <a:spcBef>
                <a:spcPts val="2100"/>
              </a:spcBef>
              <a:spcAft>
                <a:spcPts val="0"/>
              </a:spcAft>
              <a:buNone/>
            </a:pPr>
            <a:r>
              <a:rPr lang="es" sz="900">
                <a:solidFill>
                  <a:schemeClr val="dk1"/>
                </a:solidFill>
                <a:highlight>
                  <a:srgbClr val="FFFFFF"/>
                </a:highlight>
                <a:latin typeface="Roboto"/>
                <a:ea typeface="Roboto"/>
                <a:cs typeface="Roboto"/>
                <a:sym typeface="Roboto"/>
              </a:rPr>
              <a:t>Tiempo de Recuperación Objetivo (RTO):</a:t>
            </a:r>
            <a:r>
              <a:rPr lang="es" sz="900">
                <a:solidFill>
                  <a:srgbClr val="0D0D0D"/>
                </a:solidFill>
                <a:highlight>
                  <a:srgbClr val="FFFFFF"/>
                </a:highlight>
                <a:latin typeface="Roboto"/>
                <a:ea typeface="Roboto"/>
                <a:cs typeface="Roboto"/>
                <a:sym typeface="Roboto"/>
              </a:rPr>
              <a:t> Tiempo máx en el que se debe alcanzar un nivel de servicio mínimo ante falla que afecte disponibilidad de los sistemas o datos. </a:t>
            </a:r>
            <a:endParaRPr sz="900">
              <a:solidFill>
                <a:srgbClr val="0D0D0D"/>
              </a:solidFill>
              <a:highlight>
                <a:srgbClr val="FFFFFF"/>
              </a:highlight>
              <a:latin typeface="Roboto"/>
              <a:ea typeface="Roboto"/>
              <a:cs typeface="Roboto"/>
              <a:sym typeface="Roboto"/>
            </a:endParaRPr>
          </a:p>
          <a:p>
            <a:pPr indent="0" lvl="0" marL="0" rtl="0" algn="l">
              <a:lnSpc>
                <a:spcPct val="100000"/>
              </a:lnSpc>
              <a:spcBef>
                <a:spcPts val="2100"/>
              </a:spcBef>
              <a:spcAft>
                <a:spcPts val="0"/>
              </a:spcAft>
              <a:buNone/>
            </a:pPr>
            <a:r>
              <a:rPr lang="es" sz="900">
                <a:solidFill>
                  <a:schemeClr val="dk1"/>
                </a:solidFill>
                <a:highlight>
                  <a:srgbClr val="FFFFFF"/>
                </a:highlight>
                <a:latin typeface="Roboto"/>
                <a:ea typeface="Roboto"/>
                <a:cs typeface="Roboto"/>
                <a:sym typeface="Roboto"/>
              </a:rPr>
              <a:t>Tiempo Máximo Tolerable de Caída (MTD): </a:t>
            </a:r>
            <a:r>
              <a:rPr lang="es" sz="900">
                <a:solidFill>
                  <a:srgbClr val="0D0D0D"/>
                </a:solidFill>
                <a:highlight>
                  <a:srgbClr val="FFFFFF"/>
                </a:highlight>
                <a:latin typeface="Roboto"/>
                <a:ea typeface="Roboto"/>
                <a:cs typeface="Roboto"/>
                <a:sym typeface="Roboto"/>
              </a:rPr>
              <a:t>Es el tiempo máx que una empresa puede tolerar estar sin ciertos servicios o funciones críticas antes de que tenga un impacto negativo significativo en sus operaciones. </a:t>
            </a:r>
            <a:endParaRPr sz="900">
              <a:solidFill>
                <a:srgbClr val="0D0D0D"/>
              </a:solidFill>
              <a:highlight>
                <a:srgbClr val="FFFFFF"/>
              </a:highlight>
              <a:latin typeface="Roboto"/>
              <a:ea typeface="Roboto"/>
              <a:cs typeface="Roboto"/>
              <a:sym typeface="Roboto"/>
            </a:endParaRPr>
          </a:p>
          <a:p>
            <a:pPr indent="0" lvl="0" marL="0" rtl="0" algn="l">
              <a:lnSpc>
                <a:spcPct val="100000"/>
              </a:lnSpc>
              <a:spcBef>
                <a:spcPts val="2100"/>
              </a:spcBef>
              <a:spcAft>
                <a:spcPts val="0"/>
              </a:spcAft>
              <a:buNone/>
            </a:pPr>
            <a:r>
              <a:rPr lang="es" sz="900">
                <a:solidFill>
                  <a:schemeClr val="dk1"/>
                </a:solidFill>
                <a:highlight>
                  <a:srgbClr val="FFFFFF"/>
                </a:highlight>
                <a:latin typeface="Roboto"/>
                <a:ea typeface="Roboto"/>
                <a:cs typeface="Roboto"/>
                <a:sym typeface="Roboto"/>
              </a:rPr>
              <a:t>Niveles Mínimos de Recuperación de Servicio (ROL):</a:t>
            </a:r>
            <a:r>
              <a:rPr lang="es" sz="900">
                <a:solidFill>
                  <a:srgbClr val="0D0D0D"/>
                </a:solidFill>
                <a:highlight>
                  <a:srgbClr val="FFFFFF"/>
                </a:highlight>
                <a:latin typeface="Roboto"/>
                <a:ea typeface="Roboto"/>
                <a:cs typeface="Roboto"/>
                <a:sym typeface="Roboto"/>
              </a:rPr>
              <a:t> Es el </a:t>
            </a:r>
            <a:r>
              <a:rPr lang="es" sz="900">
                <a:solidFill>
                  <a:srgbClr val="0D0D0D"/>
                </a:solidFill>
                <a:highlight>
                  <a:srgbClr val="FFFFFF"/>
                </a:highlight>
                <a:latin typeface="Roboto"/>
                <a:ea typeface="Roboto"/>
                <a:cs typeface="Roboto"/>
                <a:sym typeface="Roboto"/>
              </a:rPr>
              <a:t>mínimo</a:t>
            </a:r>
            <a:r>
              <a:rPr lang="es" sz="900">
                <a:solidFill>
                  <a:srgbClr val="0D0D0D"/>
                </a:solidFill>
                <a:highlight>
                  <a:srgbClr val="FFFFFF"/>
                </a:highlight>
                <a:latin typeface="Roboto"/>
                <a:ea typeface="Roboto"/>
                <a:cs typeface="Roboto"/>
                <a:sym typeface="Roboto"/>
              </a:rPr>
              <a:t> funcionamiento que una empresa necesita alcanzar para considerar que un servicio o proceso está recuperado después de un incidente. </a:t>
            </a:r>
            <a:r>
              <a:rPr lang="es" sz="900" u="sng">
                <a:solidFill>
                  <a:srgbClr val="0D0D0D"/>
                </a:solidFill>
                <a:highlight>
                  <a:srgbClr val="FFFFFF"/>
                </a:highlight>
                <a:latin typeface="Roboto"/>
                <a:ea typeface="Roboto"/>
                <a:cs typeface="Roboto"/>
                <a:sym typeface="Roboto"/>
              </a:rPr>
              <a:t>ROL garantiza que la empresa pueda continuar operando a un nivel básico.</a:t>
            </a:r>
            <a:endParaRPr sz="900" u="sng">
              <a:solidFill>
                <a:srgbClr val="0D0D0D"/>
              </a:solidFill>
              <a:highlight>
                <a:srgbClr val="FFFFFF"/>
              </a:highlight>
              <a:latin typeface="Roboto"/>
              <a:ea typeface="Roboto"/>
              <a:cs typeface="Roboto"/>
              <a:sym typeface="Roboto"/>
            </a:endParaRPr>
          </a:p>
          <a:p>
            <a:pPr indent="0" lvl="0" marL="0" rtl="0" algn="l">
              <a:lnSpc>
                <a:spcPct val="100000"/>
              </a:lnSpc>
              <a:spcBef>
                <a:spcPts val="2100"/>
              </a:spcBef>
              <a:spcAft>
                <a:spcPts val="0"/>
              </a:spcAft>
              <a:buNone/>
            </a:pPr>
            <a:r>
              <a:rPr lang="es" sz="900">
                <a:solidFill>
                  <a:schemeClr val="dk1"/>
                </a:solidFill>
                <a:highlight>
                  <a:srgbClr val="FFFFFF"/>
                </a:highlight>
                <a:latin typeface="Roboto"/>
                <a:ea typeface="Roboto"/>
                <a:cs typeface="Roboto"/>
                <a:sym typeface="Roboto"/>
              </a:rPr>
              <a:t>Objetivo de Punto de Recuperación (RPO)</a:t>
            </a:r>
            <a:r>
              <a:rPr lang="es" sz="900">
                <a:solidFill>
                  <a:srgbClr val="0D0D0D"/>
                </a:solidFill>
                <a:highlight>
                  <a:srgbClr val="FFFFFF"/>
                </a:highlight>
                <a:latin typeface="Roboto"/>
                <a:ea typeface="Roboto"/>
                <a:cs typeface="Roboto"/>
                <a:sym typeface="Roboto"/>
              </a:rPr>
              <a:t>: Es el período de tiempo máximo durante el cual se permite la pérdida de datos aceptable en caso de un incidente. </a:t>
            </a:r>
            <a:endParaRPr sz="900">
              <a:solidFill>
                <a:srgbClr val="0D0D0D"/>
              </a:solidFill>
              <a:highlight>
                <a:srgbClr val="FFFFFF"/>
              </a:highlight>
              <a:latin typeface="Roboto"/>
              <a:ea typeface="Roboto"/>
              <a:cs typeface="Roboto"/>
              <a:sym typeface="Roboto"/>
            </a:endParaRPr>
          </a:p>
          <a:p>
            <a:pPr indent="0" lvl="0" marL="0" rtl="0" algn="l">
              <a:spcBef>
                <a:spcPts val="2100"/>
              </a:spcBef>
              <a:spcAft>
                <a:spcPts val="0"/>
              </a:spcAft>
              <a:buNone/>
            </a:pPr>
            <a:r>
              <a:t/>
            </a:r>
            <a:endParaRPr sz="900">
              <a:solidFill>
                <a:schemeClr val="accent1"/>
              </a:solidFill>
              <a:latin typeface="Lato"/>
              <a:ea typeface="Lato"/>
              <a:cs typeface="Lato"/>
              <a:sym typeface="Lato"/>
            </a:endParaRPr>
          </a:p>
        </p:txBody>
      </p:sp>
      <p:cxnSp>
        <p:nvCxnSpPr>
          <p:cNvPr id="290" name="Google Shape;290;p33"/>
          <p:cNvCxnSpPr/>
          <p:nvPr/>
        </p:nvCxnSpPr>
        <p:spPr>
          <a:xfrm rot="10800000">
            <a:off x="3320500" y="2923025"/>
            <a:ext cx="409500" cy="604200"/>
          </a:xfrm>
          <a:prstGeom prst="straightConnector1">
            <a:avLst/>
          </a:prstGeom>
          <a:noFill/>
          <a:ln cap="flat" cmpd="sng" w="9525">
            <a:solidFill>
              <a:schemeClr val="dk2"/>
            </a:solidFill>
            <a:prstDash val="solid"/>
            <a:round/>
            <a:headEnd len="med" w="med" type="none"/>
            <a:tailEnd len="med" w="med" type="triangle"/>
          </a:ln>
        </p:spPr>
      </p:cxnSp>
      <p:cxnSp>
        <p:nvCxnSpPr>
          <p:cNvPr id="291" name="Google Shape;291;p33"/>
          <p:cNvCxnSpPr/>
          <p:nvPr/>
        </p:nvCxnSpPr>
        <p:spPr>
          <a:xfrm rot="10800000">
            <a:off x="3243250" y="3403325"/>
            <a:ext cx="495600" cy="108300"/>
          </a:xfrm>
          <a:prstGeom prst="straightConnector1">
            <a:avLst/>
          </a:prstGeom>
          <a:noFill/>
          <a:ln cap="flat" cmpd="sng" w="9525">
            <a:solidFill>
              <a:schemeClr val="dk2"/>
            </a:solidFill>
            <a:prstDash val="solid"/>
            <a:round/>
            <a:headEnd len="med" w="med" type="none"/>
            <a:tailEnd len="med" w="med" type="triangle"/>
          </a:ln>
        </p:spPr>
      </p:cxnSp>
      <p:cxnSp>
        <p:nvCxnSpPr>
          <p:cNvPr id="292" name="Google Shape;292;p33"/>
          <p:cNvCxnSpPr/>
          <p:nvPr/>
        </p:nvCxnSpPr>
        <p:spPr>
          <a:xfrm flipH="1">
            <a:off x="3258700" y="3511625"/>
            <a:ext cx="471300" cy="44940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33"/>
          <p:cNvCxnSpPr/>
          <p:nvPr/>
        </p:nvCxnSpPr>
        <p:spPr>
          <a:xfrm flipH="1">
            <a:off x="3305200" y="3511625"/>
            <a:ext cx="424800" cy="120840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33"/>
          <p:cNvCxnSpPr/>
          <p:nvPr/>
        </p:nvCxnSpPr>
        <p:spPr>
          <a:xfrm flipH="1" rot="10800000">
            <a:off x="7673975" y="2814400"/>
            <a:ext cx="340800" cy="3099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33"/>
          <p:cNvCxnSpPr/>
          <p:nvPr/>
        </p:nvCxnSpPr>
        <p:spPr>
          <a:xfrm>
            <a:off x="7666175" y="3116700"/>
            <a:ext cx="356400" cy="403500"/>
          </a:xfrm>
          <a:prstGeom prst="straightConnector1">
            <a:avLst/>
          </a:prstGeom>
          <a:noFill/>
          <a:ln cap="flat" cmpd="sng" w="9525">
            <a:solidFill>
              <a:schemeClr val="dk2"/>
            </a:solidFill>
            <a:prstDash val="solid"/>
            <a:round/>
            <a:headEnd len="med" w="med" type="none"/>
            <a:tailEnd len="med" w="med" type="triangle"/>
          </a:ln>
        </p:spPr>
      </p:cxnSp>
      <p:sp>
        <p:nvSpPr>
          <p:cNvPr id="296" name="Google Shape;296;p33"/>
          <p:cNvSpPr/>
          <p:nvPr/>
        </p:nvSpPr>
        <p:spPr>
          <a:xfrm>
            <a:off x="5401375" y="2416800"/>
            <a:ext cx="340800" cy="30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97" name="Google Shape;297;p33"/>
          <p:cNvSpPr/>
          <p:nvPr/>
        </p:nvSpPr>
        <p:spPr>
          <a:xfrm>
            <a:off x="4258188" y="2947475"/>
            <a:ext cx="313800" cy="555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4"/>
          <p:cNvSpPr txBox="1"/>
          <p:nvPr>
            <p:ph type="title"/>
          </p:nvPr>
        </p:nvSpPr>
        <p:spPr>
          <a:xfrm>
            <a:off x="727650" y="67142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2840"/>
              <a:t>5.6 - Control de las Copias de Seguridad</a:t>
            </a:r>
            <a:endParaRPr sz="2840"/>
          </a:p>
        </p:txBody>
      </p:sp>
      <p:sp>
        <p:nvSpPr>
          <p:cNvPr id="303" name="Google Shape;303;p34"/>
          <p:cNvSpPr txBox="1"/>
          <p:nvPr>
            <p:ph idx="1" type="body"/>
          </p:nvPr>
        </p:nvSpPr>
        <p:spPr>
          <a:xfrm>
            <a:off x="727650" y="1282450"/>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Registro de soportes de respaldo - Necesidad de </a:t>
            </a:r>
            <a:r>
              <a:rPr lang="es"/>
              <a:t>creación</a:t>
            </a:r>
            <a:r>
              <a:rPr lang="es"/>
              <a:t> de </a:t>
            </a:r>
            <a:r>
              <a:rPr lang="es"/>
              <a:t>etiquetas para agilizar el proceso de identificación </a:t>
            </a:r>
            <a:endParaRPr/>
          </a:p>
          <a:p>
            <a:pPr indent="0" lvl="0" marL="0" rtl="0" algn="l">
              <a:spcBef>
                <a:spcPts val="1200"/>
              </a:spcBef>
              <a:spcAft>
                <a:spcPts val="1200"/>
              </a:spcAft>
              <a:buNone/>
            </a:pPr>
            <a:r>
              <a:t/>
            </a:r>
            <a:endParaRPr/>
          </a:p>
        </p:txBody>
      </p:sp>
      <p:graphicFrame>
        <p:nvGraphicFramePr>
          <p:cNvPr id="304" name="Google Shape;304;p34"/>
          <p:cNvGraphicFramePr/>
          <p:nvPr/>
        </p:nvGraphicFramePr>
        <p:xfrm>
          <a:off x="4013200" y="1933600"/>
          <a:ext cx="3000000" cy="3000000"/>
        </p:xfrm>
        <a:graphic>
          <a:graphicData uri="http://schemas.openxmlformats.org/drawingml/2006/table">
            <a:tbl>
              <a:tblPr>
                <a:noFill/>
                <a:tableStyleId>{5A3C49FC-91D7-400F-8832-0B6A73194D44}</a:tableStyleId>
              </a:tblPr>
              <a:tblGrid>
                <a:gridCol w="4523100"/>
              </a:tblGrid>
              <a:tr h="428675">
                <a:tc>
                  <a:txBody>
                    <a:bodyPr/>
                    <a:lstStyle/>
                    <a:p>
                      <a:pPr indent="0" lvl="0" marL="0" marR="0" rtl="0" algn="ctr">
                        <a:lnSpc>
                          <a:spcPct val="115000"/>
                        </a:lnSpc>
                        <a:spcBef>
                          <a:spcPts val="0"/>
                        </a:spcBef>
                        <a:spcAft>
                          <a:spcPts val="1200"/>
                        </a:spcAft>
                        <a:buNone/>
                      </a:pPr>
                      <a:r>
                        <a:rPr b="1" lang="es" sz="1300">
                          <a:solidFill>
                            <a:schemeClr val="lt1"/>
                          </a:solidFill>
                          <a:latin typeface="Lato"/>
                          <a:ea typeface="Lato"/>
                          <a:cs typeface="Lato"/>
                          <a:sym typeface="Lato"/>
                        </a:rPr>
                        <a:t>Información dada por aplicaciones dedicadas</a:t>
                      </a:r>
                      <a:endParaRPr b="1" sz="1300">
                        <a:solidFill>
                          <a:schemeClr val="lt1"/>
                        </a:solidFill>
                        <a:latin typeface="Lato"/>
                        <a:ea typeface="Lato"/>
                        <a:cs typeface="Lato"/>
                        <a:sym typeface="Lato"/>
                      </a:endParaRPr>
                    </a:p>
                  </a:txBody>
                  <a:tcPr marT="91425" marB="91425" marR="91425" marL="91425">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solidFill>
                      <a:srgbClr val="980000"/>
                    </a:solidFill>
                  </a:tcPr>
                </a:tc>
              </a:tr>
              <a:tr h="428675">
                <a:tc>
                  <a:txBody>
                    <a:bodyPr/>
                    <a:lstStyle/>
                    <a:p>
                      <a:pPr indent="0" lvl="0" marL="0" marR="0" rtl="0" algn="ctr">
                        <a:lnSpc>
                          <a:spcPct val="115000"/>
                        </a:lnSpc>
                        <a:spcBef>
                          <a:spcPts val="0"/>
                        </a:spcBef>
                        <a:spcAft>
                          <a:spcPts val="1200"/>
                        </a:spcAft>
                        <a:buNone/>
                      </a:pPr>
                      <a:r>
                        <a:rPr lang="es" sz="1300">
                          <a:solidFill>
                            <a:srgbClr val="980000"/>
                          </a:solidFill>
                          <a:latin typeface="Lato"/>
                          <a:ea typeface="Lato"/>
                          <a:cs typeface="Lato"/>
                          <a:sym typeface="Lato"/>
                        </a:rPr>
                        <a:t>Identificador de Soporte</a:t>
                      </a:r>
                      <a:endParaRPr sz="1300">
                        <a:solidFill>
                          <a:srgbClr val="980000"/>
                        </a:solidFill>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28675">
                <a:tc>
                  <a:txBody>
                    <a:bodyPr/>
                    <a:lstStyle/>
                    <a:p>
                      <a:pPr indent="0" lvl="0" marL="0" marR="0" rtl="0" algn="ctr">
                        <a:lnSpc>
                          <a:spcPct val="115000"/>
                        </a:lnSpc>
                        <a:spcBef>
                          <a:spcPts val="0"/>
                        </a:spcBef>
                        <a:spcAft>
                          <a:spcPts val="1200"/>
                        </a:spcAft>
                        <a:buNone/>
                      </a:pPr>
                      <a:r>
                        <a:rPr lang="es" sz="1300">
                          <a:solidFill>
                            <a:srgbClr val="980000"/>
                          </a:solidFill>
                          <a:latin typeface="Lato"/>
                          <a:ea typeface="Lato"/>
                          <a:cs typeface="Lato"/>
                          <a:sym typeface="Lato"/>
                        </a:rPr>
                        <a:t>Tipo de Copia</a:t>
                      </a:r>
                      <a:endParaRPr sz="1300">
                        <a:solidFill>
                          <a:srgbClr val="980000"/>
                        </a:solidFill>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28675">
                <a:tc>
                  <a:txBody>
                    <a:bodyPr/>
                    <a:lstStyle/>
                    <a:p>
                      <a:pPr indent="0" lvl="0" marL="0" marR="0" rtl="0" algn="ctr">
                        <a:lnSpc>
                          <a:spcPct val="115000"/>
                        </a:lnSpc>
                        <a:spcBef>
                          <a:spcPts val="0"/>
                        </a:spcBef>
                        <a:spcAft>
                          <a:spcPts val="1200"/>
                        </a:spcAft>
                        <a:buNone/>
                      </a:pPr>
                      <a:r>
                        <a:rPr lang="es" sz="1300">
                          <a:solidFill>
                            <a:srgbClr val="980000"/>
                          </a:solidFill>
                          <a:latin typeface="Lato"/>
                          <a:ea typeface="Lato"/>
                          <a:cs typeface="Lato"/>
                          <a:sym typeface="Lato"/>
                        </a:rPr>
                        <a:t>Fecha y hora</a:t>
                      </a:r>
                      <a:endParaRPr sz="1300">
                        <a:solidFill>
                          <a:srgbClr val="980000"/>
                        </a:solidFill>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0D0D0D">
                          <a:alpha val="0"/>
                        </a:srgbClr>
                      </a:solidFill>
                      <a:prstDash val="solid"/>
                      <a:round/>
                      <a:headEnd len="sm" w="sm" type="none"/>
                      <a:tailEnd len="sm" w="sm" type="none"/>
                    </a:lnB>
                  </a:tcPr>
                </a:tc>
              </a:tr>
              <a:tr h="428675">
                <a:tc>
                  <a:txBody>
                    <a:bodyPr/>
                    <a:lstStyle/>
                    <a:p>
                      <a:pPr indent="0" lvl="0" marL="0" marR="0" rtl="0" algn="ctr">
                        <a:lnSpc>
                          <a:spcPct val="115000"/>
                        </a:lnSpc>
                        <a:spcBef>
                          <a:spcPts val="0"/>
                        </a:spcBef>
                        <a:spcAft>
                          <a:spcPts val="1200"/>
                        </a:spcAft>
                        <a:buNone/>
                      </a:pPr>
                      <a:r>
                        <a:rPr lang="es" sz="1300">
                          <a:solidFill>
                            <a:srgbClr val="980000"/>
                          </a:solidFill>
                          <a:latin typeface="Lato"/>
                          <a:ea typeface="Lato"/>
                          <a:cs typeface="Lato"/>
                          <a:sym typeface="Lato"/>
                        </a:rPr>
                        <a:t>Lugar de almacenamiento</a:t>
                      </a:r>
                      <a:endParaRPr sz="1300">
                        <a:solidFill>
                          <a:srgbClr val="980000"/>
                        </a:solidFill>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0D0D0D">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428675">
                <a:tc>
                  <a:txBody>
                    <a:bodyPr/>
                    <a:lstStyle/>
                    <a:p>
                      <a:pPr indent="0" lvl="0" marL="0" marR="0" rtl="0" algn="ctr">
                        <a:lnSpc>
                          <a:spcPct val="115000"/>
                        </a:lnSpc>
                        <a:spcBef>
                          <a:spcPts val="0"/>
                        </a:spcBef>
                        <a:spcAft>
                          <a:spcPts val="1200"/>
                        </a:spcAft>
                        <a:buNone/>
                      </a:pPr>
                      <a:r>
                        <a:rPr lang="es" sz="1300">
                          <a:solidFill>
                            <a:srgbClr val="980000"/>
                          </a:solidFill>
                          <a:latin typeface="Lato"/>
                          <a:ea typeface="Lato"/>
                          <a:cs typeface="Lato"/>
                          <a:sym typeface="Lato"/>
                        </a:rPr>
                        <a:t>Personal a cargo de la copia</a:t>
                      </a:r>
                      <a:endParaRPr sz="1300">
                        <a:solidFill>
                          <a:srgbClr val="980000"/>
                        </a:solidFill>
                        <a:latin typeface="Lato"/>
                        <a:ea typeface="Lato"/>
                        <a:cs typeface="Lato"/>
                        <a:sym typeface="La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305" name="Google Shape;305;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306" name="Google Shape;306;p34"/>
          <p:cNvPicPr preferRelativeResize="0"/>
          <p:nvPr/>
        </p:nvPicPr>
        <p:blipFill>
          <a:blip r:embed="rId3">
            <a:alphaModFix/>
          </a:blip>
          <a:stretch>
            <a:fillRect/>
          </a:stretch>
        </p:blipFill>
        <p:spPr>
          <a:xfrm>
            <a:off x="305300" y="1994525"/>
            <a:ext cx="3637821" cy="2572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5"/>
          <p:cNvSpPr txBox="1"/>
          <p:nvPr>
            <p:ph type="ctrTitle"/>
          </p:nvPr>
        </p:nvSpPr>
        <p:spPr>
          <a:xfrm>
            <a:off x="311700" y="0"/>
            <a:ext cx="85206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2420" u="sng">
                <a:solidFill>
                  <a:srgbClr val="FF0000"/>
                </a:solidFill>
              </a:rPr>
              <a:t>5.7. B</a:t>
            </a:r>
            <a:r>
              <a:rPr lang="es" sz="2420" u="sng">
                <a:solidFill>
                  <a:srgbClr val="FF0000"/>
                </a:solidFill>
              </a:rPr>
              <a:t>ORRADO SEGURO Y GESTIÓN DE SOPORTES</a:t>
            </a:r>
            <a:endParaRPr b="1" sz="2420" u="sng">
              <a:solidFill>
                <a:srgbClr val="FF0000"/>
              </a:solidFill>
            </a:endParaRPr>
          </a:p>
        </p:txBody>
      </p:sp>
      <p:sp>
        <p:nvSpPr>
          <p:cNvPr id="312" name="Google Shape;312;p35"/>
          <p:cNvSpPr txBox="1"/>
          <p:nvPr>
            <p:ph idx="1" type="subTitle"/>
          </p:nvPr>
        </p:nvSpPr>
        <p:spPr>
          <a:xfrm>
            <a:off x="311700" y="1573250"/>
            <a:ext cx="8520600" cy="32058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SzPts val="935"/>
              <a:buNone/>
            </a:pPr>
            <a:r>
              <a:rPr lang="es" sz="1879"/>
              <a:t>A la hora de elegir el mejor método para eliminar la información, tendremos en cuenta las siguientes opciones: </a:t>
            </a:r>
            <a:endParaRPr sz="1879"/>
          </a:p>
          <a:p>
            <a:pPr indent="-347980" lvl="0" marL="457200" rtl="0" algn="l">
              <a:lnSpc>
                <a:spcPct val="150000"/>
              </a:lnSpc>
              <a:spcBef>
                <a:spcPts val="0"/>
              </a:spcBef>
              <a:spcAft>
                <a:spcPts val="0"/>
              </a:spcAft>
              <a:buSzPts val="1880"/>
              <a:buChar char="➢"/>
            </a:pPr>
            <a:r>
              <a:rPr lang="es" sz="1879"/>
              <a:t>En soportes no electrónicos y soportes magnéticos: → debemos utilizar la opción de triturado. Ej documentos en papel o cds.</a:t>
            </a:r>
            <a:endParaRPr sz="1879"/>
          </a:p>
          <a:p>
            <a:pPr indent="-347980" lvl="0" marL="457200" rtl="0" algn="l">
              <a:lnSpc>
                <a:spcPct val="150000"/>
              </a:lnSpc>
              <a:spcBef>
                <a:spcPts val="0"/>
              </a:spcBef>
              <a:spcAft>
                <a:spcPts val="0"/>
              </a:spcAft>
              <a:buSzPts val="1880"/>
              <a:buChar char="➢"/>
            </a:pPr>
            <a:r>
              <a:rPr lang="es" sz="1879"/>
              <a:t>Para la reutilización de soportes electrónicos: → sobreescritura, siempre que el dispositivo no esté dañado. </a:t>
            </a:r>
            <a:endParaRPr sz="1879"/>
          </a:p>
          <a:p>
            <a:pPr indent="-347980" lvl="0" marL="457200" rtl="0" algn="l">
              <a:lnSpc>
                <a:spcPct val="150000"/>
              </a:lnSpc>
              <a:spcBef>
                <a:spcPts val="0"/>
              </a:spcBef>
              <a:spcAft>
                <a:spcPts val="0"/>
              </a:spcAft>
              <a:buSzPts val="1880"/>
              <a:buChar char="➢"/>
            </a:pPr>
            <a:r>
              <a:rPr lang="es" sz="1879"/>
              <a:t> Antes de deshacernos de los soportes electrónicos: → desmagnetización o destrucción física. </a:t>
            </a:r>
            <a:endParaRPr sz="1879"/>
          </a:p>
        </p:txBody>
      </p:sp>
      <p:sp>
        <p:nvSpPr>
          <p:cNvPr id="313" name="Google Shape;313;p35"/>
          <p:cNvSpPr txBox="1"/>
          <p:nvPr/>
        </p:nvSpPr>
        <p:spPr>
          <a:xfrm>
            <a:off x="311700" y="766850"/>
            <a:ext cx="8348700" cy="72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900">
                <a:solidFill>
                  <a:schemeClr val="dk2"/>
                </a:solidFill>
              </a:rPr>
              <a:t>Mejor alternativa: destrucción certificada (Por medio de una empresa que se dedique a ello)</a:t>
            </a:r>
            <a:endParaRPr b="1" sz="19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6"/>
          <p:cNvSpPr txBox="1"/>
          <p:nvPr>
            <p:ph type="ctrTitle"/>
          </p:nvPr>
        </p:nvSpPr>
        <p:spPr>
          <a:xfrm>
            <a:off x="475700" y="1322450"/>
            <a:ext cx="7941600" cy="6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280"/>
              <a:t>COPIAS DE SEGURIDAD EN  DISPOSITIVOS MÓVILES</a:t>
            </a:r>
            <a:endParaRPr sz="2280"/>
          </a:p>
        </p:txBody>
      </p:sp>
      <p:sp>
        <p:nvSpPr>
          <p:cNvPr id="319" name="Google Shape;319;p36"/>
          <p:cNvSpPr txBox="1"/>
          <p:nvPr>
            <p:ph idx="1" type="subTitle"/>
          </p:nvPr>
        </p:nvSpPr>
        <p:spPr>
          <a:xfrm>
            <a:off x="729625" y="1944350"/>
            <a:ext cx="7688100" cy="295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s"/>
              <a:t>L</a:t>
            </a:r>
            <a:r>
              <a:rPr lang="es"/>
              <a:t>a </a:t>
            </a:r>
            <a:r>
              <a:rPr b="1" lang="es"/>
              <a:t>protección de la información</a:t>
            </a:r>
            <a:r>
              <a:rPr lang="es"/>
              <a:t> en los dispositivos móviles es tan importante como la protección en los equipos de trabajo.</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s"/>
              <a:t>Debe de formar parte del Plan de Contingencia y Continuidad del negocio.</a:t>
            </a:r>
            <a:endParaRPr/>
          </a:p>
          <a:p>
            <a:pPr indent="0" lvl="0" marL="0" rtl="0" algn="l">
              <a:spcBef>
                <a:spcPts val="0"/>
              </a:spcBef>
              <a:spcAft>
                <a:spcPts val="0"/>
              </a:spcAft>
              <a:buNone/>
            </a:pPr>
            <a:r>
              <a:t/>
            </a:r>
            <a:endParaRPr/>
          </a:p>
          <a:p>
            <a:pPr indent="-330200" lvl="0" marL="457200" rtl="0" algn="l">
              <a:spcBef>
                <a:spcPts val="0"/>
              </a:spcBef>
              <a:spcAft>
                <a:spcPts val="0"/>
              </a:spcAft>
              <a:buSzPts val="1600"/>
              <a:buChar char="●"/>
            </a:pPr>
            <a:r>
              <a:rPr lang="es"/>
              <a:t>Soluciones como las de Gestión de Contenidos Móviles o MCM, garantizan la seguridad de los datos corporativos mediante funcionalidades de protección: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txBox="1"/>
          <p:nvPr>
            <p:ph type="ctrTitle"/>
          </p:nvPr>
        </p:nvSpPr>
        <p:spPr>
          <a:xfrm>
            <a:off x="475700" y="1322450"/>
            <a:ext cx="7941600" cy="6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280"/>
              <a:t>Gestión de Contenidos Móviles o MCM</a:t>
            </a:r>
            <a:endParaRPr sz="2280"/>
          </a:p>
          <a:p>
            <a:pPr indent="0" lvl="0" marL="0" rtl="0" algn="l">
              <a:spcBef>
                <a:spcPts val="0"/>
              </a:spcBef>
              <a:spcAft>
                <a:spcPts val="0"/>
              </a:spcAft>
              <a:buSzPts val="990"/>
              <a:buNone/>
            </a:pPr>
            <a:r>
              <a:rPr lang="es" sz="2280"/>
              <a:t>Controla:</a:t>
            </a:r>
            <a:endParaRPr sz="2280"/>
          </a:p>
        </p:txBody>
      </p:sp>
      <p:sp>
        <p:nvSpPr>
          <p:cNvPr id="325" name="Google Shape;325;p37"/>
          <p:cNvSpPr txBox="1"/>
          <p:nvPr>
            <p:ph idx="1" type="subTitle"/>
          </p:nvPr>
        </p:nvSpPr>
        <p:spPr>
          <a:xfrm>
            <a:off x="729625" y="1944350"/>
            <a:ext cx="7688100" cy="295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0200" lvl="0" marL="457200" marR="0" rtl="0" algn="l">
              <a:lnSpc>
                <a:spcPct val="115000"/>
              </a:lnSpc>
              <a:spcBef>
                <a:spcPts val="0"/>
              </a:spcBef>
              <a:spcAft>
                <a:spcPts val="0"/>
              </a:spcAft>
              <a:buSzPts val="1600"/>
              <a:buChar char="●"/>
            </a:pPr>
            <a:r>
              <a:rPr lang="es"/>
              <a:t>L</a:t>
            </a:r>
            <a:r>
              <a:rPr lang="es"/>
              <a:t>a sincronización de estos dispositivos con otros equipos o dispositivos externos </a:t>
            </a:r>
            <a:endParaRPr/>
          </a:p>
          <a:p>
            <a:pPr indent="-330200" lvl="0" marL="457200" rtl="0" algn="l">
              <a:lnSpc>
                <a:spcPct val="115000"/>
              </a:lnSpc>
              <a:spcBef>
                <a:spcPts val="0"/>
              </a:spcBef>
              <a:spcAft>
                <a:spcPts val="0"/>
              </a:spcAft>
              <a:buSzPts val="1600"/>
              <a:buChar char="●"/>
            </a:pPr>
            <a:r>
              <a:rPr lang="es"/>
              <a:t>La sincronización con servicios de almacenamiento en la nube.</a:t>
            </a:r>
            <a:endParaRPr/>
          </a:p>
          <a:p>
            <a:pPr indent="-330200" lvl="0" marL="457200" rtl="0" algn="l">
              <a:lnSpc>
                <a:spcPct val="115000"/>
              </a:lnSpc>
              <a:spcBef>
                <a:spcPts val="0"/>
              </a:spcBef>
              <a:spcAft>
                <a:spcPts val="0"/>
              </a:spcAft>
              <a:buSzPts val="1600"/>
              <a:buChar char="●"/>
            </a:pPr>
            <a:r>
              <a:rPr lang="es"/>
              <a:t>Los ficheros adjuntos de los correos electrónicos.</a:t>
            </a:r>
            <a:endParaRPr/>
          </a:p>
          <a:p>
            <a:pPr indent="-330200" lvl="0" marL="457200" rtl="0" algn="l">
              <a:lnSpc>
                <a:spcPct val="115000"/>
              </a:lnSpc>
              <a:spcBef>
                <a:spcPts val="0"/>
              </a:spcBef>
              <a:spcAft>
                <a:spcPts val="0"/>
              </a:spcAft>
              <a:buSzPts val="1600"/>
              <a:buChar char="●"/>
            </a:pPr>
            <a:r>
              <a:rPr lang="es"/>
              <a:t> Los datos gestionados por las apps de los dispositivos.</a:t>
            </a:r>
            <a:endParaRPr/>
          </a:p>
          <a:p>
            <a:pPr indent="0" lvl="0" marL="45720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8"/>
          <p:cNvSpPr txBox="1"/>
          <p:nvPr>
            <p:ph type="ctrTitle"/>
          </p:nvPr>
        </p:nvSpPr>
        <p:spPr>
          <a:xfrm>
            <a:off x="475700" y="1322450"/>
            <a:ext cx="7941600" cy="6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280"/>
              <a:t>COPIAS DE SEGURIDAD</a:t>
            </a:r>
            <a:endParaRPr sz="2280"/>
          </a:p>
        </p:txBody>
      </p:sp>
      <p:sp>
        <p:nvSpPr>
          <p:cNvPr id="331" name="Google Shape;331;p38"/>
          <p:cNvSpPr txBox="1"/>
          <p:nvPr>
            <p:ph idx="1" type="subTitle"/>
          </p:nvPr>
        </p:nvSpPr>
        <p:spPr>
          <a:xfrm>
            <a:off x="729625" y="1944350"/>
            <a:ext cx="7688100" cy="295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N</a:t>
            </a:r>
            <a:r>
              <a:rPr lang="es"/>
              <a:t>os garantiza que podremos recuperar la información importante si el dispositivo se vuelve inaccesible: </a:t>
            </a:r>
            <a:endParaRPr/>
          </a:p>
          <a:p>
            <a:pPr indent="0" lvl="0" marL="0" rtl="0" algn="l">
              <a:spcBef>
                <a:spcPts val="0"/>
              </a:spcBef>
              <a:spcAft>
                <a:spcPts val="0"/>
              </a:spcAft>
              <a:buNone/>
            </a:pPr>
            <a:r>
              <a:rPr lang="es"/>
              <a:t>                                         </a:t>
            </a:r>
            <a:r>
              <a:rPr lang="es"/>
              <a:t>  pérdida o robo.</a:t>
            </a:r>
            <a:endParaRPr/>
          </a:p>
          <a:p>
            <a:pPr indent="0" lvl="0" marL="0" rtl="0" algn="l">
              <a:spcBef>
                <a:spcPts val="0"/>
              </a:spcBef>
              <a:spcAft>
                <a:spcPts val="0"/>
              </a:spcAft>
              <a:buNone/>
            </a:pPr>
            <a:r>
              <a:rPr lang="es"/>
              <a:t>                                           fallo en el funcionamiento. </a:t>
            </a:r>
            <a:endParaRPr/>
          </a:p>
          <a:p>
            <a:pPr indent="0" lvl="0" marL="0" rtl="0" algn="l">
              <a:spcBef>
                <a:spcPts val="0"/>
              </a:spcBef>
              <a:spcAft>
                <a:spcPts val="0"/>
              </a:spcAft>
              <a:buNone/>
            </a:pPr>
            <a:r>
              <a:rPr lang="es"/>
              <a:t>                                           borrado accidental.</a:t>
            </a:r>
            <a:endParaRPr/>
          </a:p>
          <a:p>
            <a:pPr indent="0" lvl="0" marL="0" rtl="0" algn="l">
              <a:spcBef>
                <a:spcPts val="0"/>
              </a:spcBef>
              <a:spcAft>
                <a:spcPts val="0"/>
              </a:spcAft>
              <a:buNone/>
            </a:pPr>
            <a:r>
              <a:rPr lang="es"/>
              <a:t>                                           etc.</a:t>
            </a:r>
            <a:endParaRPr/>
          </a:p>
        </p:txBody>
      </p:sp>
      <p:sp>
        <p:nvSpPr>
          <p:cNvPr id="332" name="Google Shape;332;p38"/>
          <p:cNvSpPr/>
          <p:nvPr/>
        </p:nvSpPr>
        <p:spPr>
          <a:xfrm>
            <a:off x="2140650" y="2571750"/>
            <a:ext cx="307200" cy="16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3" name="Google Shape;333;p38"/>
          <p:cNvSpPr/>
          <p:nvPr/>
        </p:nvSpPr>
        <p:spPr>
          <a:xfrm>
            <a:off x="2140650" y="2791050"/>
            <a:ext cx="307200" cy="16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4" name="Google Shape;334;p38"/>
          <p:cNvSpPr/>
          <p:nvPr/>
        </p:nvSpPr>
        <p:spPr>
          <a:xfrm>
            <a:off x="2140650" y="3010338"/>
            <a:ext cx="307200" cy="16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 name="Google Shape;335;p38"/>
          <p:cNvSpPr/>
          <p:nvPr/>
        </p:nvSpPr>
        <p:spPr>
          <a:xfrm>
            <a:off x="2140650" y="3296525"/>
            <a:ext cx="307200" cy="168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ph type="ctrTitle"/>
          </p:nvPr>
        </p:nvSpPr>
        <p:spPr>
          <a:xfrm>
            <a:off x="476125" y="836825"/>
            <a:ext cx="7941600" cy="6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280"/>
              <a:t>MEDIDAS A TENER EN CUENTA</a:t>
            </a:r>
            <a:endParaRPr sz="2280"/>
          </a:p>
        </p:txBody>
      </p:sp>
      <p:sp>
        <p:nvSpPr>
          <p:cNvPr id="341" name="Google Shape;341;p39"/>
          <p:cNvSpPr txBox="1"/>
          <p:nvPr>
            <p:ph idx="1" type="subTitle"/>
          </p:nvPr>
        </p:nvSpPr>
        <p:spPr>
          <a:xfrm>
            <a:off x="574800" y="1458725"/>
            <a:ext cx="8047200" cy="35085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s"/>
              <a:t>A</a:t>
            </a:r>
            <a:r>
              <a:rPr lang="es"/>
              <a:t>lmacenar fuera del dispositivo: servidores de la empresa o la nube.</a:t>
            </a:r>
            <a:endParaRPr/>
          </a:p>
          <a:p>
            <a:pPr indent="0" lvl="0" marL="457200" rtl="0" algn="l">
              <a:spcBef>
                <a:spcPts val="0"/>
              </a:spcBef>
              <a:spcAft>
                <a:spcPts val="0"/>
              </a:spcAft>
              <a:buNone/>
            </a:pPr>
            <a:r>
              <a:rPr lang="es"/>
              <a:t>que las copias se hagan periódicamente y de manera automática.</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s"/>
              <a:t>Adecuar el número y la </a:t>
            </a:r>
            <a:r>
              <a:rPr lang="es"/>
              <a:t>periodicidad</a:t>
            </a:r>
            <a:r>
              <a:rPr lang="es"/>
              <a:t>  en función del tipo de dispositivos, el volumen y tipo de información que se gestiona y su frecuencia de modificación.</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s"/>
              <a:t>Posibilitar lanzar procesos manuales por si el sistema automático no funcione correctamente.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s"/>
              <a:t>Comprobar que se han realizado con éxito y que se pueden restaurar.</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s"/>
              <a:t>Comprobar periódicamente que el soporte sobre el que se hacen las copias está en buen estado y programar revisiones de mantenimiento.</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0"/>
          <p:cNvSpPr txBox="1"/>
          <p:nvPr>
            <p:ph type="ctrTitle"/>
          </p:nvPr>
        </p:nvSpPr>
        <p:spPr>
          <a:xfrm>
            <a:off x="476125" y="836825"/>
            <a:ext cx="7941600" cy="6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1879"/>
              <a:t>CUANDO LOS DISPOSITIVOS SON PROPIEDAD DE LOS EMPLEADOS:</a:t>
            </a:r>
            <a:r>
              <a:rPr lang="es" sz="2280"/>
              <a:t> </a:t>
            </a:r>
            <a:endParaRPr sz="2280"/>
          </a:p>
        </p:txBody>
      </p:sp>
      <p:sp>
        <p:nvSpPr>
          <p:cNvPr id="347" name="Google Shape;347;p40"/>
          <p:cNvSpPr txBox="1"/>
          <p:nvPr>
            <p:ph idx="1" type="subTitle"/>
          </p:nvPr>
        </p:nvSpPr>
        <p:spPr>
          <a:xfrm>
            <a:off x="574800" y="1458725"/>
            <a:ext cx="8047200" cy="350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s" sz="1800"/>
              <a:t>L</a:t>
            </a:r>
            <a:r>
              <a:rPr lang="es" sz="1800"/>
              <a:t>as copias generadas serán almacenadas en lugares gestionados por la empresa y controlados por el personal técnico.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s" sz="1800"/>
              <a:t>Si las copias deben incluir datos personales de los usuarios propietarios de los dispositivos, deben aplicarse las medidas necesarias para proteger su privacidad.</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5"/>
          <p:cNvPicPr preferRelativeResize="0"/>
          <p:nvPr/>
        </p:nvPicPr>
        <p:blipFill>
          <a:blip r:embed="rId3">
            <a:alphaModFix amt="51000"/>
          </a:blip>
          <a:stretch>
            <a:fillRect/>
          </a:stretch>
        </p:blipFill>
        <p:spPr>
          <a:xfrm>
            <a:off x="-1375800" y="318149"/>
            <a:ext cx="11334750" cy="4232050"/>
          </a:xfrm>
          <a:prstGeom prst="rect">
            <a:avLst/>
          </a:prstGeom>
          <a:noFill/>
          <a:ln>
            <a:noFill/>
          </a:ln>
        </p:spPr>
      </p:pic>
      <p:sp>
        <p:nvSpPr>
          <p:cNvPr id="103" name="Google Shape;103;p15"/>
          <p:cNvSpPr txBox="1"/>
          <p:nvPr>
            <p:ph type="ctrTitle"/>
          </p:nvPr>
        </p:nvSpPr>
        <p:spPr>
          <a:xfrm>
            <a:off x="2217150" y="1957975"/>
            <a:ext cx="4709700" cy="74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1. INTRODUCCIÓN</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ctrTitle"/>
          </p:nvPr>
        </p:nvSpPr>
        <p:spPr>
          <a:xfrm>
            <a:off x="2360100" y="0"/>
            <a:ext cx="4423800" cy="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340">
                <a:latin typeface="Times New Roman"/>
                <a:ea typeface="Times New Roman"/>
                <a:cs typeface="Times New Roman"/>
                <a:sym typeface="Times New Roman"/>
              </a:rPr>
              <a:t>1.1</a:t>
            </a:r>
            <a:r>
              <a:rPr lang="es" sz="2340">
                <a:latin typeface="Times New Roman"/>
                <a:ea typeface="Times New Roman"/>
                <a:cs typeface="Times New Roman"/>
                <a:sym typeface="Times New Roman"/>
              </a:rPr>
              <a:t>Qué</a:t>
            </a:r>
            <a:r>
              <a:rPr lang="es" sz="2340">
                <a:latin typeface="Times New Roman"/>
                <a:ea typeface="Times New Roman"/>
                <a:cs typeface="Times New Roman"/>
                <a:sym typeface="Times New Roman"/>
              </a:rPr>
              <a:t> es una copia de seguridad</a:t>
            </a:r>
            <a:endParaRPr sz="2340">
              <a:latin typeface="Times New Roman"/>
              <a:ea typeface="Times New Roman"/>
              <a:cs typeface="Times New Roman"/>
              <a:sym typeface="Times New Roman"/>
            </a:endParaRPr>
          </a:p>
        </p:txBody>
      </p:sp>
      <p:sp>
        <p:nvSpPr>
          <p:cNvPr id="109" name="Google Shape;109;p16"/>
          <p:cNvSpPr txBox="1"/>
          <p:nvPr/>
        </p:nvSpPr>
        <p:spPr>
          <a:xfrm>
            <a:off x="0" y="476400"/>
            <a:ext cx="9144000" cy="1089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accent1"/>
                </a:solidFill>
                <a:latin typeface="Times New Roman"/>
                <a:ea typeface="Times New Roman"/>
                <a:cs typeface="Times New Roman"/>
                <a:sym typeface="Times New Roman"/>
              </a:rPr>
              <a:t>Una copia de seguridad, también conocida como respaldo o backup, es una copia duplicada de archivos y datos importantes que se crea con el propósito de restaurarlos en caso de</a:t>
            </a:r>
            <a:r>
              <a:rPr i="1" lang="es" sz="1200">
                <a:solidFill>
                  <a:schemeClr val="accent1"/>
                </a:solidFill>
                <a:latin typeface="Times New Roman"/>
                <a:ea typeface="Times New Roman"/>
                <a:cs typeface="Times New Roman"/>
                <a:sym typeface="Times New Roman"/>
              </a:rPr>
              <a:t> pérdida, corrupción o daño.</a:t>
            </a:r>
            <a:endParaRPr i="1" sz="12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rPr lang="es" sz="1200">
                <a:solidFill>
                  <a:schemeClr val="accent1"/>
                </a:solidFill>
                <a:latin typeface="Times New Roman"/>
                <a:ea typeface="Times New Roman"/>
                <a:cs typeface="Times New Roman"/>
                <a:sym typeface="Times New Roman"/>
              </a:rPr>
              <a:t>Estas copias se guardan en un lugar seguro, como unidades de almacenamiento externas, servidores en la nube o dispositivos físicos, para garantizar que, en caso de que los datos originales se pierdan o se dañen, puedan recuperarse fácilmente.</a:t>
            </a:r>
            <a:endParaRPr sz="1200">
              <a:solidFill>
                <a:schemeClr val="accent1"/>
              </a:solidFill>
              <a:latin typeface="Times New Roman"/>
              <a:ea typeface="Times New Roman"/>
              <a:cs typeface="Times New Roman"/>
              <a:sym typeface="Times New Roman"/>
            </a:endParaRPr>
          </a:p>
        </p:txBody>
      </p:sp>
      <p:sp>
        <p:nvSpPr>
          <p:cNvPr id="110" name="Google Shape;110;p16"/>
          <p:cNvSpPr txBox="1"/>
          <p:nvPr/>
        </p:nvSpPr>
        <p:spPr>
          <a:xfrm>
            <a:off x="2931600" y="1598025"/>
            <a:ext cx="32808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accent1"/>
                </a:solidFill>
                <a:latin typeface="Times New Roman"/>
                <a:ea typeface="Times New Roman"/>
                <a:cs typeface="Times New Roman"/>
                <a:sym typeface="Times New Roman"/>
              </a:rPr>
              <a:t>Toda empresa que proteja sus sistemas de información contará con varios tipos de planes para la seguridad</a:t>
            </a:r>
            <a:endParaRPr sz="13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accent1"/>
              </a:solidFill>
              <a:latin typeface="Times New Roman"/>
              <a:ea typeface="Times New Roman"/>
              <a:cs typeface="Times New Roman"/>
              <a:sym typeface="Times New Roman"/>
            </a:endParaRPr>
          </a:p>
        </p:txBody>
      </p:sp>
      <p:sp>
        <p:nvSpPr>
          <p:cNvPr id="111" name="Google Shape;111;p16"/>
          <p:cNvSpPr/>
          <p:nvPr/>
        </p:nvSpPr>
        <p:spPr>
          <a:xfrm>
            <a:off x="4304850" y="2180175"/>
            <a:ext cx="534300" cy="8784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12" name="Google Shape;112;p16"/>
          <p:cNvSpPr/>
          <p:nvPr/>
        </p:nvSpPr>
        <p:spPr>
          <a:xfrm>
            <a:off x="2518675" y="2920975"/>
            <a:ext cx="4053900" cy="687900"/>
          </a:xfrm>
          <a:prstGeom prst="leftRightArrow">
            <a:avLst>
              <a:gd fmla="val 50000" name="adj1"/>
              <a:gd fmla="val 50000" name="adj2"/>
            </a:avLst>
          </a:prstGeom>
          <a:solidFill>
            <a:srgbClr val="0D0D0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13" name="Google Shape;113;p16"/>
          <p:cNvSpPr txBox="1"/>
          <p:nvPr/>
        </p:nvSpPr>
        <p:spPr>
          <a:xfrm>
            <a:off x="0" y="2571750"/>
            <a:ext cx="2518800" cy="2571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u="sng">
                <a:solidFill>
                  <a:schemeClr val="accent1"/>
                </a:solidFill>
                <a:latin typeface="Times New Roman"/>
                <a:ea typeface="Times New Roman"/>
                <a:cs typeface="Times New Roman"/>
                <a:sym typeface="Times New Roman"/>
              </a:rPr>
              <a:t>Plan Director de Seguridad</a:t>
            </a:r>
            <a:endParaRPr b="1" u="sng">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rPr b="1" i="1" lang="es" sz="1200">
                <a:solidFill>
                  <a:schemeClr val="accent1"/>
                </a:solidFill>
                <a:latin typeface="Times New Roman"/>
                <a:ea typeface="Times New Roman"/>
                <a:cs typeface="Times New Roman"/>
                <a:sym typeface="Times New Roman"/>
              </a:rPr>
              <a:t>E</a:t>
            </a:r>
            <a:r>
              <a:rPr b="1" i="1" lang="es" sz="1200">
                <a:solidFill>
                  <a:schemeClr val="accent1"/>
                </a:solidFill>
                <a:latin typeface="Times New Roman"/>
                <a:ea typeface="Times New Roman"/>
                <a:cs typeface="Times New Roman"/>
                <a:sym typeface="Times New Roman"/>
              </a:rPr>
              <a:t>stablece políticas, procedimientos y estrategias para proteger los activos de información de una organización. Es esencial para gestionar la seguridad de la información e incluye evaluación de riesgos, políticas de seguridad, procedimientos operativos, tecnología de seguridad y programas de formación del personal.</a:t>
            </a:r>
            <a:endParaRPr b="1" i="1" sz="1200">
              <a:solidFill>
                <a:schemeClr val="accent1"/>
              </a:solidFill>
              <a:latin typeface="Times New Roman"/>
              <a:ea typeface="Times New Roman"/>
              <a:cs typeface="Times New Roman"/>
              <a:sym typeface="Times New Roman"/>
            </a:endParaRPr>
          </a:p>
        </p:txBody>
      </p:sp>
      <p:sp>
        <p:nvSpPr>
          <p:cNvPr id="114" name="Google Shape;114;p16"/>
          <p:cNvSpPr txBox="1"/>
          <p:nvPr/>
        </p:nvSpPr>
        <p:spPr>
          <a:xfrm>
            <a:off x="6593700" y="2571525"/>
            <a:ext cx="2550300" cy="2571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u="sng">
                <a:solidFill>
                  <a:schemeClr val="accent1"/>
                </a:solidFill>
                <a:latin typeface="Times New Roman"/>
                <a:ea typeface="Times New Roman"/>
                <a:cs typeface="Times New Roman"/>
                <a:sym typeface="Times New Roman"/>
              </a:rPr>
              <a:t>Plan de Contingencia y Continuidad de Negocio</a:t>
            </a:r>
            <a:endParaRPr b="1" u="sng">
              <a:solidFill>
                <a:schemeClr val="accent1"/>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2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rPr b="1" i="1" lang="es" sz="1200">
                <a:solidFill>
                  <a:schemeClr val="accent1"/>
                </a:solidFill>
                <a:latin typeface="Times New Roman"/>
                <a:ea typeface="Times New Roman"/>
                <a:cs typeface="Times New Roman"/>
                <a:sym typeface="Times New Roman"/>
              </a:rPr>
              <a:t>E</a:t>
            </a:r>
            <a:r>
              <a:rPr b="1" i="1" lang="es" sz="1200">
                <a:solidFill>
                  <a:schemeClr val="accent1"/>
                </a:solidFill>
                <a:latin typeface="Times New Roman"/>
                <a:ea typeface="Times New Roman"/>
                <a:cs typeface="Times New Roman"/>
                <a:sym typeface="Times New Roman"/>
              </a:rPr>
              <a:t>s un documento que establece procedimientos para asegurar la continuidad de las operaciones en caso de emergencia. Incluye medidas para identificar riesgos, garantizar recursos críticos y recuperar rápidamente las actividades comerciales. Es esencial para mitigar interrupciones y asegurar la supervivencia del negocio.</a:t>
            </a:r>
            <a:endParaRPr b="1" i="1" sz="1200">
              <a:solidFill>
                <a:schemeClr val="accent1"/>
              </a:solidFill>
              <a:latin typeface="Times New Roman"/>
              <a:ea typeface="Times New Roman"/>
              <a:cs typeface="Times New Roman"/>
              <a:sym typeface="Times New Roman"/>
            </a:endParaRPr>
          </a:p>
        </p:txBody>
      </p:sp>
      <p:pic>
        <p:nvPicPr>
          <p:cNvPr id="115" name="Google Shape;115;p16"/>
          <p:cNvPicPr preferRelativeResize="0"/>
          <p:nvPr/>
        </p:nvPicPr>
        <p:blipFill>
          <a:blip r:embed="rId3">
            <a:alphaModFix/>
          </a:blip>
          <a:stretch>
            <a:fillRect/>
          </a:stretch>
        </p:blipFill>
        <p:spPr>
          <a:xfrm>
            <a:off x="2659337" y="3726930"/>
            <a:ext cx="3793825" cy="14164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ctrTitle"/>
          </p:nvPr>
        </p:nvSpPr>
        <p:spPr>
          <a:xfrm>
            <a:off x="336375" y="222750"/>
            <a:ext cx="8611800" cy="5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s" sz="3180" u="sng"/>
              <a:t>1.2. ¿Porque hacer copias de seguridad?</a:t>
            </a:r>
            <a:endParaRPr i="1" sz="2780" u="sng"/>
          </a:p>
        </p:txBody>
      </p:sp>
      <p:grpSp>
        <p:nvGrpSpPr>
          <p:cNvPr id="121" name="Google Shape;121;p17"/>
          <p:cNvGrpSpPr/>
          <p:nvPr/>
        </p:nvGrpSpPr>
        <p:grpSpPr>
          <a:xfrm>
            <a:off x="3166675" y="1248465"/>
            <a:ext cx="2821420" cy="3454062"/>
            <a:chOff x="3035852" y="2013920"/>
            <a:chExt cx="1944600" cy="1569600"/>
          </a:xfrm>
        </p:grpSpPr>
        <p:sp>
          <p:nvSpPr>
            <p:cNvPr id="122" name="Google Shape;122;p17"/>
            <p:cNvSpPr/>
            <p:nvPr/>
          </p:nvSpPr>
          <p:spPr>
            <a:xfrm flipH="1" rot="10800000">
              <a:off x="3035852" y="2013920"/>
              <a:ext cx="1944600" cy="1569600"/>
            </a:xfrm>
            <a:prstGeom prst="round2DiagRect">
              <a:avLst>
                <a:gd fmla="val 0" name="adj1"/>
                <a:gd fmla="val 17764" name="adj2"/>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txBox="1"/>
            <p:nvPr/>
          </p:nvSpPr>
          <p:spPr>
            <a:xfrm>
              <a:off x="3203644" y="2055566"/>
              <a:ext cx="1642500" cy="1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500" u="sng">
                  <a:solidFill>
                    <a:srgbClr val="FFFFFF"/>
                  </a:solidFill>
                  <a:latin typeface="Roboto"/>
                  <a:ea typeface="Roboto"/>
                  <a:cs typeface="Roboto"/>
                  <a:sym typeface="Roboto"/>
                </a:rPr>
                <a:t>Ventajas</a:t>
              </a:r>
              <a:endParaRPr sz="1500" u="sng">
                <a:solidFill>
                  <a:srgbClr val="FFFFFF"/>
                </a:solidFill>
                <a:latin typeface="Roboto"/>
                <a:ea typeface="Roboto"/>
                <a:cs typeface="Roboto"/>
                <a:sym typeface="Roboto"/>
              </a:endParaRPr>
            </a:p>
          </p:txBody>
        </p:sp>
        <p:sp>
          <p:nvSpPr>
            <p:cNvPr id="124" name="Google Shape;124;p17"/>
            <p:cNvSpPr txBox="1"/>
            <p:nvPr/>
          </p:nvSpPr>
          <p:spPr>
            <a:xfrm>
              <a:off x="3124829" y="2232269"/>
              <a:ext cx="1800300" cy="119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100">
                  <a:solidFill>
                    <a:srgbClr val="FFFFFF"/>
                  </a:solidFill>
                  <a:latin typeface="Roboto"/>
                  <a:ea typeface="Roboto"/>
                  <a:cs typeface="Roboto"/>
                  <a:sym typeface="Roboto"/>
                </a:rPr>
                <a:t>Continuidad del negocio</a:t>
              </a:r>
              <a:endParaRPr sz="11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rPr lang="es" sz="1100">
                  <a:solidFill>
                    <a:srgbClr val="FFFFFF"/>
                  </a:solidFill>
                  <a:latin typeface="Roboto"/>
                  <a:ea typeface="Roboto"/>
                  <a:cs typeface="Roboto"/>
                  <a:sym typeface="Roboto"/>
                </a:rPr>
                <a:t>Protección</a:t>
              </a:r>
              <a:r>
                <a:rPr lang="es" sz="1100">
                  <a:solidFill>
                    <a:srgbClr val="FFFFFF"/>
                  </a:solidFill>
                  <a:latin typeface="Roboto"/>
                  <a:ea typeface="Roboto"/>
                  <a:cs typeface="Roboto"/>
                  <a:sym typeface="Roboto"/>
                </a:rPr>
                <a:t> contra </a:t>
              </a:r>
              <a:r>
                <a:rPr lang="es" sz="1100">
                  <a:solidFill>
                    <a:srgbClr val="FFFFFF"/>
                  </a:solidFill>
                  <a:latin typeface="Roboto"/>
                  <a:ea typeface="Roboto"/>
                  <a:cs typeface="Roboto"/>
                  <a:sym typeface="Roboto"/>
                </a:rPr>
                <a:t>pérdida</a:t>
              </a:r>
              <a:r>
                <a:rPr lang="es" sz="1100">
                  <a:solidFill>
                    <a:srgbClr val="FFFFFF"/>
                  </a:solidFill>
                  <a:latin typeface="Roboto"/>
                  <a:ea typeface="Roboto"/>
                  <a:cs typeface="Roboto"/>
                  <a:sym typeface="Roboto"/>
                </a:rPr>
                <a:t> de datos</a:t>
              </a:r>
              <a:endParaRPr sz="11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rPr lang="es" sz="1100">
                  <a:solidFill>
                    <a:srgbClr val="FFFFFF"/>
                  </a:solidFill>
                  <a:latin typeface="Roboto"/>
                  <a:ea typeface="Roboto"/>
                  <a:cs typeface="Roboto"/>
                  <a:sym typeface="Roboto"/>
                </a:rPr>
                <a:t>Cumplimiento normativo</a:t>
              </a:r>
              <a:endParaRPr sz="11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rPr lang="es" sz="1100">
                  <a:solidFill>
                    <a:srgbClr val="FFFFFF"/>
                  </a:solidFill>
                  <a:latin typeface="Roboto"/>
                  <a:ea typeface="Roboto"/>
                  <a:cs typeface="Roboto"/>
                  <a:sym typeface="Roboto"/>
                </a:rPr>
                <a:t>Seguridad contra </a:t>
              </a:r>
              <a:r>
                <a:rPr lang="es" sz="1100">
                  <a:solidFill>
                    <a:srgbClr val="FFFFFF"/>
                  </a:solidFill>
                  <a:latin typeface="Roboto"/>
                  <a:ea typeface="Roboto"/>
                  <a:cs typeface="Roboto"/>
                  <a:sym typeface="Roboto"/>
                </a:rPr>
                <a:t>amenazas</a:t>
              </a:r>
              <a:endParaRPr sz="11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rPr lang="es" sz="1100">
                  <a:solidFill>
                    <a:srgbClr val="FFFFFF"/>
                  </a:solidFill>
                  <a:latin typeface="Roboto"/>
                  <a:ea typeface="Roboto"/>
                  <a:cs typeface="Roboto"/>
                  <a:sym typeface="Roboto"/>
                </a:rPr>
                <a:t>Recuperación rápida</a:t>
              </a:r>
              <a:endParaRPr sz="11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rPr lang="es" sz="1100">
                  <a:solidFill>
                    <a:srgbClr val="FFFFFF"/>
                  </a:solidFill>
                  <a:latin typeface="Roboto"/>
                  <a:ea typeface="Roboto"/>
                  <a:cs typeface="Roboto"/>
                  <a:sym typeface="Roboto"/>
                </a:rPr>
                <a:t>Protección de la reputación</a:t>
              </a:r>
              <a:endParaRPr sz="11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t/>
              </a:r>
              <a:endParaRPr sz="800">
                <a:solidFill>
                  <a:srgbClr val="FFFFFF"/>
                </a:solidFill>
                <a:latin typeface="Roboto"/>
                <a:ea typeface="Roboto"/>
                <a:cs typeface="Roboto"/>
                <a:sym typeface="Roboto"/>
              </a:endParaRPr>
            </a:p>
          </p:txBody>
        </p:sp>
      </p:grpSp>
      <p:grpSp>
        <p:nvGrpSpPr>
          <p:cNvPr id="125" name="Google Shape;125;p17"/>
          <p:cNvGrpSpPr/>
          <p:nvPr/>
        </p:nvGrpSpPr>
        <p:grpSpPr>
          <a:xfrm>
            <a:off x="291601" y="1248465"/>
            <a:ext cx="2916922" cy="3454040"/>
            <a:chOff x="1126860" y="2013877"/>
            <a:chExt cx="2048400" cy="2036100"/>
          </a:xfrm>
        </p:grpSpPr>
        <p:sp>
          <p:nvSpPr>
            <p:cNvPr id="126" name="Google Shape;126;p17"/>
            <p:cNvSpPr/>
            <p:nvPr/>
          </p:nvSpPr>
          <p:spPr>
            <a:xfrm>
              <a:off x="1126860" y="2013877"/>
              <a:ext cx="2048400" cy="2036100"/>
            </a:xfrm>
            <a:prstGeom prst="round2DiagRect">
              <a:avLst>
                <a:gd fmla="val 0" name="adj1"/>
                <a:gd fmla="val 17764" name="adj2"/>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txBox="1"/>
            <p:nvPr/>
          </p:nvSpPr>
          <p:spPr>
            <a:xfrm>
              <a:off x="1217541" y="2095985"/>
              <a:ext cx="1753500" cy="1803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100">
                  <a:solidFill>
                    <a:srgbClr val="FFFFFF"/>
                  </a:solidFill>
                  <a:latin typeface="Roboto"/>
                  <a:ea typeface="Roboto"/>
                  <a:cs typeface="Roboto"/>
                  <a:sym typeface="Roboto"/>
                </a:rPr>
                <a:t>Al realizar </a:t>
              </a:r>
              <a:r>
                <a:rPr lang="es" sz="1100">
                  <a:solidFill>
                    <a:srgbClr val="FFFFFF"/>
                  </a:solidFill>
                  <a:latin typeface="Roboto"/>
                  <a:ea typeface="Roboto"/>
                  <a:cs typeface="Roboto"/>
                  <a:sym typeface="Roboto"/>
                </a:rPr>
                <a:t>copias</a:t>
              </a:r>
              <a:r>
                <a:rPr lang="es" sz="1100">
                  <a:solidFill>
                    <a:srgbClr val="FFFFFF"/>
                  </a:solidFill>
                  <a:latin typeface="Roboto"/>
                  <a:ea typeface="Roboto"/>
                  <a:cs typeface="Roboto"/>
                  <a:sym typeface="Roboto"/>
                </a:rPr>
                <a:t> de seguridad </a:t>
              </a:r>
              <a:r>
                <a:rPr lang="es" sz="1100">
                  <a:solidFill>
                    <a:srgbClr val="FFFFFF"/>
                  </a:solidFill>
                  <a:latin typeface="Roboto"/>
                  <a:ea typeface="Roboto"/>
                  <a:cs typeface="Roboto"/>
                  <a:sym typeface="Roboto"/>
                </a:rPr>
                <a:t>periódicas</a:t>
              </a:r>
              <a:r>
                <a:rPr lang="es" sz="1100">
                  <a:solidFill>
                    <a:srgbClr val="FFFFFF"/>
                  </a:solidFill>
                  <a:latin typeface="Roboto"/>
                  <a:ea typeface="Roboto"/>
                  <a:cs typeface="Roboto"/>
                  <a:sym typeface="Roboto"/>
                </a:rPr>
                <a:t>, </a:t>
              </a:r>
              <a:r>
                <a:rPr lang="es" sz="1100">
                  <a:solidFill>
                    <a:srgbClr val="FFFFFF"/>
                  </a:solidFill>
                  <a:latin typeface="Roboto"/>
                  <a:ea typeface="Roboto"/>
                  <a:cs typeface="Roboto"/>
                  <a:sym typeface="Roboto"/>
                </a:rPr>
                <a:t>estaríamos</a:t>
              </a:r>
              <a:r>
                <a:rPr lang="es" sz="1100">
                  <a:solidFill>
                    <a:srgbClr val="FFFFFF"/>
                  </a:solidFill>
                  <a:latin typeface="Roboto"/>
                  <a:ea typeface="Roboto"/>
                  <a:cs typeface="Roboto"/>
                  <a:sym typeface="Roboto"/>
                </a:rPr>
                <a:t> protegiendo la </a:t>
              </a:r>
              <a:r>
                <a:rPr lang="es" sz="1100">
                  <a:solidFill>
                    <a:srgbClr val="FFFFFF"/>
                  </a:solidFill>
                  <a:latin typeface="Roboto"/>
                  <a:ea typeface="Roboto"/>
                  <a:cs typeface="Roboto"/>
                  <a:sym typeface="Roboto"/>
                </a:rPr>
                <a:t>información</a:t>
              </a:r>
              <a:r>
                <a:rPr lang="es" sz="1100">
                  <a:solidFill>
                    <a:srgbClr val="FFFFFF"/>
                  </a:solidFill>
                  <a:latin typeface="Roboto"/>
                  <a:ea typeface="Roboto"/>
                  <a:cs typeface="Roboto"/>
                  <a:sym typeface="Roboto"/>
                </a:rPr>
                <a:t> de la empresa en caso de fallo del sistema, por varios motivos: ataque </a:t>
              </a:r>
              <a:r>
                <a:rPr lang="es" sz="1100">
                  <a:solidFill>
                    <a:srgbClr val="FFFFFF"/>
                  </a:solidFill>
                  <a:latin typeface="Roboto"/>
                  <a:ea typeface="Roboto"/>
                  <a:cs typeface="Roboto"/>
                  <a:sym typeface="Roboto"/>
                </a:rPr>
                <a:t>cibernético</a:t>
              </a:r>
              <a:r>
                <a:rPr lang="es" sz="1100">
                  <a:solidFill>
                    <a:srgbClr val="FFFFFF"/>
                  </a:solidFill>
                  <a:latin typeface="Roboto"/>
                  <a:ea typeface="Roboto"/>
                  <a:cs typeface="Roboto"/>
                  <a:sym typeface="Roboto"/>
                </a:rPr>
                <a:t>, fallo del sistema, errores humanos, u otros que puedan afectar la </a:t>
              </a:r>
              <a:r>
                <a:rPr lang="es" sz="1100">
                  <a:solidFill>
                    <a:srgbClr val="FFFFFF"/>
                  </a:solidFill>
                  <a:latin typeface="Roboto"/>
                  <a:ea typeface="Roboto"/>
                  <a:cs typeface="Roboto"/>
                  <a:sym typeface="Roboto"/>
                </a:rPr>
                <a:t>pérdida</a:t>
              </a:r>
              <a:r>
                <a:rPr lang="es" sz="1100">
                  <a:solidFill>
                    <a:srgbClr val="FFFFFF"/>
                  </a:solidFill>
                  <a:latin typeface="Roboto"/>
                  <a:ea typeface="Roboto"/>
                  <a:cs typeface="Roboto"/>
                  <a:sym typeface="Roboto"/>
                </a:rPr>
                <a:t> de la </a:t>
              </a:r>
              <a:r>
                <a:rPr lang="es" sz="1100">
                  <a:solidFill>
                    <a:srgbClr val="FFFFFF"/>
                  </a:solidFill>
                  <a:latin typeface="Roboto"/>
                  <a:ea typeface="Roboto"/>
                  <a:cs typeface="Roboto"/>
                  <a:sym typeface="Roboto"/>
                </a:rPr>
                <a:t>información</a:t>
              </a:r>
              <a:r>
                <a:rPr lang="es" sz="1100">
                  <a:solidFill>
                    <a:srgbClr val="FFFFFF"/>
                  </a:solidFill>
                  <a:latin typeface="Roboto"/>
                  <a:ea typeface="Roboto"/>
                  <a:cs typeface="Roboto"/>
                  <a:sym typeface="Roboto"/>
                </a:rPr>
                <a:t> de la empresa.</a:t>
              </a:r>
              <a:endParaRPr sz="1100">
                <a:solidFill>
                  <a:srgbClr val="FFFFFF"/>
                </a:solidFill>
                <a:latin typeface="Roboto"/>
                <a:ea typeface="Roboto"/>
                <a:cs typeface="Roboto"/>
                <a:sym typeface="Roboto"/>
              </a:endParaRPr>
            </a:p>
            <a:p>
              <a:pPr indent="0" lvl="0" marL="0" rtl="0" algn="l">
                <a:spcBef>
                  <a:spcPts val="0"/>
                </a:spcBef>
                <a:spcAft>
                  <a:spcPts val="0"/>
                </a:spcAft>
                <a:buNone/>
              </a:pPr>
              <a:r>
                <a:t/>
              </a:r>
              <a:endParaRPr sz="1100">
                <a:solidFill>
                  <a:srgbClr val="FFFFFF"/>
                </a:solidFill>
                <a:latin typeface="Roboto"/>
                <a:ea typeface="Roboto"/>
                <a:cs typeface="Roboto"/>
                <a:sym typeface="Roboto"/>
              </a:endParaRPr>
            </a:p>
            <a:p>
              <a:pPr indent="0" lvl="0" marL="0" rtl="0" algn="just">
                <a:spcBef>
                  <a:spcPts val="0"/>
                </a:spcBef>
                <a:spcAft>
                  <a:spcPts val="0"/>
                </a:spcAft>
                <a:buNone/>
              </a:pPr>
              <a:r>
                <a:rPr lang="es" sz="1100">
                  <a:solidFill>
                    <a:srgbClr val="FFFFFF"/>
                  </a:solidFill>
                  <a:latin typeface="Roboto"/>
                  <a:ea typeface="Roboto"/>
                  <a:cs typeface="Roboto"/>
                  <a:sym typeface="Roboto"/>
                </a:rPr>
                <a:t>Las copias de seguridad son parte fundamental, de cualquier estrategia de seguridad de la </a:t>
              </a:r>
              <a:r>
                <a:rPr lang="es" sz="1100">
                  <a:solidFill>
                    <a:srgbClr val="FFFFFF"/>
                  </a:solidFill>
                  <a:latin typeface="Roboto"/>
                  <a:ea typeface="Roboto"/>
                  <a:cs typeface="Roboto"/>
                  <a:sym typeface="Roboto"/>
                </a:rPr>
                <a:t>información</a:t>
              </a:r>
              <a:r>
                <a:rPr lang="es" sz="1100">
                  <a:solidFill>
                    <a:srgbClr val="FFFFFF"/>
                  </a:solidFill>
                  <a:latin typeface="Roboto"/>
                  <a:ea typeface="Roboto"/>
                  <a:cs typeface="Roboto"/>
                  <a:sym typeface="Roboto"/>
                </a:rPr>
                <a:t>, proporcionando una serie de beneficios para la continuidad del negocio.</a:t>
              </a:r>
              <a:endParaRPr sz="1100">
                <a:solidFill>
                  <a:srgbClr val="FFFFFF"/>
                </a:solidFill>
                <a:latin typeface="Roboto"/>
                <a:ea typeface="Roboto"/>
                <a:cs typeface="Roboto"/>
                <a:sym typeface="Roboto"/>
              </a:endParaRPr>
            </a:p>
          </p:txBody>
        </p:sp>
      </p:grpSp>
      <p:grpSp>
        <p:nvGrpSpPr>
          <p:cNvPr id="128" name="Google Shape;128;p17"/>
          <p:cNvGrpSpPr/>
          <p:nvPr/>
        </p:nvGrpSpPr>
        <p:grpSpPr>
          <a:xfrm>
            <a:off x="5988299" y="1248550"/>
            <a:ext cx="2624287" cy="3349401"/>
            <a:chOff x="5422415" y="2013866"/>
            <a:chExt cx="2594707" cy="1815000"/>
          </a:xfrm>
        </p:grpSpPr>
        <p:sp>
          <p:nvSpPr>
            <p:cNvPr id="129" name="Google Shape;129;p17"/>
            <p:cNvSpPr/>
            <p:nvPr/>
          </p:nvSpPr>
          <p:spPr>
            <a:xfrm>
              <a:off x="5422415" y="2013866"/>
              <a:ext cx="2594700" cy="1815000"/>
            </a:xfrm>
            <a:prstGeom prst="round2DiagRect">
              <a:avLst>
                <a:gd fmla="val 0" name="adj1"/>
                <a:gd fmla="val 17764" name="adj2"/>
              </a:avLst>
            </a:prstGeom>
            <a:solidFill>
              <a:srgbClr val="98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0" name="Google Shape;130;p17"/>
            <p:cNvSpPr txBox="1"/>
            <p:nvPr/>
          </p:nvSpPr>
          <p:spPr>
            <a:xfrm>
              <a:off x="5600022" y="2139321"/>
              <a:ext cx="2417100" cy="216900"/>
            </a:xfrm>
            <a:prstGeom prst="rect">
              <a:avLst/>
            </a:prstGeom>
            <a:solidFill>
              <a:srgbClr val="98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u="sng">
                  <a:solidFill>
                    <a:srgbClr val="FFFFFF"/>
                  </a:solidFill>
                  <a:latin typeface="Roboto"/>
                  <a:ea typeface="Roboto"/>
                  <a:cs typeface="Roboto"/>
                  <a:sym typeface="Roboto"/>
                </a:rPr>
                <a:t>Desventajas</a:t>
              </a:r>
              <a:endParaRPr u="sng">
                <a:solidFill>
                  <a:srgbClr val="FFFFFF"/>
                </a:solidFill>
                <a:latin typeface="Roboto"/>
                <a:ea typeface="Roboto"/>
                <a:cs typeface="Roboto"/>
                <a:sym typeface="Roboto"/>
              </a:endParaRPr>
            </a:p>
          </p:txBody>
        </p:sp>
        <p:sp>
          <p:nvSpPr>
            <p:cNvPr id="131" name="Google Shape;131;p17"/>
            <p:cNvSpPr txBox="1"/>
            <p:nvPr/>
          </p:nvSpPr>
          <p:spPr>
            <a:xfrm>
              <a:off x="5507008" y="2414020"/>
              <a:ext cx="2510100" cy="1235100"/>
            </a:xfrm>
            <a:prstGeom prst="rect">
              <a:avLst/>
            </a:prstGeom>
            <a:solidFill>
              <a:srgbClr val="98000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100">
                  <a:solidFill>
                    <a:srgbClr val="FFFFFF"/>
                  </a:solidFill>
                  <a:latin typeface="Roboto"/>
                  <a:ea typeface="Roboto"/>
                  <a:cs typeface="Roboto"/>
                  <a:sym typeface="Roboto"/>
                </a:rPr>
                <a:t>Costos financieros</a:t>
              </a:r>
              <a:endParaRPr sz="11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rPr lang="es" sz="1100">
                  <a:solidFill>
                    <a:srgbClr val="FFFFFF"/>
                  </a:solidFill>
                  <a:latin typeface="Roboto"/>
                  <a:ea typeface="Roboto"/>
                  <a:cs typeface="Roboto"/>
                  <a:sym typeface="Roboto"/>
                </a:rPr>
                <a:t>interrupción</a:t>
              </a:r>
              <a:r>
                <a:rPr lang="es" sz="1100">
                  <a:solidFill>
                    <a:srgbClr val="FFFFFF"/>
                  </a:solidFill>
                  <a:latin typeface="Roboto"/>
                  <a:ea typeface="Roboto"/>
                  <a:cs typeface="Roboto"/>
                  <a:sym typeface="Roboto"/>
                </a:rPr>
                <a:t> del negocio</a:t>
              </a:r>
              <a:endParaRPr sz="11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rPr lang="es" sz="1100">
                  <a:solidFill>
                    <a:srgbClr val="FFFFFF"/>
                  </a:solidFill>
                  <a:latin typeface="Roboto"/>
                  <a:ea typeface="Roboto"/>
                  <a:cs typeface="Roboto"/>
                  <a:sym typeface="Roboto"/>
                </a:rPr>
                <a:t>Daño a la </a:t>
              </a:r>
              <a:r>
                <a:rPr lang="es" sz="1100">
                  <a:solidFill>
                    <a:srgbClr val="FFFFFF"/>
                  </a:solidFill>
                  <a:latin typeface="Roboto"/>
                  <a:ea typeface="Roboto"/>
                  <a:cs typeface="Roboto"/>
                  <a:sym typeface="Roboto"/>
                </a:rPr>
                <a:t>reputación</a:t>
              </a:r>
              <a:endParaRPr sz="1100">
                <a:solidFill>
                  <a:srgbClr val="FFFFFF"/>
                </a:solidFill>
                <a:latin typeface="Roboto"/>
                <a:ea typeface="Roboto"/>
                <a:cs typeface="Roboto"/>
                <a:sym typeface="Roboto"/>
              </a:endParaRPr>
            </a:p>
            <a:p>
              <a:pPr indent="0" lvl="0" marL="0" rtl="0" algn="l">
                <a:lnSpc>
                  <a:spcPct val="115000"/>
                </a:lnSpc>
                <a:spcBef>
                  <a:spcPts val="1600"/>
                </a:spcBef>
                <a:spcAft>
                  <a:spcPts val="0"/>
                </a:spcAft>
                <a:buNone/>
              </a:pPr>
              <a:r>
                <a:rPr lang="es" sz="1100">
                  <a:solidFill>
                    <a:srgbClr val="FFFFFF"/>
                  </a:solidFill>
                  <a:latin typeface="Roboto"/>
                  <a:ea typeface="Roboto"/>
                  <a:cs typeface="Roboto"/>
                  <a:sym typeface="Roboto"/>
                </a:rPr>
                <a:t>Riesgos Legales</a:t>
              </a:r>
              <a:endParaRPr sz="1100">
                <a:solidFill>
                  <a:srgbClr val="FFFFFF"/>
                </a:solidFill>
                <a:latin typeface="Roboto"/>
                <a:ea typeface="Roboto"/>
                <a:cs typeface="Roboto"/>
                <a:sym typeface="Roboto"/>
              </a:endParaRPr>
            </a:p>
            <a:p>
              <a:pPr indent="0" lvl="0" marL="0" rtl="0" algn="l">
                <a:lnSpc>
                  <a:spcPct val="115000"/>
                </a:lnSpc>
                <a:spcBef>
                  <a:spcPts val="1600"/>
                </a:spcBef>
                <a:spcAft>
                  <a:spcPts val="1600"/>
                </a:spcAft>
                <a:buNone/>
              </a:pPr>
              <a:r>
                <a:rPr lang="es" sz="1100">
                  <a:solidFill>
                    <a:srgbClr val="FFFFFF"/>
                  </a:solidFill>
                  <a:latin typeface="Roboto"/>
                  <a:ea typeface="Roboto"/>
                  <a:cs typeface="Roboto"/>
                  <a:sym typeface="Roboto"/>
                </a:rPr>
                <a:t>Pérdida</a:t>
              </a:r>
              <a:r>
                <a:rPr lang="es" sz="1100">
                  <a:solidFill>
                    <a:srgbClr val="FFFFFF"/>
                  </a:solidFill>
                  <a:latin typeface="Roboto"/>
                  <a:ea typeface="Roboto"/>
                  <a:cs typeface="Roboto"/>
                  <a:sym typeface="Roboto"/>
                </a:rPr>
                <a:t> de </a:t>
              </a:r>
              <a:r>
                <a:rPr lang="es" sz="1100">
                  <a:solidFill>
                    <a:srgbClr val="FFFFFF"/>
                  </a:solidFill>
                  <a:latin typeface="Roboto"/>
                  <a:ea typeface="Roboto"/>
                  <a:cs typeface="Roboto"/>
                  <a:sym typeface="Roboto"/>
                </a:rPr>
                <a:t>datos</a:t>
              </a:r>
              <a:r>
                <a:rPr lang="es" sz="1100">
                  <a:solidFill>
                    <a:srgbClr val="FFFFFF"/>
                  </a:solidFill>
                  <a:latin typeface="Roboto"/>
                  <a:ea typeface="Roboto"/>
                  <a:cs typeface="Roboto"/>
                  <a:sym typeface="Roboto"/>
                </a:rPr>
                <a:t> </a:t>
              </a:r>
              <a:r>
                <a:rPr lang="es" sz="1100">
                  <a:solidFill>
                    <a:srgbClr val="FFFFFF"/>
                  </a:solidFill>
                  <a:latin typeface="Roboto"/>
                  <a:ea typeface="Roboto"/>
                  <a:cs typeface="Roboto"/>
                  <a:sym typeface="Roboto"/>
                </a:rPr>
                <a:t>críticos</a:t>
              </a:r>
              <a:endParaRPr sz="1100">
                <a:solidFill>
                  <a:srgbClr val="FFFFFF"/>
                </a:solidFill>
                <a:latin typeface="Roboto"/>
                <a:ea typeface="Roboto"/>
                <a:cs typeface="Roboto"/>
                <a:sym typeface="Roboto"/>
              </a:endParaRPr>
            </a:p>
          </p:txBody>
        </p:sp>
      </p:grpSp>
      <p:grpSp>
        <p:nvGrpSpPr>
          <p:cNvPr id="132" name="Google Shape;132;p17"/>
          <p:cNvGrpSpPr/>
          <p:nvPr/>
        </p:nvGrpSpPr>
        <p:grpSpPr>
          <a:xfrm>
            <a:off x="4885484" y="2701270"/>
            <a:ext cx="261571" cy="260379"/>
            <a:chOff x="4858109" y="2631368"/>
            <a:chExt cx="316442" cy="315000"/>
          </a:xfrm>
        </p:grpSpPr>
        <p:sp>
          <p:nvSpPr>
            <p:cNvPr id="133" name="Google Shape;133;p17"/>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a:off x="4858109" y="2739300"/>
              <a:ext cx="239100" cy="99000"/>
            </a:xfrm>
            <a:prstGeom prst="rightArrow">
              <a:avLst>
                <a:gd fmla="val 32020" name="adj1"/>
                <a:gd fmla="val 66970" name="adj2"/>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s"/>
              </a:br>
              <a:endParaRPr/>
            </a:p>
          </p:txBody>
        </p:sp>
      </p:grpSp>
      <p:grpSp>
        <p:nvGrpSpPr>
          <p:cNvPr id="135" name="Google Shape;135;p17"/>
          <p:cNvGrpSpPr/>
          <p:nvPr/>
        </p:nvGrpSpPr>
        <p:grpSpPr>
          <a:xfrm>
            <a:off x="2948278" y="2701271"/>
            <a:ext cx="260366" cy="260366"/>
            <a:chOff x="3157188" y="909150"/>
            <a:chExt cx="470400" cy="470400"/>
          </a:xfrm>
        </p:grpSpPr>
        <p:sp>
          <p:nvSpPr>
            <p:cNvPr id="136" name="Google Shape;136;p17"/>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3243138" y="995100"/>
              <a:ext cx="298500" cy="298500"/>
            </a:xfrm>
            <a:prstGeom prst="mathPlus">
              <a:avLst>
                <a:gd fmla="val 9900" name="adj1"/>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type="ctrTitle"/>
          </p:nvPr>
        </p:nvSpPr>
        <p:spPr>
          <a:xfrm>
            <a:off x="311700" y="254175"/>
            <a:ext cx="8520600" cy="382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t/>
            </a:r>
            <a:endParaRPr b="1" sz="6000">
              <a:solidFill>
                <a:srgbClr val="FF0000"/>
              </a:solidFill>
            </a:endParaRPr>
          </a:p>
          <a:p>
            <a:pPr indent="0" lvl="0" marL="0" rtl="0" algn="ctr">
              <a:spcBef>
                <a:spcPts val="0"/>
              </a:spcBef>
              <a:spcAft>
                <a:spcPts val="0"/>
              </a:spcAft>
              <a:buClr>
                <a:schemeClr val="dk1"/>
              </a:buClr>
              <a:buSzPts val="990"/>
              <a:buFont typeface="Arial"/>
              <a:buNone/>
            </a:pPr>
            <a:r>
              <a:rPr lang="es" sz="6000">
                <a:solidFill>
                  <a:srgbClr val="980000"/>
                </a:solidFill>
              </a:rPr>
              <a:t>2.</a:t>
            </a:r>
            <a:r>
              <a:rPr b="1" lang="es" sz="6000">
                <a:solidFill>
                  <a:srgbClr val="980000"/>
                </a:solidFill>
              </a:rPr>
              <a:t>¿Qué Información se debe copiar?</a:t>
            </a:r>
            <a:endParaRPr b="1" sz="6000">
              <a:solidFill>
                <a:srgbClr val="980000"/>
              </a:solidFill>
            </a:endParaRPr>
          </a:p>
          <a:p>
            <a:pPr indent="0" lvl="0" marL="0" rtl="0" algn="l">
              <a:spcBef>
                <a:spcPts val="0"/>
              </a:spcBef>
              <a:spcAft>
                <a:spcPts val="0"/>
              </a:spcAft>
              <a:buClr>
                <a:schemeClr val="dk1"/>
              </a:buClr>
              <a:buSzPts val="990"/>
              <a:buFont typeface="Arial"/>
              <a:buNone/>
            </a:pPr>
            <a:r>
              <a:rPr b="1" lang="es" sz="6000">
                <a:solidFill>
                  <a:srgbClr val="FF0000"/>
                </a:solidFill>
              </a:rPr>
              <a:t> </a:t>
            </a:r>
            <a:endParaRPr b="1" sz="6000">
              <a:solidFill>
                <a:srgbClr val="FF0000"/>
              </a:solidFill>
            </a:endParaRPr>
          </a:p>
          <a:p>
            <a:pPr indent="0" lvl="0" marL="0" rtl="0" algn="l">
              <a:spcBef>
                <a:spcPts val="0"/>
              </a:spcBef>
              <a:spcAft>
                <a:spcPts val="0"/>
              </a:spcAft>
              <a:buClr>
                <a:schemeClr val="dk1"/>
              </a:buClr>
              <a:buSzPts val="990"/>
              <a:buFont typeface="Arial"/>
              <a:buNone/>
            </a:pPr>
            <a:r>
              <a:t/>
            </a:r>
            <a:endParaRPr sz="880"/>
          </a:p>
          <a:p>
            <a:pPr indent="0" lvl="0" marL="0" rtl="0" algn="l">
              <a:spcBef>
                <a:spcPts val="0"/>
              </a:spcBef>
              <a:spcAft>
                <a:spcPts val="0"/>
              </a:spcAft>
              <a:buClr>
                <a:schemeClr val="dk1"/>
              </a:buClr>
              <a:buSzPts val="990"/>
              <a:buFont typeface="Arial"/>
              <a:buNone/>
            </a:pPr>
            <a:r>
              <a:t/>
            </a:r>
            <a:endParaRPr sz="88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727650" y="638350"/>
            <a:ext cx="7688700" cy="55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990"/>
              <a:buFont typeface="Arial"/>
              <a:buNone/>
            </a:pPr>
            <a:r>
              <a:rPr lang="es">
                <a:solidFill>
                  <a:srgbClr val="0D0D0D"/>
                </a:solidFill>
              </a:rPr>
              <a:t>2.1 </a:t>
            </a:r>
            <a:r>
              <a:rPr b="1" lang="es">
                <a:solidFill>
                  <a:srgbClr val="0D0D0D"/>
                </a:solidFill>
              </a:rPr>
              <a:t>Determinar la información que se copiará</a:t>
            </a:r>
            <a:endParaRPr b="1">
              <a:solidFill>
                <a:srgbClr val="0D0D0D"/>
              </a:solidFill>
            </a:endParaRPr>
          </a:p>
          <a:p>
            <a:pPr indent="0" lvl="0" marL="0" rtl="0" algn="just">
              <a:spcBef>
                <a:spcPts val="0"/>
              </a:spcBef>
              <a:spcAft>
                <a:spcPts val="0"/>
              </a:spcAft>
              <a:buClr>
                <a:schemeClr val="dk1"/>
              </a:buClr>
              <a:buSzPts val="990"/>
              <a:buFont typeface="Arial"/>
              <a:buNone/>
            </a:pPr>
            <a:r>
              <a:t/>
            </a:r>
            <a:endParaRPr sz="2500">
              <a:solidFill>
                <a:srgbClr val="0D0D0D"/>
              </a:solidFill>
            </a:endParaRPr>
          </a:p>
          <a:p>
            <a:pPr indent="0" lvl="0" marL="0" rtl="0" algn="l">
              <a:spcBef>
                <a:spcPts val="0"/>
              </a:spcBef>
              <a:spcAft>
                <a:spcPts val="0"/>
              </a:spcAft>
              <a:buClr>
                <a:schemeClr val="dk1"/>
              </a:buClr>
              <a:buSzPts val="990"/>
              <a:buFont typeface="Arial"/>
              <a:buNone/>
            </a:pPr>
            <a:r>
              <a:t/>
            </a:r>
            <a:endParaRPr sz="880"/>
          </a:p>
          <a:p>
            <a:pPr indent="0" lvl="0" marL="0" rtl="0" algn="l">
              <a:spcBef>
                <a:spcPts val="0"/>
              </a:spcBef>
              <a:spcAft>
                <a:spcPts val="0"/>
              </a:spcAft>
              <a:buClr>
                <a:schemeClr val="dk1"/>
              </a:buClr>
              <a:buSzPts val="990"/>
              <a:buFont typeface="Arial"/>
              <a:buNone/>
            </a:pPr>
            <a:r>
              <a:t/>
            </a:r>
            <a:endParaRPr sz="880"/>
          </a:p>
        </p:txBody>
      </p:sp>
      <p:sp>
        <p:nvSpPr>
          <p:cNvPr id="148" name="Google Shape;148;p19"/>
          <p:cNvSpPr txBox="1"/>
          <p:nvPr>
            <p:ph idx="1" type="body"/>
          </p:nvPr>
        </p:nvSpPr>
        <p:spPr>
          <a:xfrm>
            <a:off x="997150" y="1233738"/>
            <a:ext cx="7688700" cy="2676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s" sz="1000"/>
              <a:t>Para determinar cuál es la información de la que se realizará copia de seguridad, debemos realizar un inventario de activos de información  y una clasificación de los mismos en base a su criticidad para el negocio. El objetivo de este procedimiento es tener un registro de todo el software y los datos imprescindibles para la organización, de manera que sirva para determinar la periodicidad de las copias y su contenido.</a:t>
            </a:r>
            <a:endParaRPr sz="1000"/>
          </a:p>
          <a:p>
            <a:pPr indent="0" lvl="0" marL="0" rtl="0" algn="just">
              <a:lnSpc>
                <a:spcPct val="100000"/>
              </a:lnSpc>
              <a:spcBef>
                <a:spcPts val="0"/>
              </a:spcBef>
              <a:spcAft>
                <a:spcPts val="0"/>
              </a:spcAft>
              <a:buNone/>
            </a:pPr>
            <a:r>
              <a:t/>
            </a:r>
            <a:endParaRPr>
              <a:solidFill>
                <a:srgbClr val="A7291E"/>
              </a:solidFill>
            </a:endParaRPr>
          </a:p>
          <a:p>
            <a:pPr indent="0" lvl="0" marL="0" rtl="0" algn="just">
              <a:lnSpc>
                <a:spcPct val="100000"/>
              </a:lnSpc>
              <a:spcBef>
                <a:spcPts val="0"/>
              </a:spcBef>
              <a:spcAft>
                <a:spcPts val="0"/>
              </a:spcAft>
              <a:buNone/>
            </a:pPr>
            <a:r>
              <a:t/>
            </a:r>
            <a:endParaRPr>
              <a:solidFill>
                <a:srgbClr val="A7291E"/>
              </a:solidFill>
            </a:endParaRPr>
          </a:p>
          <a:p>
            <a:pPr indent="0" lvl="0" marL="0" rtl="0" algn="l">
              <a:spcBef>
                <a:spcPts val="0"/>
              </a:spcBef>
              <a:spcAft>
                <a:spcPts val="0"/>
              </a:spcAft>
              <a:buNone/>
            </a:pPr>
            <a:r>
              <a:rPr b="1" lang="es">
                <a:solidFill>
                  <a:srgbClr val="A7291E"/>
                </a:solidFill>
              </a:rPr>
              <a:t>2.1.1 Criterios de clasificación de la información</a:t>
            </a:r>
            <a:endParaRPr b="1">
              <a:solidFill>
                <a:srgbClr val="A7291E"/>
              </a:solidFill>
            </a:endParaRPr>
          </a:p>
          <a:p>
            <a:pPr indent="0" lvl="0" marL="0" rtl="0" algn="l">
              <a:spcBef>
                <a:spcPts val="1200"/>
              </a:spcBef>
              <a:spcAft>
                <a:spcPts val="1200"/>
              </a:spcAft>
              <a:buNone/>
            </a:pPr>
            <a:r>
              <a:t/>
            </a:r>
            <a:endParaRPr b="1"/>
          </a:p>
        </p:txBody>
      </p:sp>
      <p:sp>
        <p:nvSpPr>
          <p:cNvPr id="149" name="Google Shape;14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grpSp>
        <p:nvGrpSpPr>
          <p:cNvPr id="150" name="Google Shape;150;p19"/>
          <p:cNvGrpSpPr/>
          <p:nvPr/>
        </p:nvGrpSpPr>
        <p:grpSpPr>
          <a:xfrm>
            <a:off x="1606251" y="4316975"/>
            <a:ext cx="5957962" cy="643504"/>
            <a:chOff x="1593013" y="2322564"/>
            <a:chExt cx="5957962" cy="643504"/>
          </a:xfrm>
        </p:grpSpPr>
        <p:sp>
          <p:nvSpPr>
            <p:cNvPr id="151" name="Google Shape;151;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flipH="1">
              <a:off x="2282975" y="2322564"/>
              <a:ext cx="1445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rot="-5400000">
              <a:off x="2740625" y="1525726"/>
              <a:ext cx="643350" cy="2237025"/>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1939500" y="2395764"/>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000">
                  <a:solidFill>
                    <a:srgbClr val="FFFFFF"/>
                  </a:solidFill>
                  <a:latin typeface="Roboto"/>
                  <a:ea typeface="Roboto"/>
                  <a:cs typeface="Roboto"/>
                  <a:sym typeface="Roboto"/>
                </a:rPr>
                <a:t>Por su impacto en caso de robo, borrado o pérdida</a:t>
              </a:r>
              <a:endParaRPr sz="1000">
                <a:solidFill>
                  <a:srgbClr val="FFFFFF"/>
                </a:solidFill>
                <a:latin typeface="Roboto"/>
                <a:ea typeface="Roboto"/>
                <a:cs typeface="Roboto"/>
                <a:sym typeface="Roboto"/>
              </a:endParaRPr>
            </a:p>
          </p:txBody>
        </p:sp>
        <p:sp>
          <p:nvSpPr>
            <p:cNvPr id="155" name="Google Shape;155;p19"/>
            <p:cNvSpPr/>
            <p:nvPr/>
          </p:nvSpPr>
          <p:spPr>
            <a:xfrm>
              <a:off x="1593013" y="2322564"/>
              <a:ext cx="3972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4071850" y="2323739"/>
              <a:ext cx="32868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91E"/>
                </a:buClr>
                <a:buSzPts val="800"/>
                <a:buFont typeface="Roboto"/>
                <a:buChar char="●"/>
              </a:pPr>
              <a:r>
                <a:rPr lang="es" sz="800">
                  <a:solidFill>
                    <a:srgbClr val="A7291E"/>
                  </a:solidFill>
                  <a:latin typeface="Roboto"/>
                  <a:ea typeface="Roboto"/>
                  <a:cs typeface="Roboto"/>
                  <a:sym typeface="Roboto"/>
                </a:rPr>
                <a:t>Daño de imagen.</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s" sz="800">
                  <a:solidFill>
                    <a:srgbClr val="A7291E"/>
                  </a:solidFill>
                  <a:latin typeface="Roboto"/>
                  <a:ea typeface="Roboto"/>
                  <a:cs typeface="Roboto"/>
                  <a:sym typeface="Roboto"/>
                </a:rPr>
                <a:t>Consecuencias legales.</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s" sz="800">
                  <a:solidFill>
                    <a:srgbClr val="A7291E"/>
                  </a:solidFill>
                  <a:latin typeface="Roboto"/>
                  <a:ea typeface="Roboto"/>
                  <a:cs typeface="Roboto"/>
                  <a:sym typeface="Roboto"/>
                </a:rPr>
                <a:t>Consecuencias económicas.</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s" sz="800">
                  <a:solidFill>
                    <a:srgbClr val="A7291E"/>
                  </a:solidFill>
                  <a:latin typeface="Roboto"/>
                  <a:ea typeface="Roboto"/>
                  <a:cs typeface="Roboto"/>
                  <a:sym typeface="Roboto"/>
                </a:rPr>
                <a:t>Paralización de la actividad.</a:t>
              </a:r>
              <a:endParaRPr sz="800">
                <a:solidFill>
                  <a:srgbClr val="A7291E"/>
                </a:solidFill>
                <a:latin typeface="Roboto"/>
                <a:ea typeface="Roboto"/>
                <a:cs typeface="Roboto"/>
                <a:sym typeface="Roboto"/>
              </a:endParaRPr>
            </a:p>
          </p:txBody>
        </p:sp>
      </p:grpSp>
      <p:grpSp>
        <p:nvGrpSpPr>
          <p:cNvPr id="157" name="Google Shape;157;p19"/>
          <p:cNvGrpSpPr/>
          <p:nvPr/>
        </p:nvGrpSpPr>
        <p:grpSpPr>
          <a:xfrm>
            <a:off x="1606249" y="2993150"/>
            <a:ext cx="5957973" cy="643500"/>
            <a:chOff x="1593002" y="2322568"/>
            <a:chExt cx="5957973" cy="643500"/>
          </a:xfrm>
        </p:grpSpPr>
        <p:sp>
          <p:nvSpPr>
            <p:cNvPr id="158" name="Google Shape;158;p19"/>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flipH="1">
              <a:off x="2282836" y="2322568"/>
              <a:ext cx="12603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rot="-5400000">
              <a:off x="2740527" y="1518168"/>
              <a:ext cx="643350" cy="2252150"/>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1943398" y="2396368"/>
              <a:ext cx="21045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000">
                  <a:solidFill>
                    <a:srgbClr val="FFFFFF"/>
                  </a:solidFill>
                  <a:latin typeface="Roboto Medium"/>
                  <a:ea typeface="Roboto Medium"/>
                  <a:cs typeface="Roboto Medium"/>
                  <a:sym typeface="Roboto Medium"/>
                </a:rPr>
                <a:t>Por nivel de accesibilidad o confidencialidad</a:t>
              </a:r>
              <a:endParaRPr sz="1000">
                <a:solidFill>
                  <a:srgbClr val="FFFFFF"/>
                </a:solidFill>
                <a:latin typeface="Roboto"/>
                <a:ea typeface="Roboto"/>
                <a:cs typeface="Roboto"/>
                <a:sym typeface="Roboto"/>
              </a:endParaRPr>
            </a:p>
          </p:txBody>
        </p:sp>
        <p:sp>
          <p:nvSpPr>
            <p:cNvPr id="162" name="Google Shape;162;p19"/>
            <p:cNvSpPr/>
            <p:nvPr/>
          </p:nvSpPr>
          <p:spPr>
            <a:xfrm>
              <a:off x="1593002" y="2322568"/>
              <a:ext cx="4197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4047902" y="2396368"/>
              <a:ext cx="3431100" cy="5685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91E"/>
                </a:buClr>
                <a:buSzPts val="800"/>
                <a:buFont typeface="Roboto"/>
                <a:buChar char="●"/>
              </a:pPr>
              <a:r>
                <a:rPr lang="es" sz="800">
                  <a:solidFill>
                    <a:srgbClr val="A7291E"/>
                  </a:solidFill>
                  <a:latin typeface="Roboto"/>
                  <a:ea typeface="Roboto"/>
                  <a:cs typeface="Roboto"/>
                  <a:sym typeface="Roboto"/>
                </a:rPr>
                <a:t>Confidencial. </a:t>
              </a:r>
              <a:r>
                <a:rPr lang="es" sz="800">
                  <a:solidFill>
                    <a:srgbClr val="A7291E"/>
                  </a:solidFill>
                  <a:latin typeface="Roboto"/>
                  <a:ea typeface="Roboto"/>
                  <a:cs typeface="Roboto"/>
                  <a:sym typeface="Roboto"/>
                </a:rPr>
                <a:t>Accesible sólo para la dirección o personal concreto.</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s" sz="800">
                  <a:solidFill>
                    <a:srgbClr val="A7291E"/>
                  </a:solidFill>
                  <a:latin typeface="Roboto"/>
                  <a:ea typeface="Roboto"/>
                  <a:cs typeface="Roboto"/>
                  <a:sym typeface="Roboto"/>
                </a:rPr>
                <a:t>Interna</a:t>
              </a:r>
              <a:r>
                <a:rPr lang="es" sz="800">
                  <a:solidFill>
                    <a:srgbClr val="A7291E"/>
                  </a:solidFill>
                  <a:latin typeface="Roboto"/>
                  <a:ea typeface="Roboto"/>
                  <a:cs typeface="Roboto"/>
                  <a:sym typeface="Roboto"/>
                </a:rPr>
                <a:t>. Accesible sólo para personal de la empresa</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s" sz="800">
                  <a:solidFill>
                    <a:srgbClr val="A7291E"/>
                  </a:solidFill>
                  <a:latin typeface="Roboto"/>
                  <a:ea typeface="Roboto"/>
                  <a:cs typeface="Roboto"/>
                  <a:sym typeface="Roboto"/>
                </a:rPr>
                <a:t>Pública. Accesible públicamente</a:t>
              </a:r>
              <a:endParaRPr sz="800">
                <a:solidFill>
                  <a:srgbClr val="A7291E"/>
                </a:solidFill>
                <a:latin typeface="Roboto"/>
                <a:ea typeface="Roboto"/>
                <a:cs typeface="Roboto"/>
                <a:sym typeface="Roboto"/>
              </a:endParaRPr>
            </a:p>
            <a:p>
              <a:pPr indent="0" lvl="0" marL="457200" rtl="0" algn="l">
                <a:lnSpc>
                  <a:spcPct val="115000"/>
                </a:lnSpc>
                <a:spcBef>
                  <a:spcPts val="0"/>
                </a:spcBef>
                <a:spcAft>
                  <a:spcPts val="0"/>
                </a:spcAft>
                <a:buNone/>
              </a:pPr>
              <a:r>
                <a:t/>
              </a:r>
              <a:endParaRPr sz="800">
                <a:solidFill>
                  <a:srgbClr val="A7291E"/>
                </a:solidFill>
                <a:latin typeface="Roboto"/>
                <a:ea typeface="Roboto"/>
                <a:cs typeface="Roboto"/>
                <a:sym typeface="Roboto"/>
              </a:endParaRPr>
            </a:p>
          </p:txBody>
        </p:sp>
      </p:grpSp>
      <p:grpSp>
        <p:nvGrpSpPr>
          <p:cNvPr id="164" name="Google Shape;164;p19"/>
          <p:cNvGrpSpPr/>
          <p:nvPr/>
        </p:nvGrpSpPr>
        <p:grpSpPr>
          <a:xfrm>
            <a:off x="1606301" y="3636711"/>
            <a:ext cx="5957878" cy="680314"/>
            <a:chOff x="1561661" y="2322557"/>
            <a:chExt cx="6168852" cy="647055"/>
          </a:xfrm>
        </p:grpSpPr>
        <p:sp>
          <p:nvSpPr>
            <p:cNvPr id="165" name="Google Shape;165;p19"/>
            <p:cNvSpPr/>
            <p:nvPr/>
          </p:nvSpPr>
          <p:spPr>
            <a:xfrm>
              <a:off x="3603713" y="2322557"/>
              <a:ext cx="41268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flipH="1">
              <a:off x="2282900" y="2322582"/>
              <a:ext cx="7683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rot="-5400000">
              <a:off x="2755903" y="1484469"/>
              <a:ext cx="643380" cy="2326905"/>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9"/>
            <p:cNvSpPr/>
            <p:nvPr/>
          </p:nvSpPr>
          <p:spPr>
            <a:xfrm>
              <a:off x="1561661" y="2326758"/>
              <a:ext cx="4191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9"/>
            <p:cNvSpPr/>
            <p:nvPr/>
          </p:nvSpPr>
          <p:spPr>
            <a:xfrm>
              <a:off x="4134513" y="2322557"/>
              <a:ext cx="34563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91E"/>
                </a:buClr>
                <a:buSzPts val="800"/>
                <a:buFont typeface="Roboto"/>
                <a:buChar char="●"/>
              </a:pPr>
              <a:r>
                <a:rPr lang="es" sz="800">
                  <a:solidFill>
                    <a:srgbClr val="A7291E"/>
                  </a:solidFill>
                  <a:latin typeface="Roboto"/>
                  <a:ea typeface="Roboto"/>
                  <a:cs typeface="Roboto"/>
                  <a:sym typeface="Roboto"/>
                </a:rPr>
                <a:t>Información de clientes y proveedores. </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s" sz="800">
                  <a:solidFill>
                    <a:srgbClr val="A7291E"/>
                  </a:solidFill>
                  <a:latin typeface="Roboto"/>
                  <a:ea typeface="Roboto"/>
                  <a:cs typeface="Roboto"/>
                  <a:sym typeface="Roboto"/>
                </a:rPr>
                <a:t>Información de compras y ventas.</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s" sz="800">
                  <a:solidFill>
                    <a:srgbClr val="A7291E"/>
                  </a:solidFill>
                  <a:latin typeface="Roboto"/>
                  <a:ea typeface="Roboto"/>
                  <a:cs typeface="Roboto"/>
                  <a:sym typeface="Roboto"/>
                </a:rPr>
                <a:t>Información de personal y gestión interna.</a:t>
              </a:r>
              <a:endParaRPr sz="800">
                <a:solidFill>
                  <a:srgbClr val="A7291E"/>
                </a:solidFill>
                <a:latin typeface="Roboto"/>
                <a:ea typeface="Roboto"/>
                <a:cs typeface="Roboto"/>
                <a:sym typeface="Roboto"/>
              </a:endParaRPr>
            </a:p>
            <a:p>
              <a:pPr indent="-279400" lvl="0" marL="457200" rtl="0" algn="l">
                <a:lnSpc>
                  <a:spcPct val="115000"/>
                </a:lnSpc>
                <a:spcBef>
                  <a:spcPts val="0"/>
                </a:spcBef>
                <a:spcAft>
                  <a:spcPts val="0"/>
                </a:spcAft>
                <a:buClr>
                  <a:srgbClr val="A7291E"/>
                </a:buClr>
                <a:buSzPts val="800"/>
                <a:buFont typeface="Roboto"/>
                <a:buChar char="●"/>
              </a:pPr>
              <a:r>
                <a:rPr lang="es" sz="800">
                  <a:solidFill>
                    <a:srgbClr val="A7291E"/>
                  </a:solidFill>
                  <a:latin typeface="Roboto"/>
                  <a:ea typeface="Roboto"/>
                  <a:cs typeface="Roboto"/>
                  <a:sym typeface="Roboto"/>
                </a:rPr>
                <a:t>Información sobre pedidos y procesos de almacén.</a:t>
              </a:r>
              <a:endParaRPr sz="800">
                <a:solidFill>
                  <a:srgbClr val="A7291E"/>
                </a:solidFill>
                <a:latin typeface="Roboto"/>
                <a:ea typeface="Roboto"/>
                <a:cs typeface="Roboto"/>
                <a:sym typeface="Roboto"/>
              </a:endParaRPr>
            </a:p>
          </p:txBody>
        </p:sp>
        <p:sp>
          <p:nvSpPr>
            <p:cNvPr id="170" name="Google Shape;170;p19"/>
            <p:cNvSpPr/>
            <p:nvPr/>
          </p:nvSpPr>
          <p:spPr>
            <a:xfrm>
              <a:off x="1914150" y="23963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sz="1000">
                  <a:solidFill>
                    <a:srgbClr val="FFFFFF"/>
                  </a:solidFill>
                  <a:latin typeface="Roboto Medium"/>
                  <a:ea typeface="Roboto Medium"/>
                  <a:cs typeface="Roboto Medium"/>
                  <a:sym typeface="Roboto Medium"/>
                </a:rPr>
                <a:t>Por su utilidad o funcionalidad</a:t>
              </a:r>
              <a:endParaRPr sz="1000">
                <a:solidFill>
                  <a:srgbClr val="FFFFFF"/>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1" type="body"/>
          </p:nvPr>
        </p:nvSpPr>
        <p:spPr>
          <a:xfrm>
            <a:off x="183725" y="956925"/>
            <a:ext cx="7688700" cy="36183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s" sz="12000">
                <a:solidFill>
                  <a:srgbClr val="0D0D0D"/>
                </a:solidFill>
              </a:rPr>
              <a:t>Ejemplo:</a:t>
            </a:r>
            <a:endParaRPr sz="12000">
              <a:solidFill>
                <a:srgbClr val="0D0D0D"/>
              </a:solidFill>
            </a:endParaRPr>
          </a:p>
          <a:p>
            <a:pPr indent="0" lvl="0" marL="0" rtl="0" algn="l">
              <a:spcBef>
                <a:spcPts val="1200"/>
              </a:spcBef>
              <a:spcAft>
                <a:spcPts val="0"/>
              </a:spcAft>
              <a:buNone/>
            </a:pPr>
            <a:r>
              <a:rPr b="1" lang="es" sz="4000">
                <a:solidFill>
                  <a:srgbClr val="CC0000"/>
                </a:solidFill>
              </a:rPr>
              <a:t>Confidencial: </a:t>
            </a:r>
            <a:r>
              <a:rPr lang="es" sz="4000"/>
              <a:t>sólo podrían tener acceso la Dirección y aquellos empleados que necesiten conocerla para desempeñar sus funciones. </a:t>
            </a:r>
            <a:endParaRPr sz="4000"/>
          </a:p>
          <a:p>
            <a:pPr indent="-292100" lvl="0" marL="457200" rtl="0" algn="l">
              <a:spcBef>
                <a:spcPts val="1200"/>
              </a:spcBef>
              <a:spcAft>
                <a:spcPts val="0"/>
              </a:spcAft>
              <a:buSzPct val="100000"/>
              <a:buChar char="-"/>
            </a:pPr>
            <a:r>
              <a:rPr lang="es" sz="4000"/>
              <a:t>Se debe tratar implementando todos los controles necesarios de seguridad y de esa manera se limita el acceso sólo a los empleados que necesiten la información, si se saca de las instalaciones de la empresa en formato digital, debe ser cifrada, con los datos de carácter personal se utilizan  garantías indicadas en la legislación de la materia.</a:t>
            </a:r>
            <a:endParaRPr sz="4000"/>
          </a:p>
          <a:p>
            <a:pPr indent="0" lvl="0" marL="0" rtl="0" algn="l">
              <a:spcBef>
                <a:spcPts val="1200"/>
              </a:spcBef>
              <a:spcAft>
                <a:spcPts val="0"/>
              </a:spcAft>
              <a:buNone/>
            </a:pPr>
            <a:r>
              <a:rPr b="1" lang="es" sz="4000">
                <a:solidFill>
                  <a:srgbClr val="CC0000"/>
                </a:solidFill>
              </a:rPr>
              <a:t>Interna:</a:t>
            </a:r>
            <a:r>
              <a:rPr b="1" lang="es" sz="4000"/>
              <a:t>  </a:t>
            </a:r>
            <a:r>
              <a:rPr lang="es" sz="4000"/>
              <a:t>Accesible  para los empleados ya que es información de la propia empresa,  desde la intranet corporativa.</a:t>
            </a:r>
            <a:endParaRPr sz="4000"/>
          </a:p>
          <a:p>
            <a:pPr indent="-292100" lvl="0" marL="457200" rtl="0" algn="l">
              <a:spcBef>
                <a:spcPts val="1200"/>
              </a:spcBef>
              <a:spcAft>
                <a:spcPts val="0"/>
              </a:spcAft>
              <a:buSzPct val="100000"/>
              <a:buChar char="-"/>
            </a:pPr>
            <a:r>
              <a:rPr lang="es" sz="4000"/>
              <a:t>Se debe tratar adecuadamente etiquetada, accesible para los empleados, no se puede difundir a terceros.</a:t>
            </a:r>
            <a:endParaRPr sz="4000"/>
          </a:p>
          <a:p>
            <a:pPr indent="0" lvl="0" marL="0" rtl="0" algn="l">
              <a:spcBef>
                <a:spcPts val="1200"/>
              </a:spcBef>
              <a:spcAft>
                <a:spcPts val="0"/>
              </a:spcAft>
              <a:buNone/>
            </a:pPr>
            <a:r>
              <a:rPr b="1" lang="es" sz="4000">
                <a:solidFill>
                  <a:srgbClr val="CC0000"/>
                </a:solidFill>
              </a:rPr>
              <a:t>Pública:</a:t>
            </a:r>
            <a:r>
              <a:rPr b="1" lang="es" sz="4000"/>
              <a:t> </a:t>
            </a:r>
            <a:r>
              <a:rPr lang="es" sz="4000"/>
              <a:t> Al no tener restricciones se puede difundir cualquier material de la empresa, en página web o materiales comerciales,  no tiene un tratamiento especial.</a:t>
            </a:r>
            <a:endParaRPr sz="4000"/>
          </a:p>
          <a:p>
            <a:pPr indent="0" lvl="0" marL="0" rtl="0" algn="l">
              <a:spcBef>
                <a:spcPts val="1200"/>
              </a:spcBef>
              <a:spcAft>
                <a:spcPts val="0"/>
              </a:spcAft>
              <a:buNone/>
            </a:pPr>
            <a:r>
              <a:rPr lang="es" sz="4000">
                <a:solidFill>
                  <a:srgbClr val="783F04"/>
                </a:solidFill>
              </a:rPr>
              <a:t>“El ciclo de vida de la información determinará el momento en que dejará de ser útil y, por tanto, cuándo tenemos que eliminarla de manera segura.”</a:t>
            </a:r>
            <a:endParaRPr sz="4000">
              <a:solidFill>
                <a:srgbClr val="783F04"/>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6" name="Google Shape;176;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177" name="Google Shape;177;p20"/>
          <p:cNvSpPr txBox="1"/>
          <p:nvPr/>
        </p:nvSpPr>
        <p:spPr>
          <a:xfrm>
            <a:off x="236050" y="2287650"/>
            <a:ext cx="25500" cy="1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78" name="Google Shape;178;p20"/>
          <p:cNvSpPr txBox="1"/>
          <p:nvPr/>
        </p:nvSpPr>
        <p:spPr>
          <a:xfrm>
            <a:off x="-284075" y="2287650"/>
            <a:ext cx="3199800" cy="8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ctrTitle"/>
          </p:nvPr>
        </p:nvSpPr>
        <p:spPr>
          <a:xfrm>
            <a:off x="396900" y="769925"/>
            <a:ext cx="8350200" cy="105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2.2 </a:t>
            </a:r>
            <a:r>
              <a:rPr lang="es"/>
              <a:t>Periodicidad y tipo de copia</a:t>
            </a:r>
            <a:endParaRPr/>
          </a:p>
        </p:txBody>
      </p:sp>
      <p:pic>
        <p:nvPicPr>
          <p:cNvPr id="184" name="Google Shape;184;p21"/>
          <p:cNvPicPr preferRelativeResize="0"/>
          <p:nvPr/>
        </p:nvPicPr>
        <p:blipFill>
          <a:blip r:embed="rId3">
            <a:alphaModFix/>
          </a:blip>
          <a:stretch>
            <a:fillRect/>
          </a:stretch>
        </p:blipFill>
        <p:spPr>
          <a:xfrm>
            <a:off x="7753850" y="4422482"/>
            <a:ext cx="1390150" cy="669918"/>
          </a:xfrm>
          <a:prstGeom prst="rect">
            <a:avLst/>
          </a:prstGeom>
          <a:noFill/>
          <a:ln>
            <a:noFill/>
          </a:ln>
        </p:spPr>
      </p:pic>
      <p:graphicFrame>
        <p:nvGraphicFramePr>
          <p:cNvPr id="185" name="Google Shape;185;p21"/>
          <p:cNvGraphicFramePr/>
          <p:nvPr/>
        </p:nvGraphicFramePr>
        <p:xfrm>
          <a:off x="448000" y="2315325"/>
          <a:ext cx="3000000" cy="3000000"/>
        </p:xfrm>
        <a:graphic>
          <a:graphicData uri="http://schemas.openxmlformats.org/drawingml/2006/table">
            <a:tbl>
              <a:tblPr>
                <a:noFill/>
                <a:tableStyleId>{5A3C49FC-91D7-400F-8832-0B6A73194D44}</a:tableStyleId>
              </a:tblPr>
              <a:tblGrid>
                <a:gridCol w="7753325"/>
              </a:tblGrid>
              <a:tr h="438725">
                <a:tc>
                  <a:txBody>
                    <a:bodyPr/>
                    <a:lstStyle/>
                    <a:p>
                      <a:pPr indent="0" lvl="0" marL="457200" rtl="0" algn="ctr">
                        <a:spcBef>
                          <a:spcPts val="0"/>
                        </a:spcBef>
                        <a:spcAft>
                          <a:spcPts val="0"/>
                        </a:spcAft>
                        <a:buNone/>
                      </a:pPr>
                      <a:r>
                        <a:rPr lang="es" sz="1600">
                          <a:solidFill>
                            <a:schemeClr val="lt1"/>
                          </a:solidFill>
                          <a:latin typeface="Lato"/>
                          <a:ea typeface="Lato"/>
                          <a:cs typeface="Lato"/>
                          <a:sym typeface="Lato"/>
                        </a:rPr>
                        <a:t>Datos a tener en cuenta</a:t>
                      </a:r>
                      <a:endParaRPr sz="1600">
                        <a:solidFill>
                          <a:schemeClr val="lt1"/>
                        </a:solidFill>
                        <a:latin typeface="Lato"/>
                        <a:ea typeface="Lato"/>
                        <a:cs typeface="Lato"/>
                        <a:sym typeface="Lato"/>
                      </a:endParaRPr>
                    </a:p>
                  </a:txBody>
                  <a:tcPr marT="91425" marB="91425" marR="91425" marL="91425" anchor="ctr">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solidFill>
                      <a:srgbClr val="980000"/>
                    </a:solidFill>
                  </a:tcPr>
                </a:tc>
              </a:tr>
              <a:tr h="438725">
                <a:tc>
                  <a:txBody>
                    <a:bodyPr/>
                    <a:lstStyle/>
                    <a:p>
                      <a:pPr indent="0" lvl="0" marL="457200" rtl="0" algn="ctr">
                        <a:spcBef>
                          <a:spcPts val="0"/>
                        </a:spcBef>
                        <a:spcAft>
                          <a:spcPts val="0"/>
                        </a:spcAft>
                        <a:buNone/>
                      </a:pPr>
                      <a:r>
                        <a:rPr lang="es" sz="1600">
                          <a:solidFill>
                            <a:srgbClr val="980000"/>
                          </a:solidFill>
                          <a:latin typeface="Lato"/>
                          <a:ea typeface="Lato"/>
                          <a:cs typeface="Lato"/>
                          <a:sym typeface="Lato"/>
                        </a:rPr>
                        <a:t>Número de datos o archivos generados y/o modificados</a:t>
                      </a:r>
                      <a:endParaRPr>
                        <a:solidFill>
                          <a:srgbClr val="980000"/>
                        </a:solidFill>
                      </a:endParaRPr>
                    </a:p>
                  </a:txBody>
                  <a:tcPr marT="91425" marB="91425" marR="91425" marL="91425" anchor="ctr">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solidFill>
                      <a:schemeClr val="lt1"/>
                    </a:solidFill>
                  </a:tcPr>
                </a:tc>
              </a:tr>
              <a:tr h="438725">
                <a:tc>
                  <a:txBody>
                    <a:bodyPr/>
                    <a:lstStyle/>
                    <a:p>
                      <a:pPr indent="0" lvl="0" marL="457200" rtl="0" algn="ctr">
                        <a:spcBef>
                          <a:spcPts val="0"/>
                        </a:spcBef>
                        <a:spcAft>
                          <a:spcPts val="0"/>
                        </a:spcAft>
                        <a:buNone/>
                      </a:pPr>
                      <a:r>
                        <a:rPr lang="es" sz="1600">
                          <a:solidFill>
                            <a:srgbClr val="980000"/>
                          </a:solidFill>
                          <a:latin typeface="Lato"/>
                          <a:ea typeface="Lato"/>
                          <a:cs typeface="Lato"/>
                          <a:sym typeface="Lato"/>
                        </a:rPr>
                        <a:t>Coste de almacenamiento</a:t>
                      </a:r>
                      <a:endParaRPr>
                        <a:solidFill>
                          <a:srgbClr val="980000"/>
                        </a:solidFill>
                      </a:endParaRPr>
                    </a:p>
                  </a:txBody>
                  <a:tcPr marT="91425" marB="91425" marR="91425" marL="91425" anchor="ctr">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solidFill>
                      <a:schemeClr val="lt1"/>
                    </a:solidFill>
                  </a:tcPr>
                </a:tc>
              </a:tr>
              <a:tr h="689450">
                <a:tc>
                  <a:txBody>
                    <a:bodyPr/>
                    <a:lstStyle/>
                    <a:p>
                      <a:pPr indent="0" lvl="0" marL="457200" rtl="0" algn="ctr">
                        <a:spcBef>
                          <a:spcPts val="0"/>
                        </a:spcBef>
                        <a:spcAft>
                          <a:spcPts val="0"/>
                        </a:spcAft>
                        <a:buNone/>
                      </a:pPr>
                      <a:r>
                        <a:rPr lang="es" sz="1600">
                          <a:solidFill>
                            <a:srgbClr val="980000"/>
                          </a:solidFill>
                          <a:latin typeface="Lato"/>
                          <a:ea typeface="Lato"/>
                          <a:cs typeface="Lato"/>
                          <a:sym typeface="Lato"/>
                        </a:rPr>
                        <a:t>Las obligaciones legales, por ejemplo, el Reglamento Europeo de Protección de Datos (RGPD)*</a:t>
                      </a:r>
                      <a:endParaRPr>
                        <a:solidFill>
                          <a:srgbClr val="980000"/>
                        </a:solidFill>
                      </a:endParaRPr>
                    </a:p>
                  </a:txBody>
                  <a:tcPr marT="91425" marB="91425" marR="91425" marL="91425" anchor="ctr">
                    <a:lnL cap="flat" cmpd="sng" w="9525">
                      <a:solidFill>
                        <a:srgbClr val="980000"/>
                      </a:solidFill>
                      <a:prstDash val="solid"/>
                      <a:round/>
                      <a:headEnd len="sm" w="sm" type="none"/>
                      <a:tailEnd len="sm" w="sm" type="none"/>
                    </a:lnL>
                    <a:lnR cap="flat" cmpd="sng" w="9525">
                      <a:solidFill>
                        <a:srgbClr val="980000"/>
                      </a:solidFill>
                      <a:prstDash val="solid"/>
                      <a:round/>
                      <a:headEnd len="sm" w="sm" type="none"/>
                      <a:tailEnd len="sm" w="sm" type="none"/>
                    </a:lnR>
                    <a:lnT cap="flat" cmpd="sng" w="9525">
                      <a:solidFill>
                        <a:srgbClr val="980000"/>
                      </a:solidFill>
                      <a:prstDash val="solid"/>
                      <a:round/>
                      <a:headEnd len="sm" w="sm" type="none"/>
                      <a:tailEnd len="sm" w="sm" type="none"/>
                    </a:lnT>
                    <a:lnB cap="flat" cmpd="sng" w="9525">
                      <a:solidFill>
                        <a:srgbClr val="980000"/>
                      </a:solidFill>
                      <a:prstDash val="solid"/>
                      <a:round/>
                      <a:headEnd len="sm" w="sm" type="none"/>
                      <a:tailEnd len="sm" w="sm" type="none"/>
                    </a:lnB>
                    <a:solidFill>
                      <a:schemeClr val="lt1"/>
                    </a:solidFill>
                  </a:tcPr>
                </a:tc>
              </a:tr>
            </a:tbl>
          </a:graphicData>
        </a:graphic>
      </p:graphicFrame>
      <p:sp>
        <p:nvSpPr>
          <p:cNvPr id="186" name="Google Shape;186;p21"/>
          <p:cNvSpPr txBox="1"/>
          <p:nvPr/>
        </p:nvSpPr>
        <p:spPr>
          <a:xfrm>
            <a:off x="448000" y="1756025"/>
            <a:ext cx="4905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accent1"/>
                </a:solidFill>
                <a:latin typeface="Lato"/>
                <a:ea typeface="Lato"/>
                <a:cs typeface="Lato"/>
                <a:sym typeface="Lato"/>
              </a:rPr>
              <a:t>Periodicidad</a:t>
            </a:r>
            <a:endParaRPr sz="1300">
              <a:solidFill>
                <a:schemeClr val="accent1"/>
              </a:solidFill>
              <a:latin typeface="Lato"/>
              <a:ea typeface="Lato"/>
              <a:cs typeface="Lato"/>
              <a:sym typeface="Lato"/>
            </a:endParaRPr>
          </a:p>
        </p:txBody>
      </p:sp>
      <p:sp>
        <p:nvSpPr>
          <p:cNvPr id="187" name="Google Shape;187;p21"/>
          <p:cNvSpPr txBox="1"/>
          <p:nvPr/>
        </p:nvSpPr>
        <p:spPr>
          <a:xfrm>
            <a:off x="332950" y="4625800"/>
            <a:ext cx="7421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800">
                <a:solidFill>
                  <a:schemeClr val="accent1"/>
                </a:solidFill>
                <a:latin typeface="Lato"/>
                <a:ea typeface="Lato"/>
                <a:cs typeface="Lato"/>
                <a:sym typeface="Lato"/>
              </a:rPr>
              <a:t>    *https://eur-lex.europa.eu/ES/legal-content/summary/general-data-protection-regulation-gdpr.html</a:t>
            </a:r>
            <a:endParaRPr sz="8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