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83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99" r:id="rId12"/>
    <p:sldId id="286" r:id="rId13"/>
    <p:sldId id="295" r:id="rId14"/>
    <p:sldId id="296" r:id="rId15"/>
    <p:sldId id="297" r:id="rId16"/>
    <p:sldId id="298" r:id="rId17"/>
    <p:sldId id="270" r:id="rId18"/>
    <p:sldId id="264" r:id="rId19"/>
    <p:sldId id="265" r:id="rId20"/>
    <p:sldId id="266" r:id="rId21"/>
    <p:sldId id="267" r:id="rId22"/>
    <p:sldId id="268" r:id="rId23"/>
    <p:sldId id="274" r:id="rId24"/>
    <p:sldId id="273" r:id="rId25"/>
    <p:sldId id="275" r:id="rId26"/>
    <p:sldId id="301" r:id="rId27"/>
    <p:sldId id="302" r:id="rId28"/>
    <p:sldId id="303" r:id="rId29"/>
    <p:sldId id="284" r:id="rId30"/>
    <p:sldId id="285" r:id="rId31"/>
    <p:sldId id="287" r:id="rId32"/>
    <p:sldId id="276" r:id="rId33"/>
    <p:sldId id="300" r:id="rId34"/>
    <p:sldId id="271" r:id="rId35"/>
    <p:sldId id="277" r:id="rId36"/>
    <p:sldId id="278" r:id="rId37"/>
    <p:sldId id="279" r:id="rId38"/>
    <p:sldId id="288" r:id="rId39"/>
    <p:sldId id="280" r:id="rId40"/>
    <p:sldId id="305" r:id="rId41"/>
    <p:sldId id="306" r:id="rId42"/>
    <p:sldId id="307" r:id="rId43"/>
    <p:sldId id="308" r:id="rId44"/>
    <p:sldId id="309" r:id="rId45"/>
    <p:sldId id="289" r:id="rId46"/>
    <p:sldId id="310" r:id="rId47"/>
    <p:sldId id="281" r:id="rId48"/>
    <p:sldId id="282" r:id="rId49"/>
    <p:sldId id="290" r:id="rId50"/>
    <p:sldId id="291" r:id="rId51"/>
    <p:sldId id="304" r:id="rId52"/>
    <p:sldId id="292" r:id="rId53"/>
    <p:sldId id="293" r:id="rId54"/>
    <p:sldId id="311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9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9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7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12" r:id="rId8"/>
    <p:sldLayoutId id="2147483713" r:id="rId9"/>
    <p:sldLayoutId id="2147483714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varo-wang-1b0588155/" TargetMode="External"/><Relationship Id="rId2" Type="http://schemas.openxmlformats.org/officeDocument/2006/relationships/hyperlink" Target="mailto:alvarowang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 descr="Triangular abstract background">
            <a:extLst>
              <a:ext uri="{FF2B5EF4-FFF2-40B4-BE49-F238E27FC236}">
                <a16:creationId xmlns:a16="http://schemas.microsoft.com/office/drawing/2014/main" id="{C1BAEAC8-53AA-1428-B49D-D1E6C1FB7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84E5F-C35C-A442-C088-2596EF3C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>
                <a:solidFill>
                  <a:srgbClr val="FFFFFF"/>
                </a:solidFill>
              </a:rPr>
              <a:t>Competição</a:t>
            </a:r>
            <a:r>
              <a:rPr lang="en-US" sz="5200" dirty="0">
                <a:solidFill>
                  <a:srgbClr val="FFFFFF"/>
                </a:solidFill>
              </a:rPr>
              <a:t> Kaggle - Titanic</a:t>
            </a: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C09B3-D1BD-F982-4081-CDB24BC7E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Por Alvaro Wang</a:t>
            </a:r>
            <a:endParaRPr lang="pt-B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6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CE54-C9EA-A75E-0079-5D3E4577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Descrição estatística dos dados</a:t>
            </a:r>
            <a:endParaRPr lang="pt-B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2EF9D4-BE91-9764-DB9C-8C7FF0702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21945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idade</a:t>
            </a:r>
            <a:r>
              <a:rPr lang="en-US" dirty="0"/>
              <a:t>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de 80 e minima de 0.42 </a:t>
            </a:r>
            <a:r>
              <a:rPr lang="en-US" dirty="0" err="1"/>
              <a:t>anos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dirty="0" err="1"/>
              <a:t>mediana</a:t>
            </a:r>
            <a:r>
              <a:rPr lang="en-US" dirty="0"/>
              <a:t> de </a:t>
            </a:r>
            <a:r>
              <a:rPr lang="en-US" dirty="0" err="1"/>
              <a:t>idade</a:t>
            </a:r>
            <a:r>
              <a:rPr lang="en-US" dirty="0"/>
              <a:t> é 28.</a:t>
            </a:r>
          </a:p>
          <a:p>
            <a:r>
              <a:rPr lang="en-US" dirty="0"/>
              <a:t>A </a:t>
            </a:r>
            <a:r>
              <a:rPr lang="en-US" dirty="0" err="1"/>
              <a:t>passagem</a:t>
            </a:r>
            <a:r>
              <a:rPr lang="en-US" dirty="0"/>
              <a:t> </a:t>
            </a:r>
            <a:r>
              <a:rPr lang="en-US" dirty="0" err="1"/>
              <a:t>variou</a:t>
            </a:r>
            <a:r>
              <a:rPr lang="en-US" dirty="0"/>
              <a:t> de 0 a 512 </a:t>
            </a:r>
            <a:r>
              <a:rPr lang="en-US" dirty="0" err="1"/>
              <a:t>dólares</a:t>
            </a:r>
            <a:r>
              <a:rPr lang="en-US" dirty="0"/>
              <a:t>.</a:t>
            </a:r>
          </a:p>
          <a:p>
            <a:r>
              <a:rPr lang="pt-BR" dirty="0"/>
              <a:t>A mediana da passagem é 14 dólares.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8A1401-D858-06E1-14A5-A8B0F30E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323" y="4594664"/>
            <a:ext cx="6843353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914DEF-3FDF-D533-086A-C8BF098F9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Testes </a:t>
            </a:r>
            <a:r>
              <a:rPr lang="en-US" dirty="0" err="1"/>
              <a:t>estatísticos</a:t>
            </a:r>
            <a:r>
              <a:rPr lang="en-US" dirty="0"/>
              <a:t> e p-value</a:t>
            </a:r>
            <a:endParaRPr lang="pt-BR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E53A10-272F-C72F-1FA9-F7D71423F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20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757E65-7869-A448-4E51-CFAE16B1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D1CBF-8919-66E2-E2DD-4A63AD4A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Quase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análises</a:t>
            </a:r>
            <a:r>
              <a:rPr lang="en-US" dirty="0"/>
              <a:t> 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levam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consideração</a:t>
            </a:r>
            <a:r>
              <a:rPr lang="en-US" dirty="0"/>
              <a:t> o p-value. Em </a:t>
            </a:r>
            <a:r>
              <a:rPr lang="en-US" dirty="0" err="1"/>
              <a:t>resumo</a:t>
            </a:r>
            <a:r>
              <a:rPr lang="en-US" dirty="0"/>
              <a:t>, p-values </a:t>
            </a:r>
            <a:r>
              <a:rPr lang="en-US" dirty="0" err="1"/>
              <a:t>menores</a:t>
            </a:r>
            <a:r>
              <a:rPr lang="en-US" dirty="0"/>
              <a:t> que 0.05 </a:t>
            </a:r>
            <a:r>
              <a:rPr lang="en-US" dirty="0" err="1"/>
              <a:t>indicam</a:t>
            </a:r>
            <a:r>
              <a:rPr lang="en-US" dirty="0"/>
              <a:t> que </a:t>
            </a:r>
            <a:r>
              <a:rPr lang="en-US" dirty="0" err="1"/>
              <a:t>há</a:t>
            </a:r>
            <a:r>
              <a:rPr lang="en-US" dirty="0"/>
              <a:t> algo de ‘</a:t>
            </a:r>
            <a:r>
              <a:rPr lang="en-US" dirty="0" err="1"/>
              <a:t>incomum</a:t>
            </a:r>
            <a:r>
              <a:rPr lang="en-US" dirty="0"/>
              <a:t>’ </a:t>
            </a:r>
            <a:r>
              <a:rPr lang="en-US" dirty="0" err="1"/>
              <a:t>acontecendo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nossos</a:t>
            </a:r>
            <a:r>
              <a:rPr lang="en-US" dirty="0"/>
              <a:t> dados,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atribuído</a:t>
            </a:r>
            <a:r>
              <a:rPr lang="en-US" dirty="0"/>
              <a:t> à ‘</a:t>
            </a:r>
            <a:r>
              <a:rPr lang="en-US" dirty="0" err="1"/>
              <a:t>sorte</a:t>
            </a:r>
            <a:r>
              <a:rPr lang="en-US" dirty="0"/>
              <a:t>’, logo, </a:t>
            </a:r>
            <a:r>
              <a:rPr lang="en-US" dirty="0" err="1"/>
              <a:t>deve</a:t>
            </a:r>
            <a:r>
              <a:rPr lang="en-US" dirty="0"/>
              <a:t> haver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correlação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Em </a:t>
            </a:r>
            <a:r>
              <a:rPr lang="en-US" dirty="0" err="1"/>
              <a:t>contraposição</a:t>
            </a:r>
            <a:r>
              <a:rPr lang="en-US" dirty="0"/>
              <a:t>, p-values </a:t>
            </a:r>
            <a:r>
              <a:rPr lang="en-US" dirty="0" err="1"/>
              <a:t>maiores</a:t>
            </a:r>
            <a:r>
              <a:rPr lang="en-US" dirty="0"/>
              <a:t> que 0.05 </a:t>
            </a:r>
            <a:r>
              <a:rPr lang="en-US" dirty="0" err="1"/>
              <a:t>indicam</a:t>
            </a:r>
            <a:r>
              <a:rPr lang="en-US" dirty="0"/>
              <a:t> que </a:t>
            </a:r>
            <a:r>
              <a:rPr lang="en-US" dirty="0" err="1"/>
              <a:t>relações</a:t>
            </a:r>
            <a:r>
              <a:rPr lang="en-US" dirty="0"/>
              <a:t> que </a:t>
            </a:r>
            <a:r>
              <a:rPr lang="en-US" dirty="0" err="1"/>
              <a:t>encontremos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fruto</a:t>
            </a:r>
            <a:r>
              <a:rPr lang="en-US" dirty="0"/>
              <a:t> do </a:t>
            </a:r>
            <a:r>
              <a:rPr lang="en-US" dirty="0" err="1"/>
              <a:t>acaso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6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EAC4-E1E2-4FD2-9B77-7D867547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Qui-</a:t>
            </a:r>
            <a:r>
              <a:rPr lang="en-US" dirty="0" err="1"/>
              <a:t>Quadrado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7AA-1BFB-CE6D-1D7D-14FF9E70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qui</a:t>
            </a:r>
            <a:r>
              <a:rPr lang="pt-BR" dirty="0"/>
              <a:t>-quadrado é uma medida estatística usada para entender se há uma relação significativa entre duas variáveis. Se o valor do </a:t>
            </a:r>
            <a:r>
              <a:rPr lang="pt-BR" dirty="0" err="1"/>
              <a:t>qui</a:t>
            </a:r>
            <a:r>
              <a:rPr lang="pt-BR" dirty="0"/>
              <a:t>-quadrado for alto, isso sugere que as variáveis estão relacionadas de alguma forma; se for baixo, sugere que elas são independentes. É como se estivéssemos perguntando: "A cor dos olhos está relacionada ao gênero das pessoas, ou é apenas uma coincidência?"</a:t>
            </a:r>
          </a:p>
        </p:txBody>
      </p:sp>
    </p:spTree>
    <p:extLst>
      <p:ext uri="{BB962C8B-B14F-4D97-AF65-F5344CB8AC3E}">
        <p14:creationId xmlns:p14="http://schemas.microsoft.com/office/powerpoint/2010/main" val="357240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9435-C4F1-0E48-88C7-6E42666A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64EA-5C01-4CF9-907F-DCA3980C0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teste </a:t>
            </a:r>
            <a:r>
              <a:rPr lang="en-US" dirty="0" err="1"/>
              <a:t>tenta</a:t>
            </a:r>
            <a:r>
              <a:rPr lang="en-US" dirty="0"/>
              <a:t> </a:t>
            </a:r>
            <a:r>
              <a:rPr lang="en-US" dirty="0" err="1"/>
              <a:t>descobrir</a:t>
            </a:r>
            <a:r>
              <a:rPr lang="en-US" dirty="0"/>
              <a:t> se h</a:t>
            </a:r>
            <a:r>
              <a:rPr lang="pt-BR" dirty="0"/>
              <a:t>á diferença entre grupos distintos. No nosso caso, iremos tentar descobrir se os diferentes grupos de locais de embarque se relaciona com diferentes médias de preço pago pelo embarque.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3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2624-2D0E-FD1A-66C5-A017A786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Shapiro-Wilk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3C38-FA27-594C-9606-27525A4C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estudar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contínuas</a:t>
            </a:r>
            <a:r>
              <a:rPr lang="en-US" dirty="0"/>
              <a:t> (que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princípio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valor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reais),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se a </a:t>
            </a:r>
            <a:r>
              <a:rPr lang="en-US" dirty="0" err="1"/>
              <a:t>distribuição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segue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distribuição</a:t>
            </a:r>
            <a:r>
              <a:rPr lang="en-US" dirty="0"/>
              <a:t> normal. </a:t>
            </a:r>
          </a:p>
          <a:p>
            <a:r>
              <a:rPr lang="en-US" dirty="0"/>
              <a:t>Um p-value </a:t>
            </a:r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teste indica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usar testes que </a:t>
            </a:r>
            <a:r>
              <a:rPr lang="en-US" dirty="0" err="1"/>
              <a:t>assumam</a:t>
            </a:r>
            <a:r>
              <a:rPr lang="en-US" dirty="0"/>
              <a:t> que </a:t>
            </a:r>
            <a:r>
              <a:rPr lang="en-US" dirty="0" err="1"/>
              <a:t>nossos</a:t>
            </a:r>
            <a:r>
              <a:rPr lang="en-US" dirty="0"/>
              <a:t> dados se </a:t>
            </a:r>
            <a:r>
              <a:rPr lang="en-US" dirty="0" err="1"/>
              <a:t>distribuem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curva normal, </a:t>
            </a:r>
            <a:r>
              <a:rPr lang="en-US" dirty="0" err="1"/>
              <a:t>como</a:t>
            </a:r>
            <a:r>
              <a:rPr lang="en-US" dirty="0"/>
              <a:t> o Teste 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02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87A3-BCD0-E4EF-E0AB-2F43D249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Mann-Whitney 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0442-B8E1-F417-BBA3-5D1EE97E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teste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se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</a:t>
            </a:r>
            <a:r>
              <a:rPr lang="en-US" dirty="0" err="1"/>
              <a:t>significativa</a:t>
            </a:r>
            <a:r>
              <a:rPr lang="en-US" dirty="0"/>
              <a:t> entre a </a:t>
            </a:r>
            <a:r>
              <a:rPr lang="en-US" dirty="0" err="1"/>
              <a:t>distribuição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assumidos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r>
              <a:rPr lang="en-US" dirty="0"/>
              <a:t>, mas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paramétricos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assumir</a:t>
            </a:r>
            <a:r>
              <a:rPr lang="en-US" dirty="0"/>
              <a:t> nada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de </a:t>
            </a:r>
            <a:r>
              <a:rPr lang="en-US" dirty="0" err="1"/>
              <a:t>antemão</a:t>
            </a:r>
            <a:r>
              <a:rPr lang="en-US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23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14A1C6-ABE4-4764-8CAC-9D4DFBED3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1F3FA7-366E-43EA-A45E-F80A71356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205DBCF-C4CF-4848-8BDD-A6EB0CF6E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304DC8-AD06-5150-A2CD-3C370116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99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Análise dos dados categóricos</a:t>
            </a:r>
          </a:p>
        </p:txBody>
      </p:sp>
    </p:spTree>
    <p:extLst>
      <p:ext uri="{BB962C8B-B14F-4D97-AF65-F5344CB8AC3E}">
        <p14:creationId xmlns:p14="http://schemas.microsoft.com/office/powerpoint/2010/main" val="256909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E185-1FB7-ABBC-3632-E5F831D9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Contagem</a:t>
            </a:r>
            <a:r>
              <a:rPr lang="en-US" dirty="0"/>
              <a:t> de </a:t>
            </a:r>
            <a:r>
              <a:rPr lang="en-US" dirty="0" err="1"/>
              <a:t>sobreviventes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68DA-6E0C-C2F0-6982-B35A9A1C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88" y="5958893"/>
            <a:ext cx="11274612" cy="89910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Conclusões</a:t>
            </a:r>
            <a:r>
              <a:rPr lang="en-US" dirty="0"/>
              <a:t>: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dos que </a:t>
            </a:r>
            <a:r>
              <a:rPr lang="en-US" dirty="0" err="1"/>
              <a:t>embarcaram</a:t>
            </a:r>
            <a:r>
              <a:rPr lang="en-US" dirty="0"/>
              <a:t> </a:t>
            </a:r>
            <a:r>
              <a:rPr lang="en-US" dirty="0" err="1"/>
              <a:t>faleceram</a:t>
            </a:r>
            <a:r>
              <a:rPr lang="en-US" dirty="0"/>
              <a:t>, e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dos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eram</a:t>
            </a:r>
            <a:r>
              <a:rPr lang="en-US" dirty="0"/>
              <a:t> </a:t>
            </a:r>
            <a:r>
              <a:rPr lang="en-US" dirty="0" err="1"/>
              <a:t>homens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14CD0-1A48-E414-A5D6-8FEE82AD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323"/>
            <a:ext cx="5791702" cy="4267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76F80-366A-51B7-8CE6-8D95E416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30" y="1691323"/>
            <a:ext cx="5646909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3BAB-CB87-EA02-FC9F-19F54365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Sobrevivência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gênero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6974-5218-E9F0-E049-DD48C0F5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4220310" cy="4195763"/>
          </a:xfrm>
        </p:spPr>
        <p:txBody>
          <a:bodyPr/>
          <a:lstStyle/>
          <a:p>
            <a:r>
              <a:rPr lang="en-US" dirty="0" err="1"/>
              <a:t>Conclusão</a:t>
            </a:r>
            <a:r>
              <a:rPr lang="en-US" dirty="0"/>
              <a:t>: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dos </a:t>
            </a:r>
            <a:r>
              <a:rPr lang="en-US" dirty="0" err="1"/>
              <a:t>sobreviventes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do </a:t>
            </a:r>
            <a:r>
              <a:rPr lang="en-US" dirty="0" err="1"/>
              <a:t>gênero</a:t>
            </a:r>
            <a:r>
              <a:rPr lang="en-US" dirty="0"/>
              <a:t> </a:t>
            </a:r>
            <a:r>
              <a:rPr lang="en-US" dirty="0" err="1"/>
              <a:t>feminino</a:t>
            </a:r>
            <a:r>
              <a:rPr lang="en-US" dirty="0"/>
              <a:t>. 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E3C13-1685-BC74-79ED-3F1899D1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38" y="1546400"/>
            <a:ext cx="6576630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1613-9F79-F77D-1CF8-000181E5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o Kaggle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FA17-F776-8654-BF1F-B6431331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é um website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lançam</a:t>
            </a:r>
            <a:r>
              <a:rPr lang="en-US" dirty="0"/>
              <a:t> </a:t>
            </a:r>
            <a:r>
              <a:rPr lang="en-US" dirty="0" err="1"/>
              <a:t>competições</a:t>
            </a:r>
            <a:r>
              <a:rPr lang="en-US" dirty="0"/>
              <a:t> para que </a:t>
            </a:r>
            <a:r>
              <a:rPr lang="en-US" dirty="0" err="1"/>
              <a:t>praticantes</a:t>
            </a:r>
            <a:r>
              <a:rPr lang="en-US" dirty="0"/>
              <a:t> de machine learning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habilidades</a:t>
            </a:r>
            <a:r>
              <a:rPr lang="en-US" dirty="0"/>
              <a:t> </a:t>
            </a:r>
            <a:r>
              <a:rPr lang="en-US" dirty="0" err="1"/>
              <a:t>preditivas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,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com </a:t>
            </a:r>
            <a:r>
              <a:rPr lang="en-US" dirty="0" err="1"/>
              <a:t>prêmios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dinheiro</a:t>
            </a:r>
            <a:r>
              <a:rPr lang="en-US" dirty="0"/>
              <a:t> </a:t>
            </a:r>
            <a:r>
              <a:rPr lang="en-US" dirty="0" err="1"/>
              <a:t>substanciosos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74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8220-3356-9739-AE78-464717BA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Testes </a:t>
            </a:r>
            <a:r>
              <a:rPr lang="en-US" dirty="0" err="1"/>
              <a:t>estatísticos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2757-A1B6-6DF3-C028-C2C89C26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teste </a:t>
            </a:r>
            <a:r>
              <a:rPr lang="en-US" dirty="0" err="1"/>
              <a:t>abaixo</a:t>
            </a:r>
            <a:r>
              <a:rPr lang="en-US" dirty="0"/>
              <a:t> </a:t>
            </a:r>
            <a:r>
              <a:rPr lang="en-US" dirty="0" err="1"/>
              <a:t>confirma</a:t>
            </a:r>
            <a:r>
              <a:rPr lang="en-US" dirty="0"/>
              <a:t> que a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salvar</a:t>
            </a:r>
            <a:r>
              <a:rPr lang="en-US" dirty="0"/>
              <a:t> </a:t>
            </a:r>
            <a:r>
              <a:rPr lang="en-US" dirty="0" err="1"/>
              <a:t>mulheres</a:t>
            </a:r>
            <a:r>
              <a:rPr lang="en-US" dirty="0"/>
              <a:t> e </a:t>
            </a:r>
            <a:r>
              <a:rPr lang="en-US" dirty="0" err="1"/>
              <a:t>crianças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efeito</a:t>
            </a:r>
            <a:r>
              <a:rPr lang="en-US" dirty="0"/>
              <a:t>, com um chi-</a:t>
            </a:r>
            <a:r>
              <a:rPr lang="en-US" dirty="0" err="1"/>
              <a:t>quadrado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alto. 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97624-94AF-4CAE-8ADC-625598E0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9" y="3995744"/>
            <a:ext cx="11859201" cy="24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FA7-2DA0-FDEF-F34A-EE353A8A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irmãos</a:t>
            </a:r>
            <a:r>
              <a:rPr lang="en-US" dirty="0"/>
              <a:t> e </a:t>
            </a:r>
            <a:r>
              <a:rPr lang="en-US" dirty="0" err="1"/>
              <a:t>cônjuges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6E48-CD4D-7BA6-9491-0B514E40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637306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que a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maioria</a:t>
            </a:r>
            <a:r>
              <a:rPr lang="en-US" dirty="0"/>
              <a:t> </a:t>
            </a:r>
            <a:r>
              <a:rPr lang="en-US" dirty="0" err="1"/>
              <a:t>viajava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irmãos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cônjuges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EA5ED-2FBC-A7D5-60F5-CB6FF62B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07" y="2054528"/>
            <a:ext cx="5532599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7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A003-5CD7-7B86-CA5A-E746C845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Sobrevivência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irmãos</a:t>
            </a:r>
            <a:r>
              <a:rPr lang="en-US" dirty="0"/>
              <a:t> e </a:t>
            </a:r>
            <a:r>
              <a:rPr lang="en-US" dirty="0" err="1"/>
              <a:t>cônjuges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CF5A-A44C-EC50-1ACF-BEC2E8A6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teste 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demonstra</a:t>
            </a:r>
            <a:r>
              <a:rPr lang="en-US" dirty="0"/>
              <a:t> que a </a:t>
            </a:r>
            <a:r>
              <a:rPr lang="en-US" dirty="0" err="1"/>
              <a:t>presença</a:t>
            </a:r>
            <a:r>
              <a:rPr lang="en-US" dirty="0"/>
              <a:t> de </a:t>
            </a:r>
            <a:r>
              <a:rPr lang="en-US" dirty="0" err="1"/>
              <a:t>irmãos</a:t>
            </a:r>
            <a:r>
              <a:rPr lang="en-US" dirty="0"/>
              <a:t> e </a:t>
            </a:r>
            <a:r>
              <a:rPr lang="en-US" dirty="0" err="1"/>
              <a:t>cônjuges</a:t>
            </a:r>
            <a:r>
              <a:rPr lang="en-US" dirty="0"/>
              <a:t> do </a:t>
            </a:r>
            <a:r>
              <a:rPr lang="en-US" dirty="0" err="1"/>
              <a:t>navio</a:t>
            </a:r>
            <a:r>
              <a:rPr lang="en-US" dirty="0"/>
              <a:t> </a:t>
            </a:r>
            <a:r>
              <a:rPr lang="en-US" dirty="0" err="1"/>
              <a:t>aumentaram</a:t>
            </a:r>
            <a:r>
              <a:rPr lang="en-US" dirty="0"/>
              <a:t> as chances de </a:t>
            </a:r>
            <a:r>
              <a:rPr lang="en-US" dirty="0" err="1"/>
              <a:t>sobrevivência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dirty="0"/>
              <a:t>( p-</a:t>
            </a:r>
            <a:r>
              <a:rPr lang="pt-BR" dirty="0" err="1"/>
              <a:t>value</a:t>
            </a:r>
            <a:r>
              <a:rPr lang="pt-BR" dirty="0"/>
              <a:t> menor que 0.05)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451AF-8BE6-C17B-F898-892E5C8E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23" y="4730366"/>
            <a:ext cx="8668747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4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9FA5-AD63-F39F-2CBB-1F1090B6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Sobrevivência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local de </a:t>
            </a:r>
            <a:r>
              <a:rPr lang="en-US" dirty="0" err="1"/>
              <a:t>embarque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413D-51A0-977A-8AA5-C129DFAB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637306" cy="4195763"/>
          </a:xfrm>
        </p:spPr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chocante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revela</a:t>
            </a:r>
            <a:r>
              <a:rPr lang="en-US" dirty="0"/>
              <a:t> que a </a:t>
            </a:r>
            <a:r>
              <a:rPr lang="en-US" dirty="0" err="1"/>
              <a:t>hipótese</a:t>
            </a:r>
            <a:r>
              <a:rPr lang="en-US" dirty="0"/>
              <a:t> de que o local de </a:t>
            </a:r>
            <a:r>
              <a:rPr lang="en-US" dirty="0" err="1"/>
              <a:t>embarque</a:t>
            </a:r>
            <a:r>
              <a:rPr lang="en-US" dirty="0"/>
              <a:t> </a:t>
            </a:r>
            <a:r>
              <a:rPr lang="en-US" dirty="0" err="1"/>
              <a:t>influenciou</a:t>
            </a:r>
            <a:r>
              <a:rPr lang="en-US" dirty="0"/>
              <a:t> a chance de </a:t>
            </a:r>
            <a:r>
              <a:rPr lang="en-US" dirty="0" err="1"/>
              <a:t>sobrevivência</a:t>
            </a:r>
            <a:r>
              <a:rPr lang="en-US" dirty="0"/>
              <a:t>  </a:t>
            </a:r>
            <a:r>
              <a:rPr lang="en-US" dirty="0" err="1"/>
              <a:t>merece</a:t>
            </a:r>
            <a:r>
              <a:rPr lang="en-US" dirty="0"/>
              <a:t> </a:t>
            </a:r>
            <a:r>
              <a:rPr lang="en-US" dirty="0" err="1"/>
              <a:t>investigação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138BB-E361-5C9D-666D-1ECE527C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06" y="1542798"/>
            <a:ext cx="5311600" cy="394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ADA16-B46A-E4E6-2A6C-76FCB269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06" y="5490299"/>
            <a:ext cx="5311600" cy="8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ABCCD4-B805-8294-84CC-39D3678A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Variáveis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numéricas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4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C9D3AC-A948-9506-1DEA-AB2848E1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4"/>
            <a:ext cx="9067799" cy="100773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Pré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processamento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C1C9-04B4-2EEC-59F6-2556E5C1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13" y="1828800"/>
            <a:ext cx="11426268" cy="50292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Esta </a:t>
            </a:r>
            <a:r>
              <a:rPr lang="en-US" sz="2400" dirty="0" err="1">
                <a:solidFill>
                  <a:srgbClr val="FFFFFF"/>
                </a:solidFill>
              </a:rPr>
              <a:t>etapa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diz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respeito</a:t>
            </a:r>
            <a:r>
              <a:rPr lang="en-US" sz="2400" dirty="0">
                <a:solidFill>
                  <a:srgbClr val="FFFFFF"/>
                </a:solidFill>
              </a:rPr>
              <a:t> a </a:t>
            </a:r>
            <a:r>
              <a:rPr lang="en-US" sz="2400" dirty="0" err="1">
                <a:solidFill>
                  <a:srgbClr val="FFFFFF"/>
                </a:solidFill>
              </a:rPr>
              <a:t>melhorar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os</a:t>
            </a:r>
            <a:r>
              <a:rPr lang="en-US" sz="2400" dirty="0">
                <a:solidFill>
                  <a:srgbClr val="FFFFFF"/>
                </a:solidFill>
              </a:rPr>
              <a:t> dados para </a:t>
            </a:r>
            <a:r>
              <a:rPr lang="en-US" sz="2400" dirty="0" err="1">
                <a:solidFill>
                  <a:srgbClr val="FFFFFF"/>
                </a:solidFill>
              </a:rPr>
              <a:t>facilitar</a:t>
            </a:r>
            <a:r>
              <a:rPr lang="en-US" sz="2400" dirty="0">
                <a:solidFill>
                  <a:srgbClr val="FFFFFF"/>
                </a:solidFill>
              </a:rPr>
              <a:t> no </a:t>
            </a:r>
            <a:r>
              <a:rPr lang="en-US" sz="2400" dirty="0" err="1">
                <a:solidFill>
                  <a:srgbClr val="FFFFFF"/>
                </a:solidFill>
              </a:rPr>
              <a:t>processo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Aprendizado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Máquina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- É </a:t>
            </a:r>
            <a:r>
              <a:rPr lang="en-US" sz="2400" dirty="0" err="1">
                <a:solidFill>
                  <a:srgbClr val="FFFFFF"/>
                </a:solidFill>
              </a:rPr>
              <a:t>necessário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imputar</a:t>
            </a:r>
            <a:r>
              <a:rPr lang="en-US" sz="2400" dirty="0">
                <a:solidFill>
                  <a:srgbClr val="FFFFFF"/>
                </a:solidFill>
              </a:rPr>
              <a:t> (</a:t>
            </a:r>
            <a:r>
              <a:rPr lang="en-US" sz="2400" dirty="0" err="1">
                <a:solidFill>
                  <a:srgbClr val="FFFFFF"/>
                </a:solidFill>
              </a:rPr>
              <a:t>preencher</a:t>
            </a:r>
            <a:r>
              <a:rPr lang="en-US" sz="2400" dirty="0">
                <a:solidFill>
                  <a:srgbClr val="FFFFFF"/>
                </a:solidFill>
              </a:rPr>
              <a:t>) </a:t>
            </a:r>
            <a:r>
              <a:rPr lang="en-US" sz="2400" dirty="0" err="1">
                <a:solidFill>
                  <a:srgbClr val="FFFFFF"/>
                </a:solidFill>
              </a:rPr>
              <a:t>valores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colunas</a:t>
            </a:r>
            <a:r>
              <a:rPr lang="en-US" sz="2400" dirty="0">
                <a:solidFill>
                  <a:srgbClr val="FFFFFF"/>
                </a:solidFill>
              </a:rPr>
              <a:t> que </a:t>
            </a:r>
            <a:r>
              <a:rPr lang="en-US" sz="2400" dirty="0" err="1">
                <a:solidFill>
                  <a:srgbClr val="FFFFFF"/>
                </a:solidFill>
              </a:rPr>
              <a:t>não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precisam</a:t>
            </a:r>
            <a:r>
              <a:rPr lang="en-US" sz="2400" dirty="0">
                <a:solidFill>
                  <a:srgbClr val="FFFFFF"/>
                </a:solidFill>
              </a:rPr>
              <a:t> ser </a:t>
            </a:r>
            <a:r>
              <a:rPr lang="en-US" sz="2400" dirty="0" err="1">
                <a:solidFill>
                  <a:srgbClr val="FFFFFF"/>
                </a:solidFill>
              </a:rPr>
              <a:t>eliminadas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- É </a:t>
            </a:r>
            <a:r>
              <a:rPr lang="en-US" sz="2400" dirty="0" err="1">
                <a:solidFill>
                  <a:srgbClr val="FFFFFF"/>
                </a:solidFill>
              </a:rPr>
              <a:t>necessário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eliminar</a:t>
            </a:r>
            <a:r>
              <a:rPr lang="en-US" sz="2400" dirty="0">
                <a:solidFill>
                  <a:srgbClr val="FFFFFF"/>
                </a:solidFill>
              </a:rPr>
              <a:t> as </a:t>
            </a:r>
            <a:r>
              <a:rPr lang="en-US" sz="2400" dirty="0" err="1">
                <a:solidFill>
                  <a:srgbClr val="FFFFFF"/>
                </a:solidFill>
              </a:rPr>
              <a:t>colunas</a:t>
            </a:r>
            <a:r>
              <a:rPr lang="en-US" sz="2400" dirty="0">
                <a:solidFill>
                  <a:srgbClr val="FFFFFF"/>
                </a:solidFill>
              </a:rPr>
              <a:t> Ticket, Cabin e Name, pois </a:t>
            </a:r>
            <a:r>
              <a:rPr lang="en-US" sz="2400" dirty="0" err="1">
                <a:solidFill>
                  <a:srgbClr val="FFFFFF"/>
                </a:solidFill>
              </a:rPr>
              <a:t>não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relevantes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 err="1">
                <a:solidFill>
                  <a:srgbClr val="FFFFFF"/>
                </a:solidFill>
              </a:rPr>
              <a:t>Também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iremos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normalizar</a:t>
            </a:r>
            <a:r>
              <a:rPr lang="en-US" sz="2400" dirty="0">
                <a:solidFill>
                  <a:srgbClr val="FFFFFF"/>
                </a:solidFill>
              </a:rPr>
              <a:t> as </a:t>
            </a:r>
            <a:r>
              <a:rPr lang="en-US" sz="2400" dirty="0" err="1">
                <a:solidFill>
                  <a:srgbClr val="FFFFFF"/>
                </a:solidFill>
              </a:rPr>
              <a:t>as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colunas</a:t>
            </a:r>
            <a:r>
              <a:rPr lang="en-US" sz="2400" dirty="0">
                <a:solidFill>
                  <a:srgbClr val="FFFFFF"/>
                </a:solidFill>
              </a:rPr>
              <a:t> Fare e Age (</a:t>
            </a:r>
            <a:r>
              <a:rPr lang="en-US" sz="2400" dirty="0" err="1">
                <a:solidFill>
                  <a:srgbClr val="FFFFFF"/>
                </a:solidFill>
              </a:rPr>
              <a:t>atribuir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valores</a:t>
            </a:r>
            <a:r>
              <a:rPr lang="en-US" sz="2400" dirty="0">
                <a:solidFill>
                  <a:srgbClr val="FFFFFF"/>
                </a:solidFill>
              </a:rPr>
              <a:t> de 0 a 1), para </a:t>
            </a:r>
            <a:r>
              <a:rPr lang="en-US" sz="2400" dirty="0" err="1">
                <a:solidFill>
                  <a:srgbClr val="FFFFFF"/>
                </a:solidFill>
              </a:rPr>
              <a:t>diminuir</a:t>
            </a:r>
            <a:r>
              <a:rPr lang="en-US" sz="2400" dirty="0">
                <a:solidFill>
                  <a:srgbClr val="FFFFFF"/>
                </a:solidFill>
              </a:rPr>
              <a:t> o </a:t>
            </a:r>
            <a:r>
              <a:rPr lang="en-US" sz="2400" dirty="0" err="1">
                <a:solidFill>
                  <a:srgbClr val="FFFFFF"/>
                </a:solidFill>
              </a:rPr>
              <a:t>risco</a:t>
            </a:r>
            <a:r>
              <a:rPr lang="en-US" sz="2400" dirty="0">
                <a:solidFill>
                  <a:srgbClr val="FFFFFF"/>
                </a:solidFill>
              </a:rPr>
              <a:t> do </a:t>
            </a:r>
            <a:r>
              <a:rPr lang="en-US" sz="2400" dirty="0" err="1">
                <a:solidFill>
                  <a:srgbClr val="FFFFFF"/>
                </a:solidFill>
              </a:rPr>
              <a:t>modelo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entender</a:t>
            </a:r>
            <a:r>
              <a:rPr lang="en-US" sz="2400" dirty="0">
                <a:solidFill>
                  <a:srgbClr val="FFFFFF"/>
                </a:solidFill>
              </a:rPr>
              <a:t> que </a:t>
            </a:r>
            <a:r>
              <a:rPr lang="en-US" sz="2400" dirty="0" err="1">
                <a:solidFill>
                  <a:srgbClr val="FFFFFF"/>
                </a:solidFill>
              </a:rPr>
              <a:t>valores</a:t>
            </a:r>
            <a:r>
              <a:rPr lang="en-US" sz="2400" dirty="0">
                <a:solidFill>
                  <a:srgbClr val="FFFFFF"/>
                </a:solidFill>
              </a:rPr>
              <a:t> altos </a:t>
            </a:r>
            <a:r>
              <a:rPr lang="en-US" sz="2400" dirty="0" err="1">
                <a:solidFill>
                  <a:srgbClr val="FFFFFF"/>
                </a:solidFill>
              </a:rPr>
              <a:t>são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mais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importantes</a:t>
            </a:r>
            <a:r>
              <a:rPr lang="en-US" sz="2400" dirty="0">
                <a:solidFill>
                  <a:srgbClr val="FFFFFF"/>
                </a:solidFill>
              </a:rPr>
              <a:t>. </a:t>
            </a:r>
            <a:r>
              <a:rPr lang="en-US" sz="2400" dirty="0" err="1">
                <a:solidFill>
                  <a:srgbClr val="FFFFFF"/>
                </a:solidFill>
              </a:rPr>
              <a:t>Isso</a:t>
            </a:r>
            <a:r>
              <a:rPr lang="en-US" sz="2400" dirty="0">
                <a:solidFill>
                  <a:srgbClr val="FFFFFF"/>
                </a:solidFill>
              </a:rPr>
              <a:t> se </a:t>
            </a:r>
            <a:r>
              <a:rPr lang="en-US" sz="2400" dirty="0" err="1">
                <a:solidFill>
                  <a:srgbClr val="FFFFFF"/>
                </a:solidFill>
              </a:rPr>
              <a:t>faz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mais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relevante</a:t>
            </a:r>
            <a:r>
              <a:rPr lang="en-US" sz="2400" dirty="0">
                <a:solidFill>
                  <a:srgbClr val="FFFFFF"/>
                </a:solidFill>
              </a:rPr>
              <a:t> no Fare, </a:t>
            </a:r>
            <a:r>
              <a:rPr lang="en-US" sz="2400" dirty="0" err="1">
                <a:solidFill>
                  <a:srgbClr val="FFFFFF"/>
                </a:solidFill>
              </a:rPr>
              <a:t>onde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temos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desde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unidades</a:t>
            </a:r>
            <a:r>
              <a:rPr lang="en-US" sz="2400" dirty="0">
                <a:solidFill>
                  <a:srgbClr val="FFFFFF"/>
                </a:solidFill>
              </a:rPr>
              <a:t> a </a:t>
            </a:r>
            <a:r>
              <a:rPr lang="en-US" sz="2400" dirty="0" err="1">
                <a:solidFill>
                  <a:srgbClr val="FFFFFF"/>
                </a:solidFill>
              </a:rPr>
              <a:t>centenas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- Por </a:t>
            </a:r>
            <a:r>
              <a:rPr lang="en-US" sz="2400" dirty="0" err="1">
                <a:solidFill>
                  <a:srgbClr val="FFFFFF"/>
                </a:solidFill>
              </a:rPr>
              <a:t>último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iremos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atribuir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valores</a:t>
            </a:r>
            <a:r>
              <a:rPr lang="en-US" sz="2400" dirty="0">
                <a:solidFill>
                  <a:srgbClr val="FFFFFF"/>
                </a:solidFill>
              </a:rPr>
              <a:t> para as </a:t>
            </a:r>
            <a:r>
              <a:rPr lang="en-US" sz="2400" dirty="0" err="1">
                <a:solidFill>
                  <a:srgbClr val="FFFFFF"/>
                </a:solidFill>
              </a:rPr>
              <a:t>colunas</a:t>
            </a:r>
            <a:r>
              <a:rPr lang="en-US" sz="2400" dirty="0">
                <a:solidFill>
                  <a:srgbClr val="FFFFFF"/>
                </a:solidFill>
              </a:rPr>
              <a:t> Embarked e Sex que o </a:t>
            </a:r>
            <a:r>
              <a:rPr lang="en-US" sz="2400" dirty="0" err="1">
                <a:solidFill>
                  <a:srgbClr val="FFFFFF"/>
                </a:solidFill>
              </a:rPr>
              <a:t>computador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possa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entender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como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booleanos</a:t>
            </a:r>
            <a:r>
              <a:rPr lang="en-US" sz="2400" dirty="0">
                <a:solidFill>
                  <a:srgbClr val="FFFFFF"/>
                </a:solidFill>
              </a:rPr>
              <a:t> True e False, pois o </a:t>
            </a:r>
            <a:r>
              <a:rPr lang="en-US" sz="2400" dirty="0" err="1">
                <a:solidFill>
                  <a:srgbClr val="FFFFFF"/>
                </a:solidFill>
              </a:rPr>
              <a:t>computador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iria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conseguir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processar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palavras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como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Homem</a:t>
            </a:r>
            <a:r>
              <a:rPr lang="en-US" sz="2400" dirty="0">
                <a:solidFill>
                  <a:srgbClr val="FFFFFF"/>
                </a:solidFill>
              </a:rPr>
              <a:t>, Mulher, C, S </a:t>
            </a:r>
            <a:r>
              <a:rPr lang="en-US" sz="2400" dirty="0" err="1">
                <a:solidFill>
                  <a:srgbClr val="FFFFFF"/>
                </a:solidFill>
              </a:rPr>
              <a:t>ou</a:t>
            </a:r>
            <a:r>
              <a:rPr lang="en-US" sz="2400" dirty="0">
                <a:solidFill>
                  <a:srgbClr val="FFFFFF"/>
                </a:solidFill>
              </a:rPr>
              <a:t> Q.</a:t>
            </a:r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8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CA5F-14F0-8307-DAD2-2EEA7064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Imputando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para Fare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3CA0-0F36-AEF3-514A-C099D4BD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4398441" cy="4195763"/>
          </a:xfrm>
        </p:spPr>
        <p:txBody>
          <a:bodyPr/>
          <a:lstStyle/>
          <a:p>
            <a:r>
              <a:rPr lang="en-US" dirty="0"/>
              <a:t>Como a </a:t>
            </a:r>
            <a:r>
              <a:rPr lang="en-US" dirty="0" err="1"/>
              <a:t>distribuição</a:t>
            </a:r>
            <a:r>
              <a:rPr lang="en-US" dirty="0"/>
              <a:t> de Fare é </a:t>
            </a:r>
            <a:r>
              <a:rPr lang="en-US" dirty="0" err="1"/>
              <a:t>distante</a:t>
            </a:r>
            <a:r>
              <a:rPr lang="en-US" dirty="0"/>
              <a:t> da </a:t>
            </a:r>
            <a:r>
              <a:rPr lang="en-US" dirty="0" err="1"/>
              <a:t>distribuição</a:t>
            </a:r>
            <a:r>
              <a:rPr lang="en-US" dirty="0"/>
              <a:t> normal, </a:t>
            </a:r>
            <a:r>
              <a:rPr lang="en-US" dirty="0" err="1"/>
              <a:t>usarei</a:t>
            </a:r>
            <a:r>
              <a:rPr lang="en-US" dirty="0"/>
              <a:t> a </a:t>
            </a:r>
            <a:r>
              <a:rPr lang="en-US" dirty="0" err="1"/>
              <a:t>mediana</a:t>
            </a:r>
            <a:r>
              <a:rPr lang="en-US" dirty="0"/>
              <a:t> (valor central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), pois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robusto</a:t>
            </a:r>
            <a:r>
              <a:rPr lang="en-US" dirty="0"/>
              <a:t> contra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extremos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656E-1F1B-928C-B8A1-0BCB351A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25" y="1949450"/>
            <a:ext cx="5357324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56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8D29-CE70-10B0-CE21-122700D1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Imputando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para Age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BEBE-0C68-B569-168A-FAB444B2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637306" cy="41957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distribuição</a:t>
            </a:r>
            <a:r>
              <a:rPr lang="en-US" dirty="0"/>
              <a:t> de </a:t>
            </a:r>
            <a:r>
              <a:rPr lang="en-US" dirty="0" err="1"/>
              <a:t>idade</a:t>
            </a:r>
            <a:r>
              <a:rPr lang="en-US" dirty="0"/>
              <a:t> me </a:t>
            </a:r>
            <a:r>
              <a:rPr lang="en-US" dirty="0" err="1"/>
              <a:t>assemelha</a:t>
            </a:r>
            <a:r>
              <a:rPr lang="en-US" dirty="0"/>
              <a:t> o </a:t>
            </a:r>
            <a:r>
              <a:rPr lang="en-US" dirty="0" err="1"/>
              <a:t>suficiente</a:t>
            </a:r>
            <a:r>
              <a:rPr lang="en-US" dirty="0"/>
              <a:t> para </a:t>
            </a:r>
            <a:r>
              <a:rPr lang="en-US" dirty="0" err="1"/>
              <a:t>imputar</a:t>
            </a:r>
            <a:r>
              <a:rPr lang="en-US" dirty="0"/>
              <a:t> as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faltantes</a:t>
            </a:r>
            <a:r>
              <a:rPr lang="en-US" dirty="0"/>
              <a:t> com a </a:t>
            </a:r>
            <a:r>
              <a:rPr lang="en-US" dirty="0" err="1"/>
              <a:t>média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. </a:t>
            </a:r>
          </a:p>
          <a:p>
            <a:r>
              <a:rPr lang="en-US" dirty="0"/>
              <a:t>Esta </a:t>
            </a:r>
            <a:r>
              <a:rPr lang="en-US" dirty="0" err="1"/>
              <a:t>avaliação</a:t>
            </a:r>
            <a:r>
              <a:rPr lang="en-US" dirty="0"/>
              <a:t> é </a:t>
            </a:r>
            <a:r>
              <a:rPr lang="en-US" dirty="0" err="1"/>
              <a:t>pessoal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teste.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BB743-A436-308F-E946-FCF40621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293" y="1691323"/>
            <a:ext cx="5243014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BCEC-C00E-FEBC-88DB-2E58DD86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Imputando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para Embarked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C883-CADE-720C-6F15-AB7DC6DC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categóricos</a:t>
            </a:r>
            <a:r>
              <a:rPr lang="en-US" dirty="0"/>
              <a:t>, </a:t>
            </a:r>
            <a:r>
              <a:rPr lang="en-US" dirty="0" err="1"/>
              <a:t>irei</a:t>
            </a:r>
            <a:r>
              <a:rPr lang="en-US" dirty="0"/>
              <a:t> </a:t>
            </a:r>
            <a:r>
              <a:rPr lang="en-US" dirty="0" err="1"/>
              <a:t>substituir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vazios</a:t>
            </a:r>
            <a:r>
              <a:rPr lang="en-US" dirty="0"/>
              <a:t> (</a:t>
            </a:r>
            <a:r>
              <a:rPr lang="en-US" dirty="0" err="1"/>
              <a:t>nulos</a:t>
            </a:r>
            <a:r>
              <a:rPr lang="en-US" dirty="0"/>
              <a:t>) </a:t>
            </a:r>
            <a:r>
              <a:rPr lang="en-US" dirty="0" err="1"/>
              <a:t>pelo</a:t>
            </a:r>
            <a:r>
              <a:rPr lang="en-US" dirty="0"/>
              <a:t> valor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frequente</a:t>
            </a:r>
            <a:r>
              <a:rPr lang="en-US" dirty="0"/>
              <a:t> (</a:t>
            </a:r>
            <a:r>
              <a:rPr lang="en-US" dirty="0" err="1"/>
              <a:t>moda</a:t>
            </a:r>
            <a:r>
              <a:rPr lang="en-US" dirty="0"/>
              <a:t>). </a:t>
            </a:r>
          </a:p>
          <a:p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irei</a:t>
            </a:r>
            <a:r>
              <a:rPr lang="en-US" dirty="0"/>
              <a:t> </a:t>
            </a:r>
            <a:r>
              <a:rPr lang="en-US" dirty="0" err="1"/>
              <a:t>atribuir</a:t>
            </a:r>
            <a:r>
              <a:rPr lang="en-US" dirty="0"/>
              <a:t> a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booleanos</a:t>
            </a:r>
            <a:r>
              <a:rPr lang="en-US" dirty="0"/>
              <a:t> que o </a:t>
            </a:r>
            <a:r>
              <a:rPr lang="en-US" dirty="0" err="1"/>
              <a:t>computador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compreender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049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45B97E-3A3F-4DDD-4835-C384CCB7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8873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Pré-Processamento</a:t>
            </a:r>
            <a:r>
              <a:rPr lang="en-US" sz="5200" dirty="0">
                <a:solidFill>
                  <a:srgbClr val="FFFFFF"/>
                </a:solidFill>
              </a:rPr>
              <a:t>: </a:t>
            </a:r>
            <a:r>
              <a:rPr lang="en-US" sz="5200" dirty="0" err="1">
                <a:solidFill>
                  <a:srgbClr val="FFFFFF"/>
                </a:solidFill>
              </a:rPr>
              <a:t>tabela</a:t>
            </a:r>
            <a:r>
              <a:rPr lang="en-US" sz="5200" dirty="0">
                <a:solidFill>
                  <a:srgbClr val="FFFFFF"/>
                </a:solidFill>
              </a:rPr>
              <a:t> final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822D8-C526-68BB-0B25-F5653862A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50" y="3109726"/>
            <a:ext cx="11366052" cy="29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5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C56C-A680-38BE-5096-B887EEB3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contexto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7A31-E67D-77BD-A5A7-072C3FBA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 </a:t>
            </a:r>
            <a:r>
              <a:rPr lang="en-US" dirty="0" err="1"/>
              <a:t>competição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 que </a:t>
            </a:r>
            <a:r>
              <a:rPr lang="en-US" dirty="0" err="1"/>
              <a:t>responda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“</a:t>
            </a:r>
            <a:r>
              <a:rPr lang="en-US" b="1" dirty="0" err="1"/>
              <a:t>Quais</a:t>
            </a:r>
            <a:r>
              <a:rPr lang="en-US" b="1" dirty="0"/>
              <a:t> </a:t>
            </a:r>
            <a:r>
              <a:rPr lang="en-US" b="1" dirty="0" err="1"/>
              <a:t>segmentos</a:t>
            </a:r>
            <a:r>
              <a:rPr lang="en-US" b="1" dirty="0"/>
              <a:t> dos </a:t>
            </a:r>
            <a:r>
              <a:rPr lang="en-US" b="1" dirty="0" err="1"/>
              <a:t>passageiros</a:t>
            </a:r>
            <a:r>
              <a:rPr lang="en-US" b="1" dirty="0"/>
              <a:t> do </a:t>
            </a:r>
            <a:r>
              <a:rPr lang="en-US" b="1" dirty="0" err="1"/>
              <a:t>navio</a:t>
            </a:r>
            <a:r>
              <a:rPr lang="en-US" b="1" dirty="0"/>
              <a:t> Titanic </a:t>
            </a:r>
            <a:r>
              <a:rPr lang="en-US" b="1" dirty="0" err="1"/>
              <a:t>tinham</a:t>
            </a:r>
            <a:r>
              <a:rPr lang="en-US" b="1" dirty="0"/>
              <a:t> </a:t>
            </a:r>
            <a:r>
              <a:rPr lang="en-US" b="1" dirty="0" err="1"/>
              <a:t>maior</a:t>
            </a:r>
            <a:r>
              <a:rPr lang="en-US" b="1" dirty="0"/>
              <a:t> </a:t>
            </a:r>
            <a:r>
              <a:rPr lang="en-US" b="1" dirty="0" err="1"/>
              <a:t>probabilidade</a:t>
            </a:r>
            <a:r>
              <a:rPr lang="en-US" b="1" dirty="0"/>
              <a:t> de </a:t>
            </a:r>
            <a:r>
              <a:rPr lang="en-US" b="1" dirty="0" err="1"/>
              <a:t>sobrevivência</a:t>
            </a:r>
            <a:r>
              <a:rPr lang="en-US" b="1" dirty="0"/>
              <a:t>?”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18761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9398A-9A1F-1E4C-5AE3-23E5DC60F5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5815" r="-1" b="991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263607-5EC3-8104-6D7E-672C412D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Avaliando</a:t>
            </a:r>
            <a:r>
              <a:rPr lang="en-US" sz="5200" dirty="0">
                <a:solidFill>
                  <a:srgbClr val="FFFFFF"/>
                </a:solidFill>
              </a:rPr>
              <a:t> as </a:t>
            </a:r>
            <a:r>
              <a:rPr lang="en-US" sz="5200" dirty="0" err="1">
                <a:solidFill>
                  <a:srgbClr val="FFFFFF"/>
                </a:solidFill>
              </a:rPr>
              <a:t>variáveis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numéricas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803-C293-6194-7541-F9E7CBB5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Pesquisa</a:t>
            </a:r>
            <a:r>
              <a:rPr lang="en-US" dirty="0"/>
              <a:t> chi-</a:t>
            </a:r>
            <a:r>
              <a:rPr lang="en-US" dirty="0" err="1"/>
              <a:t>quadrado</a:t>
            </a:r>
            <a:r>
              <a:rPr lang="en-US" dirty="0"/>
              <a:t> para </a:t>
            </a:r>
            <a:r>
              <a:rPr lang="en-US" dirty="0" err="1"/>
              <a:t>sobrevivência</a:t>
            </a:r>
            <a:r>
              <a:rPr lang="en-US" dirty="0"/>
              <a:t> e local de </a:t>
            </a:r>
            <a:r>
              <a:rPr lang="en-US" dirty="0" err="1"/>
              <a:t>embarque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6CF7-5860-D9A7-9135-0E3771E8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Supor</a:t>
            </a:r>
            <a:r>
              <a:rPr lang="en-US" dirty="0"/>
              <a:t> que o local de </a:t>
            </a:r>
            <a:r>
              <a:rPr lang="en-US" dirty="0" err="1"/>
              <a:t>embarque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influenciar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chance de </a:t>
            </a:r>
            <a:r>
              <a:rPr lang="en-US" dirty="0" err="1"/>
              <a:t>sobrevivência</a:t>
            </a:r>
            <a:r>
              <a:rPr lang="en-US" dirty="0"/>
              <a:t> se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, pois, </a:t>
            </a:r>
            <a:r>
              <a:rPr lang="en-US" dirty="0" err="1"/>
              <a:t>ainda</a:t>
            </a:r>
            <a:r>
              <a:rPr lang="en-US" dirty="0"/>
              <a:t> que </a:t>
            </a:r>
            <a:r>
              <a:rPr lang="en-US" dirty="0" err="1"/>
              <a:t>pareça</a:t>
            </a:r>
            <a:r>
              <a:rPr lang="en-US" dirty="0"/>
              <a:t> </a:t>
            </a:r>
            <a:r>
              <a:rPr lang="en-US" dirty="0" err="1"/>
              <a:t>estranho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existir</a:t>
            </a:r>
            <a:r>
              <a:rPr lang="en-US" dirty="0"/>
              <a:t>.</a:t>
            </a:r>
          </a:p>
          <a:p>
            <a:r>
              <a:rPr lang="en-US" dirty="0"/>
              <a:t>De </a:t>
            </a:r>
            <a:r>
              <a:rPr lang="en-US" dirty="0" err="1"/>
              <a:t>fato</a:t>
            </a:r>
            <a:r>
              <a:rPr lang="en-US" dirty="0"/>
              <a:t> a </a:t>
            </a:r>
            <a:r>
              <a:rPr lang="en-US" dirty="0" err="1"/>
              <a:t>sobrevivência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influenciada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local de </a:t>
            </a:r>
            <a:r>
              <a:rPr lang="en-US" dirty="0" err="1"/>
              <a:t>embarque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D82BE-A73A-6499-F7CD-AB4CE3BF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03" y="4665147"/>
            <a:ext cx="8466530" cy="10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4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917948-0F15-8272-2AAD-22C38D29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Análise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relação</a:t>
            </a:r>
            <a:r>
              <a:rPr lang="en-US" dirty="0">
                <a:solidFill>
                  <a:srgbClr val="FFFFFF"/>
                </a:solidFill>
              </a:rPr>
              <a:t> entre </a:t>
            </a:r>
            <a:r>
              <a:rPr lang="en-US" dirty="0" err="1">
                <a:solidFill>
                  <a:srgbClr val="FFFFFF"/>
                </a:solidFill>
              </a:rPr>
              <a:t>preço</a:t>
            </a:r>
            <a:r>
              <a:rPr lang="en-US" dirty="0">
                <a:solidFill>
                  <a:srgbClr val="FFFFFF"/>
                </a:solidFill>
              </a:rPr>
              <a:t> de ticket e local de </a:t>
            </a:r>
            <a:r>
              <a:rPr lang="en-US" dirty="0" err="1">
                <a:solidFill>
                  <a:srgbClr val="FFFFFF"/>
                </a:solidFill>
              </a:rPr>
              <a:t>embarque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9B1B-4E23-6E2D-58F2-551F6165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05" y="2277278"/>
            <a:ext cx="10706741" cy="37286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Para </a:t>
            </a:r>
            <a:r>
              <a:rPr lang="en-US" sz="2000" dirty="0" err="1">
                <a:solidFill>
                  <a:srgbClr val="FFFFFF"/>
                </a:solidFill>
              </a:rPr>
              <a:t>entender</a:t>
            </a:r>
            <a:r>
              <a:rPr lang="en-US" sz="2000" dirty="0">
                <a:solidFill>
                  <a:srgbClr val="FFFFFF"/>
                </a:solidFill>
              </a:rPr>
              <a:t> o </a:t>
            </a:r>
            <a:r>
              <a:rPr lang="en-US" sz="2000" dirty="0" err="1">
                <a:solidFill>
                  <a:srgbClr val="FFFFFF"/>
                </a:solidFill>
              </a:rPr>
              <a:t>resultado</a:t>
            </a:r>
            <a:r>
              <a:rPr lang="en-US" sz="2000" dirty="0">
                <a:solidFill>
                  <a:srgbClr val="FFFFFF"/>
                </a:solidFill>
              </a:rPr>
              <a:t> anterior, </a:t>
            </a:r>
            <a:r>
              <a:rPr lang="en-US" sz="2000" dirty="0" err="1">
                <a:solidFill>
                  <a:srgbClr val="FFFFFF"/>
                </a:solidFill>
              </a:rPr>
              <a:t>criei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hipótese</a:t>
            </a:r>
            <a:r>
              <a:rPr lang="en-US" sz="2000" dirty="0">
                <a:solidFill>
                  <a:srgbClr val="FFFFFF"/>
                </a:solidFill>
              </a:rPr>
              <a:t> de que o local de </a:t>
            </a:r>
            <a:r>
              <a:rPr lang="en-US" sz="2000" dirty="0" err="1">
                <a:solidFill>
                  <a:srgbClr val="FFFFFF"/>
                </a:solidFill>
              </a:rPr>
              <a:t>embarque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verdade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correlacionava</a:t>
            </a:r>
            <a:r>
              <a:rPr lang="en-US" sz="2000" dirty="0">
                <a:solidFill>
                  <a:srgbClr val="FFFFFF"/>
                </a:solidFill>
              </a:rPr>
              <a:t> com o </a:t>
            </a:r>
            <a:r>
              <a:rPr lang="en-US" sz="2000" dirty="0" err="1">
                <a:solidFill>
                  <a:srgbClr val="FFFFFF"/>
                </a:solidFill>
              </a:rPr>
              <a:t>preço</a:t>
            </a:r>
            <a:r>
              <a:rPr lang="en-US" sz="2000" dirty="0">
                <a:solidFill>
                  <a:srgbClr val="FFFFFF"/>
                </a:solidFill>
              </a:rPr>
              <a:t> do ticket. Para </a:t>
            </a:r>
            <a:r>
              <a:rPr lang="en-US" sz="2000" dirty="0" err="1">
                <a:solidFill>
                  <a:srgbClr val="FFFFFF"/>
                </a:solidFill>
              </a:rPr>
              <a:t>testar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essa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hipótese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realizei</a:t>
            </a:r>
            <a:r>
              <a:rPr lang="en-US" sz="2000" dirty="0">
                <a:solidFill>
                  <a:srgbClr val="FFFFFF"/>
                </a:solidFill>
              </a:rPr>
              <a:t> o teste ANOVA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Podemos </a:t>
            </a:r>
            <a:r>
              <a:rPr lang="en-US" sz="2000" dirty="0" err="1">
                <a:solidFill>
                  <a:srgbClr val="FFFFFF"/>
                </a:solidFill>
              </a:rPr>
              <a:t>dizer</a:t>
            </a:r>
            <a:r>
              <a:rPr lang="en-US" sz="2000" dirty="0">
                <a:solidFill>
                  <a:srgbClr val="FFFFFF"/>
                </a:solidFill>
              </a:rPr>
              <a:t> que o </a:t>
            </a:r>
            <a:r>
              <a:rPr lang="en-US" sz="2000" dirty="0" err="1">
                <a:solidFill>
                  <a:srgbClr val="FFFFFF"/>
                </a:solidFill>
              </a:rPr>
              <a:t>preço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embarque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correlaciona</a:t>
            </a:r>
            <a:r>
              <a:rPr lang="en-US" sz="2000" dirty="0">
                <a:solidFill>
                  <a:srgbClr val="FFFFFF"/>
                </a:solidFill>
              </a:rPr>
              <a:t> com o </a:t>
            </a:r>
            <a:r>
              <a:rPr lang="en-US" sz="2000" dirty="0" err="1">
                <a:solidFill>
                  <a:srgbClr val="FFFFFF"/>
                </a:solidFill>
              </a:rPr>
              <a:t>preço</a:t>
            </a:r>
            <a:r>
              <a:rPr lang="en-US" sz="2000" dirty="0">
                <a:solidFill>
                  <a:srgbClr val="FFFFFF"/>
                </a:solidFill>
              </a:rPr>
              <a:t> do ticket, e </a:t>
            </a:r>
            <a:r>
              <a:rPr lang="en-US" sz="2000" dirty="0" err="1">
                <a:solidFill>
                  <a:srgbClr val="FFFFFF"/>
                </a:solidFill>
              </a:rPr>
              <a:t>por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essa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razão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encontramos</a:t>
            </a:r>
            <a:r>
              <a:rPr lang="en-US" sz="2000" dirty="0">
                <a:solidFill>
                  <a:srgbClr val="FFFFFF"/>
                </a:solidFill>
              </a:rPr>
              <a:t> que o local de </a:t>
            </a:r>
            <a:r>
              <a:rPr lang="en-US" sz="2000" dirty="0" err="1">
                <a:solidFill>
                  <a:srgbClr val="FFFFFF"/>
                </a:solidFill>
              </a:rPr>
              <a:t>embarque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influenciou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sobrevivência</a:t>
            </a:r>
            <a:r>
              <a:rPr lang="en-US" sz="2000" dirty="0">
                <a:solidFill>
                  <a:srgbClr val="FFFFFF"/>
                </a:solidFill>
              </a:rPr>
              <a:t> dos </a:t>
            </a:r>
            <a:r>
              <a:rPr lang="en-US" sz="2000" dirty="0" err="1">
                <a:solidFill>
                  <a:srgbClr val="FFFFFF"/>
                </a:solidFill>
              </a:rPr>
              <a:t>passageiros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C22E7-2104-2D7E-0FCF-06D793792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24" y="4616766"/>
            <a:ext cx="10431102" cy="19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94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6C35EF-DBC8-41DC-A647-F1E0F599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B0BA5-59CA-4DBF-A716-BEEC67603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8545C-2832-4EB7-9624-D6EEA011A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1981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DDB8A50-D39E-4D33-819B-739ECB9D1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CB7945-057F-4373-B268-FF1BE88A4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F646ED-AD3C-4679-4B66-3783B356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6858000" cy="166457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Avaliando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distribuição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pessoas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classe</a:t>
            </a:r>
            <a:r>
              <a:rPr lang="en-US" dirty="0">
                <a:solidFill>
                  <a:srgbClr val="FFFFFF"/>
                </a:solidFill>
              </a:rPr>
              <a:t>	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499E-DA94-0859-5CB6-B8A7ECA3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4474"/>
            <a:ext cx="5434781" cy="37286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</a:t>
            </a:r>
            <a:r>
              <a:rPr lang="en-US" sz="2400" dirty="0" err="1">
                <a:solidFill>
                  <a:srgbClr val="FFFFFF"/>
                </a:solidFill>
              </a:rPr>
              <a:t>maior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parte</a:t>
            </a:r>
            <a:r>
              <a:rPr lang="en-US" sz="2400" dirty="0">
                <a:solidFill>
                  <a:srgbClr val="FFFFFF"/>
                </a:solidFill>
              </a:rPr>
              <a:t> dos </a:t>
            </a:r>
            <a:r>
              <a:rPr lang="en-US" sz="2400" dirty="0" err="1">
                <a:solidFill>
                  <a:srgbClr val="FFFFFF"/>
                </a:solidFill>
              </a:rPr>
              <a:t>passageiros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eram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terceira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classe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seguidos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pelos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passageiros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primeira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classe</a:t>
            </a:r>
            <a:r>
              <a:rPr lang="en-US" sz="2400" dirty="0">
                <a:solidFill>
                  <a:srgbClr val="FFFFFF"/>
                </a:solidFill>
              </a:rPr>
              <a:t> e o </a:t>
            </a:r>
            <a:r>
              <a:rPr lang="en-US" sz="2400" dirty="0" err="1">
                <a:solidFill>
                  <a:srgbClr val="FFFFFF"/>
                </a:solidFill>
              </a:rPr>
              <a:t>grupo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menos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representativo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passageiros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segunda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classe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pt-BR" sz="2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622A8-3181-D445-DCA2-22D335B6B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12" y="2224386"/>
            <a:ext cx="5105842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29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3DDD3-47A0-95FE-C153-20F6953A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Sobrevivência por classe embarcada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A6F6-34B1-D888-F56F-4F5249F6EFBB}"/>
              </a:ext>
            </a:extLst>
          </p:cNvPr>
          <p:cNvSpPr>
            <a:spLocks/>
          </p:cNvSpPr>
          <p:nvPr/>
        </p:nvSpPr>
        <p:spPr>
          <a:xfrm>
            <a:off x="136187" y="2514600"/>
            <a:ext cx="12055813" cy="3130539"/>
          </a:xfrm>
          <a:prstGeom prst="rect">
            <a:avLst/>
          </a:prstGeom>
        </p:spPr>
        <p:txBody>
          <a:bodyPr/>
          <a:lstStyle/>
          <a:p>
            <a:pPr defTabSz="676656">
              <a:spcAft>
                <a:spcPts val="600"/>
              </a:spcAft>
            </a:pPr>
            <a:r>
              <a:rPr lang="en-US" sz="3200" dirty="0" err="1"/>
              <a:t>Aqui</a:t>
            </a:r>
            <a:r>
              <a:rPr lang="en-US" sz="3200" dirty="0"/>
              <a:t> </a:t>
            </a:r>
            <a:r>
              <a:rPr lang="en-US" sz="3200" dirty="0" err="1"/>
              <a:t>descobrimos</a:t>
            </a:r>
            <a:r>
              <a:rPr lang="en-US" sz="3200" dirty="0"/>
              <a:t> que </a:t>
            </a:r>
            <a:r>
              <a:rPr lang="en-US" sz="3200" dirty="0" err="1"/>
              <a:t>cidadãos</a:t>
            </a:r>
            <a:r>
              <a:rPr lang="en-US" sz="3200" dirty="0"/>
              <a:t> da </a:t>
            </a:r>
            <a:r>
              <a:rPr lang="en-US" sz="3200" dirty="0" err="1"/>
              <a:t>primeira</a:t>
            </a:r>
            <a:r>
              <a:rPr lang="en-US" sz="3200" dirty="0"/>
              <a:t> </a:t>
            </a:r>
            <a:r>
              <a:rPr lang="en-US" sz="3200" dirty="0" err="1"/>
              <a:t>classe</a:t>
            </a:r>
            <a:r>
              <a:rPr lang="en-US" sz="3200" dirty="0"/>
              <a:t> </a:t>
            </a:r>
            <a:r>
              <a:rPr lang="en-US" sz="3200" dirty="0" err="1"/>
              <a:t>sobreviveram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que </a:t>
            </a:r>
            <a:r>
              <a:rPr lang="en-US" sz="3200" dirty="0" err="1"/>
              <a:t>morreram</a:t>
            </a:r>
            <a:r>
              <a:rPr lang="en-US" sz="3200" dirty="0"/>
              <a:t>, mas a </a:t>
            </a:r>
            <a:r>
              <a:rPr lang="en-US" sz="3200" dirty="0" err="1"/>
              <a:t>grande</a:t>
            </a:r>
            <a:r>
              <a:rPr lang="en-US" sz="3200" dirty="0"/>
              <a:t> </a:t>
            </a:r>
            <a:r>
              <a:rPr lang="en-US" sz="3200" dirty="0" err="1"/>
              <a:t>maioria</a:t>
            </a:r>
            <a:r>
              <a:rPr lang="en-US" sz="3200" dirty="0"/>
              <a:t> dos </a:t>
            </a:r>
            <a:r>
              <a:rPr lang="en-US" sz="3200" dirty="0" err="1"/>
              <a:t>passageiros</a:t>
            </a:r>
            <a:r>
              <a:rPr lang="en-US" sz="3200" dirty="0"/>
              <a:t> de </a:t>
            </a:r>
            <a:r>
              <a:rPr lang="en-US" sz="3200" dirty="0" err="1"/>
              <a:t>terceira</a:t>
            </a:r>
            <a:r>
              <a:rPr lang="en-US" sz="3200" dirty="0"/>
              <a:t> </a:t>
            </a:r>
            <a:r>
              <a:rPr lang="en-US" sz="3200" dirty="0" err="1"/>
              <a:t>classe</a:t>
            </a:r>
            <a:r>
              <a:rPr lang="en-US" sz="3200" dirty="0"/>
              <a:t> </a:t>
            </a:r>
            <a:r>
              <a:rPr lang="en-US" sz="3200" dirty="0" err="1"/>
              <a:t>morreram</a:t>
            </a:r>
            <a:r>
              <a:rPr lang="en-US" sz="3200" dirty="0"/>
              <a:t>.</a:t>
            </a:r>
            <a:endParaRPr lang="pt-B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02019-1222-08DF-A141-096DA696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4060723"/>
            <a:ext cx="3822767" cy="2797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A4D9E-B14A-224E-3E60-29331CBC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91" y="5271495"/>
            <a:ext cx="4679169" cy="7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92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304592-8DBE-8C30-630B-0D975C0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148804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Análise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distribuição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idade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E8CF-C7A8-E989-E38B-019D2127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3498"/>
            <a:ext cx="4624210" cy="42043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As </a:t>
            </a:r>
            <a:r>
              <a:rPr lang="en-US" sz="2000" dirty="0" err="1">
                <a:solidFill>
                  <a:srgbClr val="FFFFFF"/>
                </a:solidFill>
              </a:rPr>
              <a:t>distribuições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obtidas</a:t>
            </a:r>
            <a:r>
              <a:rPr lang="en-US" sz="2000" dirty="0">
                <a:solidFill>
                  <a:srgbClr val="FFFFFF"/>
                </a:solidFill>
              </a:rPr>
              <a:t> para </a:t>
            </a:r>
            <a:r>
              <a:rPr lang="en-US" sz="2000" dirty="0" err="1">
                <a:solidFill>
                  <a:srgbClr val="FFFFFF"/>
                </a:solidFill>
              </a:rPr>
              <a:t>idade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lembram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muito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uma</a:t>
            </a:r>
            <a:r>
              <a:rPr lang="en-US" sz="2000" dirty="0">
                <a:solidFill>
                  <a:srgbClr val="FFFFFF"/>
                </a:solidFill>
              </a:rPr>
              <a:t> curva normal. Para saber se </a:t>
            </a:r>
            <a:r>
              <a:rPr lang="en-US" sz="2000" dirty="0" err="1">
                <a:solidFill>
                  <a:srgbClr val="FFFFFF"/>
                </a:solidFill>
              </a:rPr>
              <a:t>eu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poderia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assumir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uma</a:t>
            </a:r>
            <a:r>
              <a:rPr lang="en-US" sz="2000" dirty="0">
                <a:solidFill>
                  <a:srgbClr val="FFFFFF"/>
                </a:solidFill>
              </a:rPr>
              <a:t> curva normal, </a:t>
            </a:r>
            <a:r>
              <a:rPr lang="en-US" sz="2000" dirty="0" err="1">
                <a:solidFill>
                  <a:srgbClr val="FFFFFF"/>
                </a:solidFill>
              </a:rPr>
              <a:t>apliquei</a:t>
            </a:r>
            <a:r>
              <a:rPr lang="en-US" sz="2000" dirty="0">
                <a:solidFill>
                  <a:srgbClr val="FFFFFF"/>
                </a:solidFill>
              </a:rPr>
              <a:t> o teste de Shapiro-Wilk, </a:t>
            </a:r>
            <a:r>
              <a:rPr lang="en-US" sz="2000" dirty="0" err="1">
                <a:solidFill>
                  <a:srgbClr val="FFFFFF"/>
                </a:solidFill>
              </a:rPr>
              <a:t>entretanto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valores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baixos</a:t>
            </a:r>
            <a:r>
              <a:rPr lang="en-US" sz="2000" dirty="0">
                <a:solidFill>
                  <a:srgbClr val="FFFFFF"/>
                </a:solidFill>
              </a:rPr>
              <a:t> de p-value </a:t>
            </a:r>
            <a:r>
              <a:rPr lang="en-US" sz="2000" dirty="0" err="1">
                <a:solidFill>
                  <a:srgbClr val="FFFFFF"/>
                </a:solidFill>
              </a:rPr>
              <a:t>obtidos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indicam</a:t>
            </a:r>
            <a:r>
              <a:rPr lang="en-US" sz="2000" dirty="0">
                <a:solidFill>
                  <a:srgbClr val="FFFFFF"/>
                </a:solidFill>
              </a:rPr>
              <a:t> que </a:t>
            </a:r>
            <a:r>
              <a:rPr lang="en-US" sz="2000" dirty="0" err="1">
                <a:solidFill>
                  <a:srgbClr val="FFFFFF"/>
                </a:solidFill>
              </a:rPr>
              <a:t>não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posso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atribuir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estas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distribuições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uma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normalidade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8DAA-D259-2C9D-C888-BE433B636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637" y="1916129"/>
            <a:ext cx="7597798" cy="483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53524-1C95-5512-5FF2-5174B81AE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68" y="4599157"/>
            <a:ext cx="4237934" cy="22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73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7F9959-EB5E-371C-DD30-5982498D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Perfil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idade</a:t>
            </a:r>
            <a:r>
              <a:rPr lang="en-US" dirty="0">
                <a:solidFill>
                  <a:srgbClr val="FFFFFF"/>
                </a:solidFill>
              </a:rPr>
              <a:t> entre </a:t>
            </a:r>
            <a:r>
              <a:rPr lang="en-US" dirty="0" err="1">
                <a:solidFill>
                  <a:srgbClr val="FFFFFF"/>
                </a:solidFill>
              </a:rPr>
              <a:t>sobreviventes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não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sobreviventes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0D3C-BAC0-C5D1-AB4F-1FB6973C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2384474"/>
            <a:ext cx="6070241" cy="37286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É </a:t>
            </a:r>
            <a:r>
              <a:rPr lang="en-US" sz="2400" dirty="0" err="1">
                <a:solidFill>
                  <a:srgbClr val="FFFFFF"/>
                </a:solidFill>
              </a:rPr>
              <a:t>possível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notar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por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estes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gráficos</a:t>
            </a:r>
            <a:r>
              <a:rPr lang="en-US" sz="2400" dirty="0">
                <a:solidFill>
                  <a:srgbClr val="FFFFFF"/>
                </a:solidFill>
              </a:rPr>
              <a:t> que </a:t>
            </a:r>
            <a:r>
              <a:rPr lang="en-US" sz="2400" dirty="0" err="1">
                <a:solidFill>
                  <a:srgbClr val="FFFFFF"/>
                </a:solidFill>
              </a:rPr>
              <a:t>há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uma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certa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diferença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sobrevivência</a:t>
            </a:r>
            <a:r>
              <a:rPr lang="en-US" sz="2400" dirty="0">
                <a:solidFill>
                  <a:srgbClr val="FFFFFF"/>
                </a:solidFill>
              </a:rPr>
              <a:t> entre classes, mas que a </a:t>
            </a:r>
            <a:r>
              <a:rPr lang="en-US" sz="2400" dirty="0" err="1">
                <a:solidFill>
                  <a:srgbClr val="FFFFFF"/>
                </a:solidFill>
              </a:rPr>
              <a:t>distribuição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idade</a:t>
            </a:r>
            <a:r>
              <a:rPr lang="en-US" sz="2400" dirty="0">
                <a:solidFill>
                  <a:srgbClr val="FFFFFF"/>
                </a:solidFill>
              </a:rPr>
              <a:t> entre </a:t>
            </a:r>
            <a:r>
              <a:rPr lang="en-US" sz="2400" dirty="0" err="1">
                <a:solidFill>
                  <a:srgbClr val="FFFFFF"/>
                </a:solidFill>
              </a:rPr>
              <a:t>sobreviventes</a:t>
            </a:r>
            <a:r>
              <a:rPr lang="en-US" sz="2400" dirty="0">
                <a:solidFill>
                  <a:srgbClr val="FFFFFF"/>
                </a:solidFill>
              </a:rPr>
              <a:t> e </a:t>
            </a:r>
            <a:r>
              <a:rPr lang="en-US" sz="2400" dirty="0" err="1">
                <a:solidFill>
                  <a:srgbClr val="FFFFFF"/>
                </a:solidFill>
              </a:rPr>
              <a:t>não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sobreviventes</a:t>
            </a:r>
            <a:r>
              <a:rPr lang="en-US" sz="2400" dirty="0">
                <a:solidFill>
                  <a:srgbClr val="FFFFFF"/>
                </a:solidFill>
              </a:rPr>
              <a:t> é </a:t>
            </a:r>
            <a:r>
              <a:rPr lang="en-US" sz="2400" dirty="0" err="1">
                <a:solidFill>
                  <a:srgbClr val="FFFFFF"/>
                </a:solidFill>
              </a:rPr>
              <a:t>semelhante</a:t>
            </a:r>
            <a:r>
              <a:rPr lang="en-US" sz="2400" dirty="0">
                <a:solidFill>
                  <a:srgbClr val="FFFFFF"/>
                </a:solidFill>
              </a:rPr>
              <a:t> entre as classes, </a:t>
            </a:r>
            <a:r>
              <a:rPr lang="en-US" sz="2400" dirty="0" err="1">
                <a:solidFill>
                  <a:srgbClr val="FFFFFF"/>
                </a:solidFill>
              </a:rPr>
              <a:t>como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seguintes</a:t>
            </a:r>
            <a:r>
              <a:rPr lang="en-US" sz="2400" dirty="0">
                <a:solidFill>
                  <a:srgbClr val="FFFFFF"/>
                </a:solidFill>
              </a:rPr>
              <a:t> testes </a:t>
            </a:r>
            <a:r>
              <a:rPr lang="en-US" sz="2400" dirty="0" err="1">
                <a:solidFill>
                  <a:srgbClr val="FFFFFF"/>
                </a:solidFill>
              </a:rPr>
              <a:t>demonstram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pPr algn="ctr"/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4DD63-F9DD-9F0B-BA34-A1F4D99D7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214" y="2350208"/>
            <a:ext cx="5227773" cy="3924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D06B6-3E9A-C731-D5A4-9209DD1DB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870" y="5285499"/>
            <a:ext cx="4742565" cy="61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26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D79D28-81E0-EEAE-02F9-1BC02637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Preço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pago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passagem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sobrevivência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FA23-03F2-5EFC-5B02-C8D8D9FB5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86" y="2384474"/>
            <a:ext cx="5994628" cy="37286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Os</a:t>
            </a:r>
            <a:r>
              <a:rPr lang="en-US" sz="2400" dirty="0">
                <a:solidFill>
                  <a:srgbClr val="FFFFFF"/>
                </a:solidFill>
              </a:rPr>
              <a:t> dados </a:t>
            </a:r>
            <a:r>
              <a:rPr lang="en-US" sz="2400" dirty="0" err="1">
                <a:solidFill>
                  <a:srgbClr val="FFFFFF"/>
                </a:solidFill>
              </a:rPr>
              <a:t>demonstram</a:t>
            </a:r>
            <a:r>
              <a:rPr lang="en-US" sz="2400" dirty="0">
                <a:solidFill>
                  <a:srgbClr val="FFFFFF"/>
                </a:solidFill>
              </a:rPr>
              <a:t> que o </a:t>
            </a:r>
            <a:r>
              <a:rPr lang="en-US" sz="2400" dirty="0" err="1">
                <a:solidFill>
                  <a:srgbClr val="FFFFFF"/>
                </a:solidFill>
              </a:rPr>
              <a:t>preço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pago</a:t>
            </a:r>
            <a:r>
              <a:rPr lang="en-US" sz="2400" dirty="0">
                <a:solidFill>
                  <a:srgbClr val="FFFFFF"/>
                </a:solidFill>
              </a:rPr>
              <a:t> pela </a:t>
            </a:r>
            <a:r>
              <a:rPr lang="en-US" sz="2400" dirty="0" err="1">
                <a:solidFill>
                  <a:srgbClr val="FFFFFF"/>
                </a:solidFill>
              </a:rPr>
              <a:t>passagem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influenciou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significativamente</a:t>
            </a:r>
            <a:r>
              <a:rPr lang="en-US" sz="2400" dirty="0">
                <a:solidFill>
                  <a:srgbClr val="FFFFFF"/>
                </a:solidFill>
              </a:rPr>
              <a:t> a chance de </a:t>
            </a:r>
            <a:r>
              <a:rPr lang="en-US" sz="2400" dirty="0" err="1">
                <a:solidFill>
                  <a:srgbClr val="FFFFFF"/>
                </a:solidFill>
              </a:rPr>
              <a:t>sobrevivência</a:t>
            </a:r>
            <a:endParaRPr lang="pt-BR" sz="24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2130F-3449-51E1-B9FB-5F86F668C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62" y="4996946"/>
            <a:ext cx="6102131" cy="678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06EF20-2587-E808-ABD2-DDBD3687E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21" y="2335994"/>
            <a:ext cx="5151566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0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9425A3-D0C7-4BB7-BCD3-FFCE7EE6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5965"/>
            <a:ext cx="121920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Com </a:t>
            </a:r>
            <a:r>
              <a:rPr lang="en-US" sz="3200" dirty="0" err="1">
                <a:solidFill>
                  <a:srgbClr val="FFFFFF"/>
                </a:solidFill>
              </a:rPr>
              <a:t>estas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análises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feitas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estou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relativamente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seguro</a:t>
            </a:r>
            <a:r>
              <a:rPr lang="en-US" sz="3200" dirty="0">
                <a:solidFill>
                  <a:srgbClr val="FFFFFF"/>
                </a:solidFill>
              </a:rPr>
              <a:t> para usar </a:t>
            </a:r>
            <a:r>
              <a:rPr lang="en-US" sz="3200" dirty="0" err="1">
                <a:solidFill>
                  <a:srgbClr val="FFFFFF"/>
                </a:solidFill>
              </a:rPr>
              <a:t>classe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embarcada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sexo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numero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irmãos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numero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pais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preço</a:t>
            </a:r>
            <a:r>
              <a:rPr lang="en-US" sz="3200" dirty="0">
                <a:solidFill>
                  <a:srgbClr val="FFFFFF"/>
                </a:solidFill>
              </a:rPr>
              <a:t> da </a:t>
            </a:r>
            <a:r>
              <a:rPr lang="en-US" sz="3200" dirty="0" err="1">
                <a:solidFill>
                  <a:srgbClr val="FFFFFF"/>
                </a:solidFill>
              </a:rPr>
              <a:t>passagem</a:t>
            </a:r>
            <a:r>
              <a:rPr lang="en-US" sz="3200" dirty="0">
                <a:solidFill>
                  <a:srgbClr val="FFFFFF"/>
                </a:solidFill>
              </a:rPr>
              <a:t> e local de </a:t>
            </a:r>
            <a:r>
              <a:rPr lang="en-US" sz="3200" dirty="0" err="1">
                <a:solidFill>
                  <a:srgbClr val="FFFFFF"/>
                </a:solidFill>
              </a:rPr>
              <a:t>embarque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como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variáveis</a:t>
            </a:r>
            <a:r>
              <a:rPr lang="en-US" sz="3200" dirty="0">
                <a:solidFill>
                  <a:srgbClr val="FFFFFF"/>
                </a:solidFill>
              </a:rPr>
              <a:t> que </a:t>
            </a:r>
            <a:r>
              <a:rPr lang="en-US" sz="3200" dirty="0" err="1">
                <a:solidFill>
                  <a:srgbClr val="FFFFFF"/>
                </a:solidFill>
              </a:rPr>
              <a:t>influenciam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nas</a:t>
            </a:r>
            <a:r>
              <a:rPr lang="en-US" sz="3200" dirty="0">
                <a:solidFill>
                  <a:srgbClr val="FFFFFF"/>
                </a:solidFill>
              </a:rPr>
              <a:t> chances de </a:t>
            </a:r>
            <a:r>
              <a:rPr lang="en-US" sz="3200" dirty="0" err="1">
                <a:solidFill>
                  <a:srgbClr val="FFFFFF"/>
                </a:solidFill>
              </a:rPr>
              <a:t>sobrevivência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02EF9-1A7F-74AC-418D-3585B3FAB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08" y="3654314"/>
            <a:ext cx="10849287" cy="14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47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A21D9-77AB-D245-8960-703DFA05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78582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Modelos</a:t>
            </a:r>
            <a:r>
              <a:rPr lang="en-US" sz="7200" dirty="0">
                <a:solidFill>
                  <a:srgbClr val="FFFFFF"/>
                </a:solidFill>
              </a:rPr>
              <a:t> de Machine Learning </a:t>
            </a:r>
            <a:r>
              <a:rPr lang="en-US" sz="7200" dirty="0" err="1">
                <a:solidFill>
                  <a:srgbClr val="FFFFFF"/>
                </a:solidFill>
              </a:rPr>
              <a:t>utilizados</a:t>
            </a:r>
            <a:r>
              <a:rPr lang="en-US" sz="7200" dirty="0">
                <a:solidFill>
                  <a:srgbClr val="FFFFFF"/>
                </a:solidFill>
              </a:rPr>
              <a:t>:</a:t>
            </a:r>
            <a:endParaRPr lang="pt-BR" sz="7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0355-1485-2263-C67B-B8683F247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"/>
            <a:ext cx="5408706" cy="6735096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kNN</a:t>
            </a:r>
            <a:endParaRPr lang="en-US" sz="4800" dirty="0"/>
          </a:p>
          <a:p>
            <a:r>
              <a:rPr lang="pt-BR" sz="4800" dirty="0"/>
              <a:t> </a:t>
            </a:r>
            <a:r>
              <a:rPr lang="en-US" sz="4800" dirty="0" err="1"/>
              <a:t>XGBoost</a:t>
            </a:r>
            <a:endParaRPr lang="en-US" sz="4800" dirty="0"/>
          </a:p>
          <a:p>
            <a:r>
              <a:rPr lang="en-US" sz="4800" dirty="0" err="1"/>
              <a:t>RandomForest</a:t>
            </a:r>
            <a:endParaRPr lang="en-US" sz="4800" dirty="0"/>
          </a:p>
          <a:p>
            <a:r>
              <a:rPr lang="en-US" sz="4800" dirty="0"/>
              <a:t>Logistic Regression</a:t>
            </a:r>
          </a:p>
          <a:p>
            <a:r>
              <a:rPr lang="en-US" sz="4800" dirty="0" err="1"/>
              <a:t>CatBoost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79321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A79A-23F4-3A57-5DF6-E1BBBC63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dados: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C9D9-9ECE-4859-3360-E270D02F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949450"/>
            <a:ext cx="11611896" cy="46676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 website </a:t>
            </a:r>
            <a:r>
              <a:rPr lang="en-US" dirty="0" err="1"/>
              <a:t>disponibiliza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dados dos </a:t>
            </a:r>
            <a:r>
              <a:rPr lang="en-US" dirty="0" err="1"/>
              <a:t>passageiros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Sobrevivência</a:t>
            </a:r>
            <a:r>
              <a:rPr lang="en-US" dirty="0"/>
              <a:t> (Sim/</a:t>
            </a:r>
            <a:r>
              <a:rPr lang="en-US" dirty="0" err="1"/>
              <a:t>Não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pt-BR" dirty="0"/>
              <a:t>Classe da passagem (1ª, 2ª e 3ª classe)</a:t>
            </a:r>
          </a:p>
          <a:p>
            <a:pPr>
              <a:buFontTx/>
              <a:buChar char="-"/>
            </a:pPr>
            <a:r>
              <a:rPr lang="pt-BR" dirty="0"/>
              <a:t>Gênero (homem/mulher)</a:t>
            </a:r>
          </a:p>
          <a:p>
            <a:pPr>
              <a:buFontTx/>
              <a:buChar char="-"/>
            </a:pPr>
            <a:r>
              <a:rPr lang="pt-BR" dirty="0"/>
              <a:t>Idade</a:t>
            </a:r>
          </a:p>
          <a:p>
            <a:pPr>
              <a:buFontTx/>
              <a:buChar char="-"/>
            </a:pPr>
            <a:r>
              <a:rPr lang="pt-BR" dirty="0"/>
              <a:t>Número de irmãos/cônjuges a bordo</a:t>
            </a:r>
          </a:p>
          <a:p>
            <a:pPr>
              <a:buFontTx/>
              <a:buChar char="-"/>
            </a:pPr>
            <a:r>
              <a:rPr lang="pt-BR" dirty="0"/>
              <a:t>Número de pais(mães)/filhos(as) a bordo</a:t>
            </a:r>
          </a:p>
          <a:p>
            <a:pPr>
              <a:buFontTx/>
              <a:buChar char="-"/>
            </a:pPr>
            <a:r>
              <a:rPr lang="pt-BR" dirty="0"/>
              <a:t>Número da passagem</a:t>
            </a:r>
          </a:p>
          <a:p>
            <a:pPr>
              <a:buFontTx/>
              <a:buChar char="-"/>
            </a:pPr>
            <a:r>
              <a:rPr lang="pt-BR" dirty="0"/>
              <a:t>Preço da passagem</a:t>
            </a:r>
          </a:p>
          <a:p>
            <a:pPr>
              <a:buFontTx/>
              <a:buChar char="-"/>
            </a:pPr>
            <a:r>
              <a:rPr lang="pt-BR" dirty="0"/>
              <a:t>Número da cabine</a:t>
            </a:r>
          </a:p>
          <a:p>
            <a:pPr>
              <a:buFontTx/>
              <a:buChar char="-"/>
            </a:pPr>
            <a:r>
              <a:rPr lang="pt-BR" dirty="0"/>
              <a:t>Porto de embarque (</a:t>
            </a:r>
            <a:r>
              <a:rPr lang="en-US" b="0" i="0" dirty="0">
                <a:effectLst/>
                <a:latin typeface="Inter"/>
              </a:rPr>
              <a:t>C = Cherbourg, Q = Queenstown, S = Southampton)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75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5E20-22D5-9606-B8AC-B65D8110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A05B-6F4C-6BE4-026A-2C759107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6555547" cy="419576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Para classificação, o algoritmo atribui à instância desconhecida a classe mais comum entre seus k vizinhos mais próximos. Para regressão, o algoritmo calcula a média (ou alguma outra medida) dos valores alvo das instâncias vizinhas para prever o valor da instância desconhecida.</a:t>
            </a:r>
            <a:endParaRPr lang="en-US" dirty="0"/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E30933-83CE-9103-B9CF-749D98AAA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41" y="1949450"/>
            <a:ext cx="48101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8DF5F-EC9E-C75B-E16D-7DEDA70BC79B}"/>
              </a:ext>
            </a:extLst>
          </p:cNvPr>
          <p:cNvSpPr txBox="1"/>
          <p:nvPr/>
        </p:nvSpPr>
        <p:spPr>
          <a:xfrm>
            <a:off x="2762359" y="6353740"/>
            <a:ext cx="894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https://medium.com/@sachinsoni600517/k-nearest-neighbours-introduction-to-machine-learning-algorithms-9dbc9d9fb3b2</a:t>
            </a:r>
          </a:p>
        </p:txBody>
      </p:sp>
    </p:spTree>
    <p:extLst>
      <p:ext uri="{BB962C8B-B14F-4D97-AF65-F5344CB8AC3E}">
        <p14:creationId xmlns:p14="http://schemas.microsoft.com/office/powerpoint/2010/main" val="2737581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44C7-C21B-09C9-6D22-B43F98FB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BBDC-C8B8-A140-85B3-EA5228B6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4506596" cy="4195763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O Random Forest utiliza árvores de decisão como modelos base. Cada árvore é treinada em uma amostra aleatória do conjunto de dados de treinamento e em uma seleção aleatória de características (variáveis preditoras).</a:t>
            </a:r>
            <a:endParaRPr lang="en-US" sz="2800" dirty="0"/>
          </a:p>
          <a:p>
            <a:endParaRPr lang="pt-BR" dirty="0"/>
          </a:p>
        </p:txBody>
      </p:sp>
      <p:pic>
        <p:nvPicPr>
          <p:cNvPr id="3074" name="Picture 2" descr="Random Forest Algorithm - How It Works and Why It Is So Effective">
            <a:extLst>
              <a:ext uri="{FF2B5EF4-FFF2-40B4-BE49-F238E27FC236}">
                <a16:creationId xmlns:a16="http://schemas.microsoft.com/office/drawing/2014/main" id="{538D1D81-7247-3231-4262-7755F435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447" y="1458989"/>
            <a:ext cx="6377859" cy="478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B142F-AE6A-9C35-355A-8F38A58A261A}"/>
              </a:ext>
            </a:extLst>
          </p:cNvPr>
          <p:cNvSpPr txBox="1"/>
          <p:nvPr/>
        </p:nvSpPr>
        <p:spPr>
          <a:xfrm>
            <a:off x="5355447" y="6341806"/>
            <a:ext cx="569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https://www.turing.com/kb/random-forest-algorithm</a:t>
            </a:r>
          </a:p>
        </p:txBody>
      </p:sp>
    </p:spTree>
    <p:extLst>
      <p:ext uri="{BB962C8B-B14F-4D97-AF65-F5344CB8AC3E}">
        <p14:creationId xmlns:p14="http://schemas.microsoft.com/office/powerpoint/2010/main" val="1498545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2372-1B9F-4BAC-1564-C08A68F8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2E4E-1517-8A9C-B141-94D712B2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037538" cy="4195763"/>
          </a:xfrm>
        </p:spPr>
        <p:txBody>
          <a:bodyPr/>
          <a:lstStyle/>
          <a:p>
            <a:r>
              <a:rPr lang="pt-BR" sz="2800" dirty="0"/>
              <a:t>Baseado na técnica de </a:t>
            </a:r>
            <a:r>
              <a:rPr lang="pt-BR" sz="2800" dirty="0" err="1"/>
              <a:t>boosting</a:t>
            </a:r>
            <a:r>
              <a:rPr lang="pt-BR" sz="2800" dirty="0"/>
              <a:t>, que combina vários modelos de aprendizado fracos para formar um modelo forte. Cada modelo subsequente é treinado para corrigir os erros do modelo anterior.</a:t>
            </a:r>
            <a:endParaRPr lang="en-US" sz="2800" dirty="0"/>
          </a:p>
          <a:p>
            <a:endParaRPr lang="pt-BR" dirty="0"/>
          </a:p>
        </p:txBody>
      </p:sp>
      <p:pic>
        <p:nvPicPr>
          <p:cNvPr id="4098" name="Picture 2" descr="XGBoost">
            <a:extLst>
              <a:ext uri="{FF2B5EF4-FFF2-40B4-BE49-F238E27FC236}">
                <a16:creationId xmlns:a16="http://schemas.microsoft.com/office/drawing/2014/main" id="{91E7D545-36AB-C35F-DDE8-B91CA6ECA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22" y="1868128"/>
            <a:ext cx="4934862" cy="37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F7AF2-1F9D-4ED1-2FCC-BBD8E8778100}"/>
              </a:ext>
            </a:extLst>
          </p:cNvPr>
          <p:cNvSpPr txBox="1"/>
          <p:nvPr/>
        </p:nvSpPr>
        <p:spPr>
          <a:xfrm>
            <a:off x="6272222" y="5816526"/>
            <a:ext cx="564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https://www.kaggle.com/code/dansbecker/xgboost</a:t>
            </a:r>
          </a:p>
        </p:txBody>
      </p:sp>
    </p:spTree>
    <p:extLst>
      <p:ext uri="{BB962C8B-B14F-4D97-AF65-F5344CB8AC3E}">
        <p14:creationId xmlns:p14="http://schemas.microsoft.com/office/powerpoint/2010/main" val="980081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FB30-1268-4E57-D110-9E8471A8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6716-4F46-2520-2F2A-1BAEE674D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637306" cy="4195763"/>
          </a:xfrm>
        </p:spPr>
        <p:txBody>
          <a:bodyPr>
            <a:normAutofit fontScale="85000" lnSpcReduction="10000"/>
          </a:bodyPr>
          <a:lstStyle/>
          <a:p>
            <a:r>
              <a:rPr lang="pt-BR" sz="2800" dirty="0"/>
              <a:t>A regressão logística é adequada para problemas em que a variável dependente é binária (por exemplo, sim/não, aprovado/reprovado, sobreviveu/não sobreviveu).</a:t>
            </a:r>
            <a:endParaRPr lang="en-US" sz="2800" dirty="0"/>
          </a:p>
          <a:p>
            <a:r>
              <a:rPr lang="pt-BR" sz="2800" dirty="0"/>
              <a:t>A regressão logística é adequada para problemas em que a variável dependente é binária (por exemplo, sim/não, aprovado/reprovado, sobreviveu/não sobreviveu).</a:t>
            </a:r>
            <a:endParaRPr lang="en-US" sz="2800" dirty="0"/>
          </a:p>
          <a:p>
            <a:endParaRPr lang="pt-BR" dirty="0"/>
          </a:p>
        </p:txBody>
      </p:sp>
      <p:pic>
        <p:nvPicPr>
          <p:cNvPr id="5124" name="Picture 4" descr="Building Predictive Models: Logistic Regression in Python">
            <a:extLst>
              <a:ext uri="{FF2B5EF4-FFF2-40B4-BE49-F238E27FC236}">
                <a16:creationId xmlns:a16="http://schemas.microsoft.com/office/drawing/2014/main" id="{041247DC-3452-BA85-6439-16191E72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247" y="2294731"/>
            <a:ext cx="529999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485A4-24FC-280D-67C5-0F64A9EBE1DA}"/>
              </a:ext>
            </a:extLst>
          </p:cNvPr>
          <p:cNvSpPr txBox="1"/>
          <p:nvPr/>
        </p:nvSpPr>
        <p:spPr>
          <a:xfrm>
            <a:off x="5906247" y="5889523"/>
            <a:ext cx="6220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https://www.kdnuggets.com/building-predictive-models-logistic-regression-in-python</a:t>
            </a:r>
          </a:p>
        </p:txBody>
      </p:sp>
    </p:spTree>
    <p:extLst>
      <p:ext uri="{BB962C8B-B14F-4D97-AF65-F5344CB8AC3E}">
        <p14:creationId xmlns:p14="http://schemas.microsoft.com/office/powerpoint/2010/main" val="3019007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D099-740A-6B5E-A507-69D7B654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609A-70B6-C688-5D41-55AE1436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6148583" cy="4195763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Uma das principais vantagens do </a:t>
            </a:r>
            <a:r>
              <a:rPr lang="pt-BR" sz="2800" dirty="0" err="1"/>
              <a:t>CatBoost</a:t>
            </a:r>
            <a:r>
              <a:rPr lang="pt-BR" sz="2800" dirty="0"/>
              <a:t> é sua capacidade de lidar com variáveis categóricas sem a necessidade de pré-processamento extensivo. Ele pode lidar com essas variáveis diretamente em sua forma original, sem a necessidade de codificação </a:t>
            </a:r>
            <a:r>
              <a:rPr lang="pt-BR" sz="2800" dirty="0" err="1"/>
              <a:t>one</a:t>
            </a:r>
            <a:r>
              <a:rPr lang="pt-BR" sz="2800" dirty="0"/>
              <a:t>-hot ou outras transformações.</a:t>
            </a:r>
            <a:endParaRPr lang="pt-BR" dirty="0"/>
          </a:p>
        </p:txBody>
      </p:sp>
      <p:pic>
        <p:nvPicPr>
          <p:cNvPr id="6146" name="Picture 2" descr="Tree growth examples">
            <a:extLst>
              <a:ext uri="{FF2B5EF4-FFF2-40B4-BE49-F238E27FC236}">
                <a16:creationId xmlns:a16="http://schemas.microsoft.com/office/drawing/2014/main" id="{6C810287-5817-316C-8146-A490DA79A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16725" r="63407" b="3668"/>
          <a:stretch/>
        </p:blipFill>
        <p:spPr bwMode="auto">
          <a:xfrm>
            <a:off x="8347587" y="2048264"/>
            <a:ext cx="3470788" cy="292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54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FE78-7E4D-F951-27AF-2C4B5458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Analisando</a:t>
            </a:r>
            <a:r>
              <a:rPr lang="en-US" dirty="0"/>
              <a:t> a performance dos </a:t>
            </a:r>
            <a:r>
              <a:rPr lang="en-US" dirty="0" err="1"/>
              <a:t>modelos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244F-80E3-A6D2-E8B8-4DA9E28E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analisar</a:t>
            </a:r>
            <a:r>
              <a:rPr lang="en-US" dirty="0"/>
              <a:t> a performance dos meus dados </a:t>
            </a:r>
            <a:r>
              <a:rPr lang="en-US" dirty="0" err="1"/>
              <a:t>irei</a:t>
            </a:r>
            <a:r>
              <a:rPr lang="en-US" dirty="0"/>
              <a:t> </a:t>
            </a:r>
            <a:r>
              <a:rPr lang="en-US" dirty="0" err="1"/>
              <a:t>comparar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VP =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VN =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FP = </a:t>
            </a:r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FN = </a:t>
            </a:r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</a:t>
            </a:r>
            <a:endParaRPr lang="en-US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27FBF-1F1F-E412-DF33-16381426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609" y="2431405"/>
            <a:ext cx="4069386" cy="4195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AF816-5A01-5029-0C1A-B35FC4602CEC}"/>
              </a:ext>
            </a:extLst>
          </p:cNvPr>
          <p:cNvSpPr txBox="1"/>
          <p:nvPr/>
        </p:nvSpPr>
        <p:spPr>
          <a:xfrm>
            <a:off x="2551" y="6627168"/>
            <a:ext cx="9624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Fonte: https://vitorborbarodrigues.medium.com/m%C3%A9tricas-de-avalia%C3%A7%C3%A3o-acur%C3%A1cia-precis%C3%A3o-recall-quais-as-diferen%C3%A7as-c8f05e0a513c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771137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8462-B856-DDB3-92E8-2780AC52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Estratégia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para o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CEED-BFD0-226E-9D27-FDF699A9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Irei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5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isoladamente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junta-</a:t>
            </a:r>
            <a:r>
              <a:rPr lang="en-US" dirty="0" err="1"/>
              <a:t>los</a:t>
            </a:r>
            <a:r>
              <a:rPr lang="en-US" dirty="0"/>
              <a:t> no que chama-se ‘ensembles’, que </a:t>
            </a:r>
            <a:r>
              <a:rPr lang="en-US" dirty="0" err="1"/>
              <a:t>basicamente</a:t>
            </a:r>
            <a:r>
              <a:rPr lang="en-US" dirty="0"/>
              <a:t> é um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tenta</a:t>
            </a:r>
            <a:r>
              <a:rPr lang="en-US" dirty="0"/>
              <a:t> </a:t>
            </a:r>
            <a:r>
              <a:rPr lang="en-US" dirty="0" err="1"/>
              <a:t>compor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5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isolados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único</a:t>
            </a:r>
            <a:endParaRPr lang="en-US" dirty="0"/>
          </a:p>
          <a:p>
            <a:r>
              <a:rPr lang="en-US" dirty="0" err="1"/>
              <a:t>Irei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2 ensembles </a:t>
            </a:r>
            <a:r>
              <a:rPr lang="en-US" dirty="0" err="1"/>
              <a:t>diferentes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isolado</a:t>
            </a:r>
            <a:r>
              <a:rPr lang="en-US" dirty="0"/>
              <a:t> auxilia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proporção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ensemble e outro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que </a:t>
            </a:r>
            <a:r>
              <a:rPr lang="en-US" dirty="0" err="1"/>
              <a:t>desempenham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influencia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ponderada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692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13E1-FAAE-3736-C239-79E9F75A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D53D-0222-E62C-C223-B9FAC7EA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28863-CEBE-0DEF-5ECA-156927EB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44" y="1483564"/>
            <a:ext cx="4953429" cy="168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2964D-8FCD-31D1-DF52-EA5F43C9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4" y="5079023"/>
            <a:ext cx="4785775" cy="1828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58193-14C3-F91D-B9A9-61D712BFD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4" y="3266052"/>
            <a:ext cx="4694327" cy="1714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879D0-2505-1BD2-7AB8-E2FAFF4E9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681" y="1753352"/>
            <a:ext cx="4839119" cy="2370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821981-3649-44BF-7B8C-AA3CC31C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681" y="4573318"/>
            <a:ext cx="48848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01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D3F7-A807-BBFC-E5A3-8F867BD1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Conjunto 1: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contribuem</a:t>
            </a:r>
            <a:r>
              <a:rPr lang="en-US" dirty="0"/>
              <a:t> </a:t>
            </a:r>
            <a:r>
              <a:rPr lang="en-US" dirty="0" err="1"/>
              <a:t>igualmente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1EE2-FF00-7DB1-2D91-43D13B71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5230761"/>
            <a:ext cx="11274612" cy="91445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Conclusão</a:t>
            </a:r>
            <a:r>
              <a:rPr lang="en-US" dirty="0"/>
              <a:t>: O ensemble </a:t>
            </a: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performance </a:t>
            </a:r>
            <a:r>
              <a:rPr lang="en-US" dirty="0" err="1"/>
              <a:t>em</a:t>
            </a:r>
            <a:r>
              <a:rPr lang="en-US" dirty="0"/>
              <a:t> media </a:t>
            </a:r>
            <a:r>
              <a:rPr lang="en-US" dirty="0" err="1"/>
              <a:t>maior</a:t>
            </a:r>
            <a:r>
              <a:rPr lang="en-US" dirty="0"/>
              <a:t> do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, </a:t>
            </a:r>
            <a:r>
              <a:rPr lang="en-US" dirty="0" err="1"/>
              <a:t>exceto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CatBoost</a:t>
            </a:r>
            <a:endParaRPr lang="pt-B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FA362B-E70E-308D-A2C0-53C5FA3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56" y="1691323"/>
            <a:ext cx="10001943" cy="31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14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EB1D-9C02-22D4-C860-59D6636C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Conjunto 2: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ponderada</a:t>
            </a:r>
            <a:r>
              <a:rPr lang="en-US" dirty="0"/>
              <a:t> </a:t>
            </a:r>
            <a:r>
              <a:rPr lang="en-US" dirty="0" err="1"/>
              <a:t>evidenciando</a:t>
            </a:r>
            <a:r>
              <a:rPr lang="en-US" dirty="0"/>
              <a:t> conjuntos que </a:t>
            </a:r>
            <a:r>
              <a:rPr lang="en-US" dirty="0" err="1"/>
              <a:t>contribuem</a:t>
            </a:r>
            <a:r>
              <a:rPr lang="en-US" dirty="0"/>
              <a:t> </a:t>
            </a:r>
            <a:r>
              <a:rPr lang="en-US" dirty="0" err="1"/>
              <a:t>mais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50BE-9FAA-9092-2CBE-07D3ED2C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5353952"/>
            <a:ext cx="11274612" cy="1272990"/>
          </a:xfrm>
        </p:spPr>
        <p:txBody>
          <a:bodyPr>
            <a:normAutofit/>
          </a:bodyPr>
          <a:lstStyle/>
          <a:p>
            <a:r>
              <a:rPr lang="en-US" dirty="0"/>
              <a:t>Como era </a:t>
            </a:r>
            <a:r>
              <a:rPr lang="en-US" dirty="0" err="1"/>
              <a:t>esperado</a:t>
            </a:r>
            <a:r>
              <a:rPr lang="en-US" dirty="0"/>
              <a:t>, o conjunto com a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ponderada</a:t>
            </a:r>
            <a:r>
              <a:rPr lang="en-US" dirty="0"/>
              <a:t> </a:t>
            </a:r>
            <a:r>
              <a:rPr lang="en-US" dirty="0" err="1"/>
              <a:t>deu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melhores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FF1B3-58FA-9211-7EBD-B97DEAE4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2" y="1852498"/>
            <a:ext cx="11498837" cy="33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4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2485-20A0-D949-82C4-156F451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descritos</a:t>
            </a:r>
            <a:r>
              <a:rPr lang="en-US" dirty="0"/>
              <a:t> no </a:t>
            </a:r>
            <a:r>
              <a:rPr lang="en-US" dirty="0" err="1"/>
              <a:t>desafio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4EE3-CB31-A675-67CC-0B223578A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Sobrevivência</a:t>
            </a:r>
            <a:r>
              <a:rPr lang="en-US" dirty="0"/>
              <a:t> (survival)</a:t>
            </a:r>
          </a:p>
          <a:p>
            <a:pPr>
              <a:buFontTx/>
              <a:buChar char="-"/>
            </a:pPr>
            <a:r>
              <a:rPr lang="pt-BR" dirty="0"/>
              <a:t>Classe da passagem (</a:t>
            </a:r>
            <a:r>
              <a:rPr lang="pt-BR" dirty="0" err="1"/>
              <a:t>pclass</a:t>
            </a:r>
            <a:r>
              <a:rPr lang="pt-BR" dirty="0"/>
              <a:t>)</a:t>
            </a:r>
          </a:p>
          <a:p>
            <a:pPr>
              <a:buFontTx/>
              <a:buChar char="-"/>
            </a:pPr>
            <a:r>
              <a:rPr lang="pt-BR" dirty="0"/>
              <a:t>Gênero (sex)</a:t>
            </a:r>
          </a:p>
          <a:p>
            <a:pPr>
              <a:buFontTx/>
              <a:buChar char="-"/>
            </a:pPr>
            <a:r>
              <a:rPr lang="pt-BR" dirty="0"/>
              <a:t>Idade (age)</a:t>
            </a:r>
          </a:p>
          <a:p>
            <a:pPr>
              <a:buFontTx/>
              <a:buChar char="-"/>
            </a:pPr>
            <a:r>
              <a:rPr lang="pt-BR" dirty="0"/>
              <a:t>Número de irmãos/cônjuges a bordo (</a:t>
            </a:r>
            <a:r>
              <a:rPr lang="pt-BR" dirty="0" err="1"/>
              <a:t>sibsp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- ID do passageiro (</a:t>
            </a:r>
            <a:r>
              <a:rPr lang="pt-BR" dirty="0" err="1"/>
              <a:t>PassengerId</a:t>
            </a:r>
            <a:r>
              <a:rPr lang="pt-BR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A2EA81-E20B-DCF4-C764-D5F5F25FD3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/>
              <a:t>Número de pais(mães)/filhos(as) a bordo (</a:t>
            </a:r>
            <a:r>
              <a:rPr lang="pt-BR" dirty="0" err="1"/>
              <a:t>parch</a:t>
            </a:r>
            <a:r>
              <a:rPr lang="pt-BR" dirty="0"/>
              <a:t>)</a:t>
            </a:r>
          </a:p>
          <a:p>
            <a:pPr>
              <a:buFontTx/>
              <a:buChar char="-"/>
            </a:pPr>
            <a:r>
              <a:rPr lang="pt-BR" dirty="0"/>
              <a:t>Número da passagem (ticket)</a:t>
            </a:r>
          </a:p>
          <a:p>
            <a:pPr>
              <a:buFontTx/>
              <a:buChar char="-"/>
            </a:pPr>
            <a:r>
              <a:rPr lang="pt-BR" dirty="0"/>
              <a:t>Preço da passagem (fare)</a:t>
            </a:r>
          </a:p>
          <a:p>
            <a:pPr>
              <a:buFontTx/>
              <a:buChar char="-"/>
            </a:pPr>
            <a:r>
              <a:rPr lang="pt-BR" dirty="0"/>
              <a:t>Número da cabine (</a:t>
            </a:r>
            <a:r>
              <a:rPr lang="pt-BR" dirty="0" err="1"/>
              <a:t>cabin</a:t>
            </a:r>
            <a:r>
              <a:rPr lang="pt-BR" dirty="0"/>
              <a:t>)</a:t>
            </a:r>
          </a:p>
          <a:p>
            <a:pPr>
              <a:buFontTx/>
              <a:buChar char="-"/>
            </a:pPr>
            <a:r>
              <a:rPr lang="pt-BR" dirty="0"/>
              <a:t>Porto de embarque (</a:t>
            </a:r>
            <a:r>
              <a:rPr lang="en-US" b="0" i="0" dirty="0">
                <a:effectLst/>
              </a:rPr>
              <a:t>Embarked)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126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7F0E-82E8-9E35-9276-19122586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Curvas ROC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7CE8-60BC-9F2A-B70C-21C37688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40" y="6189355"/>
            <a:ext cx="11274612" cy="6686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Conjunto 1                                                Conjunto 2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B0F6F-F18C-5FC2-6600-E60CC70D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0" y="1473748"/>
            <a:ext cx="5890770" cy="4671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3AB01-8D93-4491-CAD4-1C870475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230" y="1473748"/>
            <a:ext cx="5890770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88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6F51-4D34-B0F8-F64C-62018583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Curva ROC e AUC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6C87-C2E5-A3FA-1D6A-21A0BF1B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curva ROC </a:t>
            </a:r>
            <a:r>
              <a:rPr lang="en-US" dirty="0" err="1"/>
              <a:t>apresenta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levando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limites</a:t>
            </a:r>
            <a:r>
              <a:rPr lang="en-US" dirty="0"/>
              <a:t> para a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sobrevive</a:t>
            </a:r>
            <a:r>
              <a:rPr lang="en-US" dirty="0"/>
              <a:t>/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sobrevive</a:t>
            </a:r>
            <a:r>
              <a:rPr lang="en-US" dirty="0"/>
              <a:t>. Em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métrica</a:t>
            </a:r>
            <a:r>
              <a:rPr lang="en-US" dirty="0"/>
              <a:t> de </a:t>
            </a:r>
            <a:r>
              <a:rPr lang="en-US" dirty="0" err="1"/>
              <a:t>resumo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AUC, que varia de 0 a 1,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perto</a:t>
            </a:r>
            <a:r>
              <a:rPr lang="en-US" dirty="0"/>
              <a:t> de 1 </a:t>
            </a:r>
            <a:r>
              <a:rPr lang="en-US" dirty="0" err="1"/>
              <a:t>melhor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311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92E9-C972-8B3F-D558-EFFE764C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3D60-341D-0DA5-8F40-204F0DAA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conjunto 1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piores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e um AUC </a:t>
            </a:r>
            <a:r>
              <a:rPr lang="en-US" dirty="0" err="1"/>
              <a:t>marginalmente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do 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comparação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conjunto 2.</a:t>
            </a:r>
          </a:p>
          <a:p>
            <a:r>
              <a:rPr lang="en-US" dirty="0"/>
              <a:t>Como a AUC indica a </a:t>
            </a:r>
            <a:r>
              <a:rPr lang="en-US" dirty="0" err="1"/>
              <a:t>habilidade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distinguir</a:t>
            </a:r>
            <a:r>
              <a:rPr lang="en-US" dirty="0"/>
              <a:t> entre ‘</a:t>
            </a:r>
            <a:r>
              <a:rPr lang="en-US" dirty="0" err="1"/>
              <a:t>sobrevivente</a:t>
            </a:r>
            <a:r>
              <a:rPr lang="en-US" dirty="0"/>
              <a:t>’ e ‘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sobrevivente</a:t>
            </a:r>
            <a:r>
              <a:rPr lang="en-US" dirty="0"/>
              <a:t>’,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dizer</a:t>
            </a:r>
            <a:r>
              <a:rPr lang="en-US" dirty="0"/>
              <a:t> que o conjunto 1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 de </a:t>
            </a:r>
            <a:r>
              <a:rPr lang="en-US" dirty="0" err="1"/>
              <a:t>qualificar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verdadeiros</a:t>
            </a:r>
            <a:r>
              <a:rPr lang="en-US" dirty="0"/>
              <a:t>, </a:t>
            </a:r>
            <a:r>
              <a:rPr lang="en-US" dirty="0" err="1"/>
              <a:t>diminuindo</a:t>
            </a:r>
            <a:r>
              <a:rPr lang="en-US" dirty="0"/>
              <a:t> a chance de </a:t>
            </a:r>
            <a:r>
              <a:rPr lang="en-US" dirty="0" err="1"/>
              <a:t>falsos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97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9C1-B7B1-7611-D0DD-5DF30411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6B410-0D24-FCAA-D3C1-C0C6EAFD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Como Accuracy, Precision, Recall e F1 </a:t>
            </a:r>
            <a:r>
              <a:rPr lang="en-US" dirty="0" err="1"/>
              <a:t>dependem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ser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r>
              <a:rPr lang="en-US" dirty="0"/>
              <a:t> reais (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contraposição</a:t>
            </a:r>
            <a:r>
              <a:rPr lang="en-US" dirty="0"/>
              <a:t> a </a:t>
            </a:r>
            <a:r>
              <a:rPr lang="en-US" dirty="0" err="1"/>
              <a:t>falsos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 e </a:t>
            </a:r>
            <a:r>
              <a:rPr lang="en-US" dirty="0" err="1"/>
              <a:t>positivos</a:t>
            </a:r>
            <a:r>
              <a:rPr lang="en-US" dirty="0"/>
              <a:t>), é </a:t>
            </a:r>
            <a:r>
              <a:rPr lang="en-US" dirty="0" err="1"/>
              <a:t>preferível</a:t>
            </a:r>
            <a:r>
              <a:rPr lang="en-US" dirty="0"/>
              <a:t> utilizer o </a:t>
            </a:r>
            <a:r>
              <a:rPr lang="en-US" dirty="0" err="1"/>
              <a:t>modelo</a:t>
            </a:r>
            <a:r>
              <a:rPr lang="en-US" dirty="0"/>
              <a:t> que </a:t>
            </a:r>
            <a:r>
              <a:rPr lang="en-US" dirty="0" err="1"/>
              <a:t>tenha</a:t>
            </a:r>
            <a:r>
              <a:rPr lang="en-US" dirty="0"/>
              <a:t> um </a:t>
            </a:r>
            <a:r>
              <a:rPr lang="en-US" dirty="0" err="1"/>
              <a:t>melhor</a:t>
            </a:r>
            <a:r>
              <a:rPr lang="en-US" dirty="0"/>
              <a:t> AUC, pois as </a:t>
            </a:r>
            <a:r>
              <a:rPr lang="en-US" dirty="0" err="1"/>
              <a:t>métricas</a:t>
            </a:r>
            <a:r>
              <a:rPr lang="en-US" dirty="0"/>
              <a:t> </a:t>
            </a:r>
            <a:r>
              <a:rPr lang="en-US" dirty="0" err="1"/>
              <a:t>subsequentes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confiáveis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Portanto</a:t>
            </a:r>
            <a:r>
              <a:rPr lang="en-US" dirty="0"/>
              <a:t>,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escolhido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o Conjunto 1.</a:t>
            </a:r>
          </a:p>
        </p:txBody>
      </p:sp>
    </p:spTree>
    <p:extLst>
      <p:ext uri="{BB962C8B-B14F-4D97-AF65-F5344CB8AC3E}">
        <p14:creationId xmlns:p14="http://schemas.microsoft.com/office/powerpoint/2010/main" val="101289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3F9F-3ADC-A46A-323F-0ADB5E65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!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5084-01F4-34CA-5498-DD607CBB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3429000"/>
            <a:ext cx="11274612" cy="3237271"/>
          </a:xfrm>
        </p:spPr>
        <p:txBody>
          <a:bodyPr/>
          <a:lstStyle/>
          <a:p>
            <a:r>
              <a:rPr lang="en-US" dirty="0" err="1"/>
              <a:t>Contatos</a:t>
            </a:r>
            <a:r>
              <a:rPr lang="en-US" dirty="0"/>
              <a:t>: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alvarowang@gmail.com</a:t>
            </a:r>
            <a:endParaRPr lang="en-US" dirty="0"/>
          </a:p>
          <a:p>
            <a:r>
              <a:rPr lang="pt-BR" dirty="0" err="1"/>
              <a:t>Linkedin</a:t>
            </a:r>
            <a:r>
              <a:rPr lang="pt-BR" dirty="0"/>
              <a:t>: 	 </a:t>
            </a:r>
            <a:r>
              <a:rPr lang="pt-BR" dirty="0">
                <a:hlinkClick r:id="rId3"/>
              </a:rPr>
              <a:t>https://www.linkedin.com/in/alvaro-wang-1b0588155/</a:t>
            </a:r>
            <a:endParaRPr lang="pt-BR" dirty="0"/>
          </a:p>
          <a:p>
            <a:r>
              <a:rPr lang="pt-BR" dirty="0"/>
              <a:t>Telefone: (11) 984644425</a:t>
            </a:r>
          </a:p>
        </p:txBody>
      </p:sp>
      <p:pic>
        <p:nvPicPr>
          <p:cNvPr id="5" name="Picture 4" descr="A cat sleeping on a bed&#10;&#10;Description automatically generated">
            <a:extLst>
              <a:ext uri="{FF2B5EF4-FFF2-40B4-BE49-F238E27FC236}">
                <a16:creationId xmlns:a16="http://schemas.microsoft.com/office/drawing/2014/main" id="{A8D8433F-7D13-B308-C38B-21E5E65394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19"/>
          <a:stretch/>
        </p:blipFill>
        <p:spPr>
          <a:xfrm>
            <a:off x="7060324" y="-17821"/>
            <a:ext cx="5131676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F935-D47F-7F82-EC7B-3CA903A6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D67FAB-0CB2-9E4D-C0BF-9FED24CB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Descobrir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para </a:t>
            </a:r>
            <a:r>
              <a:rPr lang="en-US" dirty="0" err="1"/>
              <a:t>aumentar</a:t>
            </a:r>
            <a:r>
              <a:rPr lang="en-US" dirty="0"/>
              <a:t> as chances de </a:t>
            </a:r>
            <a:r>
              <a:rPr lang="en-US" dirty="0" err="1"/>
              <a:t>sobrevivência</a:t>
            </a:r>
            <a:r>
              <a:rPr lang="en-US" dirty="0"/>
              <a:t> das </a:t>
            </a:r>
            <a:r>
              <a:rPr lang="en-US" dirty="0" err="1"/>
              <a:t>pessoas</a:t>
            </a:r>
            <a:r>
              <a:rPr lang="en-US" dirty="0"/>
              <a:t> a </a:t>
            </a:r>
            <a:r>
              <a:rPr lang="en-US" dirty="0" err="1"/>
              <a:t>bordo</a:t>
            </a:r>
            <a:endParaRPr lang="en-US" dirty="0"/>
          </a:p>
          <a:p>
            <a:r>
              <a:rPr lang="en-US" dirty="0" err="1"/>
              <a:t>Descobrir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capacidade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</a:t>
            </a:r>
            <a:r>
              <a:rPr lang="en-US" dirty="0" err="1"/>
              <a:t>melhor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969F-5E9E-A7CC-E782-771A806A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9" y="188912"/>
            <a:ext cx="6599305" cy="1600200"/>
          </a:xfrm>
        </p:spPr>
        <p:txBody>
          <a:bodyPr>
            <a:normAutofit/>
          </a:bodyPr>
          <a:lstStyle/>
          <a:p>
            <a:r>
              <a:rPr lang="en-US" sz="4000" dirty="0"/>
              <a:t>Um </a:t>
            </a:r>
            <a:r>
              <a:rPr lang="en-US" sz="4000" dirty="0" err="1"/>
              <a:t>primeiro</a:t>
            </a:r>
            <a:r>
              <a:rPr lang="en-US" sz="4000" dirty="0"/>
              <a:t> </a:t>
            </a:r>
            <a:r>
              <a:rPr lang="en-US" sz="4000" dirty="0" err="1"/>
              <a:t>olhar</a:t>
            </a:r>
            <a:r>
              <a:rPr lang="en-US" sz="4000" dirty="0"/>
              <a:t> </a:t>
            </a:r>
            <a:r>
              <a:rPr lang="en-US" sz="4000" dirty="0" err="1"/>
              <a:t>nos</a:t>
            </a:r>
            <a:r>
              <a:rPr lang="en-US" sz="4000" dirty="0"/>
              <a:t> dados</a:t>
            </a:r>
            <a:endParaRPr lang="pt-BR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7816A-398F-7774-D31D-232747E7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791"/>
            <a:ext cx="12192000" cy="48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4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4278D7-4E86-88BE-585F-9D15C6C9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Observações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63AF3-0AB1-4E4E-CB64-18887496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PassengerId</a:t>
            </a:r>
            <a:r>
              <a:rPr lang="en-US" dirty="0"/>
              <a:t> é </a:t>
            </a:r>
            <a:r>
              <a:rPr lang="en-US" dirty="0" err="1"/>
              <a:t>basicamente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índices</a:t>
            </a:r>
            <a:endParaRPr lang="en-US" dirty="0"/>
          </a:p>
          <a:p>
            <a:r>
              <a:rPr lang="en-US" dirty="0"/>
              <a:t>Survived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(1 – </a:t>
            </a:r>
            <a:r>
              <a:rPr lang="en-US" dirty="0" err="1"/>
              <a:t>sobreviveu</a:t>
            </a:r>
            <a:r>
              <a:rPr lang="en-US" dirty="0"/>
              <a:t>, 0 –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sobreviveu</a:t>
            </a:r>
            <a:r>
              <a:rPr lang="en-US" dirty="0"/>
              <a:t>)</a:t>
            </a:r>
          </a:p>
          <a:p>
            <a:r>
              <a:rPr lang="pt-BR" dirty="0" err="1"/>
              <a:t>Name</a:t>
            </a:r>
            <a:r>
              <a:rPr lang="pt-BR" dirty="0"/>
              <a:t> e Ticket podem ser difíceis de processar </a:t>
            </a:r>
          </a:p>
          <a:p>
            <a:r>
              <a:rPr lang="pt-BR" dirty="0"/>
              <a:t>Sex está em masculino e feminino, diferente de </a:t>
            </a:r>
            <a:r>
              <a:rPr lang="pt-BR" dirty="0" err="1"/>
              <a:t>Survived</a:t>
            </a:r>
            <a:endParaRPr lang="pt-BR" dirty="0"/>
          </a:p>
          <a:p>
            <a:r>
              <a:rPr lang="pt-BR" dirty="0"/>
              <a:t>Age está como </a:t>
            </a:r>
            <a:r>
              <a:rPr lang="pt-BR" dirty="0" err="1"/>
              <a:t>float</a:t>
            </a:r>
            <a:r>
              <a:rPr lang="pt-BR" dirty="0"/>
              <a:t> (aceita decimais)</a:t>
            </a:r>
          </a:p>
          <a:p>
            <a:r>
              <a:rPr lang="pt-BR" dirty="0" err="1"/>
              <a:t>SibSp</a:t>
            </a:r>
            <a:r>
              <a:rPr lang="pt-BR" dirty="0"/>
              <a:t> e </a:t>
            </a:r>
            <a:r>
              <a:rPr lang="pt-BR" dirty="0" err="1"/>
              <a:t>Parch</a:t>
            </a:r>
            <a:r>
              <a:rPr lang="pt-BR" dirty="0"/>
              <a:t> estão como números inteiros</a:t>
            </a:r>
          </a:p>
          <a:p>
            <a:r>
              <a:rPr lang="pt-BR" dirty="0"/>
              <a:t>Fare são números decimais</a:t>
            </a:r>
          </a:p>
          <a:p>
            <a:r>
              <a:rPr lang="pt-BR" dirty="0" err="1"/>
              <a:t>Cabin</a:t>
            </a:r>
            <a:r>
              <a:rPr lang="pt-BR" dirty="0"/>
              <a:t> está codificado, e tem valores nulos</a:t>
            </a:r>
          </a:p>
          <a:p>
            <a:r>
              <a:rPr lang="pt-BR" dirty="0" err="1"/>
              <a:t>Embarked</a:t>
            </a:r>
            <a:r>
              <a:rPr lang="pt-BR" dirty="0"/>
              <a:t> está com apenas a primeira letra do porto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06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64643E-F647-346B-6B70-CD775B99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anchor="ctr">
            <a:normAutofit/>
          </a:bodyPr>
          <a:lstStyle/>
          <a:p>
            <a:r>
              <a:rPr lang="en-US"/>
              <a:t>Informações adicionais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E95E-4445-2D71-417B-8B4FD413D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557"/>
            <a:ext cx="5412901" cy="3446247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Notamos</a:t>
            </a:r>
            <a:r>
              <a:rPr lang="en-US" sz="1800" dirty="0"/>
              <a:t> que Cabin </a:t>
            </a:r>
            <a:r>
              <a:rPr lang="en-US" sz="1800" dirty="0" err="1"/>
              <a:t>possui</a:t>
            </a:r>
            <a:r>
              <a:rPr lang="en-US" sz="1800" dirty="0"/>
              <a:t> 77% de dados </a:t>
            </a:r>
            <a:r>
              <a:rPr lang="en-US" sz="1800" dirty="0" err="1"/>
              <a:t>faltando</a:t>
            </a:r>
            <a:r>
              <a:rPr lang="en-US" sz="1800" dirty="0"/>
              <a:t>, </a:t>
            </a:r>
            <a:r>
              <a:rPr lang="en-US" sz="1800" dirty="0" err="1"/>
              <a:t>teremos</a:t>
            </a:r>
            <a:r>
              <a:rPr lang="en-US" sz="1800" dirty="0"/>
              <a:t> que </a:t>
            </a:r>
            <a:r>
              <a:rPr lang="en-US" sz="1800" dirty="0" err="1"/>
              <a:t>inutilizar</a:t>
            </a:r>
            <a:r>
              <a:rPr lang="en-US" sz="1800" dirty="0"/>
              <a:t>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coluna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Notamos</a:t>
            </a:r>
            <a:r>
              <a:rPr lang="en-US" sz="1800" dirty="0"/>
              <a:t> 3 </a:t>
            </a:r>
            <a:r>
              <a:rPr lang="en-US" sz="1800" dirty="0" err="1"/>
              <a:t>tipos</a:t>
            </a:r>
            <a:r>
              <a:rPr lang="en-US" sz="1800" dirty="0"/>
              <a:t> de dados, int64 (</a:t>
            </a:r>
            <a:r>
              <a:rPr lang="en-US" sz="1800" dirty="0" err="1"/>
              <a:t>números</a:t>
            </a:r>
            <a:r>
              <a:rPr lang="en-US" sz="1800" dirty="0"/>
              <a:t> </a:t>
            </a:r>
            <a:r>
              <a:rPr lang="en-US" sz="1800" dirty="0" err="1"/>
              <a:t>inteiros</a:t>
            </a:r>
            <a:r>
              <a:rPr lang="en-US" sz="1800" dirty="0"/>
              <a:t>), float64 (</a:t>
            </a:r>
            <a:r>
              <a:rPr lang="en-US" sz="1800" dirty="0" err="1"/>
              <a:t>números</a:t>
            </a:r>
            <a:r>
              <a:rPr lang="en-US" sz="1800" dirty="0"/>
              <a:t> </a:t>
            </a:r>
            <a:r>
              <a:rPr lang="en-US" sz="1800" dirty="0" err="1"/>
              <a:t>decimais</a:t>
            </a:r>
            <a:r>
              <a:rPr lang="en-US" sz="1800" dirty="0"/>
              <a:t>) e object (</a:t>
            </a:r>
            <a:r>
              <a:rPr lang="en-US" sz="1800" dirty="0" err="1"/>
              <a:t>letras</a:t>
            </a:r>
            <a:r>
              <a:rPr lang="en-US" sz="1800" dirty="0"/>
              <a:t> e/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numeros</a:t>
            </a:r>
            <a:r>
              <a:rPr lang="en-US" sz="1800" dirty="0"/>
              <a:t> e/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símbolos</a:t>
            </a:r>
            <a:r>
              <a:rPr lang="en-US" sz="1800" dirty="0"/>
              <a:t>).</a:t>
            </a:r>
          </a:p>
          <a:p>
            <a:r>
              <a:rPr lang="en-US" sz="1800" dirty="0" err="1"/>
              <a:t>Notamos</a:t>
            </a:r>
            <a:r>
              <a:rPr lang="en-US" sz="1800" dirty="0"/>
              <a:t> um total de 891 entradas </a:t>
            </a:r>
            <a:r>
              <a:rPr lang="en-US" sz="1800" dirty="0" err="1"/>
              <a:t>passageiros</a:t>
            </a:r>
            <a:r>
              <a:rPr lang="en-US" sz="1800" dirty="0"/>
              <a:t>.</a:t>
            </a:r>
          </a:p>
          <a:p>
            <a:r>
              <a:rPr lang="pt-BR" sz="1800" dirty="0"/>
              <a:t>Age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Embarked</a:t>
            </a:r>
            <a:r>
              <a:rPr lang="pt-BR" sz="1800" dirty="0"/>
              <a:t> precisarão ter suas lacunas preenchidas.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9271-8E69-B0E3-AC92-7F332E77B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1" y="622575"/>
            <a:ext cx="4724400" cy="56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9621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2564</TotalTime>
  <Words>2171</Words>
  <Application>Microsoft Office PowerPoint</Application>
  <PresentationFormat>Widescreen</PresentationFormat>
  <Paragraphs>171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AvenirNext LT Pro Medium</vt:lpstr>
      <vt:lpstr>Inter</vt:lpstr>
      <vt:lpstr>Arial</vt:lpstr>
      <vt:lpstr>Avenir Next LT Pro</vt:lpstr>
      <vt:lpstr>Sabon Next LT</vt:lpstr>
      <vt:lpstr>DappledVTI</vt:lpstr>
      <vt:lpstr>Competição Kaggle - Titanic</vt:lpstr>
      <vt:lpstr>Sobre o Kaggle</vt:lpstr>
      <vt:lpstr>O contexto:</vt:lpstr>
      <vt:lpstr>Os dados:</vt:lpstr>
      <vt:lpstr>Os dados serão usados como descritos no desafio:</vt:lpstr>
      <vt:lpstr>Objetivos:</vt:lpstr>
      <vt:lpstr>Um primeiro olhar nos dados</vt:lpstr>
      <vt:lpstr>Observações:</vt:lpstr>
      <vt:lpstr>Informações adicionais</vt:lpstr>
      <vt:lpstr>Descrição estatística dos dados</vt:lpstr>
      <vt:lpstr>Testes estatísticos e p-value</vt:lpstr>
      <vt:lpstr>p-value</vt:lpstr>
      <vt:lpstr>Qui-Quadrado</vt:lpstr>
      <vt:lpstr>ANOVA</vt:lpstr>
      <vt:lpstr>Shapiro-Wilk </vt:lpstr>
      <vt:lpstr>Mann-Whitney U</vt:lpstr>
      <vt:lpstr>Análise dos dados categóricos</vt:lpstr>
      <vt:lpstr>Contagem de sobreviventes</vt:lpstr>
      <vt:lpstr>Sobrevivência por gênero</vt:lpstr>
      <vt:lpstr>Testes estatísticos:</vt:lpstr>
      <vt:lpstr>Numero de irmãos e cônjuges</vt:lpstr>
      <vt:lpstr>Sobrevivência por número de irmãos e cônjuges</vt:lpstr>
      <vt:lpstr>Sobrevivência por local de embarque</vt:lpstr>
      <vt:lpstr>Variáveis numéricas</vt:lpstr>
      <vt:lpstr>Pré processamento</vt:lpstr>
      <vt:lpstr>Imputando valores para Fare</vt:lpstr>
      <vt:lpstr>Imputando valores para Age</vt:lpstr>
      <vt:lpstr>Imputando valores para Embarked </vt:lpstr>
      <vt:lpstr>Pré-Processamento: tabela final</vt:lpstr>
      <vt:lpstr>Avaliando as variáveis numéricas</vt:lpstr>
      <vt:lpstr>Pesquisa chi-quadrado para sobrevivência e local de embarque</vt:lpstr>
      <vt:lpstr>Análise da relação entre preço de ticket e local de embarque</vt:lpstr>
      <vt:lpstr>Avaliando distribuição de pessoas por classe </vt:lpstr>
      <vt:lpstr>Sobrevivência por classe embarcada</vt:lpstr>
      <vt:lpstr>Análise da distribuição de idade</vt:lpstr>
      <vt:lpstr>Perfil de idade entre sobreviventes e não sobreviventes</vt:lpstr>
      <vt:lpstr>Preço pago na passagem e sobrevivência</vt:lpstr>
      <vt:lpstr>Com estas análises feitas, estou relativamente seguro para usar classe embarcada, sexo, numero de irmãos, numero de pais, preço da passagem e local de embarque como variáveis que influenciam nas chances de sobrevivência</vt:lpstr>
      <vt:lpstr>Modelos de Machine Learning utilizados:</vt:lpstr>
      <vt:lpstr>kNN</vt:lpstr>
      <vt:lpstr>Random Forest</vt:lpstr>
      <vt:lpstr>XGBoost</vt:lpstr>
      <vt:lpstr>Logistic Regression</vt:lpstr>
      <vt:lpstr>CatBoost</vt:lpstr>
      <vt:lpstr>Analisando a performance dos modelos</vt:lpstr>
      <vt:lpstr>Estratégia geral para o aprendizado de máquina</vt:lpstr>
      <vt:lpstr>Performance dos modelos individualmente</vt:lpstr>
      <vt:lpstr>Conjunto 1: Todos os modelos contribuem igualmente</vt:lpstr>
      <vt:lpstr>Conjunto 2: Média ponderada evidenciando conjuntos que contribuem mais</vt:lpstr>
      <vt:lpstr>Curvas ROC</vt:lpstr>
      <vt:lpstr>Curva ROC e AUC</vt:lpstr>
      <vt:lpstr>Conclusões</vt:lpstr>
      <vt:lpstr>Conclusões</vt:lpstr>
      <vt:lpstr>Obrigado por ler!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Competição Kaggle - Titanic</dc:title>
  <dc:creator>Alvaro Wang</dc:creator>
  <cp:lastModifiedBy>Alvaro Wang</cp:lastModifiedBy>
  <cp:revision>3</cp:revision>
  <dcterms:created xsi:type="dcterms:W3CDTF">2024-05-06T16:48:52Z</dcterms:created>
  <dcterms:modified xsi:type="dcterms:W3CDTF">2024-05-09T13:47:11Z</dcterms:modified>
</cp:coreProperties>
</file>