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67350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1C5D9-C259-4CF4-B7E8-E5FCF37D025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1894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424374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4919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428420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1169714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649158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508557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53789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30209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30996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1C5D9-C259-4CF4-B7E8-E5FCF37D025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11348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1C5D9-C259-4CF4-B7E8-E5FCF37D0257}"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25994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36632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125879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01C5D9-C259-4CF4-B7E8-E5FCF37D0257}" type="datetimeFigureOut">
              <a:rPr lang="en-IN" smtClean="0"/>
              <a:t>10-12-2023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233876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1C5D9-C259-4CF4-B7E8-E5FCF37D0257}"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4E3B78-BC89-4DA9-AE1A-D0C880166927}" type="slidenum">
              <a:rPr lang="en-IN" smtClean="0"/>
              <a:t>‹#›</a:t>
            </a:fld>
            <a:endParaRPr lang="en-IN"/>
          </a:p>
        </p:txBody>
      </p:sp>
    </p:spTree>
    <p:extLst>
      <p:ext uri="{BB962C8B-B14F-4D97-AF65-F5344CB8AC3E}">
        <p14:creationId xmlns:p14="http://schemas.microsoft.com/office/powerpoint/2010/main" val="92052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01C5D9-C259-4CF4-B7E8-E5FCF37D0257}" type="datetimeFigureOut">
              <a:rPr lang="en-IN" smtClean="0"/>
              <a:t>10-12-2023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4E3B78-BC89-4DA9-AE1A-D0C880166927}" type="slidenum">
              <a:rPr lang="en-IN" smtClean="0"/>
              <a:t>‹#›</a:t>
            </a:fld>
            <a:endParaRPr lang="en-IN"/>
          </a:p>
        </p:txBody>
      </p:sp>
    </p:spTree>
    <p:extLst>
      <p:ext uri="{BB962C8B-B14F-4D97-AF65-F5344CB8AC3E}">
        <p14:creationId xmlns:p14="http://schemas.microsoft.com/office/powerpoint/2010/main" val="1469594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B0B8-B5D1-2682-EDC5-4BD5C9C1380A}"/>
              </a:ext>
            </a:extLst>
          </p:cNvPr>
          <p:cNvSpPr>
            <a:spLocks noGrp="1"/>
          </p:cNvSpPr>
          <p:nvPr>
            <p:ph type="ctrTitle"/>
          </p:nvPr>
        </p:nvSpPr>
        <p:spPr>
          <a:xfrm>
            <a:off x="1154955" y="1447800"/>
            <a:ext cx="8685731" cy="2253343"/>
          </a:xfrm>
        </p:spPr>
        <p:txBody>
          <a:bodyPr/>
          <a:lstStyle/>
          <a:p>
            <a:r>
              <a:rPr kumimoji="0" lang="en-US" sz="40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Breast Cancer Detection Using CNN Model</a:t>
            </a:r>
            <a:endParaRPr lang="en-IN" sz="11500" dirty="0">
              <a:latin typeface="Source Sans Pro SemiBold" panose="020B0603030403020204" pitchFamily="34" charset="0"/>
              <a:ea typeface="Source Sans Pro SemiBold" panose="020B0603030403020204" pitchFamily="34" charset="0"/>
            </a:endParaRPr>
          </a:p>
        </p:txBody>
      </p:sp>
      <p:sp>
        <p:nvSpPr>
          <p:cNvPr id="3" name="Subtitle 2">
            <a:extLst>
              <a:ext uri="{FF2B5EF4-FFF2-40B4-BE49-F238E27FC236}">
                <a16:creationId xmlns:a16="http://schemas.microsoft.com/office/drawing/2014/main" id="{837E46B0-BA6D-FEE6-C699-12E4E81F3F36}"/>
              </a:ext>
            </a:extLst>
          </p:cNvPr>
          <p:cNvSpPr>
            <a:spLocks noGrp="1"/>
          </p:cNvSpPr>
          <p:nvPr>
            <p:ph type="subTitle" idx="1"/>
          </p:nvPr>
        </p:nvSpPr>
        <p:spPr>
          <a:xfrm>
            <a:off x="5965371" y="3953691"/>
            <a:ext cx="5681273" cy="2386148"/>
          </a:xfrm>
        </p:spPr>
        <p:txBody>
          <a:bodyPr>
            <a:normAutofit fontScale="85000" lnSpcReduction="20000"/>
          </a:bodyPr>
          <a:lstStyle/>
          <a:p>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Team Members: </a:t>
            </a:r>
          </a:p>
          <a:p>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Vishal Vyshnav A(20BCE1965)</a:t>
            </a:r>
          </a:p>
          <a:p>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Utkarsh Verma(20BCE1193) </a:t>
            </a:r>
          </a:p>
          <a:p>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N Sri </a:t>
            </a:r>
            <a:r>
              <a:rPr kumimoji="0" lang="en-US" sz="3200" b="0" i="0" u="none" strike="noStrike" kern="0" cap="none" spc="0" normalizeH="0" baseline="0" noProof="0" dirty="0" err="1">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Sishvik</a:t>
            </a:r>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 (20BCE1735) </a:t>
            </a:r>
          </a:p>
          <a:p>
            <a:r>
              <a:rPr kumimoji="0" lang="en-US" sz="3200" b="0" i="0" u="none" strike="noStrike" kern="0" cap="none" spc="0" normalizeH="0" baseline="0" noProof="0" dirty="0">
                <a:ln>
                  <a:noFill/>
                </a:ln>
                <a:solidFill>
                  <a:prstClr val="black"/>
                </a:solidFill>
                <a:effectLst/>
                <a:uLnTx/>
                <a:uFillTx/>
                <a:latin typeface="Source Sans Pro SemiBold" panose="020B0603030403020204" pitchFamily="34" charset="0"/>
                <a:ea typeface="Source Sans Pro SemiBold" panose="020B0603030403020204" pitchFamily="34" charset="0"/>
                <a:cs typeface="Times New Roman"/>
              </a:rPr>
              <a:t>Abhiram B (20BCE1218)</a:t>
            </a:r>
            <a:endParaRPr lang="en-IN" dirty="0"/>
          </a:p>
        </p:txBody>
      </p:sp>
    </p:spTree>
    <p:extLst>
      <p:ext uri="{BB962C8B-B14F-4D97-AF65-F5344CB8AC3E}">
        <p14:creationId xmlns:p14="http://schemas.microsoft.com/office/powerpoint/2010/main" val="2720265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Methodology:</a:t>
            </a:r>
            <a:br>
              <a:rPr lang="en-IN" sz="4400" b="1" spc="-10" dirty="0">
                <a:latin typeface="Times New Roman"/>
                <a:cs typeface="Times New Roman"/>
              </a:rPr>
            </a:br>
            <a:endParaRPr lang="en-IN" sz="4400" b="1" spc="-10" dirty="0">
              <a:latin typeface="Times New Roman"/>
              <a:cs typeface="Times New Roman"/>
            </a:endParaRP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844732" y="1236618"/>
            <a:ext cx="10485120" cy="5259976"/>
          </a:xfrm>
        </p:spPr>
        <p:txBody>
          <a:bodyPr>
            <a:normAutofit lnSpcReduction="10000"/>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presented  methodology  outlines  the  training  and optimization process of a Hybrid Convolutional Neural Network (CNN) for the critical task of breast cancer detection using thermal images. This hybrid architecture incorporates convolutional layers, max-pooling layers, and a flattening step, followed by a fully connected layer consisting of 64 neurons. This configuration allows the model to effectively learn hierarchical features from the thermal images, capturing intricate patterns indicative of breast health or abnormalities.</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model optimization unfolds through a systematic exploration  of  hyperparameters  in  a  series  of  trials. Hyperparameters such as the number of layers, units in each layer, activation functions, and dropout rates are fine-tuned to enhance the model's capacity to discern subtle thermal variations associated with healthy and cancerous breast tissues. The iterative nature of the architecture search aims to identify the optimal configuration, maximizing the model's accuracy in distinguishing between healthy and sick thermal breast images.</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In the initial trial (Trial #1), the hybrid CNN is trained on a dataset of thermal images, resulting in a validation accuracy of 72.92%. This promising starting point motivates the continuation of the hyperparameter tuning process into Trial #2. The training process involves multiple epochs, during which the model refines its weights based on the training data, aiming to minimize the loss function.</a:t>
            </a:r>
          </a:p>
        </p:txBody>
      </p:sp>
    </p:spTree>
    <p:extLst>
      <p:ext uri="{BB962C8B-B14F-4D97-AF65-F5344CB8AC3E}">
        <p14:creationId xmlns:p14="http://schemas.microsoft.com/office/powerpoint/2010/main" val="427511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r>
              <a:rPr lang="en-US" sz="2000" dirty="0">
                <a:latin typeface="Times New Roman"/>
                <a:cs typeface="Times New Roman"/>
              </a:rPr>
              <a:t>The specific focus on thermal images of breasts, classified as healthy or sick, underscores the clinical relevance of the project. The ultimate goal is to deploy a model capable of accurately identifying signs of breast cancer from thermal data. The inclusion of a fully connected layer with 64 neurons adds a level of complexity, enabling the model to capture higher-level features and relationships in the thermal images. This comprehensive methodology combines advanced neural network architecture, hyperparameter tuning, and targeted dataset classification to contribute to the advancement of early breast cancer detection methodologies leveraging thermal imaging technology.</a:t>
            </a:r>
          </a:p>
          <a:p>
            <a:endParaRPr lang="en-IN" dirty="0">
              <a:latin typeface="Times New Roman" panose="02020603050405020304" pitchFamily="18" charset="0"/>
              <a:cs typeface="Times New Roman" panose="02020603050405020304" pitchFamily="18" charset="0"/>
            </a:endParaRPr>
          </a:p>
        </p:txBody>
      </p:sp>
      <p:pic>
        <p:nvPicPr>
          <p:cNvPr id="2" name="object 13">
            <a:extLst>
              <a:ext uri="{FF2B5EF4-FFF2-40B4-BE49-F238E27FC236}">
                <a16:creationId xmlns:a16="http://schemas.microsoft.com/office/drawing/2014/main" id="{94BC2AAF-DCD7-5E14-C263-2DFC4FDA2D03}"/>
              </a:ext>
            </a:extLst>
          </p:cNvPr>
          <p:cNvPicPr/>
          <p:nvPr/>
        </p:nvPicPr>
        <p:blipFill>
          <a:blip r:embed="rId2" cstate="print"/>
          <a:stretch>
            <a:fillRect/>
          </a:stretch>
        </p:blipFill>
        <p:spPr>
          <a:xfrm>
            <a:off x="3142456" y="3317966"/>
            <a:ext cx="5634446" cy="3361508"/>
          </a:xfrm>
          <a:prstGeom prst="rect">
            <a:avLst/>
          </a:prstGeom>
        </p:spPr>
      </p:pic>
    </p:spTree>
    <p:extLst>
      <p:ext uri="{BB962C8B-B14F-4D97-AF65-F5344CB8AC3E}">
        <p14:creationId xmlns:p14="http://schemas.microsoft.com/office/powerpoint/2010/main" val="262737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Literature Survey</a:t>
            </a:r>
            <a:br>
              <a:rPr lang="en-IN" sz="4400" b="1" spc="-10" dirty="0">
                <a:latin typeface="Times New Roman"/>
                <a:cs typeface="Times New Roman"/>
              </a:rPr>
            </a:br>
            <a:endParaRPr lang="en-IN" sz="4400" b="1" spc="-10" dirty="0">
              <a:latin typeface="Times New Roman"/>
              <a:cs typeface="Times New Roman"/>
            </a:endParaRP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844732" y="1236618"/>
            <a:ext cx="10485120" cy="5259976"/>
          </a:xfrm>
        </p:spPr>
        <p:txBody>
          <a:bodyPr>
            <a:normAutofit lnSpcReduction="10000"/>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DCNN  has  achieved  interesting  results  in  images processing.  Recently,  this  network  began  to  prove </a:t>
            </a:r>
            <a:r>
              <a:rPr lang="en-US" sz="2000" dirty="0" err="1">
                <a:latin typeface="Times New Roman" panose="02020603050405020304" pitchFamily="18" charset="0"/>
                <a:cs typeface="Times New Roman" panose="02020603050405020304" pitchFamily="18" charset="0"/>
              </a:rPr>
              <a:t>formance</a:t>
            </a:r>
            <a:r>
              <a:rPr lang="en-US" sz="2000" dirty="0">
                <a:latin typeface="Times New Roman" panose="02020603050405020304" pitchFamily="18" charset="0"/>
                <a:cs typeface="Times New Roman" panose="02020603050405020304" pitchFamily="18" charset="0"/>
              </a:rPr>
              <a:t> in medical tasks, particularly the analysis </a:t>
            </a:r>
            <a:r>
              <a:rPr lang="en-US" sz="2000" dirty="0" err="1">
                <a:latin typeface="Times New Roman" panose="02020603050405020304" pitchFamily="18" charset="0"/>
                <a:cs typeface="Times New Roman" panose="02020603050405020304" pitchFamily="18" charset="0"/>
              </a:rPr>
              <a:t>ofmedical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imaging.In</a:t>
            </a:r>
            <a:r>
              <a:rPr lang="en-US" sz="2000" dirty="0">
                <a:latin typeface="Times New Roman" panose="02020603050405020304" pitchFamily="18" charset="0"/>
                <a:cs typeface="Times New Roman" panose="02020603050405020304" pitchFamily="18" charset="0"/>
              </a:rPr>
              <a:t> the context of our study to detect breast cancer automatically in early stages, several studies addresses the problems of detection and classification of breast masses based on DCNN. In (Posada et al., 2015) they used two DCNN models </a:t>
            </a:r>
            <a:r>
              <a:rPr lang="en-US" sz="2000" dirty="0" err="1">
                <a:latin typeface="Times New Roman" panose="02020603050405020304" pitchFamily="18" charset="0"/>
                <a:cs typeface="Times New Roman" panose="02020603050405020304" pitchFamily="18" charset="0"/>
              </a:rPr>
              <a:t>AlexNet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VGGNet</a:t>
            </a:r>
            <a:r>
              <a:rPr lang="en-US" sz="2000" dirty="0">
                <a:latin typeface="Times New Roman" panose="02020603050405020304" pitchFamily="18" charset="0"/>
                <a:cs typeface="Times New Roman" panose="02020603050405020304" pitchFamily="18" charset="0"/>
              </a:rPr>
              <a:t> as a features extractor and the SVM as a classifier to detect and diagnose breast cancer with 64.52% of accuracy. This system  is  applied  to  a  dataset  </a:t>
            </a:r>
            <a:r>
              <a:rPr lang="en-US" sz="2000" dirty="0" err="1">
                <a:latin typeface="Times New Roman" panose="02020603050405020304" pitchFamily="18" charset="0"/>
                <a:cs typeface="Times New Roman" panose="02020603050405020304" pitchFamily="18" charset="0"/>
              </a:rPr>
              <a:t>containning</a:t>
            </a:r>
            <a:r>
              <a:rPr lang="en-US" sz="2000" dirty="0">
                <a:latin typeface="Times New Roman" panose="02020603050405020304" pitchFamily="18" charset="0"/>
                <a:cs typeface="Times New Roman" panose="02020603050405020304" pitchFamily="18" charset="0"/>
              </a:rPr>
              <a:t>  600 mammography where 360 for training and 240 for test. Michal </a:t>
            </a:r>
            <a:r>
              <a:rPr lang="en-US" sz="2000" dirty="0" err="1">
                <a:latin typeface="Times New Roman" panose="02020603050405020304" pitchFamily="18" charset="0"/>
                <a:cs typeface="Times New Roman" panose="02020603050405020304" pitchFamily="18" charset="0"/>
              </a:rPr>
              <a:t>Zejmo</a:t>
            </a:r>
            <a:r>
              <a:rPr lang="en-US" sz="2000" dirty="0">
                <a:latin typeface="Times New Roman" panose="02020603050405020304" pitchFamily="18" charset="0"/>
                <a:cs typeface="Times New Roman" panose="02020603050405020304" pitchFamily="18" charset="0"/>
              </a:rPr>
              <a:t> et al (</a:t>
            </a:r>
            <a:r>
              <a:rPr lang="en-US" sz="2000" dirty="0" err="1">
                <a:latin typeface="Times New Roman" panose="02020603050405020304" pitchFamily="18" charset="0"/>
                <a:cs typeface="Times New Roman" panose="02020603050405020304" pitchFamily="18" charset="0"/>
              </a:rPr>
              <a:t>Zejmo</a:t>
            </a:r>
            <a:r>
              <a:rPr lang="en-US" sz="2000" dirty="0">
                <a:latin typeface="Times New Roman" panose="02020603050405020304" pitchFamily="18" charset="0"/>
                <a:cs typeface="Times New Roman" panose="02020603050405020304" pitchFamily="18" charset="0"/>
              </a:rPr>
              <a:t> et al., 2017) classified breast microscopic images for 50 </a:t>
            </a:r>
            <a:r>
              <a:rPr lang="en-US" sz="2000" dirty="0" err="1">
                <a:latin typeface="Times New Roman" panose="02020603050405020304" pitchFamily="18" charset="0"/>
                <a:cs typeface="Times New Roman" panose="02020603050405020304" pitchFamily="18" charset="0"/>
              </a:rPr>
              <a:t>patientsusing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GoogLeNet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AlexNet</a:t>
            </a:r>
            <a:r>
              <a:rPr lang="en-US" sz="2000" dirty="0">
                <a:latin typeface="Times New Roman" panose="02020603050405020304" pitchFamily="18" charset="0"/>
                <a:cs typeface="Times New Roman" panose="02020603050405020304" pitchFamily="18" charset="0"/>
              </a:rPr>
              <a:t> which achieved </a:t>
            </a:r>
            <a:r>
              <a:rPr lang="en-US" sz="2000" dirty="0" err="1">
                <a:latin typeface="Times New Roman" panose="02020603050405020304" pitchFamily="18" charset="0"/>
                <a:cs typeface="Times New Roman" panose="02020603050405020304" pitchFamily="18" charset="0"/>
              </a:rPr>
              <a:t>renspectively</a:t>
            </a:r>
            <a:r>
              <a:rPr lang="en-US" sz="2000" dirty="0">
                <a:latin typeface="Times New Roman" panose="02020603050405020304" pitchFamily="18" charset="0"/>
                <a:cs typeface="Times New Roman" panose="02020603050405020304" pitchFamily="18" charset="0"/>
              </a:rPr>
              <a:t> 83% and 80% accuracy.</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authors of (Zhou et al., 2016) analyzed the </a:t>
            </a:r>
            <a:r>
              <a:rPr lang="en-US" sz="2000" dirty="0" err="1">
                <a:latin typeface="Times New Roman" panose="02020603050405020304" pitchFamily="18" charset="0"/>
                <a:cs typeface="Times New Roman" panose="02020603050405020304" pitchFamily="18" charset="0"/>
              </a:rPr>
              <a:t>effeciency</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DCNnNin</a:t>
            </a:r>
            <a:r>
              <a:rPr lang="en-US" sz="2000" dirty="0">
                <a:latin typeface="Times New Roman" panose="02020603050405020304" pitchFamily="18" charset="0"/>
                <a:cs typeface="Times New Roman" panose="02020603050405020304" pitchFamily="18" charset="0"/>
              </a:rPr>
              <a:t> determining the existence of breast masses using 322 mammographic images. This analysis gave </a:t>
            </a:r>
            <a:r>
              <a:rPr lang="en-US" sz="2000" dirty="0" err="1">
                <a:latin typeface="Times New Roman" panose="02020603050405020304" pitchFamily="18" charset="0"/>
                <a:cs typeface="Times New Roman" panose="02020603050405020304" pitchFamily="18" charset="0"/>
              </a:rPr>
              <a:t>anaccuracy</a:t>
            </a:r>
            <a:r>
              <a:rPr lang="en-US" sz="2000" dirty="0">
                <a:latin typeface="Times New Roman" panose="02020603050405020304" pitchFamily="18" charset="0"/>
                <a:cs typeface="Times New Roman" panose="02020603050405020304" pitchFamily="18" charset="0"/>
              </a:rPr>
              <a:t> equal to 60.9%. In (</a:t>
            </a:r>
            <a:r>
              <a:rPr lang="en-US" sz="2000" dirty="0" err="1">
                <a:latin typeface="Times New Roman" panose="02020603050405020304" pitchFamily="18" charset="0"/>
                <a:cs typeface="Times New Roman" panose="02020603050405020304" pitchFamily="18" charset="0"/>
              </a:rPr>
              <a:t>Jadoon</a:t>
            </a:r>
            <a:r>
              <a:rPr lang="en-US" sz="2000" dirty="0">
                <a:latin typeface="Times New Roman" panose="02020603050405020304" pitchFamily="18" charset="0"/>
                <a:cs typeface="Times New Roman" panose="02020603050405020304" pitchFamily="18" charset="0"/>
              </a:rPr>
              <a:t> et al., 2017), the authors classified 2796 mammography into three </a:t>
            </a:r>
            <a:r>
              <a:rPr lang="en-US" sz="2000" dirty="0" err="1">
                <a:latin typeface="Times New Roman" panose="02020603050405020304" pitchFamily="18" charset="0"/>
                <a:cs typeface="Times New Roman" panose="02020603050405020304" pitchFamily="18" charset="0"/>
              </a:rPr>
              <a:t>clasnses</a:t>
            </a:r>
            <a:r>
              <a:rPr lang="en-US" sz="2000" dirty="0">
                <a:latin typeface="Times New Roman" panose="02020603050405020304" pitchFamily="18" charset="0"/>
                <a:cs typeface="Times New Roman" panose="02020603050405020304" pitchFamily="18" charset="0"/>
              </a:rPr>
              <a:t> normal, </a:t>
            </a:r>
            <a:r>
              <a:rPr lang="en-US" sz="2000" dirty="0" err="1">
                <a:latin typeface="Times New Roman" panose="02020603050405020304" pitchFamily="18" charset="0"/>
                <a:cs typeface="Times New Roman" panose="02020603050405020304" pitchFamily="18" charset="0"/>
              </a:rPr>
              <a:t>begnin</a:t>
            </a:r>
            <a:r>
              <a:rPr lang="en-US" sz="2000" dirty="0">
                <a:latin typeface="Times New Roman" panose="02020603050405020304" pitchFamily="18" charset="0"/>
                <a:cs typeface="Times New Roman" panose="02020603050405020304" pitchFamily="18" charset="0"/>
              </a:rPr>
              <a:t> and malign using DCNN to obtain 83.74% of accuracy.</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Although research in this context has used deep DCNN models and has achieved interesting results, the dataset used in evaluation are small despite the large number of mammography performed every day. For this, our work consists mainly of creating a computer aided breast cancer diagnosis using a big number of mammographic images (8000 images)</a:t>
            </a:r>
          </a:p>
        </p:txBody>
      </p:sp>
    </p:spTree>
    <p:extLst>
      <p:ext uri="{BB962C8B-B14F-4D97-AF65-F5344CB8AC3E}">
        <p14:creationId xmlns:p14="http://schemas.microsoft.com/office/powerpoint/2010/main" val="2808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Dataset:</a:t>
            </a: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844732" y="1236618"/>
            <a:ext cx="10485120" cy="5259976"/>
          </a:xfrm>
        </p:spPr>
        <p:txBody>
          <a:bodyPr>
            <a:normAutofit/>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DMR dataset is pre-processed by histogram equalizer and ROI techniques to decrease the amount of noise and anomalies in the dataset images as shown in Figure 7. The Database for </a:t>
            </a:r>
            <a:r>
              <a:rPr lang="en-US" sz="2000" dirty="0" err="1">
                <a:latin typeface="Times New Roman" panose="02020603050405020304" pitchFamily="18" charset="0"/>
                <a:cs typeface="Times New Roman" panose="02020603050405020304" pitchFamily="18" charset="0"/>
              </a:rPr>
              <a:t>Mastology</a:t>
            </a:r>
            <a:r>
              <a:rPr lang="en-US" sz="2000" dirty="0">
                <a:latin typeface="Times New Roman" panose="02020603050405020304" pitchFamily="18" charset="0"/>
                <a:cs typeface="Times New Roman" panose="02020603050405020304" pitchFamily="18" charset="0"/>
              </a:rPr>
              <a:t> Research (DMR) is a publicly available  online  platform  that  stores  and  organizes hematologic images for breast cancer initial identification. Thermal and mammography images obtained by the research group are available in this collection. We used thermogram  images  for  our  research  purpose.  The thermogram images consist of two categories healthy and sick with sizes 640 × 480 pixels. Both the categories consist of a total of 1006 mages of which healthy is 745 and sick is 261 (Al-</a:t>
            </a:r>
            <a:r>
              <a:rPr lang="en-US" sz="2000" dirty="0" err="1">
                <a:latin typeface="Times New Roman" panose="02020603050405020304" pitchFamily="18" charset="0"/>
                <a:cs typeface="Times New Roman" panose="02020603050405020304" pitchFamily="18" charset="0"/>
              </a:rPr>
              <a:t>Hadidi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Alarabeyyat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Alhanahnah</a:t>
            </a:r>
            <a:r>
              <a:rPr lang="en-US" sz="2000" dirty="0">
                <a:latin typeface="Times New Roman" panose="02020603050405020304" pitchFamily="18" charset="0"/>
                <a:cs typeface="Times New Roman" panose="02020603050405020304" pitchFamily="18" charset="0"/>
              </a:rPr>
              <a:t> Citation2016; </a:t>
            </a:r>
            <a:r>
              <a:rPr lang="en-US" sz="2000" dirty="0" err="1">
                <a:latin typeface="Times New Roman" panose="02020603050405020304" pitchFamily="18" charset="0"/>
                <a:cs typeface="Times New Roman" panose="02020603050405020304" pitchFamily="18" charset="0"/>
              </a:rPr>
              <a:t>Bazazeh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Shubair</a:t>
            </a:r>
            <a:r>
              <a:rPr lang="en-US" sz="2000" dirty="0">
                <a:latin typeface="Times New Roman" panose="02020603050405020304" pitchFamily="18" charset="0"/>
                <a:cs typeface="Times New Roman" panose="02020603050405020304" pitchFamily="18" charset="0"/>
              </a:rPr>
              <a:t> Citation2016). The dataset is distributed into train and test datasets. The ratio of the training dataset is 70% and for the test is 30%.</a:t>
            </a:r>
          </a:p>
        </p:txBody>
      </p:sp>
    </p:spTree>
    <p:extLst>
      <p:ext uri="{BB962C8B-B14F-4D97-AF65-F5344CB8AC3E}">
        <p14:creationId xmlns:p14="http://schemas.microsoft.com/office/powerpoint/2010/main" val="426719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Implementation:</a:t>
            </a: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844732" y="1140823"/>
            <a:ext cx="10485120" cy="5355771"/>
          </a:xfrm>
        </p:spPr>
        <p:txBody>
          <a:bodyPr>
            <a:normAutofit lnSpcReduction="10000"/>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implementation of the breast cancer detection project using a Hybrid Convolutional Neural Network (CNN) unfolds through several key stages, combining advanced neural  network  architecture  design,  hyperparameter tuning, and the utilization of a thermal image dataset.</a:t>
            </a:r>
          </a:p>
          <a:p>
            <a:pPr marL="0" marR="5080" indent="0" algn="just">
              <a:lnSpc>
                <a:spcPct val="106000"/>
              </a:lnSpc>
              <a:spcBef>
                <a:spcPts val="395"/>
              </a:spcBef>
              <a:buNone/>
            </a:pPr>
            <a:r>
              <a:rPr lang="en-US" sz="2000" b="1" u="sng" dirty="0">
                <a:latin typeface="Times New Roman" panose="02020603050405020304" pitchFamily="18" charset="0"/>
                <a:cs typeface="Times New Roman" panose="02020603050405020304" pitchFamily="18" charset="0"/>
              </a:rPr>
              <a:t>Model Architecture:</a:t>
            </a:r>
          </a:p>
          <a:p>
            <a:pPr marL="0" marR="5080" indent="0" algn="just">
              <a:lnSpc>
                <a:spcPct val="106000"/>
              </a:lnSpc>
              <a:spcBef>
                <a:spcPts val="395"/>
              </a:spcBef>
              <a:buNone/>
            </a:pPr>
            <a:r>
              <a:rPr lang="en-US" sz="2000" dirty="0">
                <a:latin typeface="Times New Roman" panose="02020603050405020304" pitchFamily="18" charset="0"/>
                <a:cs typeface="Times New Roman" panose="02020603050405020304" pitchFamily="18" charset="0"/>
              </a:rPr>
              <a:t>The implemented model architecture is a Hybrid CNN that incorporates convolutional layers, max-pooling layers, and a final fully connected layer with 64 neurons. This design allows the model to automatically learn and extract hierarchical features from thermal images. Convolutional layers are adept at capturing spatial patterns, while max- pooling layers reduce spatial dimensions, preserving essential information. The fully connected layer with 64 neurons adds a higher-level understanding, enabling the model to discern complex relationships within the thermal images.</a:t>
            </a:r>
          </a:p>
          <a:p>
            <a:pPr marL="0" marR="5080" indent="0" algn="just">
              <a:lnSpc>
                <a:spcPct val="106000"/>
              </a:lnSpc>
              <a:spcBef>
                <a:spcPts val="395"/>
              </a:spcBef>
              <a:buNone/>
            </a:pPr>
            <a:r>
              <a:rPr lang="en-IN" sz="2000" b="1" u="sng" spc="-10" dirty="0">
                <a:latin typeface="Times New Roman"/>
                <a:cs typeface="Times New Roman"/>
              </a:rPr>
              <a:t>Hyperparameter</a:t>
            </a:r>
            <a:r>
              <a:rPr lang="en-IN" sz="2000" b="1" u="sng" spc="65" dirty="0">
                <a:latin typeface="Times New Roman"/>
                <a:cs typeface="Times New Roman"/>
              </a:rPr>
              <a:t> </a:t>
            </a:r>
            <a:r>
              <a:rPr lang="en-IN" sz="2000" b="1" u="sng" spc="-10" dirty="0">
                <a:latin typeface="Times New Roman"/>
                <a:cs typeface="Times New Roman"/>
              </a:rPr>
              <a:t>Tuning:</a:t>
            </a:r>
          </a:p>
          <a:p>
            <a:pPr marL="0" marR="5080" indent="0" algn="just">
              <a:lnSpc>
                <a:spcPct val="106000"/>
              </a:lnSpc>
              <a:spcBef>
                <a:spcPts val="395"/>
              </a:spcBef>
              <a:buNone/>
            </a:pPr>
            <a:r>
              <a:rPr lang="en-US" sz="2000" spc="-10" dirty="0">
                <a:latin typeface="Times New Roman"/>
                <a:cs typeface="Times New Roman"/>
              </a:rPr>
              <a:t>The success of the model is attributed to an extensive hyperparameter tuning process. Hyperparameters such as the number of layers, units in each layer, activation functions, and dropout rates are systematically explored in multiple trials. This iterative approach ensures that the model is optimized to achieve the highest accuracy in distinguishing between healthy and cancerous breast tissues. The reported accuracy of 91% reflects the effectiveness of this hyperparameter tuning process.</a:t>
            </a:r>
            <a:endParaRPr lang="en-IN" sz="2000" spc="-10" dirty="0">
              <a:latin typeface="Times New Roman"/>
              <a:cs typeface="Times New Roman"/>
            </a:endParaRPr>
          </a:p>
          <a:p>
            <a:pPr marL="0" marR="5080" indent="0" algn="just">
              <a:lnSpc>
                <a:spcPct val="106000"/>
              </a:lnSpc>
              <a:spcBef>
                <a:spcPts val="395"/>
              </a:spcBef>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92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pPr marL="0" indent="0">
              <a:buNone/>
            </a:pPr>
            <a:r>
              <a:rPr lang="en-IN" b="1" u="sng" dirty="0">
                <a:latin typeface="Times New Roman" panose="02020603050405020304" pitchFamily="18" charset="0"/>
                <a:cs typeface="Times New Roman" panose="02020603050405020304" pitchFamily="18" charset="0"/>
              </a:rPr>
              <a:t>Training Process:</a:t>
            </a:r>
          </a:p>
          <a:p>
            <a:pPr marL="0" indent="0" algn="just">
              <a:buNone/>
            </a:pPr>
            <a:r>
              <a:rPr lang="en-US" sz="2000" dirty="0">
                <a:latin typeface="Times New Roman"/>
                <a:cs typeface="Times New Roman"/>
              </a:rPr>
              <a:t>The</a:t>
            </a:r>
            <a:r>
              <a:rPr lang="en-US" sz="2000" spc="210" dirty="0">
                <a:latin typeface="Times New Roman"/>
                <a:cs typeface="Times New Roman"/>
              </a:rPr>
              <a:t> </a:t>
            </a:r>
            <a:r>
              <a:rPr lang="en-US" sz="2000" dirty="0">
                <a:latin typeface="Times New Roman"/>
                <a:cs typeface="Times New Roman"/>
              </a:rPr>
              <a:t>model</a:t>
            </a:r>
            <a:r>
              <a:rPr lang="en-US" sz="2000" spc="195" dirty="0">
                <a:latin typeface="Times New Roman"/>
                <a:cs typeface="Times New Roman"/>
              </a:rPr>
              <a:t> </a:t>
            </a:r>
            <a:r>
              <a:rPr lang="en-US" sz="2000" dirty="0">
                <a:latin typeface="Times New Roman"/>
                <a:cs typeface="Times New Roman"/>
              </a:rPr>
              <a:t>is</a:t>
            </a:r>
            <a:r>
              <a:rPr lang="en-US" sz="2000" spc="204" dirty="0">
                <a:latin typeface="Times New Roman"/>
                <a:cs typeface="Times New Roman"/>
              </a:rPr>
              <a:t> </a:t>
            </a:r>
            <a:r>
              <a:rPr lang="en-US" sz="2000" dirty="0">
                <a:latin typeface="Times New Roman"/>
                <a:cs typeface="Times New Roman"/>
              </a:rPr>
              <a:t>trained</a:t>
            </a:r>
            <a:r>
              <a:rPr lang="en-US" sz="2000" spc="220" dirty="0">
                <a:latin typeface="Times New Roman"/>
                <a:cs typeface="Times New Roman"/>
              </a:rPr>
              <a:t> </a:t>
            </a:r>
            <a:r>
              <a:rPr lang="en-US" sz="2000" dirty="0">
                <a:latin typeface="Times New Roman"/>
                <a:cs typeface="Times New Roman"/>
              </a:rPr>
              <a:t>on</a:t>
            </a:r>
            <a:r>
              <a:rPr lang="en-US" sz="2000" spc="210" dirty="0">
                <a:latin typeface="Times New Roman"/>
                <a:cs typeface="Times New Roman"/>
              </a:rPr>
              <a:t> </a:t>
            </a:r>
            <a:r>
              <a:rPr lang="en-US" sz="2000" dirty="0">
                <a:latin typeface="Times New Roman"/>
                <a:cs typeface="Times New Roman"/>
              </a:rPr>
              <a:t>a</a:t>
            </a:r>
            <a:r>
              <a:rPr lang="en-US" sz="2000" spc="210" dirty="0">
                <a:latin typeface="Times New Roman"/>
                <a:cs typeface="Times New Roman"/>
              </a:rPr>
              <a:t> </a:t>
            </a:r>
            <a:r>
              <a:rPr lang="en-US" sz="2000" dirty="0">
                <a:latin typeface="Times New Roman"/>
                <a:cs typeface="Times New Roman"/>
              </a:rPr>
              <a:t>carefully</a:t>
            </a:r>
            <a:r>
              <a:rPr lang="en-US" sz="2000" spc="215" dirty="0">
                <a:latin typeface="Times New Roman"/>
                <a:cs typeface="Times New Roman"/>
              </a:rPr>
              <a:t> </a:t>
            </a:r>
            <a:r>
              <a:rPr lang="en-US" sz="2000" dirty="0">
                <a:latin typeface="Times New Roman"/>
                <a:cs typeface="Times New Roman"/>
              </a:rPr>
              <a:t>curated</a:t>
            </a:r>
            <a:r>
              <a:rPr lang="en-US" sz="2000" spc="215" dirty="0">
                <a:latin typeface="Times New Roman"/>
                <a:cs typeface="Times New Roman"/>
              </a:rPr>
              <a:t> </a:t>
            </a:r>
            <a:r>
              <a:rPr lang="en-US" sz="2000" dirty="0">
                <a:latin typeface="Times New Roman"/>
                <a:cs typeface="Times New Roman"/>
              </a:rPr>
              <a:t>dataset</a:t>
            </a:r>
            <a:r>
              <a:rPr lang="en-US" sz="2000" spc="204" dirty="0">
                <a:latin typeface="Times New Roman"/>
                <a:cs typeface="Times New Roman"/>
              </a:rPr>
              <a:t> </a:t>
            </a:r>
            <a:r>
              <a:rPr lang="en-US" sz="2000" spc="-25" dirty="0">
                <a:latin typeface="Times New Roman"/>
                <a:cs typeface="Times New Roman"/>
              </a:rPr>
              <a:t>of </a:t>
            </a:r>
            <a:r>
              <a:rPr lang="en-US" sz="2000" dirty="0">
                <a:latin typeface="Times New Roman"/>
                <a:cs typeface="Times New Roman"/>
              </a:rPr>
              <a:t>thermal</a:t>
            </a:r>
            <a:r>
              <a:rPr lang="en-US" sz="2000" spc="100" dirty="0">
                <a:latin typeface="Times New Roman"/>
                <a:cs typeface="Times New Roman"/>
              </a:rPr>
              <a:t> </a:t>
            </a:r>
            <a:r>
              <a:rPr lang="en-US" sz="2000" dirty="0">
                <a:latin typeface="Times New Roman"/>
                <a:cs typeface="Times New Roman"/>
              </a:rPr>
              <a:t>images,</a:t>
            </a:r>
            <a:r>
              <a:rPr lang="en-US" sz="2000" spc="100" dirty="0">
                <a:latin typeface="Times New Roman"/>
                <a:cs typeface="Times New Roman"/>
              </a:rPr>
              <a:t> </a:t>
            </a:r>
            <a:r>
              <a:rPr lang="en-US" sz="2000" dirty="0">
                <a:latin typeface="Times New Roman"/>
                <a:cs typeface="Times New Roman"/>
              </a:rPr>
              <a:t>consisting</a:t>
            </a:r>
            <a:r>
              <a:rPr lang="en-US" sz="2000" spc="100" dirty="0">
                <a:latin typeface="Times New Roman"/>
                <a:cs typeface="Times New Roman"/>
              </a:rPr>
              <a:t> </a:t>
            </a:r>
            <a:r>
              <a:rPr lang="en-US" sz="2000" dirty="0">
                <a:latin typeface="Times New Roman"/>
                <a:cs typeface="Times New Roman"/>
              </a:rPr>
              <a:t>of</a:t>
            </a:r>
            <a:r>
              <a:rPr lang="en-US" sz="2000" spc="90" dirty="0">
                <a:latin typeface="Times New Roman"/>
                <a:cs typeface="Times New Roman"/>
              </a:rPr>
              <a:t> </a:t>
            </a:r>
            <a:r>
              <a:rPr lang="en-US" sz="2000" dirty="0">
                <a:latin typeface="Times New Roman"/>
                <a:cs typeface="Times New Roman"/>
              </a:rPr>
              <a:t>samples</a:t>
            </a:r>
            <a:r>
              <a:rPr lang="en-US" sz="2000" spc="114" dirty="0">
                <a:latin typeface="Times New Roman"/>
                <a:cs typeface="Times New Roman"/>
              </a:rPr>
              <a:t> </a:t>
            </a:r>
            <a:r>
              <a:rPr lang="en-US" sz="2000" dirty="0" err="1">
                <a:latin typeface="Times New Roman"/>
                <a:cs typeface="Times New Roman"/>
              </a:rPr>
              <a:t>nabelled</a:t>
            </a:r>
            <a:r>
              <a:rPr lang="en-US" sz="2000" spc="105" dirty="0">
                <a:latin typeface="Times New Roman"/>
                <a:cs typeface="Times New Roman"/>
              </a:rPr>
              <a:t> </a:t>
            </a:r>
            <a:r>
              <a:rPr lang="en-US" sz="2000" dirty="0">
                <a:latin typeface="Times New Roman"/>
                <a:cs typeface="Times New Roman"/>
              </a:rPr>
              <a:t>as</a:t>
            </a:r>
            <a:r>
              <a:rPr lang="en-US" sz="2000" spc="100" dirty="0">
                <a:latin typeface="Times New Roman"/>
                <a:cs typeface="Times New Roman"/>
              </a:rPr>
              <a:t> </a:t>
            </a:r>
            <a:r>
              <a:rPr lang="en-US" sz="2000" spc="-10" dirty="0">
                <a:latin typeface="Times New Roman"/>
                <a:cs typeface="Times New Roman"/>
              </a:rPr>
              <a:t>either </a:t>
            </a:r>
            <a:r>
              <a:rPr lang="en-US" sz="2000" dirty="0">
                <a:latin typeface="Times New Roman"/>
                <a:cs typeface="Times New Roman"/>
              </a:rPr>
              <a:t>healthy</a:t>
            </a:r>
            <a:r>
              <a:rPr lang="en-US" sz="2000" spc="475" dirty="0">
                <a:latin typeface="Times New Roman"/>
                <a:cs typeface="Times New Roman"/>
              </a:rPr>
              <a:t> </a:t>
            </a:r>
            <a:r>
              <a:rPr lang="en-US" sz="2000" dirty="0">
                <a:latin typeface="Times New Roman"/>
                <a:cs typeface="Times New Roman"/>
              </a:rPr>
              <a:t>or</a:t>
            </a:r>
            <a:r>
              <a:rPr lang="en-US" sz="2000" spc="475" dirty="0">
                <a:latin typeface="Times New Roman"/>
                <a:cs typeface="Times New Roman"/>
              </a:rPr>
              <a:t> </a:t>
            </a:r>
            <a:r>
              <a:rPr lang="en-US" sz="2000" dirty="0">
                <a:latin typeface="Times New Roman"/>
                <a:cs typeface="Times New Roman"/>
              </a:rPr>
              <a:t>cancerous</a:t>
            </a:r>
            <a:r>
              <a:rPr lang="en-US" sz="2000" spc="475" dirty="0">
                <a:latin typeface="Times New Roman"/>
                <a:cs typeface="Times New Roman"/>
              </a:rPr>
              <a:t> </a:t>
            </a:r>
            <a:r>
              <a:rPr lang="en-US" sz="2000" dirty="0">
                <a:latin typeface="Times New Roman"/>
                <a:cs typeface="Times New Roman"/>
              </a:rPr>
              <a:t>breasts.</a:t>
            </a:r>
            <a:r>
              <a:rPr lang="en-US" sz="2000" spc="445" dirty="0">
                <a:latin typeface="Times New Roman"/>
                <a:cs typeface="Times New Roman"/>
              </a:rPr>
              <a:t> </a:t>
            </a:r>
            <a:r>
              <a:rPr lang="en-US" sz="2000" dirty="0">
                <a:latin typeface="Times New Roman"/>
                <a:cs typeface="Times New Roman"/>
              </a:rPr>
              <a:t>The</a:t>
            </a:r>
            <a:r>
              <a:rPr lang="en-US" sz="2000" spc="475" dirty="0">
                <a:latin typeface="Times New Roman"/>
                <a:cs typeface="Times New Roman"/>
              </a:rPr>
              <a:t> </a:t>
            </a:r>
            <a:r>
              <a:rPr lang="en-US" sz="2000" dirty="0">
                <a:latin typeface="Times New Roman"/>
                <a:cs typeface="Times New Roman"/>
              </a:rPr>
              <a:t>training</a:t>
            </a:r>
            <a:r>
              <a:rPr lang="en-US" sz="2000" spc="480" dirty="0">
                <a:latin typeface="Times New Roman"/>
                <a:cs typeface="Times New Roman"/>
              </a:rPr>
              <a:t> </a:t>
            </a:r>
            <a:r>
              <a:rPr lang="en-US" sz="2000" spc="-10" dirty="0">
                <a:latin typeface="Times New Roman"/>
                <a:cs typeface="Times New Roman"/>
              </a:rPr>
              <a:t>involves </a:t>
            </a:r>
            <a:r>
              <a:rPr lang="en-US" sz="2000" dirty="0">
                <a:latin typeface="Times New Roman"/>
                <a:cs typeface="Times New Roman"/>
              </a:rPr>
              <a:t>multiple</a:t>
            </a:r>
            <a:r>
              <a:rPr lang="en-US" sz="2000" spc="370" dirty="0">
                <a:latin typeface="Times New Roman"/>
                <a:cs typeface="Times New Roman"/>
              </a:rPr>
              <a:t> </a:t>
            </a:r>
            <a:r>
              <a:rPr lang="en-US" sz="2000" dirty="0">
                <a:latin typeface="Times New Roman"/>
                <a:cs typeface="Times New Roman"/>
              </a:rPr>
              <a:t>epochs,</a:t>
            </a:r>
            <a:r>
              <a:rPr lang="en-US" sz="2000" spc="370" dirty="0">
                <a:latin typeface="Times New Roman"/>
                <a:cs typeface="Times New Roman"/>
              </a:rPr>
              <a:t> </a:t>
            </a:r>
            <a:r>
              <a:rPr lang="en-US" sz="2000" dirty="0">
                <a:latin typeface="Times New Roman"/>
                <a:cs typeface="Times New Roman"/>
              </a:rPr>
              <a:t>during</a:t>
            </a:r>
            <a:r>
              <a:rPr lang="en-US" sz="2000" spc="375" dirty="0">
                <a:latin typeface="Times New Roman"/>
                <a:cs typeface="Times New Roman"/>
              </a:rPr>
              <a:t> </a:t>
            </a:r>
            <a:r>
              <a:rPr lang="en-US" sz="2000" dirty="0">
                <a:latin typeface="Times New Roman"/>
                <a:cs typeface="Times New Roman"/>
              </a:rPr>
              <a:t>which</a:t>
            </a:r>
            <a:r>
              <a:rPr lang="en-US" sz="2000" spc="375" dirty="0">
                <a:latin typeface="Times New Roman"/>
                <a:cs typeface="Times New Roman"/>
              </a:rPr>
              <a:t> </a:t>
            </a:r>
            <a:r>
              <a:rPr lang="en-US" sz="2000" dirty="0">
                <a:latin typeface="Times New Roman"/>
                <a:cs typeface="Times New Roman"/>
              </a:rPr>
              <a:t>the</a:t>
            </a:r>
            <a:r>
              <a:rPr lang="en-US" sz="2000" spc="370" dirty="0">
                <a:latin typeface="Times New Roman"/>
                <a:cs typeface="Times New Roman"/>
              </a:rPr>
              <a:t> </a:t>
            </a:r>
            <a:r>
              <a:rPr lang="en-US" sz="2000" dirty="0">
                <a:latin typeface="Times New Roman"/>
                <a:cs typeface="Times New Roman"/>
              </a:rPr>
              <a:t>model</a:t>
            </a:r>
            <a:r>
              <a:rPr lang="en-US" sz="2000" spc="375" dirty="0">
                <a:latin typeface="Times New Roman"/>
                <a:cs typeface="Times New Roman"/>
              </a:rPr>
              <a:t> </a:t>
            </a:r>
            <a:r>
              <a:rPr lang="en-US" sz="2000" dirty="0">
                <a:latin typeface="Times New Roman"/>
                <a:cs typeface="Times New Roman"/>
              </a:rPr>
              <a:t>refines</a:t>
            </a:r>
            <a:r>
              <a:rPr lang="en-US" sz="2000" spc="370" dirty="0">
                <a:latin typeface="Times New Roman"/>
                <a:cs typeface="Times New Roman"/>
              </a:rPr>
              <a:t> </a:t>
            </a:r>
            <a:r>
              <a:rPr lang="en-US" sz="2000" spc="-25" dirty="0">
                <a:latin typeface="Times New Roman"/>
                <a:cs typeface="Times New Roman"/>
              </a:rPr>
              <a:t>its </a:t>
            </a:r>
            <a:r>
              <a:rPr lang="en-US" sz="2000" dirty="0">
                <a:latin typeface="Times New Roman"/>
                <a:cs typeface="Times New Roman"/>
              </a:rPr>
              <a:t>weights</a:t>
            </a:r>
            <a:r>
              <a:rPr lang="en-US" sz="2000" spc="30" dirty="0">
                <a:latin typeface="Times New Roman"/>
                <a:cs typeface="Times New Roman"/>
              </a:rPr>
              <a:t> </a:t>
            </a:r>
            <a:r>
              <a:rPr lang="en-US" sz="2000" dirty="0">
                <a:latin typeface="Times New Roman"/>
                <a:cs typeface="Times New Roman"/>
              </a:rPr>
              <a:t>to</a:t>
            </a:r>
            <a:r>
              <a:rPr lang="en-US" sz="2000" spc="40" dirty="0">
                <a:latin typeface="Times New Roman"/>
                <a:cs typeface="Times New Roman"/>
              </a:rPr>
              <a:t> </a:t>
            </a:r>
            <a:r>
              <a:rPr lang="en-US" sz="2000" dirty="0">
                <a:latin typeface="Times New Roman"/>
                <a:cs typeface="Times New Roman"/>
              </a:rPr>
              <a:t>minimize</a:t>
            </a:r>
            <a:r>
              <a:rPr lang="en-US" sz="2000" spc="40" dirty="0">
                <a:latin typeface="Times New Roman"/>
                <a:cs typeface="Times New Roman"/>
              </a:rPr>
              <a:t> </a:t>
            </a:r>
            <a:r>
              <a:rPr lang="en-US" sz="2000" dirty="0">
                <a:latin typeface="Times New Roman"/>
                <a:cs typeface="Times New Roman"/>
              </a:rPr>
              <a:t>the</a:t>
            </a:r>
            <a:r>
              <a:rPr lang="en-US" sz="2000" spc="40" dirty="0">
                <a:latin typeface="Times New Roman"/>
                <a:cs typeface="Times New Roman"/>
              </a:rPr>
              <a:t> </a:t>
            </a:r>
            <a:r>
              <a:rPr lang="en-US" sz="2000" dirty="0">
                <a:latin typeface="Times New Roman"/>
                <a:cs typeface="Times New Roman"/>
              </a:rPr>
              <a:t>loss</a:t>
            </a:r>
            <a:r>
              <a:rPr lang="en-US" sz="2000" spc="25" dirty="0">
                <a:latin typeface="Times New Roman"/>
                <a:cs typeface="Times New Roman"/>
              </a:rPr>
              <a:t> </a:t>
            </a:r>
            <a:r>
              <a:rPr lang="en-US" sz="2000" dirty="0">
                <a:latin typeface="Times New Roman"/>
                <a:cs typeface="Times New Roman"/>
              </a:rPr>
              <a:t>function.</a:t>
            </a:r>
            <a:r>
              <a:rPr lang="en-US" sz="2000" spc="5"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dirty="0">
                <a:latin typeface="Times New Roman"/>
                <a:cs typeface="Times New Roman"/>
              </a:rPr>
              <a:t>high</a:t>
            </a:r>
            <a:r>
              <a:rPr lang="en-US" sz="2000" spc="30" dirty="0">
                <a:latin typeface="Times New Roman"/>
                <a:cs typeface="Times New Roman"/>
              </a:rPr>
              <a:t> </a:t>
            </a:r>
            <a:r>
              <a:rPr lang="en-US" sz="2000" spc="-10" dirty="0">
                <a:latin typeface="Times New Roman"/>
                <a:cs typeface="Times New Roman"/>
              </a:rPr>
              <a:t>accuracy </a:t>
            </a:r>
            <a:r>
              <a:rPr lang="en-US" sz="2000" dirty="0">
                <a:latin typeface="Times New Roman"/>
                <a:cs typeface="Times New Roman"/>
              </a:rPr>
              <a:t>achieved</a:t>
            </a:r>
            <a:r>
              <a:rPr lang="en-US" sz="2000" spc="-15" dirty="0">
                <a:latin typeface="Times New Roman"/>
                <a:cs typeface="Times New Roman"/>
              </a:rPr>
              <a:t> </a:t>
            </a:r>
            <a:r>
              <a:rPr lang="en-US" sz="2000" dirty="0">
                <a:latin typeface="Times New Roman"/>
                <a:cs typeface="Times New Roman"/>
              </a:rPr>
              <a:t>(91%)</a:t>
            </a:r>
            <a:r>
              <a:rPr lang="en-US" sz="2000" spc="-20" dirty="0">
                <a:latin typeface="Times New Roman"/>
                <a:cs typeface="Times New Roman"/>
              </a:rPr>
              <a:t> </a:t>
            </a:r>
            <a:r>
              <a:rPr lang="en-US" sz="2000" dirty="0">
                <a:latin typeface="Times New Roman"/>
                <a:cs typeface="Times New Roman"/>
              </a:rPr>
              <a:t>on</a:t>
            </a:r>
            <a:r>
              <a:rPr lang="en-US" sz="2000" spc="-15" dirty="0">
                <a:latin typeface="Times New Roman"/>
                <a:cs typeface="Times New Roman"/>
              </a:rPr>
              <a:t> </a:t>
            </a:r>
            <a:r>
              <a:rPr lang="en-US" sz="2000" dirty="0">
                <a:latin typeface="Times New Roman"/>
                <a:cs typeface="Times New Roman"/>
              </a:rPr>
              <a:t>the</a:t>
            </a:r>
            <a:r>
              <a:rPr lang="en-US" sz="2000" spc="-20" dirty="0">
                <a:latin typeface="Times New Roman"/>
                <a:cs typeface="Times New Roman"/>
              </a:rPr>
              <a:t> </a:t>
            </a:r>
            <a:r>
              <a:rPr lang="en-US" sz="2000" dirty="0">
                <a:latin typeface="Times New Roman"/>
                <a:cs typeface="Times New Roman"/>
              </a:rPr>
              <a:t>validation</a:t>
            </a:r>
            <a:r>
              <a:rPr lang="en-US" sz="2000" spc="-15" dirty="0">
                <a:latin typeface="Times New Roman"/>
                <a:cs typeface="Times New Roman"/>
              </a:rPr>
              <a:t> </a:t>
            </a:r>
            <a:r>
              <a:rPr lang="en-US" sz="2000" dirty="0">
                <a:latin typeface="Times New Roman"/>
                <a:cs typeface="Times New Roman"/>
              </a:rPr>
              <a:t>set</a:t>
            </a:r>
            <a:r>
              <a:rPr lang="en-US" sz="2000" spc="-20" dirty="0">
                <a:latin typeface="Times New Roman"/>
                <a:cs typeface="Times New Roman"/>
              </a:rPr>
              <a:t> </a:t>
            </a:r>
            <a:r>
              <a:rPr lang="en-US" sz="2000" dirty="0">
                <a:latin typeface="Times New Roman"/>
                <a:cs typeface="Times New Roman"/>
              </a:rPr>
              <a:t>attests</a:t>
            </a:r>
            <a:r>
              <a:rPr lang="en-US" sz="2000" spc="-25" dirty="0">
                <a:latin typeface="Times New Roman"/>
                <a:cs typeface="Times New Roman"/>
              </a:rPr>
              <a:t> </a:t>
            </a:r>
            <a:r>
              <a:rPr lang="en-US" sz="2000" dirty="0">
                <a:latin typeface="Times New Roman"/>
                <a:cs typeface="Times New Roman"/>
              </a:rPr>
              <a:t>to</a:t>
            </a:r>
            <a:r>
              <a:rPr lang="en-US" sz="2000" spc="-10" dirty="0">
                <a:latin typeface="Times New Roman"/>
                <a:cs typeface="Times New Roman"/>
              </a:rPr>
              <a:t> </a:t>
            </a:r>
            <a:r>
              <a:rPr lang="en-US" sz="2000" dirty="0">
                <a:latin typeface="Times New Roman"/>
                <a:cs typeface="Times New Roman"/>
              </a:rPr>
              <a:t>the</a:t>
            </a:r>
            <a:r>
              <a:rPr lang="en-US" sz="2000" spc="-20" dirty="0">
                <a:latin typeface="Times New Roman"/>
                <a:cs typeface="Times New Roman"/>
              </a:rPr>
              <a:t> </a:t>
            </a:r>
            <a:r>
              <a:rPr lang="en-US" sz="2000" spc="-10" dirty="0">
                <a:latin typeface="Times New Roman"/>
                <a:cs typeface="Times New Roman"/>
              </a:rPr>
              <a:t>model’s </a:t>
            </a:r>
            <a:r>
              <a:rPr lang="en-US" sz="2000" dirty="0">
                <a:latin typeface="Times New Roman"/>
                <a:cs typeface="Times New Roman"/>
              </a:rPr>
              <a:t>ability</a:t>
            </a:r>
            <a:r>
              <a:rPr lang="en-US" sz="2000" spc="-20" dirty="0">
                <a:latin typeface="Times New Roman"/>
                <a:cs typeface="Times New Roman"/>
              </a:rPr>
              <a:t> </a:t>
            </a:r>
            <a:r>
              <a:rPr lang="en-US" sz="2000" dirty="0">
                <a:latin typeface="Times New Roman"/>
                <a:cs typeface="Times New Roman"/>
              </a:rPr>
              <a:t>to</a:t>
            </a:r>
            <a:r>
              <a:rPr lang="en-US" sz="2000" spc="-20" dirty="0">
                <a:latin typeface="Times New Roman"/>
                <a:cs typeface="Times New Roman"/>
              </a:rPr>
              <a:t> </a:t>
            </a:r>
            <a:r>
              <a:rPr lang="en-US" sz="2000" dirty="0">
                <a:latin typeface="Times New Roman"/>
                <a:cs typeface="Times New Roman"/>
              </a:rPr>
              <a:t>generalize</a:t>
            </a:r>
            <a:r>
              <a:rPr lang="en-US" sz="2000" spc="-20" dirty="0">
                <a:latin typeface="Times New Roman"/>
                <a:cs typeface="Times New Roman"/>
              </a:rPr>
              <a:t> </a:t>
            </a:r>
            <a:r>
              <a:rPr lang="en-US" sz="2000" dirty="0">
                <a:latin typeface="Times New Roman"/>
                <a:cs typeface="Times New Roman"/>
              </a:rPr>
              <a:t>well</a:t>
            </a:r>
            <a:r>
              <a:rPr lang="en-US" sz="2000" spc="-25" dirty="0">
                <a:latin typeface="Times New Roman"/>
                <a:cs typeface="Times New Roman"/>
              </a:rPr>
              <a:t> </a:t>
            </a:r>
            <a:r>
              <a:rPr lang="en-US" sz="2000" dirty="0">
                <a:latin typeface="Times New Roman"/>
                <a:cs typeface="Times New Roman"/>
              </a:rPr>
              <a:t>to</a:t>
            </a:r>
            <a:r>
              <a:rPr lang="en-US" sz="2000" spc="-30" dirty="0">
                <a:latin typeface="Times New Roman"/>
                <a:cs typeface="Times New Roman"/>
              </a:rPr>
              <a:t> </a:t>
            </a:r>
            <a:r>
              <a:rPr lang="en-US" sz="2000" dirty="0">
                <a:latin typeface="Times New Roman"/>
                <a:cs typeface="Times New Roman"/>
              </a:rPr>
              <a:t>unseen</a:t>
            </a:r>
            <a:r>
              <a:rPr lang="en-US" sz="2000" spc="-20" dirty="0">
                <a:latin typeface="Times New Roman"/>
                <a:cs typeface="Times New Roman"/>
              </a:rPr>
              <a:t> </a:t>
            </a:r>
            <a:r>
              <a:rPr lang="en-US" sz="2000" spc="-10" dirty="0">
                <a:latin typeface="Times New Roman"/>
                <a:cs typeface="Times New Roman"/>
              </a:rPr>
              <a:t>data.</a:t>
            </a:r>
          </a:p>
          <a:p>
            <a:pPr marL="0" indent="0" algn="just">
              <a:buNone/>
            </a:pPr>
            <a:r>
              <a:rPr lang="en-IN" sz="2000" b="1" u="sng" dirty="0">
                <a:latin typeface="Times New Roman"/>
                <a:cs typeface="Times New Roman"/>
              </a:rPr>
              <a:t>Success</a:t>
            </a:r>
            <a:r>
              <a:rPr lang="en-IN" sz="2000" b="1" u="sng" spc="-30" dirty="0">
                <a:latin typeface="Times New Roman"/>
                <a:cs typeface="Times New Roman"/>
              </a:rPr>
              <a:t> </a:t>
            </a:r>
            <a:r>
              <a:rPr lang="en-IN" sz="2000" b="1" u="sng" dirty="0">
                <a:latin typeface="Times New Roman"/>
                <a:cs typeface="Times New Roman"/>
              </a:rPr>
              <a:t>in</a:t>
            </a:r>
            <a:r>
              <a:rPr lang="en-IN" sz="2000" b="1" u="sng" spc="-20" dirty="0">
                <a:latin typeface="Times New Roman"/>
                <a:cs typeface="Times New Roman"/>
              </a:rPr>
              <a:t> </a:t>
            </a:r>
            <a:r>
              <a:rPr lang="en-IN" sz="2000" b="1" u="sng" dirty="0">
                <a:latin typeface="Times New Roman"/>
                <a:cs typeface="Times New Roman"/>
              </a:rPr>
              <a:t>Cancer</a:t>
            </a:r>
            <a:r>
              <a:rPr lang="en-IN" sz="2000" b="1" u="sng" spc="-25" dirty="0">
                <a:latin typeface="Times New Roman"/>
                <a:cs typeface="Times New Roman"/>
              </a:rPr>
              <a:t> </a:t>
            </a:r>
            <a:r>
              <a:rPr lang="en-IN" sz="2000" b="1" u="sng" spc="-10" dirty="0">
                <a:latin typeface="Times New Roman"/>
                <a:cs typeface="Times New Roman"/>
              </a:rPr>
              <a:t>Detection:</a:t>
            </a:r>
          </a:p>
          <a:p>
            <a:pPr marL="0" indent="0" algn="just">
              <a:buNone/>
            </a:pPr>
            <a:r>
              <a:rPr lang="en-US" sz="2000" dirty="0">
                <a:latin typeface="Times New Roman"/>
                <a:cs typeface="Times New Roman"/>
              </a:rPr>
              <a:t>A</a:t>
            </a:r>
            <a:r>
              <a:rPr lang="en-US" sz="2000" spc="80" dirty="0">
                <a:latin typeface="Times New Roman"/>
                <a:cs typeface="Times New Roman"/>
              </a:rPr>
              <a:t> </a:t>
            </a:r>
            <a:r>
              <a:rPr lang="en-US" sz="2000" dirty="0">
                <a:latin typeface="Times New Roman"/>
                <a:cs typeface="Times New Roman"/>
              </a:rPr>
              <a:t>notable</a:t>
            </a:r>
            <a:r>
              <a:rPr lang="en-US" sz="2000" spc="140" dirty="0">
                <a:latin typeface="Times New Roman"/>
                <a:cs typeface="Times New Roman"/>
              </a:rPr>
              <a:t> </a:t>
            </a:r>
            <a:r>
              <a:rPr lang="en-US" sz="2000" dirty="0">
                <a:latin typeface="Times New Roman"/>
                <a:cs typeface="Times New Roman"/>
              </a:rPr>
              <a:t>achievement</a:t>
            </a:r>
            <a:r>
              <a:rPr lang="en-US" sz="2000" spc="135" dirty="0">
                <a:latin typeface="Times New Roman"/>
                <a:cs typeface="Times New Roman"/>
              </a:rPr>
              <a:t> </a:t>
            </a:r>
            <a:r>
              <a:rPr lang="en-US" sz="2000" dirty="0">
                <a:latin typeface="Times New Roman"/>
                <a:cs typeface="Times New Roman"/>
              </a:rPr>
              <a:t>of</a:t>
            </a:r>
            <a:r>
              <a:rPr lang="en-US" sz="2000" spc="145" dirty="0">
                <a:latin typeface="Times New Roman"/>
                <a:cs typeface="Times New Roman"/>
              </a:rPr>
              <a:t> </a:t>
            </a:r>
            <a:r>
              <a:rPr lang="en-US" sz="2000" dirty="0">
                <a:latin typeface="Times New Roman"/>
                <a:cs typeface="Times New Roman"/>
              </a:rPr>
              <a:t>the</a:t>
            </a:r>
            <a:r>
              <a:rPr lang="en-US" sz="2000" spc="140" dirty="0">
                <a:latin typeface="Times New Roman"/>
                <a:cs typeface="Times New Roman"/>
              </a:rPr>
              <a:t> </a:t>
            </a:r>
            <a:r>
              <a:rPr lang="en-US" sz="2000" dirty="0">
                <a:latin typeface="Times New Roman"/>
                <a:cs typeface="Times New Roman"/>
              </a:rPr>
              <a:t>implemented</a:t>
            </a:r>
            <a:r>
              <a:rPr lang="en-US" sz="2000" spc="145" dirty="0">
                <a:latin typeface="Times New Roman"/>
                <a:cs typeface="Times New Roman"/>
              </a:rPr>
              <a:t> </a:t>
            </a:r>
            <a:r>
              <a:rPr lang="en-US" sz="2000" dirty="0">
                <a:latin typeface="Times New Roman"/>
                <a:cs typeface="Times New Roman"/>
              </a:rPr>
              <a:t>model</a:t>
            </a:r>
            <a:r>
              <a:rPr lang="en-US" sz="2000" spc="135" dirty="0">
                <a:latin typeface="Times New Roman"/>
                <a:cs typeface="Times New Roman"/>
              </a:rPr>
              <a:t> </a:t>
            </a:r>
            <a:r>
              <a:rPr lang="en-US" sz="2000" dirty="0">
                <a:latin typeface="Times New Roman"/>
                <a:cs typeface="Times New Roman"/>
              </a:rPr>
              <a:t>is</a:t>
            </a:r>
            <a:r>
              <a:rPr lang="en-US" sz="2000" spc="135" dirty="0">
                <a:latin typeface="Times New Roman"/>
                <a:cs typeface="Times New Roman"/>
              </a:rPr>
              <a:t> </a:t>
            </a:r>
            <a:r>
              <a:rPr lang="en-US" sz="2000" spc="-25" dirty="0">
                <a:latin typeface="Times New Roman"/>
                <a:cs typeface="Times New Roman"/>
              </a:rPr>
              <a:t>its </a:t>
            </a:r>
            <a:r>
              <a:rPr lang="en-US" sz="2000" dirty="0">
                <a:latin typeface="Times New Roman"/>
                <a:cs typeface="Times New Roman"/>
              </a:rPr>
              <a:t>success</a:t>
            </a:r>
            <a:r>
              <a:rPr lang="en-US" sz="2000" spc="-40" dirty="0">
                <a:latin typeface="Times New Roman"/>
                <a:cs typeface="Times New Roman"/>
              </a:rPr>
              <a:t> </a:t>
            </a:r>
            <a:r>
              <a:rPr lang="en-US" sz="2000" dirty="0">
                <a:latin typeface="Times New Roman"/>
                <a:cs typeface="Times New Roman"/>
              </a:rPr>
              <a:t>in</a:t>
            </a:r>
            <a:r>
              <a:rPr lang="en-US" sz="2000" spc="-30" dirty="0">
                <a:latin typeface="Times New Roman"/>
                <a:cs typeface="Times New Roman"/>
              </a:rPr>
              <a:t> </a:t>
            </a:r>
            <a:r>
              <a:rPr lang="en-US" sz="2000" dirty="0">
                <a:latin typeface="Times New Roman"/>
                <a:cs typeface="Times New Roman"/>
              </a:rPr>
              <a:t>detecting</a:t>
            </a:r>
            <a:r>
              <a:rPr lang="en-US" sz="2000" spc="-25" dirty="0">
                <a:latin typeface="Times New Roman"/>
                <a:cs typeface="Times New Roman"/>
              </a:rPr>
              <a:t> </a:t>
            </a:r>
            <a:r>
              <a:rPr lang="en-US" sz="2000" dirty="0">
                <a:latin typeface="Times New Roman"/>
                <a:cs typeface="Times New Roman"/>
              </a:rPr>
              <a:t>cancerous</a:t>
            </a:r>
            <a:r>
              <a:rPr lang="en-US" sz="2000" spc="-40" dirty="0">
                <a:latin typeface="Times New Roman"/>
                <a:cs typeface="Times New Roman"/>
              </a:rPr>
              <a:t> </a:t>
            </a:r>
            <a:r>
              <a:rPr lang="en-US" sz="2000" spc="-10" dirty="0">
                <a:latin typeface="Times New Roman"/>
                <a:cs typeface="Times New Roman"/>
              </a:rPr>
              <a:t>breasts.</a:t>
            </a:r>
            <a:r>
              <a:rPr lang="en-US" sz="2000" spc="-40"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spc="-10" dirty="0">
                <a:latin typeface="Times New Roman"/>
                <a:cs typeface="Times New Roman"/>
              </a:rPr>
              <a:t>model’s</a:t>
            </a:r>
            <a:r>
              <a:rPr lang="en-US" sz="2000" spc="-35" dirty="0">
                <a:latin typeface="Times New Roman"/>
                <a:cs typeface="Times New Roman"/>
              </a:rPr>
              <a:t> </a:t>
            </a:r>
            <a:r>
              <a:rPr lang="en-US" sz="2000" spc="-10" dirty="0">
                <a:latin typeface="Times New Roman"/>
                <a:cs typeface="Times New Roman"/>
              </a:rPr>
              <a:t>ability to</a:t>
            </a:r>
            <a:r>
              <a:rPr lang="en-US" sz="2000" spc="-20" dirty="0">
                <a:latin typeface="Times New Roman"/>
                <a:cs typeface="Times New Roman"/>
              </a:rPr>
              <a:t> </a:t>
            </a:r>
            <a:r>
              <a:rPr lang="en-US" sz="2000" spc="-10" dirty="0">
                <a:latin typeface="Times New Roman"/>
                <a:cs typeface="Times New Roman"/>
              </a:rPr>
              <a:t>accurately</a:t>
            </a:r>
            <a:r>
              <a:rPr lang="en-US" sz="2000" spc="-15" dirty="0">
                <a:latin typeface="Times New Roman"/>
                <a:cs typeface="Times New Roman"/>
              </a:rPr>
              <a:t> </a:t>
            </a:r>
            <a:r>
              <a:rPr lang="en-US" sz="2000" spc="-10" dirty="0">
                <a:latin typeface="Times New Roman"/>
                <a:cs typeface="Times New Roman"/>
              </a:rPr>
              <a:t>classify</a:t>
            </a:r>
            <a:r>
              <a:rPr lang="en-US" sz="2000" spc="-15" dirty="0">
                <a:latin typeface="Times New Roman"/>
                <a:cs typeface="Times New Roman"/>
              </a:rPr>
              <a:t> </a:t>
            </a:r>
            <a:r>
              <a:rPr lang="en-US" sz="2000" spc="-10" dirty="0">
                <a:latin typeface="Times New Roman"/>
                <a:cs typeface="Times New Roman"/>
              </a:rPr>
              <a:t>thermal</a:t>
            </a:r>
            <a:r>
              <a:rPr lang="en-US" sz="2000" spc="-20" dirty="0">
                <a:latin typeface="Times New Roman"/>
                <a:cs typeface="Times New Roman"/>
              </a:rPr>
              <a:t> </a:t>
            </a:r>
            <a:r>
              <a:rPr lang="en-US" sz="2000" spc="-10" dirty="0">
                <a:latin typeface="Times New Roman"/>
                <a:cs typeface="Times New Roman"/>
              </a:rPr>
              <a:t>images</a:t>
            </a:r>
            <a:r>
              <a:rPr lang="en-US" sz="2000" spc="-25" dirty="0">
                <a:latin typeface="Times New Roman"/>
                <a:cs typeface="Times New Roman"/>
              </a:rPr>
              <a:t> </a:t>
            </a:r>
            <a:r>
              <a:rPr lang="en-US" sz="2000" spc="-10" dirty="0">
                <a:latin typeface="Times New Roman"/>
                <a:cs typeface="Times New Roman"/>
              </a:rPr>
              <a:t>as</a:t>
            </a:r>
            <a:r>
              <a:rPr lang="en-US" sz="2000" spc="-20" dirty="0">
                <a:latin typeface="Times New Roman"/>
                <a:cs typeface="Times New Roman"/>
              </a:rPr>
              <a:t> </a:t>
            </a:r>
            <a:r>
              <a:rPr lang="en-US" sz="2000" spc="-10" dirty="0">
                <a:latin typeface="Times New Roman"/>
                <a:cs typeface="Times New Roman"/>
              </a:rPr>
              <a:t>indicative</a:t>
            </a:r>
            <a:r>
              <a:rPr lang="en-US" sz="2000" spc="-25" dirty="0">
                <a:latin typeface="Times New Roman"/>
                <a:cs typeface="Times New Roman"/>
              </a:rPr>
              <a:t> </a:t>
            </a:r>
            <a:r>
              <a:rPr lang="en-US" sz="2000" spc="-20" dirty="0">
                <a:latin typeface="Times New Roman"/>
                <a:cs typeface="Times New Roman"/>
              </a:rPr>
              <a:t>of</a:t>
            </a:r>
            <a:r>
              <a:rPr lang="en-US" sz="2000" spc="-30" dirty="0">
                <a:latin typeface="Times New Roman"/>
                <a:cs typeface="Times New Roman"/>
              </a:rPr>
              <a:t> </a:t>
            </a:r>
            <a:r>
              <a:rPr lang="en-US" sz="2000" spc="-10" dirty="0">
                <a:latin typeface="Times New Roman"/>
                <a:cs typeface="Times New Roman"/>
              </a:rPr>
              <a:t>breast </a:t>
            </a:r>
            <a:r>
              <a:rPr lang="en-US" sz="2000" dirty="0">
                <a:latin typeface="Times New Roman"/>
                <a:cs typeface="Times New Roman"/>
              </a:rPr>
              <a:t>abnormalities</a:t>
            </a:r>
            <a:r>
              <a:rPr lang="en-US" sz="2000" spc="-35" dirty="0">
                <a:latin typeface="Times New Roman"/>
                <a:cs typeface="Times New Roman"/>
              </a:rPr>
              <a:t> </a:t>
            </a:r>
            <a:r>
              <a:rPr lang="en-US" sz="2000" dirty="0">
                <a:latin typeface="Times New Roman"/>
                <a:cs typeface="Times New Roman"/>
              </a:rPr>
              <a:t>marks</a:t>
            </a:r>
            <a:r>
              <a:rPr lang="en-US" sz="2000" spc="-30" dirty="0">
                <a:latin typeface="Times New Roman"/>
                <a:cs typeface="Times New Roman"/>
              </a:rPr>
              <a:t> </a:t>
            </a:r>
            <a:r>
              <a:rPr lang="en-US" sz="2000" dirty="0">
                <a:latin typeface="Times New Roman"/>
                <a:cs typeface="Times New Roman"/>
              </a:rPr>
              <a:t>a</a:t>
            </a:r>
            <a:r>
              <a:rPr lang="en-US" sz="2000" spc="-35" dirty="0">
                <a:latin typeface="Times New Roman"/>
                <a:cs typeface="Times New Roman"/>
              </a:rPr>
              <a:t> </a:t>
            </a:r>
            <a:r>
              <a:rPr lang="en-US" sz="2000" dirty="0">
                <a:latin typeface="Times New Roman"/>
                <a:cs typeface="Times New Roman"/>
              </a:rPr>
              <a:t>significant</a:t>
            </a:r>
            <a:r>
              <a:rPr lang="en-US" sz="2000" spc="-35" dirty="0">
                <a:latin typeface="Times New Roman"/>
                <a:cs typeface="Times New Roman"/>
              </a:rPr>
              <a:t> </a:t>
            </a:r>
            <a:r>
              <a:rPr lang="en-US" sz="2000" dirty="0">
                <a:latin typeface="Times New Roman"/>
                <a:cs typeface="Times New Roman"/>
              </a:rPr>
              <a:t>milestone</a:t>
            </a:r>
            <a:r>
              <a:rPr lang="en-US" sz="2000" spc="-25" dirty="0">
                <a:latin typeface="Times New Roman"/>
                <a:cs typeface="Times New Roman"/>
              </a:rPr>
              <a:t> </a:t>
            </a:r>
            <a:r>
              <a:rPr lang="en-US" sz="2000" dirty="0">
                <a:latin typeface="Times New Roman"/>
                <a:cs typeface="Times New Roman"/>
              </a:rPr>
              <a:t>in</a:t>
            </a:r>
            <a:r>
              <a:rPr lang="en-US" sz="2000" spc="-20" dirty="0">
                <a:latin typeface="Times New Roman"/>
                <a:cs typeface="Times New Roman"/>
              </a:rPr>
              <a:t> </a:t>
            </a:r>
            <a:r>
              <a:rPr lang="en-US" sz="2000" dirty="0">
                <a:latin typeface="Times New Roman"/>
                <a:cs typeface="Times New Roman"/>
              </a:rPr>
              <a:t>early</a:t>
            </a:r>
            <a:r>
              <a:rPr lang="en-US" sz="2000" spc="-25" dirty="0">
                <a:latin typeface="Times New Roman"/>
                <a:cs typeface="Times New Roman"/>
              </a:rPr>
              <a:t> </a:t>
            </a:r>
            <a:r>
              <a:rPr lang="en-US" sz="2000" spc="-10" dirty="0">
                <a:latin typeface="Times New Roman"/>
                <a:cs typeface="Times New Roman"/>
              </a:rPr>
              <a:t>breast </a:t>
            </a:r>
            <a:r>
              <a:rPr lang="en-US" sz="2000" dirty="0">
                <a:latin typeface="Times New Roman"/>
                <a:cs typeface="Times New Roman"/>
              </a:rPr>
              <a:t>cancer</a:t>
            </a:r>
            <a:r>
              <a:rPr lang="en-US" sz="2000" spc="5" dirty="0">
                <a:latin typeface="Times New Roman"/>
                <a:cs typeface="Times New Roman"/>
              </a:rPr>
              <a:t> </a:t>
            </a:r>
            <a:r>
              <a:rPr lang="en-US" sz="2000" dirty="0">
                <a:latin typeface="Times New Roman"/>
                <a:cs typeface="Times New Roman"/>
              </a:rPr>
              <a:t>diagnosis.</a:t>
            </a:r>
            <a:r>
              <a:rPr lang="en-US" sz="2000" spc="-15" dirty="0">
                <a:latin typeface="Times New Roman"/>
                <a:cs typeface="Times New Roman"/>
              </a:rPr>
              <a:t> </a:t>
            </a:r>
            <a:r>
              <a:rPr lang="en-US" sz="2000" dirty="0">
                <a:latin typeface="Times New Roman"/>
                <a:cs typeface="Times New Roman"/>
              </a:rPr>
              <a:t>This</a:t>
            </a:r>
            <a:r>
              <a:rPr lang="en-US" sz="2000" spc="5" dirty="0">
                <a:latin typeface="Times New Roman"/>
                <a:cs typeface="Times New Roman"/>
              </a:rPr>
              <a:t> </a:t>
            </a:r>
            <a:r>
              <a:rPr lang="en-US" sz="2000" dirty="0">
                <a:latin typeface="Times New Roman"/>
                <a:cs typeface="Times New Roman"/>
              </a:rPr>
              <a:t>capability</a:t>
            </a:r>
            <a:r>
              <a:rPr lang="en-US" sz="2000" spc="10" dirty="0">
                <a:latin typeface="Times New Roman"/>
                <a:cs typeface="Times New Roman"/>
              </a:rPr>
              <a:t> </a:t>
            </a:r>
            <a:r>
              <a:rPr lang="en-US" sz="2000" dirty="0">
                <a:latin typeface="Times New Roman"/>
                <a:cs typeface="Times New Roman"/>
              </a:rPr>
              <a:t>holds</a:t>
            </a:r>
            <a:r>
              <a:rPr lang="en-US" sz="2000" spc="5" dirty="0">
                <a:latin typeface="Times New Roman"/>
                <a:cs typeface="Times New Roman"/>
              </a:rPr>
              <a:t> </a:t>
            </a:r>
            <a:r>
              <a:rPr lang="en-US" sz="2000" dirty="0">
                <a:latin typeface="Times New Roman"/>
                <a:cs typeface="Times New Roman"/>
              </a:rPr>
              <a:t>immense</a:t>
            </a:r>
            <a:r>
              <a:rPr lang="en-US" sz="2000" spc="5" dirty="0">
                <a:latin typeface="Times New Roman"/>
                <a:cs typeface="Times New Roman"/>
              </a:rPr>
              <a:t> </a:t>
            </a:r>
            <a:r>
              <a:rPr lang="en-US" sz="2000" spc="-10" dirty="0">
                <a:latin typeface="Times New Roman"/>
                <a:cs typeface="Times New Roman"/>
              </a:rPr>
              <a:t>potential </a:t>
            </a:r>
            <a:r>
              <a:rPr lang="en-US" sz="2000" dirty="0">
                <a:latin typeface="Times New Roman"/>
                <a:cs typeface="Times New Roman"/>
              </a:rPr>
              <a:t>for</a:t>
            </a:r>
            <a:r>
              <a:rPr lang="en-US" sz="2000" spc="450" dirty="0">
                <a:latin typeface="Times New Roman"/>
                <a:cs typeface="Times New Roman"/>
              </a:rPr>
              <a:t> </a:t>
            </a:r>
            <a:r>
              <a:rPr lang="en-US" sz="2000" dirty="0">
                <a:latin typeface="Times New Roman"/>
                <a:cs typeface="Times New Roman"/>
              </a:rPr>
              <a:t>improving</a:t>
            </a:r>
            <a:r>
              <a:rPr lang="en-US" sz="2000" spc="445" dirty="0">
                <a:latin typeface="Times New Roman"/>
                <a:cs typeface="Times New Roman"/>
              </a:rPr>
              <a:t> </a:t>
            </a:r>
            <a:r>
              <a:rPr lang="en-US" sz="2000" dirty="0">
                <a:latin typeface="Times New Roman"/>
                <a:cs typeface="Times New Roman"/>
              </a:rPr>
              <a:t>patient</a:t>
            </a:r>
            <a:r>
              <a:rPr lang="en-US" sz="2000" spc="434" dirty="0">
                <a:latin typeface="Times New Roman"/>
                <a:cs typeface="Times New Roman"/>
              </a:rPr>
              <a:t> </a:t>
            </a:r>
            <a:r>
              <a:rPr lang="en-US" sz="2000" dirty="0">
                <a:latin typeface="Times New Roman"/>
                <a:cs typeface="Times New Roman"/>
              </a:rPr>
              <a:t>outcomes</a:t>
            </a:r>
            <a:r>
              <a:rPr lang="en-US" sz="2000" spc="450" dirty="0">
                <a:latin typeface="Times New Roman"/>
                <a:cs typeface="Times New Roman"/>
              </a:rPr>
              <a:t> </a:t>
            </a:r>
            <a:r>
              <a:rPr lang="en-US" sz="2000" dirty="0">
                <a:latin typeface="Times New Roman"/>
                <a:cs typeface="Times New Roman"/>
              </a:rPr>
              <a:t>through</a:t>
            </a:r>
            <a:r>
              <a:rPr lang="en-US" sz="2000" spc="445" dirty="0">
                <a:latin typeface="Times New Roman"/>
                <a:cs typeface="Times New Roman"/>
              </a:rPr>
              <a:t> </a:t>
            </a:r>
            <a:r>
              <a:rPr lang="en-US" sz="2000" dirty="0">
                <a:latin typeface="Times New Roman"/>
                <a:cs typeface="Times New Roman"/>
              </a:rPr>
              <a:t>timely</a:t>
            </a:r>
            <a:r>
              <a:rPr lang="en-US" sz="2000" spc="445" dirty="0">
                <a:latin typeface="Times New Roman"/>
                <a:cs typeface="Times New Roman"/>
              </a:rPr>
              <a:t> </a:t>
            </a:r>
            <a:r>
              <a:rPr lang="en-US" sz="2000" spc="-25" dirty="0">
                <a:latin typeface="Times New Roman"/>
                <a:cs typeface="Times New Roman"/>
              </a:rPr>
              <a:t>and </a:t>
            </a:r>
            <a:r>
              <a:rPr lang="en-US" sz="2000" dirty="0">
                <a:latin typeface="Times New Roman"/>
                <a:cs typeface="Times New Roman"/>
              </a:rPr>
              <a:t>effective</a:t>
            </a:r>
            <a:r>
              <a:rPr lang="en-US" sz="2000" spc="-55" dirty="0">
                <a:latin typeface="Times New Roman"/>
                <a:cs typeface="Times New Roman"/>
              </a:rPr>
              <a:t> </a:t>
            </a:r>
            <a:r>
              <a:rPr lang="en-US" sz="2000" spc="-10" dirty="0">
                <a:latin typeface="Times New Roman"/>
                <a:cs typeface="Times New Roman"/>
              </a:rPr>
              <a:t>interventions.</a:t>
            </a:r>
            <a:endParaRPr lang="en-IN" b="1" u="sng" spc="-10" dirty="0">
              <a:latin typeface="Times New Roman"/>
              <a:cs typeface="Times New Roman"/>
            </a:endParaRPr>
          </a:p>
          <a:p>
            <a:pPr marL="0" indent="0" algn="just">
              <a:buNone/>
            </a:pPr>
            <a:r>
              <a:rPr lang="en-US" sz="2000" b="1" u="sng" dirty="0">
                <a:latin typeface="Times New Roman"/>
                <a:cs typeface="Times New Roman"/>
              </a:rPr>
              <a:t>Future</a:t>
            </a:r>
            <a:r>
              <a:rPr lang="en-US" sz="2000" b="1" u="sng" spc="-55" dirty="0">
                <a:latin typeface="Times New Roman"/>
                <a:cs typeface="Times New Roman"/>
              </a:rPr>
              <a:t> </a:t>
            </a:r>
            <a:r>
              <a:rPr lang="en-US" sz="2000" b="1" u="sng" dirty="0">
                <a:latin typeface="Times New Roman"/>
                <a:cs typeface="Times New Roman"/>
              </a:rPr>
              <a:t>Integration</a:t>
            </a:r>
            <a:r>
              <a:rPr lang="en-US" sz="2000" b="1" u="sng" spc="-20" dirty="0">
                <a:latin typeface="Times New Roman"/>
                <a:cs typeface="Times New Roman"/>
              </a:rPr>
              <a:t> </a:t>
            </a:r>
            <a:r>
              <a:rPr lang="en-US" sz="2000" b="1" u="sng" dirty="0">
                <a:latin typeface="Times New Roman"/>
                <a:cs typeface="Times New Roman"/>
              </a:rPr>
              <a:t>with</a:t>
            </a:r>
            <a:r>
              <a:rPr lang="en-US" sz="2000" b="1" u="sng" spc="-30" dirty="0">
                <a:latin typeface="Times New Roman"/>
                <a:cs typeface="Times New Roman"/>
              </a:rPr>
              <a:t> </a:t>
            </a:r>
            <a:r>
              <a:rPr lang="en-US" sz="2000" b="1" u="sng" spc="-10" dirty="0">
                <a:latin typeface="Times New Roman"/>
                <a:cs typeface="Times New Roman"/>
              </a:rPr>
              <a:t>an</a:t>
            </a:r>
            <a:r>
              <a:rPr lang="en-US" sz="2000" b="1" u="sng" spc="-55" dirty="0">
                <a:latin typeface="Times New Roman"/>
                <a:cs typeface="Times New Roman"/>
              </a:rPr>
              <a:t> </a:t>
            </a:r>
            <a:r>
              <a:rPr lang="en-US" sz="2000" b="1" u="sng" spc="-20" dirty="0">
                <a:latin typeface="Times New Roman"/>
                <a:cs typeface="Times New Roman"/>
              </a:rPr>
              <a:t>App:</a:t>
            </a:r>
          </a:p>
          <a:p>
            <a:pPr marL="0" indent="0" algn="just">
              <a:buNone/>
            </a:pPr>
            <a:r>
              <a:rPr lang="en-US" sz="2000" dirty="0">
                <a:latin typeface="Times New Roman"/>
                <a:cs typeface="Times New Roman"/>
              </a:rPr>
              <a:t>Looking</a:t>
            </a:r>
            <a:r>
              <a:rPr lang="en-US" sz="2000" spc="20" dirty="0">
                <a:latin typeface="Times New Roman"/>
                <a:cs typeface="Times New Roman"/>
              </a:rPr>
              <a:t> </a:t>
            </a:r>
            <a:r>
              <a:rPr lang="en-US" sz="2000" dirty="0">
                <a:latin typeface="Times New Roman"/>
                <a:cs typeface="Times New Roman"/>
              </a:rPr>
              <a:t>ahead,</a:t>
            </a:r>
            <a:r>
              <a:rPr lang="en-US" sz="2000" spc="20" dirty="0">
                <a:latin typeface="Times New Roman"/>
                <a:cs typeface="Times New Roman"/>
              </a:rPr>
              <a:t> </a:t>
            </a:r>
            <a:r>
              <a:rPr lang="en-US" sz="2000" dirty="0">
                <a:latin typeface="Times New Roman"/>
                <a:cs typeface="Times New Roman"/>
              </a:rPr>
              <a:t>the</a:t>
            </a:r>
            <a:r>
              <a:rPr lang="en-US" sz="2000" spc="20" dirty="0">
                <a:latin typeface="Times New Roman"/>
                <a:cs typeface="Times New Roman"/>
              </a:rPr>
              <a:t> </a:t>
            </a:r>
            <a:r>
              <a:rPr lang="en-US" sz="2000" dirty="0">
                <a:latin typeface="Times New Roman"/>
                <a:cs typeface="Times New Roman"/>
              </a:rPr>
              <a:t>implementation</a:t>
            </a:r>
            <a:r>
              <a:rPr lang="en-US" sz="2000" spc="30" dirty="0">
                <a:latin typeface="Times New Roman"/>
                <a:cs typeface="Times New Roman"/>
              </a:rPr>
              <a:t> </a:t>
            </a:r>
            <a:r>
              <a:rPr lang="en-US" sz="2000" dirty="0">
                <a:latin typeface="Times New Roman"/>
                <a:cs typeface="Times New Roman"/>
              </a:rPr>
              <a:t>roadmap</a:t>
            </a:r>
            <a:r>
              <a:rPr lang="en-US" sz="2000" spc="25" dirty="0">
                <a:latin typeface="Times New Roman"/>
                <a:cs typeface="Times New Roman"/>
              </a:rPr>
              <a:t> </a:t>
            </a:r>
            <a:r>
              <a:rPr lang="en-US" sz="2000" dirty="0">
                <a:latin typeface="Times New Roman"/>
                <a:cs typeface="Times New Roman"/>
              </a:rPr>
              <a:t>includes</a:t>
            </a:r>
            <a:r>
              <a:rPr lang="en-US" sz="2000" spc="30" dirty="0">
                <a:latin typeface="Times New Roman"/>
                <a:cs typeface="Times New Roman"/>
              </a:rPr>
              <a:t> </a:t>
            </a:r>
            <a:r>
              <a:rPr lang="en-US" sz="2000" spc="-25" dirty="0">
                <a:latin typeface="Times New Roman"/>
                <a:cs typeface="Times New Roman"/>
              </a:rPr>
              <a:t>the </a:t>
            </a:r>
            <a:r>
              <a:rPr lang="en-US" sz="2000" dirty="0">
                <a:latin typeface="Times New Roman"/>
                <a:cs typeface="Times New Roman"/>
              </a:rPr>
              <a:t>integration</a:t>
            </a:r>
            <a:r>
              <a:rPr lang="en-US" sz="2000" spc="175" dirty="0">
                <a:latin typeface="Times New Roman"/>
                <a:cs typeface="Times New Roman"/>
              </a:rPr>
              <a:t> </a:t>
            </a:r>
            <a:r>
              <a:rPr lang="en-US" sz="2000" dirty="0">
                <a:latin typeface="Times New Roman"/>
                <a:cs typeface="Times New Roman"/>
              </a:rPr>
              <a:t>of</a:t>
            </a:r>
            <a:r>
              <a:rPr lang="en-US" sz="2000" spc="180" dirty="0">
                <a:latin typeface="Times New Roman"/>
                <a:cs typeface="Times New Roman"/>
              </a:rPr>
              <a:t> </a:t>
            </a:r>
            <a:r>
              <a:rPr lang="en-US" sz="2000" dirty="0">
                <a:latin typeface="Times New Roman"/>
                <a:cs typeface="Times New Roman"/>
              </a:rPr>
              <a:t>the</a:t>
            </a:r>
            <a:r>
              <a:rPr lang="en-US" sz="2000" spc="165" dirty="0">
                <a:latin typeface="Times New Roman"/>
                <a:cs typeface="Times New Roman"/>
              </a:rPr>
              <a:t> </a:t>
            </a:r>
            <a:r>
              <a:rPr lang="en-US" sz="2000" dirty="0">
                <a:latin typeface="Times New Roman"/>
                <a:cs typeface="Times New Roman"/>
              </a:rPr>
              <a:t>optimized</a:t>
            </a:r>
            <a:r>
              <a:rPr lang="en-US" sz="2000" spc="170" dirty="0">
                <a:latin typeface="Times New Roman"/>
                <a:cs typeface="Times New Roman"/>
              </a:rPr>
              <a:t> </a:t>
            </a:r>
            <a:r>
              <a:rPr lang="en-US" sz="2000" dirty="0">
                <a:latin typeface="Times New Roman"/>
                <a:cs typeface="Times New Roman"/>
              </a:rPr>
              <a:t>model</a:t>
            </a:r>
            <a:r>
              <a:rPr lang="en-US" sz="2000" spc="175" dirty="0">
                <a:latin typeface="Times New Roman"/>
                <a:cs typeface="Times New Roman"/>
              </a:rPr>
              <a:t> </a:t>
            </a:r>
            <a:r>
              <a:rPr lang="en-US" sz="2000" dirty="0">
                <a:latin typeface="Times New Roman"/>
                <a:cs typeface="Times New Roman"/>
              </a:rPr>
              <a:t>with</a:t>
            </a:r>
            <a:r>
              <a:rPr lang="en-US" sz="2000" spc="180" dirty="0">
                <a:latin typeface="Times New Roman"/>
                <a:cs typeface="Times New Roman"/>
              </a:rPr>
              <a:t> </a:t>
            </a:r>
            <a:r>
              <a:rPr lang="en-US" sz="2000" dirty="0">
                <a:latin typeface="Times New Roman"/>
                <a:cs typeface="Times New Roman"/>
              </a:rPr>
              <a:t>a</a:t>
            </a:r>
            <a:r>
              <a:rPr lang="en-US" sz="2000" spc="175" dirty="0">
                <a:latin typeface="Times New Roman"/>
                <a:cs typeface="Times New Roman"/>
              </a:rPr>
              <a:t> </a:t>
            </a:r>
            <a:r>
              <a:rPr lang="en-US" sz="2000" spc="-10" dirty="0">
                <a:latin typeface="Times New Roman"/>
                <a:cs typeface="Times New Roman"/>
              </a:rPr>
              <a:t>user-friendly </a:t>
            </a:r>
            <a:r>
              <a:rPr lang="en-US" sz="2000" dirty="0">
                <a:latin typeface="Times New Roman"/>
                <a:cs typeface="Times New Roman"/>
              </a:rPr>
              <a:t>application.</a:t>
            </a:r>
            <a:r>
              <a:rPr lang="en-US" sz="2000" spc="114" dirty="0">
                <a:latin typeface="Times New Roman"/>
                <a:cs typeface="Times New Roman"/>
              </a:rPr>
              <a:t> </a:t>
            </a:r>
            <a:r>
              <a:rPr lang="en-US" sz="2000" dirty="0">
                <a:latin typeface="Times New Roman"/>
                <a:cs typeface="Times New Roman"/>
              </a:rPr>
              <a:t>This</a:t>
            </a:r>
            <a:r>
              <a:rPr lang="en-US" sz="2000" spc="145" dirty="0">
                <a:latin typeface="Times New Roman"/>
                <a:cs typeface="Times New Roman"/>
              </a:rPr>
              <a:t> </a:t>
            </a:r>
            <a:r>
              <a:rPr lang="en-US" sz="2000" dirty="0">
                <a:latin typeface="Times New Roman"/>
                <a:cs typeface="Times New Roman"/>
              </a:rPr>
              <a:t>application</a:t>
            </a:r>
            <a:r>
              <a:rPr lang="en-US" sz="2000" spc="140" dirty="0">
                <a:latin typeface="Times New Roman"/>
                <a:cs typeface="Times New Roman"/>
              </a:rPr>
              <a:t> </a:t>
            </a:r>
            <a:r>
              <a:rPr lang="en-US" sz="2000" dirty="0">
                <a:latin typeface="Times New Roman"/>
                <a:cs typeface="Times New Roman"/>
              </a:rPr>
              <a:t>aims</a:t>
            </a:r>
            <a:r>
              <a:rPr lang="en-US" sz="2000" spc="145" dirty="0">
                <a:latin typeface="Times New Roman"/>
                <a:cs typeface="Times New Roman"/>
              </a:rPr>
              <a:t> </a:t>
            </a:r>
            <a:r>
              <a:rPr lang="en-US" sz="2000" dirty="0">
                <a:latin typeface="Times New Roman"/>
                <a:cs typeface="Times New Roman"/>
              </a:rPr>
              <a:t>to</a:t>
            </a:r>
            <a:r>
              <a:rPr lang="en-US" sz="2000" spc="150" dirty="0">
                <a:latin typeface="Times New Roman"/>
                <a:cs typeface="Times New Roman"/>
              </a:rPr>
              <a:t> </a:t>
            </a:r>
            <a:r>
              <a:rPr lang="en-US" sz="2000" dirty="0">
                <a:latin typeface="Times New Roman"/>
                <a:cs typeface="Times New Roman"/>
              </a:rPr>
              <a:t>democratize</a:t>
            </a:r>
            <a:r>
              <a:rPr lang="en-US" sz="2000" spc="150" dirty="0">
                <a:latin typeface="Times New Roman"/>
                <a:cs typeface="Times New Roman"/>
              </a:rPr>
              <a:t> </a:t>
            </a:r>
            <a:r>
              <a:rPr lang="en-US" sz="2000" spc="-10" dirty="0">
                <a:latin typeface="Times New Roman"/>
                <a:cs typeface="Times New Roman"/>
              </a:rPr>
              <a:t>breast </a:t>
            </a:r>
            <a:r>
              <a:rPr lang="en-US" sz="2000" dirty="0">
                <a:latin typeface="Times New Roman"/>
                <a:cs typeface="Times New Roman"/>
              </a:rPr>
              <a:t>cancer</a:t>
            </a:r>
            <a:r>
              <a:rPr lang="en-US" sz="2000" spc="195" dirty="0">
                <a:latin typeface="Times New Roman"/>
                <a:cs typeface="Times New Roman"/>
              </a:rPr>
              <a:t> </a:t>
            </a:r>
            <a:r>
              <a:rPr lang="en-US" sz="2000" dirty="0">
                <a:latin typeface="Times New Roman"/>
                <a:cs typeface="Times New Roman"/>
              </a:rPr>
              <a:t>detection</a:t>
            </a:r>
            <a:r>
              <a:rPr lang="en-US" sz="2000" spc="200" dirty="0">
                <a:latin typeface="Times New Roman"/>
                <a:cs typeface="Times New Roman"/>
              </a:rPr>
              <a:t> </a:t>
            </a:r>
            <a:r>
              <a:rPr lang="en-US" sz="2000" dirty="0">
                <a:latin typeface="Times New Roman"/>
                <a:cs typeface="Times New Roman"/>
              </a:rPr>
              <a:t>by</a:t>
            </a:r>
            <a:r>
              <a:rPr lang="en-US" sz="2000" spc="200" dirty="0">
                <a:latin typeface="Times New Roman"/>
                <a:cs typeface="Times New Roman"/>
              </a:rPr>
              <a:t> </a:t>
            </a:r>
            <a:r>
              <a:rPr lang="en-US" sz="2000" dirty="0">
                <a:latin typeface="Times New Roman"/>
                <a:cs typeface="Times New Roman"/>
              </a:rPr>
              <a:t>allowing</a:t>
            </a:r>
            <a:r>
              <a:rPr lang="en-US" sz="2000" spc="190" dirty="0">
                <a:latin typeface="Times New Roman"/>
                <a:cs typeface="Times New Roman"/>
              </a:rPr>
              <a:t> </a:t>
            </a:r>
            <a:r>
              <a:rPr lang="en-US" sz="2000" dirty="0">
                <a:latin typeface="Times New Roman"/>
                <a:cs typeface="Times New Roman"/>
              </a:rPr>
              <a:t>users</a:t>
            </a:r>
            <a:r>
              <a:rPr lang="en-US" sz="2000" spc="195" dirty="0">
                <a:latin typeface="Times New Roman"/>
                <a:cs typeface="Times New Roman"/>
              </a:rPr>
              <a:t> </a:t>
            </a:r>
            <a:r>
              <a:rPr lang="en-US" sz="2000" dirty="0">
                <a:latin typeface="Times New Roman"/>
                <a:cs typeface="Times New Roman"/>
              </a:rPr>
              <a:t>to</a:t>
            </a:r>
            <a:r>
              <a:rPr lang="en-US" sz="2000" spc="200" dirty="0">
                <a:latin typeface="Times New Roman"/>
                <a:cs typeface="Times New Roman"/>
              </a:rPr>
              <a:t> </a:t>
            </a:r>
            <a:r>
              <a:rPr lang="en-US" sz="2000" dirty="0">
                <a:latin typeface="Times New Roman"/>
                <a:cs typeface="Times New Roman"/>
              </a:rPr>
              <a:t>leverage</a:t>
            </a:r>
            <a:r>
              <a:rPr lang="en-US" sz="2000" spc="195" dirty="0">
                <a:latin typeface="Times New Roman"/>
                <a:cs typeface="Times New Roman"/>
              </a:rPr>
              <a:t> </a:t>
            </a:r>
            <a:r>
              <a:rPr lang="en-US" sz="2000" spc="-10" dirty="0">
                <a:latin typeface="Times New Roman"/>
                <a:cs typeface="Times New Roman"/>
              </a:rPr>
              <a:t>thermal </a:t>
            </a:r>
            <a:r>
              <a:rPr lang="en-IN" sz="2000" dirty="0">
                <a:latin typeface="Times New Roman"/>
                <a:cs typeface="Times New Roman"/>
              </a:rPr>
              <a:t>cameras</a:t>
            </a:r>
            <a:r>
              <a:rPr lang="en-IN" sz="2000" spc="330" dirty="0">
                <a:latin typeface="Times New Roman"/>
                <a:cs typeface="Times New Roman"/>
              </a:rPr>
              <a:t> </a:t>
            </a:r>
            <a:r>
              <a:rPr lang="en-IN" sz="2000" dirty="0">
                <a:latin typeface="Times New Roman"/>
                <a:cs typeface="Times New Roman"/>
              </a:rPr>
              <a:t>for</a:t>
            </a:r>
            <a:r>
              <a:rPr lang="en-IN" sz="2000" spc="325" dirty="0">
                <a:latin typeface="Times New Roman"/>
                <a:cs typeface="Times New Roman"/>
              </a:rPr>
              <a:t> </a:t>
            </a:r>
            <a:r>
              <a:rPr lang="en-IN" sz="2000" spc="-10" dirty="0">
                <a:latin typeface="Times New Roman"/>
                <a:cs typeface="Times New Roman"/>
              </a:rPr>
              <a:t>at-</a:t>
            </a:r>
            <a:r>
              <a:rPr lang="en-IN" sz="2000" dirty="0">
                <a:latin typeface="Times New Roman"/>
                <a:cs typeface="Times New Roman"/>
              </a:rPr>
              <a:t>home</a:t>
            </a:r>
            <a:r>
              <a:rPr lang="en-IN" sz="2000" spc="330" dirty="0">
                <a:latin typeface="Times New Roman"/>
                <a:cs typeface="Times New Roman"/>
              </a:rPr>
              <a:t> </a:t>
            </a:r>
            <a:r>
              <a:rPr lang="en-IN" sz="2000" dirty="0">
                <a:latin typeface="Times New Roman"/>
                <a:cs typeface="Times New Roman"/>
              </a:rPr>
              <a:t>monitoring.</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8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envisioned app would guide users through the image capture process and provide real-time feedback on the likelihood of detecting breast abnormalities. This integration aligns with the project’s  broader  goals  of  accessibility  and  user empowerment in breast health management.</a:t>
            </a:r>
          </a:p>
          <a:p>
            <a:pPr marL="0" indent="0" algn="just">
              <a:buNone/>
            </a:pPr>
            <a:r>
              <a:rPr lang="en-IN" sz="2000" b="1" u="sng" spc="-10" dirty="0">
                <a:latin typeface="Times New Roman"/>
                <a:cs typeface="Times New Roman"/>
              </a:rPr>
              <a:t>Results:</a:t>
            </a:r>
          </a:p>
          <a:p>
            <a:pPr algn="just"/>
            <a:r>
              <a:rPr lang="en-US" dirty="0">
                <a:latin typeface="Times New Roman" panose="02020603050405020304" pitchFamily="18" charset="0"/>
                <a:cs typeface="Times New Roman" panose="02020603050405020304" pitchFamily="18" charset="0"/>
              </a:rPr>
              <a:t>The optimized Hybrid Convolutional Neural Network (CNN) for breast cancer detection using thermal images has demonstrated  remarkable  performance,  achieving  an impressive accuracy of 91%. This high accuracy signifies the model’s efficacy in accurately classifying thermal images as indicative of healthy or cancerous breast tissues. The success in achieving a 91% accuracy rate underscores the potential of the hybrid CNN architecture and the effectiveness of the hyperparameter tuning process.</a:t>
            </a:r>
          </a:p>
          <a:p>
            <a:pPr algn="just"/>
            <a:r>
              <a:rPr lang="en-US" dirty="0">
                <a:latin typeface="Times New Roman" panose="02020603050405020304" pitchFamily="18" charset="0"/>
                <a:cs typeface="Times New Roman" panose="02020603050405020304" pitchFamily="18" charset="0"/>
              </a:rPr>
              <a:t>Furthermore, the model has shown a notable capability in successfully detecting cancerous breasts, reflecting a crucial advancement in early breast cancer diagnosis. The ability to accurately identify cancerous tissues from thermal images holds significant promise for improving patient outcomes through early intervention and treatment.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23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lnSpcReduction="10000"/>
          </a:bodyPr>
          <a:lstStyle/>
          <a:p>
            <a:pPr marL="0" indent="0" algn="just">
              <a:buNone/>
            </a:pPr>
            <a:r>
              <a:rPr lang="en-IN" sz="2000" b="1" u="sng" dirty="0">
                <a:latin typeface="Times New Roman"/>
                <a:cs typeface="Times New Roman"/>
              </a:rPr>
              <a:t>Future</a:t>
            </a:r>
            <a:r>
              <a:rPr lang="en-IN" sz="2000" b="1" u="sng" spc="-60" dirty="0">
                <a:latin typeface="Times New Roman"/>
                <a:cs typeface="Times New Roman"/>
              </a:rPr>
              <a:t> </a:t>
            </a:r>
            <a:r>
              <a:rPr lang="en-IN" sz="2000" b="1" u="sng" spc="-10" dirty="0">
                <a:latin typeface="Times New Roman"/>
                <a:cs typeface="Times New Roman"/>
              </a:rPr>
              <a:t>Works:</a:t>
            </a:r>
          </a:p>
          <a:p>
            <a:pPr algn="just"/>
            <a:r>
              <a:rPr lang="en-US" sz="2000" dirty="0">
                <a:latin typeface="Times New Roman"/>
                <a:cs typeface="Times New Roman"/>
              </a:rPr>
              <a:t>Building</a:t>
            </a:r>
            <a:r>
              <a:rPr lang="en-US" sz="2000" spc="55" dirty="0">
                <a:latin typeface="Times New Roman"/>
                <a:cs typeface="Times New Roman"/>
              </a:rPr>
              <a:t> </a:t>
            </a:r>
            <a:r>
              <a:rPr lang="en-US" sz="2000" dirty="0">
                <a:latin typeface="Times New Roman"/>
                <a:cs typeface="Times New Roman"/>
              </a:rPr>
              <a:t>upon</a:t>
            </a:r>
            <a:r>
              <a:rPr lang="en-US" sz="2000" spc="50" dirty="0">
                <a:latin typeface="Times New Roman"/>
                <a:cs typeface="Times New Roman"/>
              </a:rPr>
              <a:t> </a:t>
            </a:r>
            <a:r>
              <a:rPr lang="en-US" sz="2000" dirty="0">
                <a:latin typeface="Times New Roman"/>
                <a:cs typeface="Times New Roman"/>
              </a:rPr>
              <a:t>the</a:t>
            </a:r>
            <a:r>
              <a:rPr lang="en-US" sz="2000" spc="45" dirty="0">
                <a:latin typeface="Times New Roman"/>
                <a:cs typeface="Times New Roman"/>
              </a:rPr>
              <a:t> </a:t>
            </a:r>
            <a:r>
              <a:rPr lang="en-US" sz="2000" dirty="0">
                <a:latin typeface="Times New Roman"/>
                <a:cs typeface="Times New Roman"/>
              </a:rPr>
              <a:t>achieved</a:t>
            </a:r>
            <a:r>
              <a:rPr lang="en-US" sz="2000" spc="45" dirty="0">
                <a:latin typeface="Times New Roman"/>
                <a:cs typeface="Times New Roman"/>
              </a:rPr>
              <a:t> </a:t>
            </a:r>
            <a:r>
              <a:rPr lang="en-US" sz="2000" dirty="0">
                <a:latin typeface="Times New Roman"/>
                <a:cs typeface="Times New Roman"/>
              </a:rPr>
              <a:t>results,</a:t>
            </a:r>
            <a:r>
              <a:rPr lang="en-US" sz="2000" spc="60" dirty="0">
                <a:latin typeface="Times New Roman"/>
                <a:cs typeface="Times New Roman"/>
              </a:rPr>
              <a:t> </a:t>
            </a:r>
            <a:r>
              <a:rPr lang="en-US" sz="2000" dirty="0">
                <a:latin typeface="Times New Roman"/>
                <a:cs typeface="Times New Roman"/>
              </a:rPr>
              <a:t>the</a:t>
            </a:r>
            <a:r>
              <a:rPr lang="en-US" sz="2000" spc="60" dirty="0">
                <a:latin typeface="Times New Roman"/>
                <a:cs typeface="Times New Roman"/>
              </a:rPr>
              <a:t> </a:t>
            </a:r>
            <a:r>
              <a:rPr lang="en-US" sz="2000" dirty="0">
                <a:latin typeface="Times New Roman"/>
                <a:cs typeface="Times New Roman"/>
              </a:rPr>
              <a:t>future</a:t>
            </a:r>
            <a:r>
              <a:rPr lang="en-US" sz="2000" spc="55" dirty="0">
                <a:latin typeface="Times New Roman"/>
                <a:cs typeface="Times New Roman"/>
              </a:rPr>
              <a:t> </a:t>
            </a:r>
            <a:r>
              <a:rPr lang="en-US" sz="2000" dirty="0">
                <a:latin typeface="Times New Roman"/>
                <a:cs typeface="Times New Roman"/>
              </a:rPr>
              <a:t>work</a:t>
            </a:r>
            <a:r>
              <a:rPr lang="en-US" sz="2000" spc="50" dirty="0">
                <a:latin typeface="Times New Roman"/>
                <a:cs typeface="Times New Roman"/>
              </a:rPr>
              <a:t> </a:t>
            </a:r>
            <a:r>
              <a:rPr lang="en-US" sz="2000" dirty="0">
                <a:latin typeface="Times New Roman"/>
                <a:cs typeface="Times New Roman"/>
              </a:rPr>
              <a:t>for</a:t>
            </a:r>
            <a:r>
              <a:rPr lang="en-US" sz="2000" spc="60" dirty="0">
                <a:latin typeface="Times New Roman"/>
                <a:cs typeface="Times New Roman"/>
              </a:rPr>
              <a:t> </a:t>
            </a:r>
            <a:r>
              <a:rPr lang="en-US" sz="2000" spc="-20" dirty="0">
                <a:latin typeface="Times New Roman"/>
                <a:cs typeface="Times New Roman"/>
              </a:rPr>
              <a:t>this </a:t>
            </a:r>
            <a:r>
              <a:rPr lang="en-US" sz="2000" dirty="0">
                <a:latin typeface="Times New Roman"/>
                <a:cs typeface="Times New Roman"/>
              </a:rPr>
              <a:t>breast</a:t>
            </a:r>
            <a:r>
              <a:rPr lang="en-US" sz="2000" spc="-40" dirty="0">
                <a:latin typeface="Times New Roman"/>
                <a:cs typeface="Times New Roman"/>
              </a:rPr>
              <a:t> </a:t>
            </a:r>
            <a:r>
              <a:rPr lang="en-US" sz="2000" dirty="0">
                <a:latin typeface="Times New Roman"/>
                <a:cs typeface="Times New Roman"/>
              </a:rPr>
              <a:t>cancer</a:t>
            </a:r>
            <a:r>
              <a:rPr lang="en-US" sz="2000" spc="-30" dirty="0">
                <a:latin typeface="Times New Roman"/>
                <a:cs typeface="Times New Roman"/>
              </a:rPr>
              <a:t> </a:t>
            </a:r>
            <a:r>
              <a:rPr lang="en-US" sz="2000" dirty="0">
                <a:latin typeface="Times New Roman"/>
                <a:cs typeface="Times New Roman"/>
              </a:rPr>
              <a:t>detection</a:t>
            </a:r>
            <a:r>
              <a:rPr lang="en-US" sz="2000" spc="-30" dirty="0">
                <a:latin typeface="Times New Roman"/>
                <a:cs typeface="Times New Roman"/>
              </a:rPr>
              <a:t> </a:t>
            </a:r>
            <a:r>
              <a:rPr lang="en-US" sz="2000" dirty="0">
                <a:latin typeface="Times New Roman"/>
                <a:cs typeface="Times New Roman"/>
              </a:rPr>
              <a:t>project</a:t>
            </a:r>
            <a:r>
              <a:rPr lang="en-US" sz="2000" spc="-30" dirty="0">
                <a:latin typeface="Times New Roman"/>
                <a:cs typeface="Times New Roman"/>
              </a:rPr>
              <a:t> </a:t>
            </a:r>
            <a:r>
              <a:rPr lang="en-US" sz="2000" dirty="0">
                <a:latin typeface="Times New Roman"/>
                <a:cs typeface="Times New Roman"/>
              </a:rPr>
              <a:t>involves</a:t>
            </a:r>
            <a:r>
              <a:rPr lang="en-US" sz="2000" spc="-40" dirty="0">
                <a:latin typeface="Times New Roman"/>
                <a:cs typeface="Times New Roman"/>
              </a:rPr>
              <a:t> </a:t>
            </a:r>
            <a:r>
              <a:rPr lang="en-US" sz="2000" dirty="0">
                <a:latin typeface="Times New Roman"/>
                <a:cs typeface="Times New Roman"/>
              </a:rPr>
              <a:t>the</a:t>
            </a:r>
            <a:r>
              <a:rPr lang="en-US" sz="2000" spc="-30" dirty="0">
                <a:latin typeface="Times New Roman"/>
                <a:cs typeface="Times New Roman"/>
              </a:rPr>
              <a:t> </a:t>
            </a:r>
            <a:r>
              <a:rPr lang="en-US" sz="2000" dirty="0">
                <a:latin typeface="Times New Roman"/>
                <a:cs typeface="Times New Roman"/>
              </a:rPr>
              <a:t>integration</a:t>
            </a:r>
            <a:r>
              <a:rPr lang="en-US" sz="2000" spc="-40" dirty="0">
                <a:latin typeface="Times New Roman"/>
                <a:cs typeface="Times New Roman"/>
              </a:rPr>
              <a:t> </a:t>
            </a:r>
            <a:r>
              <a:rPr lang="en-US" sz="2000" dirty="0">
                <a:latin typeface="Times New Roman"/>
                <a:cs typeface="Times New Roman"/>
              </a:rPr>
              <a:t>of</a:t>
            </a:r>
            <a:r>
              <a:rPr lang="en-US" sz="2000" spc="-35" dirty="0">
                <a:latin typeface="Times New Roman"/>
                <a:cs typeface="Times New Roman"/>
              </a:rPr>
              <a:t> </a:t>
            </a:r>
            <a:r>
              <a:rPr lang="en-US" sz="2000" spc="-25" dirty="0">
                <a:latin typeface="Times New Roman"/>
                <a:cs typeface="Times New Roman"/>
              </a:rPr>
              <a:t>the </a:t>
            </a:r>
            <a:r>
              <a:rPr lang="en-US" sz="2000" dirty="0">
                <a:latin typeface="Times New Roman"/>
                <a:cs typeface="Times New Roman"/>
              </a:rPr>
              <a:t>optimized</a:t>
            </a:r>
            <a:r>
              <a:rPr lang="en-US" sz="2000" spc="450" dirty="0">
                <a:latin typeface="Times New Roman"/>
                <a:cs typeface="Times New Roman"/>
              </a:rPr>
              <a:t> </a:t>
            </a:r>
            <a:r>
              <a:rPr lang="en-US" sz="2000" dirty="0">
                <a:latin typeface="Times New Roman"/>
                <a:cs typeface="Times New Roman"/>
              </a:rPr>
              <a:t>model</a:t>
            </a:r>
            <a:r>
              <a:rPr lang="en-US" sz="2000" spc="430" dirty="0">
                <a:latin typeface="Times New Roman"/>
                <a:cs typeface="Times New Roman"/>
              </a:rPr>
              <a:t> </a:t>
            </a:r>
            <a:r>
              <a:rPr lang="en-US" sz="2000" dirty="0">
                <a:latin typeface="Times New Roman"/>
                <a:cs typeface="Times New Roman"/>
              </a:rPr>
              <a:t>with</a:t>
            </a:r>
            <a:r>
              <a:rPr lang="en-US" sz="2000" spc="445" dirty="0">
                <a:latin typeface="Times New Roman"/>
                <a:cs typeface="Times New Roman"/>
              </a:rPr>
              <a:t> </a:t>
            </a:r>
            <a:r>
              <a:rPr lang="en-US" sz="2000" dirty="0">
                <a:latin typeface="Times New Roman"/>
                <a:cs typeface="Times New Roman"/>
              </a:rPr>
              <a:t>a</a:t>
            </a:r>
            <a:r>
              <a:rPr lang="en-US" sz="2000" spc="430" dirty="0">
                <a:latin typeface="Times New Roman"/>
                <a:cs typeface="Times New Roman"/>
              </a:rPr>
              <a:t> </a:t>
            </a:r>
            <a:r>
              <a:rPr lang="en-US" sz="2000" spc="-10" dirty="0">
                <a:latin typeface="Times New Roman"/>
                <a:cs typeface="Times New Roman"/>
              </a:rPr>
              <a:t>user-</a:t>
            </a:r>
            <a:r>
              <a:rPr lang="en-US" sz="2000" dirty="0">
                <a:latin typeface="Times New Roman"/>
                <a:cs typeface="Times New Roman"/>
              </a:rPr>
              <a:t>friendly</a:t>
            </a:r>
            <a:r>
              <a:rPr lang="en-US" sz="2000" spc="445" dirty="0">
                <a:latin typeface="Times New Roman"/>
                <a:cs typeface="Times New Roman"/>
              </a:rPr>
              <a:t> </a:t>
            </a:r>
            <a:r>
              <a:rPr lang="en-US" sz="2000" dirty="0">
                <a:latin typeface="Times New Roman"/>
                <a:cs typeface="Times New Roman"/>
              </a:rPr>
              <a:t>application.</a:t>
            </a:r>
            <a:r>
              <a:rPr lang="en-US" sz="2000" spc="409" dirty="0">
                <a:latin typeface="Times New Roman"/>
                <a:cs typeface="Times New Roman"/>
              </a:rPr>
              <a:t> </a:t>
            </a:r>
            <a:r>
              <a:rPr lang="en-US" sz="2000" spc="-25" dirty="0">
                <a:latin typeface="Times New Roman"/>
                <a:cs typeface="Times New Roman"/>
              </a:rPr>
              <a:t>The </a:t>
            </a:r>
            <a:r>
              <a:rPr lang="en-US" sz="2000" dirty="0">
                <a:latin typeface="Times New Roman"/>
                <a:cs typeface="Times New Roman"/>
              </a:rPr>
              <a:t>envisioned</a:t>
            </a:r>
            <a:r>
              <a:rPr lang="en-US" sz="2000" spc="135" dirty="0">
                <a:latin typeface="Times New Roman"/>
                <a:cs typeface="Times New Roman"/>
              </a:rPr>
              <a:t> </a:t>
            </a:r>
            <a:r>
              <a:rPr lang="en-US" sz="2000" dirty="0">
                <a:latin typeface="Times New Roman"/>
                <a:cs typeface="Times New Roman"/>
              </a:rPr>
              <a:t>application</a:t>
            </a:r>
            <a:r>
              <a:rPr lang="en-US" sz="2000" spc="130" dirty="0">
                <a:latin typeface="Times New Roman"/>
                <a:cs typeface="Times New Roman"/>
              </a:rPr>
              <a:t> </a:t>
            </a:r>
            <a:r>
              <a:rPr lang="en-US" sz="2000" dirty="0">
                <a:latin typeface="Times New Roman"/>
                <a:cs typeface="Times New Roman"/>
              </a:rPr>
              <a:t>would</a:t>
            </a:r>
            <a:r>
              <a:rPr lang="en-US" sz="2000" spc="130" dirty="0">
                <a:latin typeface="Times New Roman"/>
                <a:cs typeface="Times New Roman"/>
              </a:rPr>
              <a:t> </a:t>
            </a:r>
            <a:r>
              <a:rPr lang="en-US" sz="2000" dirty="0">
                <a:latin typeface="Times New Roman"/>
                <a:cs typeface="Times New Roman"/>
              </a:rPr>
              <a:t>leverage</a:t>
            </a:r>
            <a:r>
              <a:rPr lang="en-US" sz="2000" spc="125" dirty="0">
                <a:latin typeface="Times New Roman"/>
                <a:cs typeface="Times New Roman"/>
              </a:rPr>
              <a:t> </a:t>
            </a:r>
            <a:r>
              <a:rPr lang="en-US" sz="2000" dirty="0">
                <a:latin typeface="Times New Roman"/>
                <a:cs typeface="Times New Roman"/>
              </a:rPr>
              <a:t>the</a:t>
            </a:r>
            <a:r>
              <a:rPr lang="en-US" sz="2000" spc="125" dirty="0">
                <a:latin typeface="Times New Roman"/>
                <a:cs typeface="Times New Roman"/>
              </a:rPr>
              <a:t> </a:t>
            </a:r>
            <a:r>
              <a:rPr lang="en-US" sz="2000" dirty="0">
                <a:latin typeface="Times New Roman"/>
                <a:cs typeface="Times New Roman"/>
              </a:rPr>
              <a:t>model</a:t>
            </a:r>
            <a:r>
              <a:rPr lang="en-US" sz="2000" spc="120" dirty="0">
                <a:latin typeface="Times New Roman"/>
                <a:cs typeface="Times New Roman"/>
              </a:rPr>
              <a:t> </a:t>
            </a:r>
            <a:r>
              <a:rPr lang="en-US" sz="2000" dirty="0">
                <a:latin typeface="Times New Roman"/>
                <a:cs typeface="Times New Roman"/>
              </a:rPr>
              <a:t>to</a:t>
            </a:r>
            <a:r>
              <a:rPr lang="en-US" sz="2000" spc="140" dirty="0">
                <a:latin typeface="Times New Roman"/>
                <a:cs typeface="Times New Roman"/>
              </a:rPr>
              <a:t> </a:t>
            </a:r>
            <a:r>
              <a:rPr lang="en-US" sz="2000" spc="-10" dirty="0">
                <a:latin typeface="Times New Roman"/>
                <a:cs typeface="Times New Roman"/>
              </a:rPr>
              <a:t>detect </a:t>
            </a:r>
            <a:r>
              <a:rPr lang="en-US" sz="2000" dirty="0">
                <a:latin typeface="Times New Roman"/>
                <a:cs typeface="Times New Roman"/>
              </a:rPr>
              <a:t>breast</a:t>
            </a:r>
            <a:r>
              <a:rPr lang="en-US" sz="2000" spc="330" dirty="0">
                <a:latin typeface="Times New Roman"/>
                <a:cs typeface="Times New Roman"/>
              </a:rPr>
              <a:t> </a:t>
            </a:r>
            <a:r>
              <a:rPr lang="en-US" sz="2000" dirty="0">
                <a:latin typeface="Times New Roman"/>
                <a:cs typeface="Times New Roman"/>
              </a:rPr>
              <a:t>cancer</a:t>
            </a:r>
            <a:r>
              <a:rPr lang="en-US" sz="2000" spc="325" dirty="0">
                <a:latin typeface="Times New Roman"/>
                <a:cs typeface="Times New Roman"/>
              </a:rPr>
              <a:t> </a:t>
            </a:r>
            <a:r>
              <a:rPr lang="en-US" sz="2000" dirty="0">
                <a:latin typeface="Times New Roman"/>
                <a:cs typeface="Times New Roman"/>
              </a:rPr>
              <a:t>using</a:t>
            </a:r>
            <a:r>
              <a:rPr lang="en-US" sz="2000" spc="340" dirty="0">
                <a:latin typeface="Times New Roman"/>
                <a:cs typeface="Times New Roman"/>
              </a:rPr>
              <a:t> </a:t>
            </a:r>
            <a:r>
              <a:rPr lang="en-US" sz="2000" dirty="0">
                <a:latin typeface="Times New Roman"/>
                <a:cs typeface="Times New Roman"/>
              </a:rPr>
              <a:t>thermal</a:t>
            </a:r>
            <a:r>
              <a:rPr lang="en-US" sz="2000" spc="320" dirty="0">
                <a:latin typeface="Times New Roman"/>
                <a:cs typeface="Times New Roman"/>
              </a:rPr>
              <a:t> </a:t>
            </a:r>
            <a:r>
              <a:rPr lang="en-US" sz="2000" dirty="0">
                <a:latin typeface="Times New Roman"/>
                <a:cs typeface="Times New Roman"/>
              </a:rPr>
              <a:t>camera</a:t>
            </a:r>
            <a:r>
              <a:rPr lang="en-US" sz="2000" spc="320" dirty="0">
                <a:latin typeface="Times New Roman"/>
                <a:cs typeface="Times New Roman"/>
              </a:rPr>
              <a:t> </a:t>
            </a:r>
            <a:r>
              <a:rPr lang="en-US" sz="2000" dirty="0">
                <a:latin typeface="Times New Roman"/>
                <a:cs typeface="Times New Roman"/>
              </a:rPr>
              <a:t>inputs,</a:t>
            </a:r>
            <a:r>
              <a:rPr lang="en-US" sz="2000" spc="325" dirty="0">
                <a:latin typeface="Times New Roman"/>
                <a:cs typeface="Times New Roman"/>
              </a:rPr>
              <a:t> </a:t>
            </a:r>
            <a:r>
              <a:rPr lang="en-US" sz="2000" dirty="0">
                <a:latin typeface="Times New Roman"/>
                <a:cs typeface="Times New Roman"/>
              </a:rPr>
              <a:t>providing</a:t>
            </a:r>
            <a:r>
              <a:rPr lang="en-US" sz="2000" spc="325" dirty="0">
                <a:latin typeface="Times New Roman"/>
                <a:cs typeface="Times New Roman"/>
              </a:rPr>
              <a:t> </a:t>
            </a:r>
            <a:r>
              <a:rPr lang="en-US" sz="2000" spc="-50" dirty="0">
                <a:latin typeface="Times New Roman"/>
                <a:cs typeface="Times New Roman"/>
              </a:rPr>
              <a:t>a</a:t>
            </a:r>
            <a:r>
              <a:rPr lang="en-US" sz="2000" dirty="0">
                <a:latin typeface="Times New Roman"/>
                <a:cs typeface="Times New Roman"/>
              </a:rPr>
              <a:t> convenient</a:t>
            </a:r>
            <a:r>
              <a:rPr lang="en-US" sz="2000" spc="200" dirty="0">
                <a:latin typeface="Times New Roman"/>
                <a:cs typeface="Times New Roman"/>
              </a:rPr>
              <a:t> </a:t>
            </a:r>
            <a:r>
              <a:rPr lang="en-US" sz="2000" dirty="0">
                <a:latin typeface="Times New Roman"/>
                <a:cs typeface="Times New Roman"/>
              </a:rPr>
              <a:t>and</a:t>
            </a:r>
            <a:r>
              <a:rPr lang="en-US" sz="2000" spc="210" dirty="0">
                <a:latin typeface="Times New Roman"/>
                <a:cs typeface="Times New Roman"/>
              </a:rPr>
              <a:t> </a:t>
            </a:r>
            <a:r>
              <a:rPr lang="en-US" sz="2000" dirty="0">
                <a:latin typeface="Times New Roman"/>
                <a:cs typeface="Times New Roman"/>
              </a:rPr>
              <a:t>accessible</a:t>
            </a:r>
            <a:r>
              <a:rPr lang="en-US" sz="2000" spc="210" dirty="0">
                <a:latin typeface="Times New Roman"/>
                <a:cs typeface="Times New Roman"/>
              </a:rPr>
              <a:t> </a:t>
            </a:r>
            <a:r>
              <a:rPr lang="en-US" sz="2000" dirty="0">
                <a:latin typeface="Times New Roman"/>
                <a:cs typeface="Times New Roman"/>
              </a:rPr>
              <a:t>tool</a:t>
            </a:r>
            <a:r>
              <a:rPr lang="en-US" sz="2000" spc="204" dirty="0">
                <a:latin typeface="Times New Roman"/>
                <a:cs typeface="Times New Roman"/>
              </a:rPr>
              <a:t> </a:t>
            </a:r>
            <a:r>
              <a:rPr lang="en-US" sz="2000" dirty="0">
                <a:latin typeface="Times New Roman"/>
                <a:cs typeface="Times New Roman"/>
              </a:rPr>
              <a:t>for</a:t>
            </a:r>
            <a:r>
              <a:rPr lang="en-US" sz="2000" spc="204" dirty="0">
                <a:latin typeface="Times New Roman"/>
                <a:cs typeface="Times New Roman"/>
              </a:rPr>
              <a:t> </a:t>
            </a:r>
            <a:r>
              <a:rPr lang="en-US" sz="2000" dirty="0">
                <a:latin typeface="Times New Roman"/>
                <a:cs typeface="Times New Roman"/>
              </a:rPr>
              <a:t>users.</a:t>
            </a:r>
            <a:r>
              <a:rPr lang="en-US" sz="2000" spc="185" dirty="0">
                <a:latin typeface="Times New Roman"/>
                <a:cs typeface="Times New Roman"/>
              </a:rPr>
              <a:t> </a:t>
            </a:r>
            <a:r>
              <a:rPr lang="en-US" sz="2000" dirty="0">
                <a:latin typeface="Times New Roman"/>
                <a:cs typeface="Times New Roman"/>
              </a:rPr>
              <a:t>This</a:t>
            </a:r>
            <a:r>
              <a:rPr lang="en-US" sz="2000" spc="204" dirty="0">
                <a:latin typeface="Times New Roman"/>
                <a:cs typeface="Times New Roman"/>
              </a:rPr>
              <a:t> </a:t>
            </a:r>
            <a:r>
              <a:rPr lang="en-US" sz="2000" spc="-10" dirty="0">
                <a:latin typeface="Times New Roman"/>
                <a:cs typeface="Times New Roman"/>
              </a:rPr>
              <a:t>integration </a:t>
            </a:r>
            <a:r>
              <a:rPr lang="en-US" sz="2000" dirty="0">
                <a:latin typeface="Times New Roman"/>
                <a:cs typeface="Times New Roman"/>
              </a:rPr>
              <a:t>holds</a:t>
            </a:r>
            <a:r>
              <a:rPr lang="en-US" sz="2000" spc="5" dirty="0">
                <a:latin typeface="Times New Roman"/>
                <a:cs typeface="Times New Roman"/>
              </a:rPr>
              <a:t> </a:t>
            </a:r>
            <a:r>
              <a:rPr lang="en-US" sz="2000" dirty="0">
                <a:latin typeface="Times New Roman"/>
                <a:cs typeface="Times New Roman"/>
              </a:rPr>
              <a:t>the</a:t>
            </a:r>
            <a:r>
              <a:rPr lang="en-US" sz="2000" spc="10" dirty="0">
                <a:latin typeface="Times New Roman"/>
                <a:cs typeface="Times New Roman"/>
              </a:rPr>
              <a:t> </a:t>
            </a:r>
            <a:r>
              <a:rPr lang="en-US" sz="2000" dirty="0">
                <a:latin typeface="Times New Roman"/>
                <a:cs typeface="Times New Roman"/>
              </a:rPr>
              <a:t>potential</a:t>
            </a:r>
            <a:r>
              <a:rPr lang="en-US" sz="2000" spc="10" dirty="0">
                <a:latin typeface="Times New Roman"/>
                <a:cs typeface="Times New Roman"/>
              </a:rPr>
              <a:t> </a:t>
            </a:r>
            <a:r>
              <a:rPr lang="en-US" sz="2000" dirty="0">
                <a:latin typeface="Times New Roman"/>
                <a:cs typeface="Times New Roman"/>
              </a:rPr>
              <a:t>to</a:t>
            </a:r>
            <a:r>
              <a:rPr lang="en-US" sz="2000" spc="20" dirty="0">
                <a:latin typeface="Times New Roman"/>
                <a:cs typeface="Times New Roman"/>
              </a:rPr>
              <a:t> </a:t>
            </a:r>
            <a:r>
              <a:rPr lang="en-US" sz="2000" dirty="0">
                <a:latin typeface="Times New Roman"/>
                <a:cs typeface="Times New Roman"/>
              </a:rPr>
              <a:t>revolutionize</a:t>
            </a:r>
            <a:r>
              <a:rPr lang="en-US" sz="2000" spc="20" dirty="0">
                <a:latin typeface="Times New Roman"/>
                <a:cs typeface="Times New Roman"/>
              </a:rPr>
              <a:t> </a:t>
            </a:r>
            <a:r>
              <a:rPr lang="en-US" sz="2000" dirty="0">
                <a:latin typeface="Times New Roman"/>
                <a:cs typeface="Times New Roman"/>
              </a:rPr>
              <a:t>the</a:t>
            </a:r>
            <a:r>
              <a:rPr lang="en-US" sz="2000" spc="5" dirty="0">
                <a:latin typeface="Times New Roman"/>
                <a:cs typeface="Times New Roman"/>
              </a:rPr>
              <a:t> </a:t>
            </a:r>
            <a:r>
              <a:rPr lang="en-US" sz="2000" dirty="0">
                <a:latin typeface="Times New Roman"/>
                <a:cs typeface="Times New Roman"/>
              </a:rPr>
              <a:t>field</a:t>
            </a:r>
            <a:r>
              <a:rPr lang="en-US" sz="2000" spc="10" dirty="0">
                <a:latin typeface="Times New Roman"/>
                <a:cs typeface="Times New Roman"/>
              </a:rPr>
              <a:t> </a:t>
            </a:r>
            <a:r>
              <a:rPr lang="en-US" sz="2000" dirty="0">
                <a:latin typeface="Times New Roman"/>
                <a:cs typeface="Times New Roman"/>
              </a:rPr>
              <a:t>of</a:t>
            </a:r>
            <a:r>
              <a:rPr lang="en-US" sz="2000" spc="5" dirty="0">
                <a:latin typeface="Times New Roman"/>
                <a:cs typeface="Times New Roman"/>
              </a:rPr>
              <a:t> </a:t>
            </a:r>
            <a:r>
              <a:rPr lang="en-US" sz="2000" dirty="0">
                <a:latin typeface="Times New Roman"/>
                <a:cs typeface="Times New Roman"/>
              </a:rPr>
              <a:t>breast</a:t>
            </a:r>
            <a:r>
              <a:rPr lang="en-US" sz="2000" spc="15" dirty="0">
                <a:latin typeface="Times New Roman"/>
                <a:cs typeface="Times New Roman"/>
              </a:rPr>
              <a:t> </a:t>
            </a:r>
            <a:r>
              <a:rPr lang="en-US" sz="2000" spc="-10" dirty="0">
                <a:latin typeface="Times New Roman"/>
                <a:cs typeface="Times New Roman"/>
              </a:rPr>
              <a:t>cancer </a:t>
            </a:r>
            <a:r>
              <a:rPr lang="en-US" sz="2000" dirty="0">
                <a:latin typeface="Times New Roman"/>
                <a:cs typeface="Times New Roman"/>
              </a:rPr>
              <a:t>screening</a:t>
            </a:r>
            <a:r>
              <a:rPr lang="en-US" sz="2000" spc="385" dirty="0">
                <a:latin typeface="Times New Roman"/>
                <a:cs typeface="Times New Roman"/>
              </a:rPr>
              <a:t> </a:t>
            </a:r>
            <a:r>
              <a:rPr lang="en-US" sz="2000" dirty="0">
                <a:latin typeface="Times New Roman"/>
                <a:cs typeface="Times New Roman"/>
              </a:rPr>
              <a:t>by</a:t>
            </a:r>
            <a:r>
              <a:rPr lang="en-US" sz="2000" spc="385" dirty="0">
                <a:latin typeface="Times New Roman"/>
                <a:cs typeface="Times New Roman"/>
              </a:rPr>
              <a:t> </a:t>
            </a:r>
            <a:r>
              <a:rPr lang="en-US" sz="2000" dirty="0">
                <a:latin typeface="Times New Roman"/>
                <a:cs typeface="Times New Roman"/>
              </a:rPr>
              <a:t>offering</a:t>
            </a:r>
            <a:r>
              <a:rPr lang="en-US" sz="2000" spc="385" dirty="0">
                <a:latin typeface="Times New Roman"/>
                <a:cs typeface="Times New Roman"/>
              </a:rPr>
              <a:t> </a:t>
            </a:r>
            <a:r>
              <a:rPr lang="en-US" sz="2000" dirty="0">
                <a:latin typeface="Times New Roman"/>
                <a:cs typeface="Times New Roman"/>
              </a:rPr>
              <a:t>a</a:t>
            </a:r>
            <a:r>
              <a:rPr lang="en-US" sz="2000" spc="380" dirty="0">
                <a:latin typeface="Times New Roman"/>
                <a:cs typeface="Times New Roman"/>
              </a:rPr>
              <a:t> </a:t>
            </a:r>
            <a:r>
              <a:rPr lang="en-US" sz="2000" spc="-10" dirty="0">
                <a:latin typeface="Times New Roman"/>
                <a:cs typeface="Times New Roman"/>
              </a:rPr>
              <a:t>non-</a:t>
            </a:r>
            <a:r>
              <a:rPr lang="en-US" sz="2000" dirty="0">
                <a:latin typeface="Times New Roman"/>
                <a:cs typeface="Times New Roman"/>
              </a:rPr>
              <a:t>invasive</a:t>
            </a:r>
            <a:r>
              <a:rPr lang="en-US" sz="2000" spc="380" dirty="0">
                <a:latin typeface="Times New Roman"/>
                <a:cs typeface="Times New Roman"/>
              </a:rPr>
              <a:t> </a:t>
            </a:r>
            <a:r>
              <a:rPr lang="en-US" sz="2000" dirty="0">
                <a:latin typeface="Times New Roman"/>
                <a:cs typeface="Times New Roman"/>
              </a:rPr>
              <a:t>and</a:t>
            </a:r>
            <a:r>
              <a:rPr lang="en-US" sz="2000" spc="390" dirty="0">
                <a:latin typeface="Times New Roman"/>
                <a:cs typeface="Times New Roman"/>
              </a:rPr>
              <a:t> </a:t>
            </a:r>
            <a:r>
              <a:rPr lang="en-US" sz="2000" spc="-10" dirty="0">
                <a:latin typeface="Times New Roman"/>
                <a:cs typeface="Times New Roman"/>
              </a:rPr>
              <a:t>radiation-</a:t>
            </a:r>
            <a:r>
              <a:rPr lang="en-US" sz="2000" spc="-20" dirty="0">
                <a:latin typeface="Times New Roman"/>
                <a:cs typeface="Times New Roman"/>
              </a:rPr>
              <a:t>free </a:t>
            </a:r>
            <a:r>
              <a:rPr lang="en-US" sz="2000" dirty="0">
                <a:latin typeface="Times New Roman"/>
                <a:cs typeface="Times New Roman"/>
              </a:rPr>
              <a:t>method</a:t>
            </a:r>
            <a:r>
              <a:rPr lang="en-US" sz="2000" spc="125" dirty="0">
                <a:latin typeface="Times New Roman"/>
                <a:cs typeface="Times New Roman"/>
              </a:rPr>
              <a:t> </a:t>
            </a:r>
            <a:r>
              <a:rPr lang="en-US" sz="2000" dirty="0">
                <a:latin typeface="Times New Roman"/>
                <a:cs typeface="Times New Roman"/>
              </a:rPr>
              <a:t>that</a:t>
            </a:r>
            <a:r>
              <a:rPr lang="en-US" sz="2000" spc="130" dirty="0">
                <a:latin typeface="Times New Roman"/>
                <a:cs typeface="Times New Roman"/>
              </a:rPr>
              <a:t> </a:t>
            </a:r>
            <a:r>
              <a:rPr lang="en-US" sz="2000" dirty="0">
                <a:latin typeface="Times New Roman"/>
                <a:cs typeface="Times New Roman"/>
              </a:rPr>
              <a:t>can</a:t>
            </a:r>
            <a:r>
              <a:rPr lang="en-US" sz="2000" spc="125" dirty="0">
                <a:latin typeface="Times New Roman"/>
                <a:cs typeface="Times New Roman"/>
              </a:rPr>
              <a:t> </a:t>
            </a:r>
            <a:r>
              <a:rPr lang="en-US" sz="2000" dirty="0">
                <a:latin typeface="Times New Roman"/>
                <a:cs typeface="Times New Roman"/>
              </a:rPr>
              <a:t>be</a:t>
            </a:r>
            <a:r>
              <a:rPr lang="en-US" sz="2000" spc="135" dirty="0">
                <a:latin typeface="Times New Roman"/>
                <a:cs typeface="Times New Roman"/>
              </a:rPr>
              <a:t> </a:t>
            </a:r>
            <a:r>
              <a:rPr lang="en-US" sz="2000" dirty="0">
                <a:latin typeface="Times New Roman"/>
                <a:cs typeface="Times New Roman"/>
              </a:rPr>
              <a:t>conveniently</a:t>
            </a:r>
            <a:r>
              <a:rPr lang="en-US" sz="2000" spc="135" dirty="0">
                <a:latin typeface="Times New Roman"/>
                <a:cs typeface="Times New Roman"/>
              </a:rPr>
              <a:t> </a:t>
            </a:r>
            <a:r>
              <a:rPr lang="en-US" sz="2000" dirty="0">
                <a:latin typeface="Times New Roman"/>
                <a:cs typeface="Times New Roman"/>
              </a:rPr>
              <a:t>utilized</a:t>
            </a:r>
            <a:r>
              <a:rPr lang="en-US" sz="2000" spc="145" dirty="0">
                <a:latin typeface="Times New Roman"/>
                <a:cs typeface="Times New Roman"/>
              </a:rPr>
              <a:t> </a:t>
            </a:r>
            <a:r>
              <a:rPr lang="en-US" sz="2000" dirty="0">
                <a:latin typeface="Times New Roman"/>
                <a:cs typeface="Times New Roman"/>
              </a:rPr>
              <a:t>by</a:t>
            </a:r>
            <a:r>
              <a:rPr lang="en-US" sz="2000" spc="125" dirty="0">
                <a:latin typeface="Times New Roman"/>
                <a:cs typeface="Times New Roman"/>
              </a:rPr>
              <a:t> </a:t>
            </a:r>
            <a:r>
              <a:rPr lang="en-US" sz="2000" dirty="0">
                <a:latin typeface="Times New Roman"/>
                <a:cs typeface="Times New Roman"/>
              </a:rPr>
              <a:t>individuals</a:t>
            </a:r>
            <a:r>
              <a:rPr lang="en-US" sz="2000" spc="130" dirty="0">
                <a:latin typeface="Times New Roman"/>
                <a:cs typeface="Times New Roman"/>
              </a:rPr>
              <a:t> </a:t>
            </a:r>
            <a:r>
              <a:rPr lang="en-US" sz="2000" spc="-25" dirty="0">
                <a:latin typeface="Times New Roman"/>
                <a:cs typeface="Times New Roman"/>
              </a:rPr>
              <a:t>at </a:t>
            </a:r>
            <a:r>
              <a:rPr lang="en-US" sz="2000" dirty="0">
                <a:latin typeface="Times New Roman"/>
                <a:cs typeface="Times New Roman"/>
              </a:rPr>
              <a:t>home</a:t>
            </a:r>
            <a:r>
              <a:rPr lang="en-US" sz="2000" spc="-15" dirty="0">
                <a:latin typeface="Times New Roman"/>
                <a:cs typeface="Times New Roman"/>
              </a:rPr>
              <a:t> </a:t>
            </a:r>
            <a:r>
              <a:rPr lang="en-US" sz="2000" dirty="0">
                <a:latin typeface="Times New Roman"/>
                <a:cs typeface="Times New Roman"/>
              </a:rPr>
              <a:t>or</a:t>
            </a:r>
            <a:r>
              <a:rPr lang="en-US" sz="2000" spc="-15" dirty="0">
                <a:latin typeface="Times New Roman"/>
                <a:cs typeface="Times New Roman"/>
              </a:rPr>
              <a:t> </a:t>
            </a:r>
            <a:r>
              <a:rPr lang="en-US" sz="2000" dirty="0">
                <a:latin typeface="Times New Roman"/>
                <a:cs typeface="Times New Roman"/>
              </a:rPr>
              <a:t>in</a:t>
            </a:r>
            <a:r>
              <a:rPr lang="en-US" sz="2000" spc="-10" dirty="0">
                <a:latin typeface="Times New Roman"/>
                <a:cs typeface="Times New Roman"/>
              </a:rPr>
              <a:t> </a:t>
            </a:r>
            <a:r>
              <a:rPr lang="en-US" sz="2000" dirty="0">
                <a:latin typeface="Times New Roman"/>
                <a:cs typeface="Times New Roman"/>
              </a:rPr>
              <a:t>a</a:t>
            </a:r>
            <a:r>
              <a:rPr lang="en-US" sz="2000" spc="-10" dirty="0">
                <a:latin typeface="Times New Roman"/>
                <a:cs typeface="Times New Roman"/>
              </a:rPr>
              <a:t> </a:t>
            </a:r>
            <a:r>
              <a:rPr lang="en-US" sz="2000" dirty="0">
                <a:latin typeface="Times New Roman"/>
                <a:cs typeface="Times New Roman"/>
              </a:rPr>
              <a:t>clinical</a:t>
            </a:r>
            <a:r>
              <a:rPr lang="en-US" sz="2000" spc="-15" dirty="0">
                <a:latin typeface="Times New Roman"/>
                <a:cs typeface="Times New Roman"/>
              </a:rPr>
              <a:t> </a:t>
            </a:r>
            <a:r>
              <a:rPr lang="en-US" sz="2000" spc="-10" dirty="0">
                <a:latin typeface="Times New Roman"/>
                <a:cs typeface="Times New Roman"/>
              </a:rPr>
              <a:t>setting.</a:t>
            </a:r>
          </a:p>
          <a:p>
            <a:pPr algn="just"/>
            <a:r>
              <a:rPr lang="en-US" dirty="0">
                <a:latin typeface="Times New Roman" panose="02020603050405020304" pitchFamily="18" charset="0"/>
                <a:cs typeface="Times New Roman" panose="02020603050405020304" pitchFamily="18" charset="0"/>
              </a:rPr>
              <a:t>The app could feature a user-friendly interface, guiding individuals through the process of capturing thermal images and receiving real-time feedback on the likelihood of detecting breast abnormalities. Integration with thermal cameras could enable early detection in a comfortable and efficient manner, empowering users to proactively monitor their breast health.</a:t>
            </a:r>
          </a:p>
          <a:p>
            <a:pPr algn="just"/>
            <a:r>
              <a:rPr lang="en-US" dirty="0">
                <a:latin typeface="Times New Roman" panose="02020603050405020304" pitchFamily="18" charset="0"/>
                <a:cs typeface="Times New Roman" panose="02020603050405020304" pitchFamily="18" charset="0"/>
              </a:rPr>
              <a:t>In addition to the app integration, future work might also involve further refining the model’s architecture, expanding the dataset to enhance diversity, and collaborating with healthcare  professionals  for  comprehensive  clinical validation. The holistic approach of combining advanced technology with user-centric applications and continuous model refinement positions this project at the forefront of innovative solutions for breast cancer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51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pPr marL="0" indent="0" algn="just">
              <a:buNone/>
            </a:pPr>
            <a:r>
              <a:rPr lang="en-IN" sz="2000" b="1" u="sng" spc="-10" dirty="0">
                <a:latin typeface="Times New Roman"/>
                <a:cs typeface="Times New Roman"/>
              </a:rPr>
              <a:t>References:</a:t>
            </a:r>
          </a:p>
          <a:p>
            <a:pPr algn="just"/>
            <a:r>
              <a:rPr lang="en-IN" dirty="0">
                <a:latin typeface="Times New Roman" panose="02020603050405020304" pitchFamily="18" charset="0"/>
                <a:cs typeface="Times New Roman" panose="02020603050405020304" pitchFamily="18" charset="0"/>
              </a:rPr>
              <a:t>Zhou X, Li C, </a:t>
            </a:r>
            <a:r>
              <a:rPr lang="en-IN" dirty="0" err="1">
                <a:latin typeface="Times New Roman" panose="02020603050405020304" pitchFamily="18" charset="0"/>
                <a:cs typeface="Times New Roman" panose="02020603050405020304" pitchFamily="18" charset="0"/>
              </a:rPr>
              <a:t>Rahaman</a:t>
            </a:r>
            <a:r>
              <a:rPr lang="en-IN" dirty="0">
                <a:latin typeface="Times New Roman" panose="02020603050405020304" pitchFamily="18" charset="0"/>
                <a:cs typeface="Times New Roman" panose="02020603050405020304" pitchFamily="18" charset="0"/>
              </a:rPr>
              <a:t> MM, Yao Y, Ai S, Sun C, et al. A Comprehensive Review for Breast Histopathology Image Analysis Using Classical and Deep Neural Networks. IEEE Access 2020;8:90931–56. https://doi.org/10.1109/ACCESS.2020.2993788.</a:t>
            </a:r>
          </a:p>
          <a:p>
            <a:pPr algn="just"/>
            <a:r>
              <a:rPr lang="en-IN" dirty="0">
                <a:latin typeface="Times New Roman" panose="02020603050405020304" pitchFamily="18" charset="0"/>
                <a:cs typeface="Times New Roman" panose="02020603050405020304" pitchFamily="18" charset="0"/>
              </a:rPr>
              <a:t>[2] Sutanto DH, Ghani MKA. A BENCHMARK OF CLASSIFICATION FRAMEWORK FOR NON-COMMUNICABLE DISEASE PREDICTION : A REVIEW 2015.</a:t>
            </a:r>
          </a:p>
          <a:p>
            <a:pPr algn="just"/>
            <a:r>
              <a:rPr lang="en-IN" dirty="0">
                <a:latin typeface="Times New Roman" panose="02020603050405020304" pitchFamily="18" charset="0"/>
                <a:cs typeface="Times New Roman" panose="02020603050405020304" pitchFamily="18" charset="0"/>
              </a:rPr>
              <a:t>[3] Gautam R, Kaur P, Sharma M. A comprehensive review on nature inspired computing algorithms for the diagnosis of chronic disorders in human beings. Prog </a:t>
            </a:r>
            <a:r>
              <a:rPr lang="en-IN" dirty="0" err="1">
                <a:latin typeface="Times New Roman" panose="02020603050405020304" pitchFamily="18" charset="0"/>
                <a:cs typeface="Times New Roman" panose="02020603050405020304" pitchFamily="18" charset="0"/>
              </a:rPr>
              <a:t>Artif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2019;8:401–24. https://doi.org/10.1007/s13748-019-00191-1.</a:t>
            </a:r>
          </a:p>
          <a:p>
            <a:pPr algn="just"/>
            <a:r>
              <a:rPr lang="en-IN" dirty="0">
                <a:latin typeface="Times New Roman" panose="02020603050405020304" pitchFamily="18" charset="0"/>
                <a:cs typeface="Times New Roman" panose="02020603050405020304" pitchFamily="18" charset="0"/>
              </a:rPr>
              <a:t>[4] Mahmood M, Al-</a:t>
            </a:r>
            <a:r>
              <a:rPr lang="en-IN" dirty="0" err="1">
                <a:latin typeface="Times New Roman" panose="02020603050405020304" pitchFamily="18" charset="0"/>
                <a:cs typeface="Times New Roman" panose="02020603050405020304" pitchFamily="18" charset="0"/>
              </a:rPr>
              <a:t>Khateeb</a:t>
            </a: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Alwash</a:t>
            </a:r>
            <a:r>
              <a:rPr lang="en-IN" dirty="0">
                <a:latin typeface="Times New Roman" panose="02020603050405020304" pitchFamily="18" charset="0"/>
                <a:cs typeface="Times New Roman" panose="02020603050405020304" pitchFamily="18" charset="0"/>
              </a:rPr>
              <a:t> WM. A review on neural networks approach on classifying cancers. IAES Int J </a:t>
            </a:r>
            <a:r>
              <a:rPr lang="en-IN" dirty="0" err="1">
                <a:latin typeface="Times New Roman" panose="02020603050405020304" pitchFamily="18" charset="0"/>
                <a:cs typeface="Times New Roman" panose="02020603050405020304" pitchFamily="18" charset="0"/>
              </a:rPr>
              <a:t>Artif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Intell</a:t>
            </a:r>
            <a:r>
              <a:rPr lang="en-IN" dirty="0">
                <a:latin typeface="Times New Roman" panose="02020603050405020304" pitchFamily="18" charset="0"/>
                <a:cs typeface="Times New Roman" panose="02020603050405020304" pitchFamily="18" charset="0"/>
              </a:rPr>
              <a:t> 2020;9:317–26. https://doi.org/10.11591/ijai.v9.i2.pp317-326.</a:t>
            </a:r>
          </a:p>
          <a:p>
            <a:pPr algn="just"/>
            <a:r>
              <a:rPr lang="en-IN" dirty="0">
                <a:latin typeface="Times New Roman" panose="02020603050405020304" pitchFamily="18" charset="0"/>
                <a:cs typeface="Times New Roman" panose="02020603050405020304" pitchFamily="18" charset="0"/>
              </a:rPr>
              <a:t>[5] Fatima N, Liu L, Hong S, Ahmed H. Prediction of Breast Cancer, Comparative Review of Machine Learning Techniques, and</a:t>
            </a:r>
          </a:p>
          <a:p>
            <a:pPr marL="0" indent="0" algn="just">
              <a:buNone/>
            </a:pPr>
            <a:r>
              <a:rPr lang="en-IN" dirty="0">
                <a:latin typeface="Times New Roman" panose="02020603050405020304" pitchFamily="18" charset="0"/>
                <a:cs typeface="Times New Roman" panose="02020603050405020304" pitchFamily="18" charset="0"/>
              </a:rPr>
              <a:t>Their Analysis. IEEE Access 2020;8:150360–76. https://doi.org/10.1109/ACCESS.2020.3016715.</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765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Wisesty</a:t>
            </a:r>
            <a:r>
              <a:rPr lang="en-IN" dirty="0">
                <a:latin typeface="Times New Roman" panose="02020603050405020304" pitchFamily="18" charset="0"/>
                <a:cs typeface="Times New Roman" panose="02020603050405020304" pitchFamily="18" charset="0"/>
              </a:rPr>
              <a:t> UN, </a:t>
            </a:r>
            <a:r>
              <a:rPr lang="en-IN" dirty="0" err="1">
                <a:latin typeface="Times New Roman" panose="02020603050405020304" pitchFamily="18" charset="0"/>
                <a:cs typeface="Times New Roman" panose="02020603050405020304" pitchFamily="18" charset="0"/>
              </a:rPr>
              <a:t>Mengko</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Purwarianti</a:t>
            </a:r>
            <a:r>
              <a:rPr lang="en-IN" dirty="0">
                <a:latin typeface="Times New Roman" panose="02020603050405020304" pitchFamily="18" charset="0"/>
                <a:cs typeface="Times New Roman" panose="02020603050405020304" pitchFamily="18" charset="0"/>
              </a:rPr>
              <a:t> A. Gene mutation detection for breast cancer disease: A review. IOP Conf Ser Mater Sci Eng 2020;830:32051. https://doi.org/10.1088/1757-899X/830/3/032051.</a:t>
            </a:r>
          </a:p>
          <a:p>
            <a:pPr marL="0" indent="0" algn="just">
              <a:buNone/>
            </a:pPr>
            <a:r>
              <a:rPr lang="en-IN" dirty="0">
                <a:latin typeface="Times New Roman" panose="02020603050405020304" pitchFamily="18" charset="0"/>
                <a:cs typeface="Times New Roman" panose="02020603050405020304" pitchFamily="18" charset="0"/>
              </a:rPr>
              <a:t>[7] Pang T, Wong JHD, Ng WL, Chan CS. Deep learning radiomics in breast cancer with different modalities: Overview and future. Expert </a:t>
            </a:r>
            <a:r>
              <a:rPr lang="en-IN" dirty="0" err="1">
                <a:latin typeface="Times New Roman" panose="02020603050405020304" pitchFamily="18" charset="0"/>
                <a:cs typeface="Times New Roman" panose="02020603050405020304" pitchFamily="18" charset="0"/>
              </a:rPr>
              <a:t>Syst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Appl</a:t>
            </a:r>
            <a:r>
              <a:rPr lang="en-IN" dirty="0">
                <a:latin typeface="Times New Roman" panose="02020603050405020304" pitchFamily="18" charset="0"/>
                <a:cs typeface="Times New Roman" panose="02020603050405020304" pitchFamily="18" charset="0"/>
              </a:rPr>
              <a:t> 2020;158:113501. https://doi.org/https://doi.org/10.1016/j.eswa.2020.113501.</a:t>
            </a:r>
          </a:p>
          <a:p>
            <a:pPr marL="0" indent="0" algn="just">
              <a:buNone/>
            </a:pPr>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Punitha</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Amuthan</a:t>
            </a:r>
            <a:r>
              <a:rPr lang="en-IN" dirty="0">
                <a:latin typeface="Times New Roman" panose="02020603050405020304" pitchFamily="18" charset="0"/>
                <a:cs typeface="Times New Roman" panose="02020603050405020304" pitchFamily="18" charset="0"/>
              </a:rPr>
              <a:t> A, Joseph KS. Enhanced Monarchy Butterfly Optimization Technique for effective breast cancer diagnosis. J Med </a:t>
            </a:r>
            <a:r>
              <a:rPr lang="en-IN" dirty="0" err="1">
                <a:latin typeface="Times New Roman" panose="02020603050405020304" pitchFamily="18" charset="0"/>
                <a:cs typeface="Times New Roman" panose="02020603050405020304" pitchFamily="18" charset="0"/>
              </a:rPr>
              <a:t>Syst</a:t>
            </a:r>
            <a:r>
              <a:rPr lang="en-IN" dirty="0">
                <a:latin typeface="Times New Roman" panose="02020603050405020304" pitchFamily="18" charset="0"/>
                <a:cs typeface="Times New Roman" panose="02020603050405020304" pitchFamily="18" charset="0"/>
              </a:rPr>
              <a:t> 2019;43:206. https://doi.org/10.1007/s10916-019-1348-8.</a:t>
            </a:r>
          </a:p>
          <a:p>
            <a:pPr marL="0" indent="0" algn="just">
              <a:buNone/>
            </a:pPr>
            <a:r>
              <a:rPr lang="en-IN" dirty="0">
                <a:latin typeface="Times New Roman" panose="02020603050405020304" pitchFamily="18" charset="0"/>
                <a:cs typeface="Times New Roman" panose="02020603050405020304" pitchFamily="18" charset="0"/>
              </a:rPr>
              <a:t>[9] </a:t>
            </a:r>
            <a:r>
              <a:rPr lang="en-IN" dirty="0" err="1">
                <a:latin typeface="Times New Roman" panose="02020603050405020304" pitchFamily="18" charset="0"/>
                <a:cs typeface="Times New Roman" panose="02020603050405020304" pitchFamily="18" charset="0"/>
              </a:rPr>
              <a:t>Umamaheswari</a:t>
            </a:r>
            <a:r>
              <a:rPr lang="en-IN" dirty="0">
                <a:latin typeface="Times New Roman" panose="02020603050405020304" pitchFamily="18" charset="0"/>
                <a:cs typeface="Times New Roman" panose="02020603050405020304" pitchFamily="18" charset="0"/>
              </a:rPr>
              <a:t> TS, Sumathi P. Enhanced firefly algorithm (EFA) based gene selection and adaptive neuro </a:t>
            </a:r>
            <a:r>
              <a:rPr lang="en-IN" dirty="0" err="1">
                <a:latin typeface="Times New Roman" panose="02020603050405020304" pitchFamily="18" charset="0"/>
                <a:cs typeface="Times New Roman" panose="02020603050405020304" pitchFamily="18" charset="0"/>
              </a:rPr>
              <a:t>neutrosophic</a:t>
            </a:r>
            <a:r>
              <a:rPr lang="en-IN" dirty="0">
                <a:latin typeface="Times New Roman" panose="02020603050405020304" pitchFamily="18" charset="0"/>
                <a:cs typeface="Times New Roman" panose="02020603050405020304" pitchFamily="18" charset="0"/>
              </a:rPr>
              <a:t> inference system (ANNIS) prediction model for detection of circulating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cells (CTCs) in breast cancer analysis. Cluster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2019;22:14035–47. https://doi.org/10.1007/s10586-018-2183-2.</a:t>
            </a:r>
          </a:p>
          <a:p>
            <a:pPr marL="0" indent="0" algn="just">
              <a:buNone/>
            </a:pPr>
            <a:r>
              <a:rPr lang="en-IN" dirty="0">
                <a:latin typeface="Times New Roman" panose="02020603050405020304" pitchFamily="18" charset="0"/>
                <a:cs typeface="Times New Roman" panose="02020603050405020304" pitchFamily="18" charset="0"/>
              </a:rPr>
              <a:t>[10] Chen R, Yang L, Goodison S, Sun Y. Deep-learning approach to identifying cancer subtypes using high-dimensional genomic data. Bioinformatics 2019;36:1476–83.</a:t>
            </a:r>
          </a:p>
          <a:p>
            <a:pPr marL="0" indent="0" algn="just">
              <a:buNone/>
            </a:pPr>
            <a:r>
              <a:rPr lang="en-IN" dirty="0">
                <a:latin typeface="Times New Roman" panose="02020603050405020304" pitchFamily="18" charset="0"/>
                <a:cs typeface="Times New Roman" panose="02020603050405020304" pitchFamily="18" charset="0"/>
              </a:rPr>
              <a:t>https://doi.org/10.1093/bioinformatics/btz769.</a:t>
            </a:r>
          </a:p>
        </p:txBody>
      </p:sp>
    </p:spTree>
    <p:extLst>
      <p:ext uri="{BB962C8B-B14F-4D97-AF65-F5344CB8AC3E}">
        <p14:creationId xmlns:p14="http://schemas.microsoft.com/office/powerpoint/2010/main" val="70801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r>
              <a:rPr lang="en-IN" sz="4400" b="1" spc="-10" dirty="0">
                <a:latin typeface="Times New Roman"/>
                <a:cs typeface="Times New Roman"/>
              </a:rPr>
              <a:t>Abstract</a:t>
            </a:r>
            <a:endParaRPr lang="en-IN" dirty="0"/>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1103312" y="1236618"/>
            <a:ext cx="8946541" cy="5011782"/>
          </a:xfrm>
        </p:spPr>
        <p:txBody>
          <a:bodyPr/>
          <a:lstStyle/>
          <a:p>
            <a:r>
              <a:rPr lang="en-US" sz="2000" dirty="0">
                <a:latin typeface="Times New Roman"/>
                <a:cs typeface="Times New Roman"/>
              </a:rPr>
              <a:t>Breast</a:t>
            </a:r>
            <a:r>
              <a:rPr lang="en-US" sz="2000" spc="-30" dirty="0">
                <a:latin typeface="Times New Roman"/>
                <a:cs typeface="Times New Roman"/>
              </a:rPr>
              <a:t> </a:t>
            </a:r>
            <a:r>
              <a:rPr lang="en-US" sz="2000" dirty="0">
                <a:latin typeface="Times New Roman"/>
                <a:cs typeface="Times New Roman"/>
              </a:rPr>
              <a:t>cancer</a:t>
            </a:r>
            <a:r>
              <a:rPr lang="en-US" sz="2000" spc="-20" dirty="0">
                <a:latin typeface="Times New Roman"/>
                <a:cs typeface="Times New Roman"/>
              </a:rPr>
              <a:t> </a:t>
            </a:r>
            <a:r>
              <a:rPr lang="en-US" sz="2000" dirty="0">
                <a:latin typeface="Times New Roman"/>
                <a:cs typeface="Times New Roman"/>
              </a:rPr>
              <a:t>forms</a:t>
            </a:r>
            <a:r>
              <a:rPr lang="en-US" sz="2000" spc="-25" dirty="0">
                <a:latin typeface="Times New Roman"/>
                <a:cs typeface="Times New Roman"/>
              </a:rPr>
              <a:t> </a:t>
            </a:r>
            <a:r>
              <a:rPr lang="en-US" sz="2000" dirty="0">
                <a:latin typeface="Times New Roman"/>
                <a:cs typeface="Times New Roman"/>
              </a:rPr>
              <a:t>in</a:t>
            </a:r>
            <a:r>
              <a:rPr lang="en-US" sz="2000" spc="-30" dirty="0">
                <a:latin typeface="Times New Roman"/>
                <a:cs typeface="Times New Roman"/>
              </a:rPr>
              <a:t> </a:t>
            </a:r>
            <a:r>
              <a:rPr lang="en-US" sz="2000" dirty="0">
                <a:latin typeface="Times New Roman"/>
                <a:cs typeface="Times New Roman"/>
              </a:rPr>
              <a:t>breast</a:t>
            </a:r>
            <a:r>
              <a:rPr lang="en-US" sz="2000" spc="-35" dirty="0">
                <a:latin typeface="Times New Roman"/>
                <a:cs typeface="Times New Roman"/>
              </a:rPr>
              <a:t> </a:t>
            </a:r>
            <a:r>
              <a:rPr lang="en-US" sz="2000" dirty="0">
                <a:latin typeface="Times New Roman"/>
                <a:cs typeface="Times New Roman"/>
              </a:rPr>
              <a:t>cells</a:t>
            </a:r>
            <a:r>
              <a:rPr lang="en-US" sz="2000" spc="-25" dirty="0">
                <a:latin typeface="Times New Roman"/>
                <a:cs typeface="Times New Roman"/>
              </a:rPr>
              <a:t> </a:t>
            </a:r>
            <a:r>
              <a:rPr lang="en-US" sz="2000" dirty="0">
                <a:latin typeface="Times New Roman"/>
                <a:cs typeface="Times New Roman"/>
              </a:rPr>
              <a:t>and</a:t>
            </a:r>
            <a:r>
              <a:rPr lang="en-US" sz="2000" spc="-15" dirty="0">
                <a:latin typeface="Times New Roman"/>
                <a:cs typeface="Times New Roman"/>
              </a:rPr>
              <a:t> </a:t>
            </a:r>
            <a:r>
              <a:rPr lang="en-US" sz="2000" dirty="0">
                <a:latin typeface="Times New Roman"/>
                <a:cs typeface="Times New Roman"/>
              </a:rPr>
              <a:t>is</a:t>
            </a:r>
            <a:r>
              <a:rPr lang="en-US" sz="2000" spc="-25" dirty="0">
                <a:latin typeface="Times New Roman"/>
                <a:cs typeface="Times New Roman"/>
              </a:rPr>
              <a:t> </a:t>
            </a:r>
            <a:r>
              <a:rPr lang="en-US" sz="2000" dirty="0">
                <a:latin typeface="Times New Roman"/>
                <a:cs typeface="Times New Roman"/>
              </a:rPr>
              <a:t>considered</a:t>
            </a:r>
            <a:r>
              <a:rPr lang="en-US" sz="2000" spc="-25" dirty="0">
                <a:latin typeface="Times New Roman"/>
                <a:cs typeface="Times New Roman"/>
              </a:rPr>
              <a:t> </a:t>
            </a:r>
            <a:r>
              <a:rPr lang="en-US" sz="2000" dirty="0">
                <a:latin typeface="Times New Roman"/>
                <a:cs typeface="Times New Roman"/>
              </a:rPr>
              <a:t>as</a:t>
            </a:r>
            <a:r>
              <a:rPr lang="en-US" sz="2000" spc="-25" dirty="0">
                <a:latin typeface="Times New Roman"/>
                <a:cs typeface="Times New Roman"/>
              </a:rPr>
              <a:t> </a:t>
            </a:r>
            <a:r>
              <a:rPr lang="en-US" sz="2000" dirty="0">
                <a:latin typeface="Times New Roman"/>
                <a:cs typeface="Times New Roman"/>
              </a:rPr>
              <a:t>a</a:t>
            </a:r>
            <a:r>
              <a:rPr lang="en-US" sz="2000" spc="-30" dirty="0">
                <a:latin typeface="Times New Roman"/>
                <a:cs typeface="Times New Roman"/>
              </a:rPr>
              <a:t> </a:t>
            </a:r>
            <a:r>
              <a:rPr lang="en-US" sz="2000" spc="-20" dirty="0">
                <a:latin typeface="Times New Roman"/>
                <a:cs typeface="Times New Roman"/>
              </a:rPr>
              <a:t>very </a:t>
            </a:r>
            <a:r>
              <a:rPr lang="en-US" sz="2000" dirty="0">
                <a:latin typeface="Times New Roman"/>
                <a:cs typeface="Times New Roman"/>
              </a:rPr>
              <a:t>common</a:t>
            </a:r>
            <a:r>
              <a:rPr lang="en-US" sz="2000" spc="-35" dirty="0">
                <a:latin typeface="Times New Roman"/>
                <a:cs typeface="Times New Roman"/>
              </a:rPr>
              <a:t> </a:t>
            </a:r>
            <a:r>
              <a:rPr lang="en-US" sz="2000" dirty="0">
                <a:latin typeface="Times New Roman"/>
                <a:cs typeface="Times New Roman"/>
              </a:rPr>
              <a:t>type</a:t>
            </a:r>
            <a:r>
              <a:rPr lang="en-US" sz="2000" spc="-40" dirty="0">
                <a:latin typeface="Times New Roman"/>
                <a:cs typeface="Times New Roman"/>
              </a:rPr>
              <a:t> </a:t>
            </a:r>
            <a:r>
              <a:rPr lang="en-US" sz="2000" dirty="0">
                <a:latin typeface="Times New Roman"/>
                <a:cs typeface="Times New Roman"/>
              </a:rPr>
              <a:t>of</a:t>
            </a:r>
            <a:r>
              <a:rPr lang="en-US" sz="2000" spc="-35" dirty="0">
                <a:latin typeface="Times New Roman"/>
                <a:cs typeface="Times New Roman"/>
              </a:rPr>
              <a:t> </a:t>
            </a:r>
            <a:r>
              <a:rPr lang="en-US" sz="2000" spc="-10" dirty="0">
                <a:latin typeface="Times New Roman"/>
                <a:cs typeface="Times New Roman"/>
              </a:rPr>
              <a:t>cancer</a:t>
            </a:r>
            <a:r>
              <a:rPr lang="en-US" sz="2000" spc="-40" dirty="0">
                <a:latin typeface="Times New Roman"/>
                <a:cs typeface="Times New Roman"/>
              </a:rPr>
              <a:t> </a:t>
            </a:r>
            <a:r>
              <a:rPr lang="en-US" sz="2000" dirty="0">
                <a:latin typeface="Times New Roman"/>
                <a:cs typeface="Times New Roman"/>
              </a:rPr>
              <a:t>in</a:t>
            </a:r>
            <a:r>
              <a:rPr lang="en-US" sz="2000" spc="-35" dirty="0">
                <a:latin typeface="Times New Roman"/>
                <a:cs typeface="Times New Roman"/>
              </a:rPr>
              <a:t> </a:t>
            </a:r>
            <a:r>
              <a:rPr lang="en-US" sz="2000" spc="-10" dirty="0">
                <a:latin typeface="Times New Roman"/>
                <a:cs typeface="Times New Roman"/>
              </a:rPr>
              <a:t>women.</a:t>
            </a:r>
            <a:r>
              <a:rPr lang="en-US" sz="2000" spc="-35" dirty="0">
                <a:latin typeface="Times New Roman"/>
                <a:cs typeface="Times New Roman"/>
              </a:rPr>
              <a:t> </a:t>
            </a:r>
            <a:r>
              <a:rPr lang="en-US" sz="2000" spc="-10" dirty="0">
                <a:latin typeface="Times New Roman"/>
                <a:cs typeface="Times New Roman"/>
              </a:rPr>
              <a:t>Breast</a:t>
            </a:r>
            <a:r>
              <a:rPr lang="en-US" sz="2000" spc="-40" dirty="0">
                <a:latin typeface="Times New Roman"/>
                <a:cs typeface="Times New Roman"/>
              </a:rPr>
              <a:t> </a:t>
            </a:r>
            <a:r>
              <a:rPr lang="en-US" sz="2000" dirty="0">
                <a:latin typeface="Times New Roman"/>
                <a:cs typeface="Times New Roman"/>
              </a:rPr>
              <a:t>cancer</a:t>
            </a:r>
            <a:r>
              <a:rPr lang="en-US" sz="2000" spc="-40" dirty="0">
                <a:latin typeface="Times New Roman"/>
                <a:cs typeface="Times New Roman"/>
              </a:rPr>
              <a:t> </a:t>
            </a:r>
            <a:r>
              <a:rPr lang="en-US" sz="2000" dirty="0">
                <a:latin typeface="Times New Roman"/>
                <a:cs typeface="Times New Roman"/>
              </a:rPr>
              <a:t>is</a:t>
            </a:r>
            <a:r>
              <a:rPr lang="en-US" sz="2000" spc="-40" dirty="0">
                <a:latin typeface="Times New Roman"/>
                <a:cs typeface="Times New Roman"/>
              </a:rPr>
              <a:t> </a:t>
            </a:r>
            <a:r>
              <a:rPr lang="en-US" sz="2000" dirty="0">
                <a:latin typeface="Times New Roman"/>
                <a:cs typeface="Times New Roman"/>
              </a:rPr>
              <a:t>also</a:t>
            </a:r>
            <a:r>
              <a:rPr lang="en-US" sz="2000" spc="-40" dirty="0">
                <a:latin typeface="Times New Roman"/>
                <a:cs typeface="Times New Roman"/>
              </a:rPr>
              <a:t> </a:t>
            </a:r>
            <a:r>
              <a:rPr lang="en-US" sz="2000" dirty="0">
                <a:latin typeface="Times New Roman"/>
                <a:cs typeface="Times New Roman"/>
              </a:rPr>
              <a:t>a</a:t>
            </a:r>
            <a:r>
              <a:rPr lang="en-US" sz="2000" spc="-40" dirty="0">
                <a:latin typeface="Times New Roman"/>
                <a:cs typeface="Times New Roman"/>
              </a:rPr>
              <a:t> </a:t>
            </a:r>
            <a:r>
              <a:rPr lang="en-US" sz="2000" spc="-20" dirty="0">
                <a:latin typeface="Times New Roman"/>
                <a:cs typeface="Times New Roman"/>
              </a:rPr>
              <a:t>very </a:t>
            </a:r>
            <a:r>
              <a:rPr lang="en-US" sz="2000" dirty="0" err="1">
                <a:latin typeface="Times New Roman"/>
                <a:cs typeface="Times New Roman"/>
              </a:rPr>
              <a:t>lifethreatening</a:t>
            </a:r>
            <a:r>
              <a:rPr lang="en-US" sz="2000" spc="450" dirty="0">
                <a:latin typeface="Times New Roman"/>
                <a:cs typeface="Times New Roman"/>
              </a:rPr>
              <a:t> </a:t>
            </a:r>
            <a:r>
              <a:rPr lang="en-US" sz="2000" dirty="0">
                <a:latin typeface="Times New Roman"/>
                <a:cs typeface="Times New Roman"/>
              </a:rPr>
              <a:t>disease</a:t>
            </a:r>
            <a:r>
              <a:rPr lang="en-US" sz="2000" spc="459" dirty="0">
                <a:latin typeface="Times New Roman"/>
                <a:cs typeface="Times New Roman"/>
              </a:rPr>
              <a:t> </a:t>
            </a:r>
            <a:r>
              <a:rPr lang="en-US" sz="2000" dirty="0">
                <a:latin typeface="Times New Roman"/>
                <a:cs typeface="Times New Roman"/>
              </a:rPr>
              <a:t>of</a:t>
            </a:r>
            <a:r>
              <a:rPr lang="en-US" sz="2000" spc="450" dirty="0">
                <a:latin typeface="Times New Roman"/>
                <a:cs typeface="Times New Roman"/>
              </a:rPr>
              <a:t> </a:t>
            </a:r>
            <a:r>
              <a:rPr lang="en-US" sz="2000" dirty="0">
                <a:latin typeface="Times New Roman"/>
                <a:cs typeface="Times New Roman"/>
              </a:rPr>
              <a:t>women</a:t>
            </a:r>
            <a:r>
              <a:rPr lang="en-US" sz="2000" spc="465" dirty="0">
                <a:latin typeface="Times New Roman"/>
                <a:cs typeface="Times New Roman"/>
              </a:rPr>
              <a:t> </a:t>
            </a:r>
            <a:r>
              <a:rPr lang="en-US" sz="2000" dirty="0">
                <a:latin typeface="Times New Roman"/>
                <a:cs typeface="Times New Roman"/>
              </a:rPr>
              <a:t>after</a:t>
            </a:r>
            <a:r>
              <a:rPr lang="en-US" sz="2000" spc="450" dirty="0">
                <a:latin typeface="Times New Roman"/>
                <a:cs typeface="Times New Roman"/>
              </a:rPr>
              <a:t> </a:t>
            </a:r>
            <a:r>
              <a:rPr lang="en-US" sz="2000" dirty="0">
                <a:latin typeface="Times New Roman"/>
                <a:cs typeface="Times New Roman"/>
              </a:rPr>
              <a:t>lung</a:t>
            </a:r>
            <a:r>
              <a:rPr lang="en-US" sz="2000" spc="450" dirty="0">
                <a:latin typeface="Times New Roman"/>
                <a:cs typeface="Times New Roman"/>
              </a:rPr>
              <a:t> </a:t>
            </a:r>
            <a:r>
              <a:rPr lang="en-US" sz="2000" dirty="0">
                <a:latin typeface="Times New Roman"/>
                <a:cs typeface="Times New Roman"/>
              </a:rPr>
              <a:t>cancer.</a:t>
            </a:r>
            <a:r>
              <a:rPr lang="en-US" sz="2000" spc="370" dirty="0">
                <a:latin typeface="Times New Roman"/>
                <a:cs typeface="Times New Roman"/>
              </a:rPr>
              <a:t> </a:t>
            </a:r>
            <a:r>
              <a:rPr lang="en-US" sz="2000" spc="-50" dirty="0">
                <a:latin typeface="Times New Roman"/>
                <a:cs typeface="Times New Roman"/>
              </a:rPr>
              <a:t>A</a:t>
            </a:r>
            <a:r>
              <a:rPr lang="en-US" sz="2000" dirty="0">
                <a:latin typeface="Times New Roman"/>
                <a:cs typeface="Times New Roman"/>
              </a:rPr>
              <a:t> convolutional</a:t>
            </a:r>
            <a:r>
              <a:rPr lang="en-US" sz="2000" spc="75" dirty="0">
                <a:latin typeface="Times New Roman"/>
                <a:cs typeface="Times New Roman"/>
              </a:rPr>
              <a:t> </a:t>
            </a:r>
            <a:r>
              <a:rPr lang="en-US" sz="2000" dirty="0">
                <a:latin typeface="Times New Roman"/>
                <a:cs typeface="Times New Roman"/>
              </a:rPr>
              <a:t>neural</a:t>
            </a:r>
            <a:r>
              <a:rPr lang="en-US" sz="2000" spc="75" dirty="0">
                <a:latin typeface="Times New Roman"/>
                <a:cs typeface="Times New Roman"/>
              </a:rPr>
              <a:t> </a:t>
            </a:r>
            <a:r>
              <a:rPr lang="en-US" sz="2000" dirty="0">
                <a:latin typeface="Times New Roman"/>
                <a:cs typeface="Times New Roman"/>
              </a:rPr>
              <a:t>network</a:t>
            </a:r>
            <a:r>
              <a:rPr lang="en-US" sz="2000" spc="70" dirty="0">
                <a:latin typeface="Times New Roman"/>
                <a:cs typeface="Times New Roman"/>
              </a:rPr>
              <a:t> </a:t>
            </a:r>
            <a:r>
              <a:rPr lang="en-US" sz="2000" dirty="0">
                <a:latin typeface="Times New Roman"/>
                <a:cs typeface="Times New Roman"/>
              </a:rPr>
              <a:t>(CNN)</a:t>
            </a:r>
            <a:r>
              <a:rPr lang="en-US" sz="2000" spc="80" dirty="0">
                <a:latin typeface="Times New Roman"/>
                <a:cs typeface="Times New Roman"/>
              </a:rPr>
              <a:t> </a:t>
            </a:r>
            <a:r>
              <a:rPr lang="en-US" sz="2000" dirty="0">
                <a:latin typeface="Times New Roman"/>
                <a:cs typeface="Times New Roman"/>
              </a:rPr>
              <a:t>method</a:t>
            </a:r>
            <a:r>
              <a:rPr lang="en-US" sz="2000" spc="80" dirty="0">
                <a:latin typeface="Times New Roman"/>
                <a:cs typeface="Times New Roman"/>
              </a:rPr>
              <a:t> </a:t>
            </a:r>
            <a:r>
              <a:rPr lang="en-US" sz="2000" dirty="0">
                <a:latin typeface="Times New Roman"/>
                <a:cs typeface="Times New Roman"/>
              </a:rPr>
              <a:t>is</a:t>
            </a:r>
            <a:r>
              <a:rPr lang="en-US" sz="2000" spc="75" dirty="0">
                <a:latin typeface="Times New Roman"/>
                <a:cs typeface="Times New Roman"/>
              </a:rPr>
              <a:t> </a:t>
            </a:r>
            <a:r>
              <a:rPr lang="en-US" sz="2000" dirty="0">
                <a:latin typeface="Times New Roman"/>
                <a:cs typeface="Times New Roman"/>
              </a:rPr>
              <a:t>proposed</a:t>
            </a:r>
            <a:r>
              <a:rPr lang="en-US" sz="2000" spc="85" dirty="0">
                <a:latin typeface="Times New Roman"/>
                <a:cs typeface="Times New Roman"/>
              </a:rPr>
              <a:t> </a:t>
            </a:r>
            <a:r>
              <a:rPr lang="en-US" sz="2000" spc="-25" dirty="0">
                <a:latin typeface="Times New Roman"/>
                <a:cs typeface="Times New Roman"/>
              </a:rPr>
              <a:t>in </a:t>
            </a:r>
            <a:r>
              <a:rPr lang="en-US" sz="2000" spc="-10" dirty="0">
                <a:latin typeface="Times New Roman"/>
                <a:cs typeface="Times New Roman"/>
              </a:rPr>
              <a:t>this</a:t>
            </a:r>
            <a:r>
              <a:rPr lang="en-US" sz="2000" spc="-25" dirty="0">
                <a:latin typeface="Times New Roman"/>
                <a:cs typeface="Times New Roman"/>
              </a:rPr>
              <a:t> </a:t>
            </a:r>
            <a:r>
              <a:rPr lang="en-US" sz="2000" spc="-10" dirty="0">
                <a:latin typeface="Times New Roman"/>
                <a:cs typeface="Times New Roman"/>
              </a:rPr>
              <a:t>study</a:t>
            </a:r>
            <a:r>
              <a:rPr lang="en-US" sz="2000" spc="-20" dirty="0">
                <a:latin typeface="Times New Roman"/>
                <a:cs typeface="Times New Roman"/>
              </a:rPr>
              <a:t> </a:t>
            </a:r>
            <a:r>
              <a:rPr lang="en-US" sz="2000" spc="-10" dirty="0">
                <a:latin typeface="Times New Roman"/>
                <a:cs typeface="Times New Roman"/>
              </a:rPr>
              <a:t>to</a:t>
            </a:r>
            <a:r>
              <a:rPr lang="en-US" sz="2000" spc="-25" dirty="0">
                <a:latin typeface="Times New Roman"/>
                <a:cs typeface="Times New Roman"/>
              </a:rPr>
              <a:t> </a:t>
            </a:r>
            <a:r>
              <a:rPr lang="en-US" sz="2000" dirty="0">
                <a:latin typeface="Times New Roman"/>
                <a:cs typeface="Times New Roman"/>
              </a:rPr>
              <a:t>boost</a:t>
            </a:r>
            <a:r>
              <a:rPr lang="en-US" sz="2000" spc="-15" dirty="0">
                <a:latin typeface="Times New Roman"/>
                <a:cs typeface="Times New Roman"/>
              </a:rPr>
              <a:t> </a:t>
            </a:r>
            <a:r>
              <a:rPr lang="en-US" sz="2000" spc="-10" dirty="0">
                <a:latin typeface="Times New Roman"/>
                <a:cs typeface="Times New Roman"/>
              </a:rPr>
              <a:t>the</a:t>
            </a:r>
            <a:r>
              <a:rPr lang="en-US" sz="2000" spc="-30" dirty="0">
                <a:latin typeface="Times New Roman"/>
                <a:cs typeface="Times New Roman"/>
              </a:rPr>
              <a:t> </a:t>
            </a:r>
            <a:r>
              <a:rPr lang="en-US" sz="2000" spc="-10" dirty="0">
                <a:latin typeface="Times New Roman"/>
                <a:cs typeface="Times New Roman"/>
              </a:rPr>
              <a:t>automatic</a:t>
            </a:r>
            <a:r>
              <a:rPr lang="en-US" sz="2000" spc="-20" dirty="0">
                <a:latin typeface="Times New Roman"/>
                <a:cs typeface="Times New Roman"/>
              </a:rPr>
              <a:t> </a:t>
            </a:r>
            <a:r>
              <a:rPr lang="en-US" sz="2000" spc="-10" dirty="0">
                <a:latin typeface="Times New Roman"/>
                <a:cs typeface="Times New Roman"/>
              </a:rPr>
              <a:t>identification</a:t>
            </a:r>
            <a:r>
              <a:rPr lang="en-US" sz="2000" spc="-30" dirty="0">
                <a:latin typeface="Times New Roman"/>
                <a:cs typeface="Times New Roman"/>
              </a:rPr>
              <a:t> </a:t>
            </a:r>
            <a:r>
              <a:rPr lang="en-US" sz="2000" dirty="0">
                <a:latin typeface="Times New Roman"/>
                <a:cs typeface="Times New Roman"/>
              </a:rPr>
              <a:t>of</a:t>
            </a:r>
            <a:r>
              <a:rPr lang="en-US" sz="2000" spc="-25" dirty="0">
                <a:latin typeface="Times New Roman"/>
                <a:cs typeface="Times New Roman"/>
              </a:rPr>
              <a:t> </a:t>
            </a:r>
            <a:r>
              <a:rPr lang="en-US" sz="2000" spc="-10" dirty="0">
                <a:latin typeface="Times New Roman"/>
                <a:cs typeface="Times New Roman"/>
              </a:rPr>
              <a:t>breast</a:t>
            </a:r>
            <a:r>
              <a:rPr lang="en-US" sz="2000" spc="-25" dirty="0">
                <a:latin typeface="Times New Roman"/>
                <a:cs typeface="Times New Roman"/>
              </a:rPr>
              <a:t> </a:t>
            </a:r>
            <a:r>
              <a:rPr lang="en-US" sz="2000" spc="-10" dirty="0">
                <a:latin typeface="Times New Roman"/>
                <a:cs typeface="Times New Roman"/>
              </a:rPr>
              <a:t>cancer </a:t>
            </a:r>
            <a:r>
              <a:rPr lang="en-US" sz="2000" dirty="0">
                <a:latin typeface="Times New Roman"/>
                <a:cs typeface="Times New Roman"/>
              </a:rPr>
              <a:t>by</a:t>
            </a:r>
            <a:r>
              <a:rPr lang="en-US" sz="2000" spc="25" dirty="0">
                <a:latin typeface="Times New Roman"/>
                <a:cs typeface="Times New Roman"/>
              </a:rPr>
              <a:t> </a:t>
            </a:r>
            <a:r>
              <a:rPr lang="en-US" sz="2000" dirty="0">
                <a:latin typeface="Times New Roman"/>
                <a:cs typeface="Times New Roman"/>
              </a:rPr>
              <a:t>analyzing</a:t>
            </a:r>
            <a:r>
              <a:rPr lang="en-US" sz="2000" spc="30" dirty="0">
                <a:latin typeface="Times New Roman"/>
                <a:cs typeface="Times New Roman"/>
              </a:rPr>
              <a:t> </a:t>
            </a:r>
            <a:r>
              <a:rPr lang="en-US" sz="2000" dirty="0">
                <a:latin typeface="Times New Roman"/>
                <a:cs typeface="Times New Roman"/>
              </a:rPr>
              <a:t>hostile</a:t>
            </a:r>
            <a:r>
              <a:rPr lang="en-US" sz="2000" spc="25" dirty="0">
                <a:latin typeface="Times New Roman"/>
                <a:cs typeface="Times New Roman"/>
              </a:rPr>
              <a:t> </a:t>
            </a:r>
            <a:r>
              <a:rPr lang="en-US" sz="2000" dirty="0">
                <a:latin typeface="Times New Roman"/>
                <a:cs typeface="Times New Roman"/>
              </a:rPr>
              <a:t>ductal</a:t>
            </a:r>
            <a:r>
              <a:rPr lang="en-US" sz="2000" spc="30" dirty="0">
                <a:latin typeface="Times New Roman"/>
                <a:cs typeface="Times New Roman"/>
              </a:rPr>
              <a:t> </a:t>
            </a:r>
            <a:r>
              <a:rPr lang="en-US" sz="2000" dirty="0">
                <a:latin typeface="Times New Roman"/>
                <a:cs typeface="Times New Roman"/>
              </a:rPr>
              <a:t>carcinoma</a:t>
            </a:r>
            <a:r>
              <a:rPr lang="en-US" sz="2000" spc="30" dirty="0">
                <a:latin typeface="Times New Roman"/>
                <a:cs typeface="Times New Roman"/>
              </a:rPr>
              <a:t> </a:t>
            </a:r>
            <a:r>
              <a:rPr lang="en-US" sz="2000" dirty="0">
                <a:latin typeface="Times New Roman"/>
                <a:cs typeface="Times New Roman"/>
              </a:rPr>
              <a:t>tissue</a:t>
            </a:r>
            <a:r>
              <a:rPr lang="en-US" sz="2000" spc="30" dirty="0">
                <a:latin typeface="Times New Roman"/>
                <a:cs typeface="Times New Roman"/>
              </a:rPr>
              <a:t> </a:t>
            </a:r>
            <a:r>
              <a:rPr lang="en-US" sz="2000" dirty="0">
                <a:latin typeface="Times New Roman"/>
                <a:cs typeface="Times New Roman"/>
              </a:rPr>
              <a:t>zones</a:t>
            </a:r>
            <a:r>
              <a:rPr lang="en-US" sz="2000" spc="25" dirty="0">
                <a:latin typeface="Times New Roman"/>
                <a:cs typeface="Times New Roman"/>
              </a:rPr>
              <a:t> </a:t>
            </a:r>
            <a:r>
              <a:rPr lang="en-US" sz="2000" dirty="0">
                <a:latin typeface="Times New Roman"/>
                <a:cs typeface="Times New Roman"/>
              </a:rPr>
              <a:t>in</a:t>
            </a:r>
            <a:r>
              <a:rPr lang="en-US" sz="2000" spc="30" dirty="0">
                <a:latin typeface="Times New Roman"/>
                <a:cs typeface="Times New Roman"/>
              </a:rPr>
              <a:t> </a:t>
            </a:r>
            <a:r>
              <a:rPr lang="en-US" sz="2000" spc="-10" dirty="0">
                <a:latin typeface="Times New Roman"/>
                <a:cs typeface="Times New Roman"/>
              </a:rPr>
              <a:t>whole- </a:t>
            </a:r>
            <a:r>
              <a:rPr lang="en-US" sz="2000" dirty="0">
                <a:latin typeface="Times New Roman"/>
                <a:cs typeface="Times New Roman"/>
              </a:rPr>
              <a:t>slide</a:t>
            </a:r>
            <a:r>
              <a:rPr lang="en-US" sz="2000" spc="190" dirty="0">
                <a:latin typeface="Times New Roman"/>
                <a:cs typeface="Times New Roman"/>
              </a:rPr>
              <a:t> </a:t>
            </a:r>
            <a:r>
              <a:rPr lang="en-US" sz="2000" dirty="0">
                <a:latin typeface="Times New Roman"/>
                <a:cs typeface="Times New Roman"/>
              </a:rPr>
              <a:t>images</a:t>
            </a:r>
            <a:r>
              <a:rPr lang="en-US" sz="2000" spc="195" dirty="0">
                <a:latin typeface="Times New Roman"/>
                <a:cs typeface="Times New Roman"/>
              </a:rPr>
              <a:t> </a:t>
            </a:r>
            <a:r>
              <a:rPr lang="en-US" sz="2000" dirty="0">
                <a:latin typeface="Times New Roman"/>
                <a:cs typeface="Times New Roman"/>
              </a:rPr>
              <a:t>(WSIs).</a:t>
            </a:r>
            <a:r>
              <a:rPr lang="en-US" sz="2000" spc="190" dirty="0">
                <a:latin typeface="Times New Roman"/>
                <a:cs typeface="Times New Roman"/>
              </a:rPr>
              <a:t> </a:t>
            </a:r>
            <a:r>
              <a:rPr lang="en-US" sz="2000" dirty="0">
                <a:latin typeface="Times New Roman"/>
                <a:cs typeface="Times New Roman"/>
              </a:rPr>
              <a:t>,this</a:t>
            </a:r>
            <a:r>
              <a:rPr lang="en-US" sz="2000" spc="190" dirty="0">
                <a:latin typeface="Times New Roman"/>
                <a:cs typeface="Times New Roman"/>
              </a:rPr>
              <a:t> </a:t>
            </a:r>
            <a:r>
              <a:rPr lang="en-US" sz="2000" dirty="0">
                <a:latin typeface="Times New Roman"/>
                <a:cs typeface="Times New Roman"/>
              </a:rPr>
              <a:t>paper</a:t>
            </a:r>
            <a:r>
              <a:rPr lang="en-US" sz="2000" spc="200" dirty="0">
                <a:latin typeface="Times New Roman"/>
                <a:cs typeface="Times New Roman"/>
              </a:rPr>
              <a:t> </a:t>
            </a:r>
            <a:r>
              <a:rPr lang="en-US" sz="2000" dirty="0">
                <a:latin typeface="Times New Roman"/>
                <a:cs typeface="Times New Roman"/>
              </a:rPr>
              <a:t>investigates</a:t>
            </a:r>
            <a:r>
              <a:rPr lang="en-US" sz="2000" spc="190" dirty="0">
                <a:latin typeface="Times New Roman"/>
                <a:cs typeface="Times New Roman"/>
              </a:rPr>
              <a:t> </a:t>
            </a:r>
            <a:r>
              <a:rPr lang="en-US" sz="2000" dirty="0">
                <a:latin typeface="Times New Roman"/>
                <a:cs typeface="Times New Roman"/>
              </a:rPr>
              <a:t>the</a:t>
            </a:r>
            <a:r>
              <a:rPr lang="en-US" sz="2000" spc="195" dirty="0">
                <a:latin typeface="Times New Roman"/>
                <a:cs typeface="Times New Roman"/>
              </a:rPr>
              <a:t> </a:t>
            </a:r>
            <a:r>
              <a:rPr lang="en-US" sz="2000" spc="-10" dirty="0">
                <a:latin typeface="Times New Roman"/>
                <a:cs typeface="Times New Roman"/>
              </a:rPr>
              <a:t>proposed </a:t>
            </a:r>
            <a:r>
              <a:rPr lang="en-US" sz="2000" dirty="0">
                <a:latin typeface="Times New Roman"/>
                <a:cs typeface="Times New Roman"/>
              </a:rPr>
              <a:t>system</a:t>
            </a:r>
            <a:r>
              <a:rPr lang="en-US" sz="2000" spc="-35" dirty="0">
                <a:latin typeface="Times New Roman"/>
                <a:cs typeface="Times New Roman"/>
              </a:rPr>
              <a:t> </a:t>
            </a:r>
            <a:r>
              <a:rPr lang="en-US" sz="2000" dirty="0">
                <a:latin typeface="Times New Roman"/>
                <a:cs typeface="Times New Roman"/>
              </a:rPr>
              <a:t>that</a:t>
            </a:r>
            <a:r>
              <a:rPr lang="en-US" sz="2000" spc="-35" dirty="0">
                <a:latin typeface="Times New Roman"/>
                <a:cs typeface="Times New Roman"/>
              </a:rPr>
              <a:t> </a:t>
            </a:r>
            <a:r>
              <a:rPr lang="en-US" sz="2000" dirty="0">
                <a:latin typeface="Times New Roman"/>
                <a:cs typeface="Times New Roman"/>
              </a:rPr>
              <a:t>uses</a:t>
            </a:r>
            <a:r>
              <a:rPr lang="en-US" sz="2000" spc="-35" dirty="0">
                <a:latin typeface="Times New Roman"/>
                <a:cs typeface="Times New Roman"/>
              </a:rPr>
              <a:t> </a:t>
            </a:r>
            <a:r>
              <a:rPr lang="en-US" sz="2000" dirty="0">
                <a:latin typeface="Times New Roman"/>
                <a:cs typeface="Times New Roman"/>
              </a:rPr>
              <a:t>various</a:t>
            </a:r>
            <a:r>
              <a:rPr lang="en-US" sz="2000" spc="-40" dirty="0">
                <a:latin typeface="Times New Roman"/>
                <a:cs typeface="Times New Roman"/>
              </a:rPr>
              <a:t> </a:t>
            </a:r>
            <a:r>
              <a:rPr lang="en-US" sz="2000" dirty="0">
                <a:latin typeface="Times New Roman"/>
                <a:cs typeface="Times New Roman"/>
              </a:rPr>
              <a:t>convolutional</a:t>
            </a:r>
            <a:r>
              <a:rPr lang="en-US" sz="2000" spc="-35" dirty="0">
                <a:latin typeface="Times New Roman"/>
                <a:cs typeface="Times New Roman"/>
              </a:rPr>
              <a:t> </a:t>
            </a:r>
            <a:r>
              <a:rPr lang="en-US" sz="2000" dirty="0">
                <a:latin typeface="Times New Roman"/>
                <a:cs typeface="Times New Roman"/>
              </a:rPr>
              <a:t>neural</a:t>
            </a:r>
            <a:r>
              <a:rPr lang="en-US" sz="2000" spc="-35" dirty="0">
                <a:latin typeface="Times New Roman"/>
                <a:cs typeface="Times New Roman"/>
              </a:rPr>
              <a:t> </a:t>
            </a:r>
            <a:r>
              <a:rPr lang="en-US" sz="2000" dirty="0">
                <a:latin typeface="Times New Roman"/>
                <a:cs typeface="Times New Roman"/>
              </a:rPr>
              <a:t>network</a:t>
            </a:r>
            <a:r>
              <a:rPr lang="en-US" sz="2000" spc="-45" dirty="0">
                <a:latin typeface="Times New Roman"/>
                <a:cs typeface="Times New Roman"/>
              </a:rPr>
              <a:t> </a:t>
            </a:r>
            <a:r>
              <a:rPr lang="en-US" sz="2000" spc="-10" dirty="0">
                <a:latin typeface="Times New Roman"/>
                <a:cs typeface="Times New Roman"/>
              </a:rPr>
              <a:t>(CNN) </a:t>
            </a:r>
            <a:r>
              <a:rPr lang="en-US" sz="2000" dirty="0">
                <a:latin typeface="Times New Roman"/>
                <a:cs typeface="Times New Roman"/>
              </a:rPr>
              <a:t>architectures</a:t>
            </a:r>
            <a:r>
              <a:rPr lang="en-US" sz="2000" spc="-10" dirty="0">
                <a:latin typeface="Times New Roman"/>
                <a:cs typeface="Times New Roman"/>
              </a:rPr>
              <a:t> </a:t>
            </a:r>
            <a:r>
              <a:rPr lang="en-US" sz="2000" dirty="0">
                <a:latin typeface="Times New Roman"/>
                <a:cs typeface="Times New Roman"/>
              </a:rPr>
              <a:t>to</a:t>
            </a:r>
            <a:r>
              <a:rPr lang="en-US" sz="2000" spc="5" dirty="0">
                <a:latin typeface="Times New Roman"/>
                <a:cs typeface="Times New Roman"/>
              </a:rPr>
              <a:t> </a:t>
            </a:r>
            <a:r>
              <a:rPr lang="en-US" sz="2000" spc="-10" dirty="0">
                <a:latin typeface="Times New Roman"/>
                <a:cs typeface="Times New Roman"/>
              </a:rPr>
              <a:t>automatically</a:t>
            </a:r>
            <a:r>
              <a:rPr lang="en-US" sz="2000" spc="-15" dirty="0">
                <a:latin typeface="Times New Roman"/>
                <a:cs typeface="Times New Roman"/>
              </a:rPr>
              <a:t> </a:t>
            </a:r>
            <a:r>
              <a:rPr lang="en-US" sz="2000" dirty="0">
                <a:latin typeface="Times New Roman"/>
                <a:cs typeface="Times New Roman"/>
              </a:rPr>
              <a:t>detect</a:t>
            </a:r>
            <a:r>
              <a:rPr lang="en-US" sz="2000" spc="-5" dirty="0">
                <a:latin typeface="Times New Roman"/>
                <a:cs typeface="Times New Roman"/>
              </a:rPr>
              <a:t> </a:t>
            </a:r>
            <a:r>
              <a:rPr lang="en-US" sz="2000" dirty="0">
                <a:latin typeface="Times New Roman"/>
                <a:cs typeface="Times New Roman"/>
              </a:rPr>
              <a:t>breast</a:t>
            </a:r>
            <a:r>
              <a:rPr lang="en-US" sz="2000" spc="-10" dirty="0">
                <a:latin typeface="Times New Roman"/>
                <a:cs typeface="Times New Roman"/>
              </a:rPr>
              <a:t> cancer, comparing </a:t>
            </a:r>
            <a:r>
              <a:rPr lang="en-US" sz="2000" dirty="0">
                <a:latin typeface="Times New Roman"/>
                <a:cs typeface="Times New Roman"/>
              </a:rPr>
              <a:t>the</a:t>
            </a:r>
            <a:r>
              <a:rPr lang="en-US" sz="2000" spc="-30" dirty="0">
                <a:latin typeface="Times New Roman"/>
                <a:cs typeface="Times New Roman"/>
              </a:rPr>
              <a:t> </a:t>
            </a:r>
            <a:r>
              <a:rPr lang="en-US" sz="2000" spc="-10" dirty="0">
                <a:latin typeface="Times New Roman"/>
                <a:cs typeface="Times New Roman"/>
              </a:rPr>
              <a:t>results</a:t>
            </a:r>
            <a:r>
              <a:rPr lang="en-US" sz="2000" spc="-35" dirty="0">
                <a:latin typeface="Times New Roman"/>
                <a:cs typeface="Times New Roman"/>
              </a:rPr>
              <a:t> </a:t>
            </a:r>
            <a:r>
              <a:rPr lang="en-US" sz="2000" spc="-10" dirty="0">
                <a:latin typeface="Times New Roman"/>
                <a:cs typeface="Times New Roman"/>
              </a:rPr>
              <a:t>with</a:t>
            </a:r>
            <a:r>
              <a:rPr lang="en-US" sz="2000" spc="-25" dirty="0">
                <a:latin typeface="Times New Roman"/>
                <a:cs typeface="Times New Roman"/>
              </a:rPr>
              <a:t> </a:t>
            </a:r>
            <a:r>
              <a:rPr lang="en-US" sz="2000" spc="-10" dirty="0">
                <a:latin typeface="Times New Roman"/>
                <a:cs typeface="Times New Roman"/>
              </a:rPr>
              <a:t>those</a:t>
            </a:r>
            <a:r>
              <a:rPr lang="en-US" sz="2000" spc="-25" dirty="0">
                <a:latin typeface="Times New Roman"/>
                <a:cs typeface="Times New Roman"/>
              </a:rPr>
              <a:t> </a:t>
            </a:r>
            <a:r>
              <a:rPr lang="en-US" sz="2000" dirty="0">
                <a:latin typeface="Times New Roman"/>
                <a:cs typeface="Times New Roman"/>
              </a:rPr>
              <a:t>from</a:t>
            </a:r>
            <a:r>
              <a:rPr lang="en-US" sz="2000" spc="-25" dirty="0">
                <a:latin typeface="Times New Roman"/>
                <a:cs typeface="Times New Roman"/>
              </a:rPr>
              <a:t> </a:t>
            </a:r>
            <a:r>
              <a:rPr lang="en-US" sz="2000" spc="-10" dirty="0">
                <a:latin typeface="Times New Roman"/>
                <a:cs typeface="Times New Roman"/>
              </a:rPr>
              <a:t>machine</a:t>
            </a:r>
            <a:r>
              <a:rPr lang="en-US" sz="2000" spc="-25" dirty="0">
                <a:latin typeface="Times New Roman"/>
                <a:cs typeface="Times New Roman"/>
              </a:rPr>
              <a:t> </a:t>
            </a:r>
            <a:r>
              <a:rPr lang="en-US" sz="2000" spc="-10" dirty="0">
                <a:latin typeface="Times New Roman"/>
                <a:cs typeface="Times New Roman"/>
              </a:rPr>
              <a:t>learning</a:t>
            </a:r>
            <a:r>
              <a:rPr lang="en-US" sz="2000" spc="-25" dirty="0">
                <a:latin typeface="Times New Roman"/>
                <a:cs typeface="Times New Roman"/>
              </a:rPr>
              <a:t> </a:t>
            </a:r>
            <a:r>
              <a:rPr lang="en-US" sz="2000" spc="-10" dirty="0">
                <a:latin typeface="Times New Roman"/>
                <a:cs typeface="Times New Roman"/>
              </a:rPr>
              <a:t>(ML)</a:t>
            </a:r>
            <a:r>
              <a:rPr lang="en-US" sz="2000" spc="-25" dirty="0">
                <a:latin typeface="Times New Roman"/>
                <a:cs typeface="Times New Roman"/>
              </a:rPr>
              <a:t> </a:t>
            </a:r>
            <a:r>
              <a:rPr lang="en-US" sz="2000" spc="-10" dirty="0">
                <a:latin typeface="Times New Roman"/>
                <a:cs typeface="Times New Roman"/>
              </a:rPr>
              <a:t>algorithms. </a:t>
            </a:r>
            <a:r>
              <a:rPr lang="en-US" sz="2000" dirty="0">
                <a:latin typeface="Times New Roman"/>
                <a:cs typeface="Times New Roman"/>
              </a:rPr>
              <a:t>All</a:t>
            </a:r>
            <a:r>
              <a:rPr lang="en-US" sz="2000" spc="290" dirty="0">
                <a:latin typeface="Times New Roman"/>
                <a:cs typeface="Times New Roman"/>
              </a:rPr>
              <a:t> </a:t>
            </a:r>
            <a:r>
              <a:rPr lang="en-US" sz="2000" dirty="0">
                <a:latin typeface="Times New Roman"/>
                <a:cs typeface="Times New Roman"/>
              </a:rPr>
              <a:t>architectures</a:t>
            </a:r>
            <a:r>
              <a:rPr lang="en-US" sz="2000" spc="290" dirty="0">
                <a:latin typeface="Times New Roman"/>
                <a:cs typeface="Times New Roman"/>
              </a:rPr>
              <a:t> </a:t>
            </a:r>
            <a:r>
              <a:rPr lang="en-US" sz="2000" dirty="0">
                <a:latin typeface="Times New Roman"/>
                <a:cs typeface="Times New Roman"/>
              </a:rPr>
              <a:t>were</a:t>
            </a:r>
            <a:r>
              <a:rPr lang="en-US" sz="2000" spc="295" dirty="0">
                <a:latin typeface="Times New Roman"/>
                <a:cs typeface="Times New Roman"/>
              </a:rPr>
              <a:t> </a:t>
            </a:r>
            <a:r>
              <a:rPr lang="en-US" sz="2000" dirty="0">
                <a:latin typeface="Times New Roman"/>
                <a:cs typeface="Times New Roman"/>
              </a:rPr>
              <a:t>guided</a:t>
            </a:r>
            <a:r>
              <a:rPr lang="en-US" sz="2000" spc="300" dirty="0">
                <a:latin typeface="Times New Roman"/>
                <a:cs typeface="Times New Roman"/>
              </a:rPr>
              <a:t> </a:t>
            </a:r>
            <a:r>
              <a:rPr lang="en-US" sz="2000" dirty="0">
                <a:latin typeface="Times New Roman"/>
                <a:cs typeface="Times New Roman"/>
              </a:rPr>
              <a:t>by</a:t>
            </a:r>
            <a:r>
              <a:rPr lang="en-US" sz="2000" spc="295" dirty="0">
                <a:latin typeface="Times New Roman"/>
                <a:cs typeface="Times New Roman"/>
              </a:rPr>
              <a:t> </a:t>
            </a:r>
            <a:r>
              <a:rPr lang="en-US" sz="2000" dirty="0">
                <a:latin typeface="Times New Roman"/>
                <a:cs typeface="Times New Roman"/>
              </a:rPr>
              <a:t>a</a:t>
            </a:r>
            <a:r>
              <a:rPr lang="en-US" sz="2000" spc="295" dirty="0">
                <a:latin typeface="Times New Roman"/>
                <a:cs typeface="Times New Roman"/>
              </a:rPr>
              <a:t> </a:t>
            </a:r>
            <a:r>
              <a:rPr lang="en-US" sz="2000" dirty="0">
                <a:latin typeface="Times New Roman"/>
                <a:cs typeface="Times New Roman"/>
              </a:rPr>
              <a:t>big</a:t>
            </a:r>
            <a:r>
              <a:rPr lang="en-US" sz="2000" spc="320" dirty="0">
                <a:latin typeface="Times New Roman"/>
                <a:cs typeface="Times New Roman"/>
              </a:rPr>
              <a:t> </a:t>
            </a:r>
            <a:r>
              <a:rPr lang="en-US" sz="2000" dirty="0">
                <a:latin typeface="Times New Roman"/>
                <a:cs typeface="Times New Roman"/>
              </a:rPr>
              <a:t>dataset</a:t>
            </a:r>
            <a:r>
              <a:rPr lang="en-US" sz="2000" spc="290" dirty="0">
                <a:latin typeface="Times New Roman"/>
                <a:cs typeface="Times New Roman"/>
              </a:rPr>
              <a:t> </a:t>
            </a:r>
            <a:r>
              <a:rPr lang="en-US" sz="2000" dirty="0">
                <a:latin typeface="Times New Roman"/>
                <a:cs typeface="Times New Roman"/>
              </a:rPr>
              <a:t>of</a:t>
            </a:r>
            <a:r>
              <a:rPr lang="en-US" sz="2000" spc="300" dirty="0">
                <a:latin typeface="Times New Roman"/>
                <a:cs typeface="Times New Roman"/>
              </a:rPr>
              <a:t> </a:t>
            </a:r>
            <a:r>
              <a:rPr lang="en-US" sz="2000" spc="-20" dirty="0">
                <a:latin typeface="Times New Roman"/>
                <a:cs typeface="Times New Roman"/>
              </a:rPr>
              <a:t>about </a:t>
            </a:r>
            <a:r>
              <a:rPr lang="en-US" sz="2000" dirty="0">
                <a:latin typeface="Times New Roman"/>
                <a:cs typeface="Times New Roman"/>
              </a:rPr>
              <a:t>275,000,</a:t>
            </a:r>
            <a:r>
              <a:rPr lang="en-US" sz="2000" spc="45" dirty="0">
                <a:latin typeface="Times New Roman"/>
                <a:cs typeface="Times New Roman"/>
              </a:rPr>
              <a:t> </a:t>
            </a:r>
            <a:r>
              <a:rPr lang="en-US" sz="2000" dirty="0">
                <a:latin typeface="Times New Roman"/>
                <a:cs typeface="Times New Roman"/>
              </a:rPr>
              <a:t>50</a:t>
            </a:r>
            <a:r>
              <a:rPr lang="en-US" sz="2000" spc="55" dirty="0">
                <a:latin typeface="Times New Roman"/>
                <a:cs typeface="Times New Roman"/>
              </a:rPr>
              <a:t> </a:t>
            </a:r>
            <a:r>
              <a:rPr lang="en-US" sz="2000" dirty="0">
                <a:latin typeface="Times New Roman"/>
                <a:cs typeface="Times New Roman"/>
              </a:rPr>
              <a:t>×</a:t>
            </a:r>
            <a:r>
              <a:rPr lang="en-US" sz="2000" spc="40" dirty="0">
                <a:latin typeface="Times New Roman"/>
                <a:cs typeface="Times New Roman"/>
              </a:rPr>
              <a:t> </a:t>
            </a:r>
            <a:r>
              <a:rPr lang="en-US" sz="2000" spc="-10" dirty="0">
                <a:latin typeface="Times New Roman"/>
                <a:cs typeface="Times New Roman"/>
              </a:rPr>
              <a:t>50-</a:t>
            </a:r>
            <a:r>
              <a:rPr lang="en-US" sz="2000" dirty="0">
                <a:latin typeface="Times New Roman"/>
                <a:cs typeface="Times New Roman"/>
              </a:rPr>
              <a:t>pixel</a:t>
            </a:r>
            <a:r>
              <a:rPr lang="en-US" sz="2000" spc="55" dirty="0">
                <a:latin typeface="Times New Roman"/>
                <a:cs typeface="Times New Roman"/>
              </a:rPr>
              <a:t> </a:t>
            </a:r>
            <a:r>
              <a:rPr lang="en-US" sz="2000" dirty="0">
                <a:latin typeface="Times New Roman"/>
                <a:cs typeface="Times New Roman"/>
              </a:rPr>
              <a:t>RGB</a:t>
            </a:r>
            <a:r>
              <a:rPr lang="en-US" sz="2000" spc="50" dirty="0">
                <a:latin typeface="Times New Roman"/>
                <a:cs typeface="Times New Roman"/>
              </a:rPr>
              <a:t> </a:t>
            </a:r>
            <a:r>
              <a:rPr lang="en-US" sz="2000" dirty="0">
                <a:latin typeface="Times New Roman"/>
                <a:cs typeface="Times New Roman"/>
              </a:rPr>
              <a:t>image</a:t>
            </a:r>
            <a:r>
              <a:rPr lang="en-US" sz="2000" spc="55" dirty="0">
                <a:latin typeface="Times New Roman"/>
                <a:cs typeface="Times New Roman"/>
              </a:rPr>
              <a:t> </a:t>
            </a:r>
            <a:r>
              <a:rPr lang="en-US" sz="2000" dirty="0">
                <a:latin typeface="Times New Roman"/>
                <a:cs typeface="Times New Roman"/>
              </a:rPr>
              <a:t>patches.</a:t>
            </a:r>
            <a:r>
              <a:rPr lang="en-US" sz="2000" spc="25" dirty="0">
                <a:latin typeface="Times New Roman"/>
                <a:cs typeface="Times New Roman"/>
              </a:rPr>
              <a:t> </a:t>
            </a:r>
            <a:r>
              <a:rPr lang="en-US" sz="2000" dirty="0">
                <a:latin typeface="Times New Roman"/>
                <a:cs typeface="Times New Roman"/>
              </a:rPr>
              <a:t>Validation</a:t>
            </a:r>
            <a:r>
              <a:rPr lang="en-US" sz="2000" spc="55" dirty="0">
                <a:latin typeface="Times New Roman"/>
                <a:cs typeface="Times New Roman"/>
              </a:rPr>
              <a:t> </a:t>
            </a:r>
            <a:r>
              <a:rPr lang="en-US" sz="2000" spc="-10" dirty="0">
                <a:latin typeface="Times New Roman"/>
                <a:cs typeface="Times New Roman"/>
              </a:rPr>
              <a:t>tests </a:t>
            </a:r>
            <a:r>
              <a:rPr lang="en-US" sz="2000" dirty="0">
                <a:latin typeface="Times New Roman"/>
                <a:cs typeface="Times New Roman"/>
              </a:rPr>
              <a:t>were</a:t>
            </a:r>
            <a:r>
              <a:rPr lang="en-US" sz="2000" spc="280" dirty="0">
                <a:latin typeface="Times New Roman"/>
                <a:cs typeface="Times New Roman"/>
              </a:rPr>
              <a:t> </a:t>
            </a:r>
            <a:r>
              <a:rPr lang="en-US" sz="2000" dirty="0">
                <a:latin typeface="Times New Roman"/>
                <a:cs typeface="Times New Roman"/>
              </a:rPr>
              <a:t>done</a:t>
            </a:r>
            <a:r>
              <a:rPr lang="en-US" sz="2000" spc="270" dirty="0">
                <a:latin typeface="Times New Roman"/>
                <a:cs typeface="Times New Roman"/>
              </a:rPr>
              <a:t> </a:t>
            </a:r>
            <a:r>
              <a:rPr lang="en-US" sz="2000" dirty="0">
                <a:latin typeface="Times New Roman"/>
                <a:cs typeface="Times New Roman"/>
              </a:rPr>
              <a:t>for</a:t>
            </a:r>
            <a:r>
              <a:rPr lang="en-US" sz="2000" spc="275" dirty="0">
                <a:latin typeface="Times New Roman"/>
                <a:cs typeface="Times New Roman"/>
              </a:rPr>
              <a:t> </a:t>
            </a:r>
            <a:r>
              <a:rPr lang="en-US" sz="2000" dirty="0">
                <a:latin typeface="Times New Roman"/>
                <a:cs typeface="Times New Roman"/>
              </a:rPr>
              <a:t>quantitative</a:t>
            </a:r>
            <a:r>
              <a:rPr lang="en-US" sz="2000" spc="270" dirty="0">
                <a:latin typeface="Times New Roman"/>
                <a:cs typeface="Times New Roman"/>
              </a:rPr>
              <a:t> </a:t>
            </a:r>
            <a:r>
              <a:rPr lang="en-US" sz="2000" dirty="0">
                <a:latin typeface="Times New Roman"/>
                <a:cs typeface="Times New Roman"/>
              </a:rPr>
              <a:t>results</a:t>
            </a:r>
            <a:r>
              <a:rPr lang="en-US" sz="2000" spc="275" dirty="0">
                <a:latin typeface="Times New Roman"/>
                <a:cs typeface="Times New Roman"/>
              </a:rPr>
              <a:t> </a:t>
            </a:r>
            <a:r>
              <a:rPr lang="en-US" sz="2000" dirty="0">
                <a:latin typeface="Times New Roman"/>
                <a:cs typeface="Times New Roman"/>
              </a:rPr>
              <a:t>using</a:t>
            </a:r>
            <a:r>
              <a:rPr lang="en-US" sz="2000" spc="290" dirty="0">
                <a:latin typeface="Times New Roman"/>
                <a:cs typeface="Times New Roman"/>
              </a:rPr>
              <a:t> </a:t>
            </a:r>
            <a:r>
              <a:rPr lang="en-US" sz="2000" dirty="0">
                <a:latin typeface="Times New Roman"/>
                <a:cs typeface="Times New Roman"/>
              </a:rPr>
              <a:t>the</a:t>
            </a:r>
            <a:r>
              <a:rPr lang="en-US" sz="2000" spc="280" dirty="0">
                <a:latin typeface="Times New Roman"/>
                <a:cs typeface="Times New Roman"/>
              </a:rPr>
              <a:t> </a:t>
            </a:r>
            <a:r>
              <a:rPr lang="en-US" sz="2000" spc="-10" dirty="0">
                <a:latin typeface="Times New Roman"/>
                <a:cs typeface="Times New Roman"/>
              </a:rPr>
              <a:t>performance </a:t>
            </a:r>
            <a:r>
              <a:rPr lang="en-US" sz="2000" dirty="0">
                <a:latin typeface="Times New Roman"/>
                <a:cs typeface="Times New Roman"/>
              </a:rPr>
              <a:t>measures</a:t>
            </a:r>
            <a:r>
              <a:rPr lang="en-US" sz="2000" spc="-30" dirty="0">
                <a:latin typeface="Times New Roman"/>
                <a:cs typeface="Times New Roman"/>
              </a:rPr>
              <a:t> </a:t>
            </a:r>
            <a:r>
              <a:rPr lang="en-US" sz="2000" dirty="0">
                <a:latin typeface="Times New Roman"/>
                <a:cs typeface="Times New Roman"/>
              </a:rPr>
              <a:t>for</a:t>
            </a:r>
            <a:r>
              <a:rPr lang="en-US" sz="2000" spc="-30" dirty="0">
                <a:latin typeface="Times New Roman"/>
                <a:cs typeface="Times New Roman"/>
              </a:rPr>
              <a:t> </a:t>
            </a:r>
            <a:r>
              <a:rPr lang="en-US" sz="2000" dirty="0">
                <a:latin typeface="Times New Roman"/>
                <a:cs typeface="Times New Roman"/>
              </a:rPr>
              <a:t>every</a:t>
            </a:r>
            <a:r>
              <a:rPr lang="en-US" sz="2000" spc="-15" dirty="0">
                <a:latin typeface="Times New Roman"/>
                <a:cs typeface="Times New Roman"/>
              </a:rPr>
              <a:t> </a:t>
            </a:r>
            <a:r>
              <a:rPr lang="en-US" sz="2000" spc="-10" dirty="0">
                <a:latin typeface="Times New Roman"/>
                <a:cs typeface="Times New Roman"/>
              </a:rPr>
              <a:t>methodology.</a:t>
            </a:r>
            <a:r>
              <a:rPr lang="en-US" sz="2000" spc="-20" dirty="0">
                <a:latin typeface="Times New Roman"/>
                <a:cs typeface="Times New Roman"/>
              </a:rPr>
              <a:t> </a:t>
            </a:r>
            <a:r>
              <a:rPr lang="en-US" sz="2000" dirty="0">
                <a:latin typeface="Times New Roman"/>
                <a:cs typeface="Times New Roman"/>
              </a:rPr>
              <a:t>,e</a:t>
            </a:r>
            <a:r>
              <a:rPr lang="en-US" sz="2000" spc="-35" dirty="0">
                <a:latin typeface="Times New Roman"/>
                <a:cs typeface="Times New Roman"/>
              </a:rPr>
              <a:t> </a:t>
            </a:r>
            <a:r>
              <a:rPr lang="en-US" sz="2000" dirty="0">
                <a:latin typeface="Times New Roman"/>
                <a:cs typeface="Times New Roman"/>
              </a:rPr>
              <a:t>proposed</a:t>
            </a:r>
            <a:r>
              <a:rPr lang="en-US" sz="2000" spc="-15" dirty="0">
                <a:latin typeface="Times New Roman"/>
                <a:cs typeface="Times New Roman"/>
              </a:rPr>
              <a:t> </a:t>
            </a:r>
            <a:r>
              <a:rPr lang="en-US" sz="2000" dirty="0">
                <a:latin typeface="Times New Roman"/>
                <a:cs typeface="Times New Roman"/>
              </a:rPr>
              <a:t>system</a:t>
            </a:r>
            <a:r>
              <a:rPr lang="en-US" sz="2000" spc="-15" dirty="0">
                <a:latin typeface="Times New Roman"/>
                <a:cs typeface="Times New Roman"/>
              </a:rPr>
              <a:t> </a:t>
            </a:r>
            <a:r>
              <a:rPr lang="en-US" sz="2000" dirty="0">
                <a:latin typeface="Times New Roman"/>
                <a:cs typeface="Times New Roman"/>
              </a:rPr>
              <a:t>is</a:t>
            </a:r>
            <a:r>
              <a:rPr lang="en-US" sz="2000" spc="-35" dirty="0">
                <a:latin typeface="Times New Roman"/>
                <a:cs typeface="Times New Roman"/>
              </a:rPr>
              <a:t> </a:t>
            </a:r>
            <a:r>
              <a:rPr lang="en-US" sz="2000" spc="-20" dirty="0">
                <a:latin typeface="Times New Roman"/>
                <a:cs typeface="Times New Roman"/>
              </a:rPr>
              <a:t>found </a:t>
            </a:r>
            <a:r>
              <a:rPr lang="en-US" sz="2000" dirty="0">
                <a:latin typeface="Times New Roman"/>
                <a:cs typeface="Times New Roman"/>
              </a:rPr>
              <a:t>to</a:t>
            </a:r>
            <a:r>
              <a:rPr lang="en-US" sz="2000" spc="15" dirty="0">
                <a:latin typeface="Times New Roman"/>
                <a:cs typeface="Times New Roman"/>
              </a:rPr>
              <a:t> </a:t>
            </a:r>
            <a:r>
              <a:rPr lang="en-US" sz="2000" dirty="0">
                <a:latin typeface="Times New Roman"/>
                <a:cs typeface="Times New Roman"/>
              </a:rPr>
              <a:t>be</a:t>
            </a:r>
            <a:r>
              <a:rPr lang="en-US" sz="2000" spc="15" dirty="0">
                <a:latin typeface="Times New Roman"/>
                <a:cs typeface="Times New Roman"/>
              </a:rPr>
              <a:t> </a:t>
            </a:r>
            <a:r>
              <a:rPr lang="en-US" sz="2000" dirty="0">
                <a:latin typeface="Times New Roman"/>
                <a:cs typeface="Times New Roman"/>
              </a:rPr>
              <a:t>successful,</a:t>
            </a:r>
            <a:r>
              <a:rPr lang="en-US" sz="2000" spc="10" dirty="0">
                <a:latin typeface="Times New Roman"/>
                <a:cs typeface="Times New Roman"/>
              </a:rPr>
              <a:t> </a:t>
            </a:r>
            <a:r>
              <a:rPr lang="en-US" sz="2000" dirty="0">
                <a:latin typeface="Times New Roman"/>
                <a:cs typeface="Times New Roman"/>
              </a:rPr>
              <a:t>achieving</a:t>
            </a:r>
            <a:r>
              <a:rPr lang="en-US" sz="2000" spc="20" dirty="0">
                <a:latin typeface="Times New Roman"/>
                <a:cs typeface="Times New Roman"/>
              </a:rPr>
              <a:t> </a:t>
            </a:r>
            <a:r>
              <a:rPr lang="en-US" sz="2000" dirty="0">
                <a:latin typeface="Times New Roman"/>
                <a:cs typeface="Times New Roman"/>
              </a:rPr>
              <a:t>results</a:t>
            </a:r>
            <a:r>
              <a:rPr lang="en-US" sz="2000" spc="10" dirty="0">
                <a:latin typeface="Times New Roman"/>
                <a:cs typeface="Times New Roman"/>
              </a:rPr>
              <a:t> </a:t>
            </a:r>
            <a:r>
              <a:rPr lang="en-US" sz="2000" dirty="0">
                <a:latin typeface="Times New Roman"/>
                <a:cs typeface="Times New Roman"/>
              </a:rPr>
              <a:t>with</a:t>
            </a:r>
            <a:r>
              <a:rPr lang="en-US" sz="2000" spc="35" dirty="0">
                <a:latin typeface="Times New Roman"/>
                <a:cs typeface="Times New Roman"/>
              </a:rPr>
              <a:t> </a:t>
            </a:r>
            <a:r>
              <a:rPr lang="en-US" sz="2000" dirty="0">
                <a:latin typeface="Times New Roman"/>
                <a:cs typeface="Times New Roman"/>
              </a:rPr>
              <a:t>91%</a:t>
            </a:r>
            <a:r>
              <a:rPr lang="en-US" sz="2000" spc="10" dirty="0">
                <a:latin typeface="Times New Roman"/>
                <a:cs typeface="Times New Roman"/>
              </a:rPr>
              <a:t> </a:t>
            </a:r>
            <a:r>
              <a:rPr lang="en-US" sz="2000" spc="-10" dirty="0">
                <a:latin typeface="Times New Roman"/>
                <a:cs typeface="Times New Roman"/>
              </a:rPr>
              <a:t>accuracy,</a:t>
            </a:r>
            <a:r>
              <a:rPr lang="en-US" sz="2000" spc="15" dirty="0">
                <a:latin typeface="Times New Roman"/>
                <a:cs typeface="Times New Roman"/>
              </a:rPr>
              <a:t> </a:t>
            </a:r>
            <a:r>
              <a:rPr lang="en-US" sz="2000" spc="-10" dirty="0">
                <a:latin typeface="Times New Roman"/>
                <a:cs typeface="Times New Roman"/>
              </a:rPr>
              <a:t>which </a:t>
            </a:r>
            <a:r>
              <a:rPr lang="en-US" sz="2000" dirty="0">
                <a:latin typeface="Times New Roman"/>
                <a:cs typeface="Times New Roman"/>
              </a:rPr>
              <a:t>could</a:t>
            </a:r>
            <a:r>
              <a:rPr lang="en-US" sz="2000" spc="375" dirty="0">
                <a:latin typeface="Times New Roman"/>
                <a:cs typeface="Times New Roman"/>
              </a:rPr>
              <a:t> </a:t>
            </a:r>
            <a:r>
              <a:rPr lang="en-US" sz="2000" dirty="0">
                <a:latin typeface="Times New Roman"/>
                <a:cs typeface="Times New Roman"/>
              </a:rPr>
              <a:t>reduce</a:t>
            </a:r>
            <a:r>
              <a:rPr lang="en-US" sz="2000" spc="380" dirty="0">
                <a:latin typeface="Times New Roman"/>
                <a:cs typeface="Times New Roman"/>
              </a:rPr>
              <a:t> </a:t>
            </a:r>
            <a:r>
              <a:rPr lang="en-US" sz="2000" dirty="0">
                <a:latin typeface="Times New Roman"/>
                <a:cs typeface="Times New Roman"/>
              </a:rPr>
              <a:t>human</a:t>
            </a:r>
            <a:r>
              <a:rPr lang="en-US" sz="2000" spc="375" dirty="0">
                <a:latin typeface="Times New Roman"/>
                <a:cs typeface="Times New Roman"/>
              </a:rPr>
              <a:t> </a:t>
            </a:r>
            <a:r>
              <a:rPr lang="en-US" sz="2000" dirty="0">
                <a:latin typeface="Times New Roman"/>
                <a:cs typeface="Times New Roman"/>
              </a:rPr>
              <a:t>mistakes</a:t>
            </a:r>
            <a:r>
              <a:rPr lang="en-US" sz="2000" spc="375" dirty="0">
                <a:latin typeface="Times New Roman"/>
                <a:cs typeface="Times New Roman"/>
              </a:rPr>
              <a:t> </a:t>
            </a:r>
            <a:r>
              <a:rPr lang="en-US" sz="2000" dirty="0">
                <a:latin typeface="Times New Roman"/>
                <a:cs typeface="Times New Roman"/>
              </a:rPr>
              <a:t>in</a:t>
            </a:r>
            <a:r>
              <a:rPr lang="en-US" sz="2000" spc="375" dirty="0">
                <a:latin typeface="Times New Roman"/>
                <a:cs typeface="Times New Roman"/>
              </a:rPr>
              <a:t> </a:t>
            </a:r>
            <a:r>
              <a:rPr lang="en-US" sz="2000" dirty="0">
                <a:latin typeface="Times New Roman"/>
                <a:cs typeface="Times New Roman"/>
              </a:rPr>
              <a:t>the</a:t>
            </a:r>
            <a:r>
              <a:rPr lang="en-US" sz="2000" spc="375" dirty="0">
                <a:latin typeface="Times New Roman"/>
                <a:cs typeface="Times New Roman"/>
              </a:rPr>
              <a:t> </a:t>
            </a:r>
            <a:r>
              <a:rPr lang="en-US" sz="2000" dirty="0">
                <a:latin typeface="Times New Roman"/>
                <a:cs typeface="Times New Roman"/>
              </a:rPr>
              <a:t>diagnosis</a:t>
            </a:r>
            <a:r>
              <a:rPr lang="en-US" sz="2000" spc="370" dirty="0">
                <a:latin typeface="Times New Roman"/>
                <a:cs typeface="Times New Roman"/>
              </a:rPr>
              <a:t> </a:t>
            </a:r>
            <a:r>
              <a:rPr lang="en-US" sz="2000" spc="-10" dirty="0">
                <a:latin typeface="Times New Roman"/>
                <a:cs typeface="Times New Roman"/>
              </a:rPr>
              <a:t>process. Moreover,</a:t>
            </a:r>
            <a:r>
              <a:rPr lang="en-US" sz="2000" spc="-25" dirty="0">
                <a:latin typeface="Times New Roman"/>
                <a:cs typeface="Times New Roman"/>
              </a:rPr>
              <a:t> </a:t>
            </a:r>
            <a:r>
              <a:rPr lang="en-US" sz="2000" dirty="0">
                <a:latin typeface="Times New Roman"/>
                <a:cs typeface="Times New Roman"/>
              </a:rPr>
              <a:t>our</a:t>
            </a:r>
            <a:r>
              <a:rPr lang="en-US" sz="2000" spc="-25" dirty="0">
                <a:latin typeface="Times New Roman"/>
                <a:cs typeface="Times New Roman"/>
              </a:rPr>
              <a:t> </a:t>
            </a:r>
            <a:r>
              <a:rPr lang="en-US" sz="2000" spc="-10" dirty="0">
                <a:latin typeface="Times New Roman"/>
                <a:cs typeface="Times New Roman"/>
              </a:rPr>
              <a:t>proposed</a:t>
            </a:r>
            <a:r>
              <a:rPr lang="en-US" sz="2000" spc="-15" dirty="0">
                <a:latin typeface="Times New Roman"/>
                <a:cs typeface="Times New Roman"/>
              </a:rPr>
              <a:t> </a:t>
            </a:r>
            <a:r>
              <a:rPr lang="en-US" sz="2000" spc="-10" dirty="0">
                <a:latin typeface="Times New Roman"/>
                <a:cs typeface="Times New Roman"/>
              </a:rPr>
              <a:t>system achieves</a:t>
            </a:r>
            <a:r>
              <a:rPr lang="en-US" sz="2000" spc="-15" dirty="0">
                <a:latin typeface="Times New Roman"/>
                <a:cs typeface="Times New Roman"/>
              </a:rPr>
              <a:t> </a:t>
            </a:r>
            <a:r>
              <a:rPr lang="en-US" sz="2000" spc="-10" dirty="0">
                <a:latin typeface="Times New Roman"/>
                <a:cs typeface="Times New Roman"/>
              </a:rPr>
              <a:t>accuracy</a:t>
            </a:r>
            <a:r>
              <a:rPr lang="en-US" sz="2000" spc="-20" dirty="0">
                <a:latin typeface="Times New Roman"/>
                <a:cs typeface="Times New Roman"/>
              </a:rPr>
              <a:t> </a:t>
            </a:r>
            <a:r>
              <a:rPr lang="en-US" sz="2000" dirty="0">
                <a:latin typeface="Times New Roman"/>
                <a:cs typeface="Times New Roman"/>
              </a:rPr>
              <a:t>higher</a:t>
            </a:r>
            <a:r>
              <a:rPr lang="en-US" sz="2000" spc="-15" dirty="0">
                <a:latin typeface="Times New Roman"/>
                <a:cs typeface="Times New Roman"/>
              </a:rPr>
              <a:t> </a:t>
            </a:r>
            <a:r>
              <a:rPr lang="en-US" sz="2000" spc="-20" dirty="0">
                <a:latin typeface="Times New Roman"/>
                <a:cs typeface="Times New Roman"/>
              </a:rPr>
              <a:t>than </a:t>
            </a:r>
            <a:r>
              <a:rPr lang="en-US" sz="2000" dirty="0">
                <a:latin typeface="Times New Roman"/>
                <a:cs typeface="Times New Roman"/>
              </a:rPr>
              <a:t>the</a:t>
            </a:r>
            <a:r>
              <a:rPr lang="en-US" sz="2000" spc="114" dirty="0">
                <a:latin typeface="Times New Roman"/>
                <a:cs typeface="Times New Roman"/>
              </a:rPr>
              <a:t> </a:t>
            </a:r>
            <a:r>
              <a:rPr lang="en-US" sz="2000" dirty="0">
                <a:latin typeface="Times New Roman"/>
                <a:cs typeface="Times New Roman"/>
              </a:rPr>
              <a:t>78%</a:t>
            </a:r>
            <a:r>
              <a:rPr lang="en-US" sz="2000" spc="114" dirty="0">
                <a:latin typeface="Times New Roman"/>
                <a:cs typeface="Times New Roman"/>
              </a:rPr>
              <a:t> </a:t>
            </a:r>
            <a:r>
              <a:rPr lang="en-US" sz="2000" dirty="0">
                <a:latin typeface="Times New Roman"/>
                <a:cs typeface="Times New Roman"/>
              </a:rPr>
              <a:t>accuracy</a:t>
            </a:r>
            <a:r>
              <a:rPr lang="en-US" sz="2000" spc="125" dirty="0">
                <a:latin typeface="Times New Roman"/>
                <a:cs typeface="Times New Roman"/>
              </a:rPr>
              <a:t> </a:t>
            </a:r>
            <a:r>
              <a:rPr lang="en-US" sz="2000" dirty="0">
                <a:latin typeface="Times New Roman"/>
                <a:cs typeface="Times New Roman"/>
              </a:rPr>
              <a:t>of</a:t>
            </a:r>
            <a:r>
              <a:rPr lang="en-US" sz="2000" spc="120" dirty="0">
                <a:latin typeface="Times New Roman"/>
                <a:cs typeface="Times New Roman"/>
              </a:rPr>
              <a:t> </a:t>
            </a:r>
            <a:r>
              <a:rPr lang="en-US" sz="2000" dirty="0">
                <a:latin typeface="Times New Roman"/>
                <a:cs typeface="Times New Roman"/>
              </a:rPr>
              <a:t>machine</a:t>
            </a:r>
            <a:r>
              <a:rPr lang="en-US" sz="2000" spc="120" dirty="0">
                <a:latin typeface="Times New Roman"/>
                <a:cs typeface="Times New Roman"/>
              </a:rPr>
              <a:t> </a:t>
            </a:r>
            <a:r>
              <a:rPr lang="en-US" sz="2000" dirty="0">
                <a:latin typeface="Times New Roman"/>
                <a:cs typeface="Times New Roman"/>
              </a:rPr>
              <a:t>learning</a:t>
            </a:r>
            <a:r>
              <a:rPr lang="en-US" sz="2000" spc="120" dirty="0">
                <a:latin typeface="Times New Roman"/>
                <a:cs typeface="Times New Roman"/>
              </a:rPr>
              <a:t> </a:t>
            </a:r>
            <a:r>
              <a:rPr lang="en-US" sz="2000" dirty="0">
                <a:latin typeface="Times New Roman"/>
                <a:cs typeface="Times New Roman"/>
              </a:rPr>
              <a:t>(ML)</a:t>
            </a:r>
            <a:r>
              <a:rPr lang="en-US" sz="2000" spc="120" dirty="0">
                <a:latin typeface="Times New Roman"/>
                <a:cs typeface="Times New Roman"/>
              </a:rPr>
              <a:t> </a:t>
            </a:r>
            <a:r>
              <a:rPr lang="en-US" sz="2000" dirty="0">
                <a:latin typeface="Times New Roman"/>
                <a:cs typeface="Times New Roman"/>
              </a:rPr>
              <a:t>algorithms.</a:t>
            </a:r>
            <a:r>
              <a:rPr lang="en-US" sz="2000" spc="120" dirty="0">
                <a:latin typeface="Times New Roman"/>
                <a:cs typeface="Times New Roman"/>
              </a:rPr>
              <a:t> </a:t>
            </a:r>
            <a:r>
              <a:rPr lang="en-US" sz="2000" spc="-25" dirty="0">
                <a:latin typeface="Times New Roman"/>
                <a:cs typeface="Times New Roman"/>
              </a:rPr>
              <a:t>,e </a:t>
            </a:r>
            <a:r>
              <a:rPr lang="en-US" sz="2000" dirty="0">
                <a:latin typeface="Times New Roman"/>
                <a:cs typeface="Times New Roman"/>
              </a:rPr>
              <a:t>proposed</a:t>
            </a:r>
            <a:r>
              <a:rPr lang="en-US" sz="2000" spc="30" dirty="0">
                <a:latin typeface="Times New Roman"/>
                <a:cs typeface="Times New Roman"/>
              </a:rPr>
              <a:t> </a:t>
            </a:r>
            <a:r>
              <a:rPr lang="en-US" sz="2000" dirty="0">
                <a:latin typeface="Times New Roman"/>
                <a:cs typeface="Times New Roman"/>
              </a:rPr>
              <a:t>system</a:t>
            </a:r>
            <a:r>
              <a:rPr lang="en-US" sz="2000" spc="35" dirty="0">
                <a:latin typeface="Times New Roman"/>
                <a:cs typeface="Times New Roman"/>
              </a:rPr>
              <a:t> </a:t>
            </a:r>
            <a:r>
              <a:rPr lang="en-US" sz="2000" dirty="0">
                <a:latin typeface="Times New Roman"/>
                <a:cs typeface="Times New Roman"/>
              </a:rPr>
              <a:t>therefore</a:t>
            </a:r>
            <a:r>
              <a:rPr lang="en-US" sz="2000" spc="25" dirty="0">
                <a:latin typeface="Times New Roman"/>
                <a:cs typeface="Times New Roman"/>
              </a:rPr>
              <a:t> </a:t>
            </a:r>
            <a:r>
              <a:rPr lang="en-US" sz="2000" dirty="0">
                <a:latin typeface="Times New Roman"/>
                <a:cs typeface="Times New Roman"/>
              </a:rPr>
              <a:t>improves</a:t>
            </a:r>
            <a:r>
              <a:rPr lang="en-US" sz="2000" spc="30" dirty="0">
                <a:latin typeface="Times New Roman"/>
                <a:cs typeface="Times New Roman"/>
              </a:rPr>
              <a:t> </a:t>
            </a:r>
            <a:r>
              <a:rPr lang="en-US" sz="2000" dirty="0">
                <a:latin typeface="Times New Roman"/>
                <a:cs typeface="Times New Roman"/>
              </a:rPr>
              <a:t>accuracy</a:t>
            </a:r>
            <a:r>
              <a:rPr lang="en-US" sz="2000" spc="20" dirty="0">
                <a:latin typeface="Times New Roman"/>
                <a:cs typeface="Times New Roman"/>
              </a:rPr>
              <a:t> </a:t>
            </a:r>
            <a:r>
              <a:rPr lang="en-US" sz="2000" dirty="0">
                <a:latin typeface="Times New Roman"/>
                <a:cs typeface="Times New Roman"/>
              </a:rPr>
              <a:t>by</a:t>
            </a:r>
            <a:r>
              <a:rPr lang="en-US" sz="2000" spc="45" dirty="0">
                <a:latin typeface="Times New Roman"/>
                <a:cs typeface="Times New Roman"/>
              </a:rPr>
              <a:t> </a:t>
            </a:r>
            <a:r>
              <a:rPr lang="en-US" sz="2000" dirty="0">
                <a:latin typeface="Times New Roman"/>
                <a:cs typeface="Times New Roman"/>
              </a:rPr>
              <a:t>13%</a:t>
            </a:r>
            <a:r>
              <a:rPr lang="en-US" sz="2000" spc="25" dirty="0">
                <a:latin typeface="Times New Roman"/>
                <a:cs typeface="Times New Roman"/>
              </a:rPr>
              <a:t> </a:t>
            </a:r>
            <a:r>
              <a:rPr lang="en-US" sz="2000" spc="-20" dirty="0">
                <a:latin typeface="Times New Roman"/>
                <a:cs typeface="Times New Roman"/>
              </a:rPr>
              <a:t>above </a:t>
            </a:r>
            <a:r>
              <a:rPr lang="en-US" sz="2000" dirty="0">
                <a:latin typeface="Times New Roman"/>
                <a:cs typeface="Times New Roman"/>
              </a:rPr>
              <a:t>results</a:t>
            </a:r>
            <a:r>
              <a:rPr lang="en-US" sz="2000" spc="-35" dirty="0">
                <a:latin typeface="Times New Roman"/>
                <a:cs typeface="Times New Roman"/>
              </a:rPr>
              <a:t> </a:t>
            </a:r>
            <a:r>
              <a:rPr lang="en-US" sz="2000" dirty="0">
                <a:latin typeface="Times New Roman"/>
                <a:cs typeface="Times New Roman"/>
              </a:rPr>
              <a:t>from</a:t>
            </a:r>
            <a:r>
              <a:rPr lang="en-US" sz="2000" spc="-20" dirty="0">
                <a:latin typeface="Times New Roman"/>
                <a:cs typeface="Times New Roman"/>
              </a:rPr>
              <a:t> </a:t>
            </a:r>
            <a:r>
              <a:rPr lang="en-US" sz="2000" dirty="0">
                <a:latin typeface="Times New Roman"/>
                <a:cs typeface="Times New Roman"/>
              </a:rPr>
              <a:t>machine</a:t>
            </a:r>
            <a:r>
              <a:rPr lang="en-US" sz="2000" spc="-35" dirty="0">
                <a:latin typeface="Times New Roman"/>
                <a:cs typeface="Times New Roman"/>
              </a:rPr>
              <a:t> </a:t>
            </a:r>
            <a:r>
              <a:rPr lang="en-US" sz="2000" dirty="0">
                <a:latin typeface="Times New Roman"/>
                <a:cs typeface="Times New Roman"/>
              </a:rPr>
              <a:t>learning</a:t>
            </a:r>
            <a:r>
              <a:rPr lang="en-US" sz="2000" spc="-30" dirty="0">
                <a:latin typeface="Times New Roman"/>
                <a:cs typeface="Times New Roman"/>
              </a:rPr>
              <a:t> </a:t>
            </a:r>
            <a:r>
              <a:rPr lang="en-US" sz="2000" dirty="0">
                <a:latin typeface="Times New Roman"/>
                <a:cs typeface="Times New Roman"/>
              </a:rPr>
              <a:t>(ML)</a:t>
            </a:r>
            <a:r>
              <a:rPr lang="en-US" sz="2000" spc="-25" dirty="0">
                <a:latin typeface="Times New Roman"/>
                <a:cs typeface="Times New Roman"/>
              </a:rPr>
              <a:t> </a:t>
            </a:r>
            <a:r>
              <a:rPr lang="en-US" sz="2000" spc="-10" dirty="0">
                <a:latin typeface="Times New Roman"/>
                <a:cs typeface="Times New Roman"/>
              </a:rPr>
              <a:t>algorithms.</a:t>
            </a:r>
            <a:endParaRPr lang="en-IN" dirty="0"/>
          </a:p>
        </p:txBody>
      </p:sp>
    </p:spTree>
    <p:extLst>
      <p:ext uri="{BB962C8B-B14F-4D97-AF65-F5344CB8AC3E}">
        <p14:creationId xmlns:p14="http://schemas.microsoft.com/office/powerpoint/2010/main" val="102072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dirty="0">
                <a:latin typeface="Times New Roman"/>
                <a:cs typeface="Times New Roman"/>
              </a:rPr>
              <a:t>1.</a:t>
            </a:r>
            <a:r>
              <a:rPr lang="en-IN" sz="4400" b="1" spc="10" dirty="0">
                <a:latin typeface="Times New Roman"/>
                <a:cs typeface="Times New Roman"/>
              </a:rPr>
              <a:t> </a:t>
            </a:r>
            <a:r>
              <a:rPr lang="en-IN" sz="4400" b="1" spc="-10" dirty="0">
                <a:latin typeface="Times New Roman"/>
                <a:cs typeface="Times New Roman"/>
              </a:rPr>
              <a:t>Introduction</a:t>
            </a:r>
            <a:endParaRPr lang="en-IN" sz="4400" dirty="0">
              <a:latin typeface="Times New Roman"/>
              <a:cs typeface="Times New Roman"/>
            </a:endParaRP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1103312" y="1236618"/>
            <a:ext cx="10226539" cy="5259976"/>
          </a:xfrm>
        </p:spPr>
        <p:txBody>
          <a:bodyPr>
            <a:normAutofit lnSpcReduction="10000"/>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Breast</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cancer</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prevalent</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2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potentially</a:t>
            </a:r>
            <a:r>
              <a:rPr lang="en-US" sz="2000" spc="22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life- </a:t>
            </a:r>
            <a:r>
              <a:rPr lang="en-US" sz="2000" dirty="0">
                <a:latin typeface="Times New Roman" panose="02020603050405020304" pitchFamily="18" charset="0"/>
                <a:cs typeface="Times New Roman" panose="02020603050405020304" pitchFamily="18" charset="0"/>
              </a:rPr>
              <a:t>threatening</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disease</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affects</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millions</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women </a:t>
            </a:r>
            <a:r>
              <a:rPr lang="en-US" sz="2000" dirty="0">
                <a:latin typeface="Times New Roman" panose="02020603050405020304" pitchFamily="18" charset="0"/>
                <a:cs typeface="Times New Roman" panose="02020603050405020304" pitchFamily="18" charset="0"/>
              </a:rPr>
              <a:t>worldwide.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Early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detection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breast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cancer</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plays</a:t>
            </a:r>
            <a:r>
              <a:rPr lang="en-US" sz="2000" spc="-5" dirty="0">
                <a:latin typeface="Times New Roman" panose="02020603050405020304" pitchFamily="18" charset="0"/>
                <a:cs typeface="Times New Roman" panose="02020603050405020304" pitchFamily="18" charset="0"/>
              </a:rPr>
              <a:t> </a:t>
            </a:r>
            <a:r>
              <a:rPr lang="en-US" sz="2000" spc="-50"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crucial</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role</a:t>
            </a:r>
            <a:r>
              <a:rPr lang="en-US" sz="2000" spc="3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3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improving</a:t>
            </a:r>
            <a:r>
              <a:rPr lang="en-US" sz="2000" spc="3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patient</a:t>
            </a:r>
            <a:r>
              <a:rPr lang="en-US" sz="2000" spc="3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outcomes</a:t>
            </a:r>
            <a:r>
              <a:rPr lang="en-US" sz="2000" spc="32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increasing</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9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chances</a:t>
            </a:r>
            <a:r>
              <a:rPr lang="en-US" sz="2000" spc="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successful</a:t>
            </a:r>
            <a:r>
              <a:rPr lang="en-US" sz="2000" spc="9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treatment.</a:t>
            </a:r>
            <a:r>
              <a:rPr lang="en-US" sz="2000" spc="9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recent</a:t>
            </a:r>
            <a:r>
              <a:rPr lang="en-US" sz="2000" spc="30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years,</a:t>
            </a:r>
            <a:r>
              <a:rPr lang="en-US" sz="2000" spc="3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advancements</a:t>
            </a:r>
            <a:r>
              <a:rPr lang="en-US" sz="2000" spc="3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3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medical</a:t>
            </a:r>
            <a:r>
              <a:rPr lang="en-US" sz="2000" spc="3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imaging </a:t>
            </a:r>
            <a:r>
              <a:rPr lang="en-US" sz="2000" dirty="0">
                <a:latin typeface="Times New Roman" panose="02020603050405020304" pitchFamily="18" charset="0"/>
                <a:cs typeface="Times New Roman" panose="02020603050405020304" pitchFamily="18" charset="0"/>
              </a:rPr>
              <a:t>technologies</a:t>
            </a:r>
            <a:r>
              <a:rPr lang="en-US" sz="2000" spc="25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a:t>
            </a:r>
            <a:r>
              <a:rPr lang="en-US" sz="2000" spc="25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paved</a:t>
            </a:r>
            <a:r>
              <a:rPr lang="en-US" sz="2000" spc="2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25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way</a:t>
            </a:r>
            <a:r>
              <a:rPr lang="en-US" sz="2000" spc="2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a:t>
            </a:r>
            <a:r>
              <a:rPr lang="en-US" sz="2000" spc="2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innovative </a:t>
            </a:r>
            <a:r>
              <a:rPr lang="en-US" sz="2000" dirty="0">
                <a:latin typeface="Times New Roman" panose="02020603050405020304" pitchFamily="18" charset="0"/>
                <a:cs typeface="Times New Roman" panose="02020603050405020304" pitchFamily="18" charset="0"/>
              </a:rPr>
              <a:t>approaches</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breast</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cancer</a:t>
            </a:r>
            <a:r>
              <a:rPr lang="en-US" sz="2000" spc="-3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detection.</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This project focuses on leveraging thermal imaging as a non-invasive and radiation-free technique for breast cancer detection. Thermal images capture the  infrared  radiation  emitted  by  the  body, providing valuable information about variations in temperature. The  use  of  thermal  imaging,  in conjunction with advanced deep learning techniques, aims to enhance the accuracy and efficiency of breast cancer diagnosis.</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proposed  approach  employs  a  Hybrid Convolutional  Neural  Network  (CNN)  model, combining  the  strengths  of  traditional  CNN architectures with specialized layers designed to analyze thermal data. CNNs are well-known for their ability to automatically learn hierarchical features from images, making them suitable for image-based tasks, including medical image analysis. The hybrid model is tailored to extract meaningful patterns and features from thermal breast images, contributing to a more robust and effective breast cancer detection system.</a:t>
            </a: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33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lnSpcReduction="10000"/>
          </a:bodyPr>
          <a:lstStyle/>
          <a:p>
            <a:r>
              <a:rPr lang="en-US" dirty="0">
                <a:latin typeface="Times New Roman" panose="02020603050405020304" pitchFamily="18" charset="0"/>
                <a:cs typeface="Times New Roman" panose="02020603050405020304" pitchFamily="18" charset="0"/>
              </a:rPr>
              <a:t>The dataset for this project comprises thermal images of breasts, providing a unique perspective for analyzing physiological changes associated with breast cancer. Leveraging this dataset, the Hybrid CNN  model  aims  to  identify  subtle  patterns indicative of abnormalities, assisting healthcare professionals in early diagnosis and intervention.</a:t>
            </a:r>
          </a:p>
          <a:p>
            <a:r>
              <a:rPr lang="en-US" dirty="0">
                <a:latin typeface="Times New Roman" panose="02020603050405020304" pitchFamily="18" charset="0"/>
                <a:cs typeface="Times New Roman" panose="02020603050405020304" pitchFamily="18" charset="0"/>
              </a:rPr>
              <a:t>This research not only explores the potential of thermal imaging in breast cancer detection but also contributes to the growing field of medical image analysis using deep learning. The outcomes of this project  have  the  potential  to  impact  clinical practices, offering a promising tool for enhancing the  accuracy  and  efficiency  of  breast  cancer screening, ultimately contributing to improved patient outcomes and quality of care.</a:t>
            </a:r>
          </a:p>
          <a:p>
            <a:pPr marL="0" indent="0">
              <a:buNone/>
            </a:pPr>
            <a:r>
              <a:rPr lang="en-US" sz="2000" dirty="0">
                <a:latin typeface="Calibri"/>
                <a:cs typeface="Calibri"/>
              </a:rPr>
              <a:t>                                                 </a:t>
            </a:r>
          </a:p>
          <a:p>
            <a:pPr marL="0" indent="0">
              <a:buNone/>
            </a:pPr>
            <a:endParaRPr lang="en-US" dirty="0">
              <a:latin typeface="Calibri"/>
              <a:cs typeface="Calibri"/>
            </a:endParaRPr>
          </a:p>
          <a:p>
            <a:pPr marL="0" indent="0">
              <a:buNone/>
            </a:pPr>
            <a:endParaRPr lang="en-US" sz="2000" dirty="0">
              <a:latin typeface="Calibri"/>
              <a:cs typeface="Calibri"/>
            </a:endParaRPr>
          </a:p>
          <a:p>
            <a:pPr marL="0" indent="0">
              <a:buNone/>
            </a:pPr>
            <a:endParaRPr lang="en-US" dirty="0">
              <a:latin typeface="Calibri"/>
              <a:cs typeface="Calibri"/>
            </a:endParaRPr>
          </a:p>
          <a:p>
            <a:pPr marL="0" indent="0">
              <a:buNone/>
            </a:pPr>
            <a:endParaRPr lang="en-US" sz="2000" dirty="0">
              <a:latin typeface="Calibri"/>
              <a:cs typeface="Calibri"/>
            </a:endParaRPr>
          </a:p>
          <a:p>
            <a:pPr marL="0" indent="0">
              <a:buNone/>
            </a:pPr>
            <a:r>
              <a:rPr lang="en-US" dirty="0">
                <a:latin typeface="Calibri"/>
                <a:cs typeface="Calibri"/>
              </a:rPr>
              <a:t>                                           </a:t>
            </a:r>
          </a:p>
          <a:p>
            <a:pPr marL="0" indent="0">
              <a:buNone/>
            </a:pPr>
            <a:r>
              <a:rPr lang="en-US" dirty="0">
                <a:latin typeface="Calibri"/>
                <a:cs typeface="Calibri"/>
              </a:rPr>
              <a:t>                                           </a:t>
            </a:r>
            <a:r>
              <a:rPr lang="en-US" sz="2000" dirty="0">
                <a:latin typeface="Times New Roman" panose="02020603050405020304" pitchFamily="18" charset="0"/>
                <a:cs typeface="Times New Roman" panose="02020603050405020304" pitchFamily="18" charset="0"/>
              </a:rPr>
              <a:t>Fig 1: Categories of Breast Cancer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object 9">
            <a:extLst>
              <a:ext uri="{FF2B5EF4-FFF2-40B4-BE49-F238E27FC236}">
                <a16:creationId xmlns:a16="http://schemas.microsoft.com/office/drawing/2014/main" id="{FF6F276F-84DE-A7B7-26DC-D0EC52CF14E0}"/>
              </a:ext>
            </a:extLst>
          </p:cNvPr>
          <p:cNvPicPr/>
          <p:nvPr/>
        </p:nvPicPr>
        <p:blipFill>
          <a:blip r:embed="rId2" cstate="print"/>
          <a:stretch>
            <a:fillRect/>
          </a:stretch>
        </p:blipFill>
        <p:spPr>
          <a:xfrm>
            <a:off x="2865121" y="3596640"/>
            <a:ext cx="5120639" cy="2229395"/>
          </a:xfrm>
          <a:prstGeom prst="rect">
            <a:avLst/>
          </a:prstGeom>
        </p:spPr>
      </p:pic>
    </p:spTree>
    <p:extLst>
      <p:ext uri="{BB962C8B-B14F-4D97-AF65-F5344CB8AC3E}">
        <p14:creationId xmlns:p14="http://schemas.microsoft.com/office/powerpoint/2010/main" val="33855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765075"/>
          </a:xfrm>
        </p:spPr>
        <p:txBody>
          <a:bodyPr/>
          <a:lstStyle/>
          <a:p>
            <a:r>
              <a:rPr lang="en-US" sz="2000" dirty="0">
                <a:latin typeface="Times New Roman" panose="02020603050405020304" pitchFamily="18" charset="0"/>
                <a:cs typeface="Times New Roman" panose="02020603050405020304" pitchFamily="18" charset="0"/>
              </a:rPr>
              <a:t>Fig</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r>
              <a:rPr lang="en-US" sz="2000" spc="1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Healthy Breast Image                        Fig 2: Cancerous Image of Breast</a:t>
            </a:r>
          </a:p>
          <a:p>
            <a:pPr marL="0" indent="0">
              <a:buNone/>
            </a:pPr>
            <a:r>
              <a:rPr lang="en-US" sz="20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2" name="object 11">
            <a:extLst>
              <a:ext uri="{FF2B5EF4-FFF2-40B4-BE49-F238E27FC236}">
                <a16:creationId xmlns:a16="http://schemas.microsoft.com/office/drawing/2014/main" id="{80FC5D0D-9F5E-1C23-EA7A-C6422ED40E6D}"/>
              </a:ext>
            </a:extLst>
          </p:cNvPr>
          <p:cNvPicPr/>
          <p:nvPr/>
        </p:nvPicPr>
        <p:blipFill>
          <a:blip r:embed="rId2" cstate="print"/>
          <a:stretch>
            <a:fillRect/>
          </a:stretch>
        </p:blipFill>
        <p:spPr>
          <a:xfrm>
            <a:off x="1473382" y="1290682"/>
            <a:ext cx="3743052" cy="2985227"/>
          </a:xfrm>
          <a:prstGeom prst="rect">
            <a:avLst/>
          </a:prstGeom>
        </p:spPr>
      </p:pic>
      <p:pic>
        <p:nvPicPr>
          <p:cNvPr id="4" name="object 12">
            <a:extLst>
              <a:ext uri="{FF2B5EF4-FFF2-40B4-BE49-F238E27FC236}">
                <a16:creationId xmlns:a16="http://schemas.microsoft.com/office/drawing/2014/main" id="{5E8483EC-8843-D8EC-88C1-3A320E94C6A2}"/>
              </a:ext>
            </a:extLst>
          </p:cNvPr>
          <p:cNvPicPr/>
          <p:nvPr/>
        </p:nvPicPr>
        <p:blipFill>
          <a:blip r:embed="rId3" cstate="print"/>
          <a:stretch>
            <a:fillRect/>
          </a:stretch>
        </p:blipFill>
        <p:spPr>
          <a:xfrm>
            <a:off x="6048103" y="1255521"/>
            <a:ext cx="3743052" cy="3020388"/>
          </a:xfrm>
          <a:prstGeom prst="rect">
            <a:avLst/>
          </a:prstGeom>
        </p:spPr>
      </p:pic>
    </p:spTree>
    <p:extLst>
      <p:ext uri="{BB962C8B-B14F-4D97-AF65-F5344CB8AC3E}">
        <p14:creationId xmlns:p14="http://schemas.microsoft.com/office/powerpoint/2010/main" val="213610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Problem Definition:</a:t>
            </a:r>
            <a:endParaRPr lang="en-IN" sz="4400" dirty="0">
              <a:latin typeface="Times New Roman"/>
              <a:cs typeface="Times New Roman"/>
            </a:endParaRP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1103312" y="1236618"/>
            <a:ext cx="10226539" cy="5259976"/>
          </a:xfrm>
        </p:spPr>
        <p:txBody>
          <a:bodyPr>
            <a:normAutofit/>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Breast  cancer  remains  a  significant  global  health challenge, necessitating innovative approaches for early detection  to  improve  patient  outcomes. Traditional screening methods, such as mammography, have inherent limitations, including discomfort, radiation exposure, and reduced sensitivity in dense breast tissues. This project seeks to address these limitations by exploring the potential of thermal imaging as a non-invasive and radiation-free alternative for breast cancer detection. The primary problem is to design and implement a Hybrid Convolutional Neural Network (CNN) model tailored to analyze thermal images of breasts, with the goal of achieving high accuracy in identifying early signs of breast cancer.</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success of the proposed Hybrid CNN model hinges on the availability and quality of a diverse dataset of thermal images of breasts. Obtaining a comprehensive dataset that accurately represents the thermal patterns associated with both normal and abnormal breast tissues is a significant challenge. This involves meticulous data curation,  ensuring  ethical  considerations  in  data acquisition, and addressing potential biases. The dataset must encapsulate a range of breast conditions to enable the model to generalize effectively and make clinically relevant predictions.</a:t>
            </a: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85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r>
              <a:rPr lang="en-US" sz="2000" dirty="0">
                <a:latin typeface="Times New Roman"/>
                <a:cs typeface="Times New Roman"/>
              </a:rPr>
              <a:t>Beyond</a:t>
            </a:r>
            <a:r>
              <a:rPr lang="en-US" sz="2000" spc="170" dirty="0">
                <a:latin typeface="Times New Roman"/>
                <a:cs typeface="Times New Roman"/>
              </a:rPr>
              <a:t>  </a:t>
            </a:r>
            <a:r>
              <a:rPr lang="en-US" sz="2000" dirty="0">
                <a:latin typeface="Times New Roman"/>
                <a:cs typeface="Times New Roman"/>
              </a:rPr>
              <a:t>technical</a:t>
            </a:r>
            <a:r>
              <a:rPr lang="en-US" sz="2000" spc="165" dirty="0">
                <a:latin typeface="Times New Roman"/>
                <a:cs typeface="Times New Roman"/>
              </a:rPr>
              <a:t>  </a:t>
            </a:r>
            <a:r>
              <a:rPr lang="en-US" sz="2000" dirty="0">
                <a:latin typeface="Times New Roman"/>
                <a:cs typeface="Times New Roman"/>
              </a:rPr>
              <a:t>challenges,</a:t>
            </a:r>
            <a:r>
              <a:rPr lang="en-US" sz="2000" spc="170" dirty="0">
                <a:latin typeface="Times New Roman"/>
                <a:cs typeface="Times New Roman"/>
              </a:rPr>
              <a:t>  </a:t>
            </a:r>
            <a:r>
              <a:rPr lang="en-US" sz="2000" dirty="0">
                <a:latin typeface="Times New Roman"/>
                <a:cs typeface="Times New Roman"/>
              </a:rPr>
              <a:t>the</a:t>
            </a:r>
            <a:r>
              <a:rPr lang="en-US" sz="2000" spc="165" dirty="0">
                <a:latin typeface="Times New Roman"/>
                <a:cs typeface="Times New Roman"/>
              </a:rPr>
              <a:t>  </a:t>
            </a:r>
            <a:r>
              <a:rPr lang="en-US" sz="2000" dirty="0">
                <a:latin typeface="Times New Roman"/>
                <a:cs typeface="Times New Roman"/>
              </a:rPr>
              <a:t>project</a:t>
            </a:r>
            <a:r>
              <a:rPr lang="en-US" sz="2000" spc="170" dirty="0">
                <a:latin typeface="Times New Roman"/>
                <a:cs typeface="Times New Roman"/>
              </a:rPr>
              <a:t>  </a:t>
            </a:r>
            <a:r>
              <a:rPr lang="en-US" sz="2000" spc="-10" dirty="0">
                <a:latin typeface="Times New Roman"/>
                <a:cs typeface="Times New Roman"/>
              </a:rPr>
              <a:t>involves </a:t>
            </a:r>
            <a:r>
              <a:rPr lang="en-US" sz="2000" dirty="0">
                <a:latin typeface="Times New Roman"/>
                <a:cs typeface="Times New Roman"/>
              </a:rPr>
              <a:t>exploring</a:t>
            </a:r>
            <a:r>
              <a:rPr lang="en-US" sz="2000" spc="204" dirty="0">
                <a:latin typeface="Times New Roman"/>
                <a:cs typeface="Times New Roman"/>
              </a:rPr>
              <a:t> </a:t>
            </a:r>
            <a:r>
              <a:rPr lang="en-US" sz="2000" dirty="0">
                <a:latin typeface="Times New Roman"/>
                <a:cs typeface="Times New Roman"/>
              </a:rPr>
              <a:t>the</a:t>
            </a:r>
            <a:r>
              <a:rPr lang="en-US" sz="2000" spc="190" dirty="0">
                <a:latin typeface="Times New Roman"/>
                <a:cs typeface="Times New Roman"/>
              </a:rPr>
              <a:t> </a:t>
            </a:r>
            <a:r>
              <a:rPr lang="en-US" sz="2000" dirty="0">
                <a:latin typeface="Times New Roman"/>
                <a:cs typeface="Times New Roman"/>
              </a:rPr>
              <a:t>integration</a:t>
            </a:r>
            <a:r>
              <a:rPr lang="en-US" sz="2000" spc="195" dirty="0">
                <a:latin typeface="Times New Roman"/>
                <a:cs typeface="Times New Roman"/>
              </a:rPr>
              <a:t> </a:t>
            </a:r>
            <a:r>
              <a:rPr lang="en-US" sz="2000" dirty="0">
                <a:latin typeface="Times New Roman"/>
                <a:cs typeface="Times New Roman"/>
              </a:rPr>
              <a:t>of</a:t>
            </a:r>
            <a:r>
              <a:rPr lang="en-US" sz="2000" spc="185" dirty="0">
                <a:latin typeface="Times New Roman"/>
                <a:cs typeface="Times New Roman"/>
              </a:rPr>
              <a:t> </a:t>
            </a:r>
            <a:r>
              <a:rPr lang="en-US" sz="2000" dirty="0">
                <a:latin typeface="Times New Roman"/>
                <a:cs typeface="Times New Roman"/>
              </a:rPr>
              <a:t>the</a:t>
            </a:r>
            <a:r>
              <a:rPr lang="en-US" sz="2000" spc="204" dirty="0">
                <a:latin typeface="Times New Roman"/>
                <a:cs typeface="Times New Roman"/>
              </a:rPr>
              <a:t> </a:t>
            </a:r>
            <a:r>
              <a:rPr lang="en-US" sz="2000" dirty="0">
                <a:latin typeface="Times New Roman"/>
                <a:cs typeface="Times New Roman"/>
              </a:rPr>
              <a:t>developed</a:t>
            </a:r>
            <a:r>
              <a:rPr lang="en-US" sz="2000" spc="200" dirty="0">
                <a:latin typeface="Times New Roman"/>
                <a:cs typeface="Times New Roman"/>
              </a:rPr>
              <a:t> </a:t>
            </a:r>
            <a:r>
              <a:rPr lang="en-US" sz="2000" dirty="0">
                <a:latin typeface="Times New Roman"/>
                <a:cs typeface="Times New Roman"/>
              </a:rPr>
              <a:t>model</a:t>
            </a:r>
            <a:r>
              <a:rPr lang="en-US" sz="2000" spc="204" dirty="0">
                <a:latin typeface="Times New Roman"/>
                <a:cs typeface="Times New Roman"/>
              </a:rPr>
              <a:t> </a:t>
            </a:r>
            <a:r>
              <a:rPr lang="en-US" sz="2000" spc="-20" dirty="0">
                <a:latin typeface="Times New Roman"/>
                <a:cs typeface="Times New Roman"/>
              </a:rPr>
              <a:t>into </a:t>
            </a:r>
            <a:r>
              <a:rPr lang="en-US" sz="2000" dirty="0">
                <a:latin typeface="Times New Roman"/>
                <a:cs typeface="Times New Roman"/>
              </a:rPr>
              <a:t>clinical</a:t>
            </a:r>
            <a:r>
              <a:rPr lang="en-US" sz="2000" spc="235" dirty="0">
                <a:latin typeface="Times New Roman"/>
                <a:cs typeface="Times New Roman"/>
              </a:rPr>
              <a:t>  </a:t>
            </a:r>
            <a:r>
              <a:rPr lang="en-US" sz="2000" dirty="0">
                <a:latin typeface="Times New Roman"/>
                <a:cs typeface="Times New Roman"/>
              </a:rPr>
              <a:t>workflows.</a:t>
            </a:r>
            <a:r>
              <a:rPr lang="en-US" sz="2000" spc="240" dirty="0">
                <a:latin typeface="Times New Roman"/>
                <a:cs typeface="Times New Roman"/>
              </a:rPr>
              <a:t>  </a:t>
            </a:r>
            <a:r>
              <a:rPr lang="en-US" sz="2000" dirty="0">
                <a:latin typeface="Times New Roman"/>
                <a:cs typeface="Times New Roman"/>
              </a:rPr>
              <a:t>Collaboration</a:t>
            </a:r>
            <a:r>
              <a:rPr lang="en-US" sz="2000" spc="240" dirty="0">
                <a:latin typeface="Times New Roman"/>
                <a:cs typeface="Times New Roman"/>
              </a:rPr>
              <a:t>  </a:t>
            </a:r>
            <a:r>
              <a:rPr lang="en-US" sz="2000" dirty="0">
                <a:latin typeface="Times New Roman"/>
                <a:cs typeface="Times New Roman"/>
              </a:rPr>
              <a:t>with</a:t>
            </a:r>
            <a:r>
              <a:rPr lang="en-US" sz="2000" spc="235" dirty="0">
                <a:latin typeface="Times New Roman"/>
                <a:cs typeface="Times New Roman"/>
              </a:rPr>
              <a:t>  </a:t>
            </a:r>
            <a:r>
              <a:rPr lang="en-US" sz="2000" spc="-10" dirty="0">
                <a:latin typeface="Times New Roman"/>
                <a:cs typeface="Times New Roman"/>
              </a:rPr>
              <a:t>healthcare </a:t>
            </a:r>
            <a:r>
              <a:rPr lang="en-US" sz="2000" dirty="0">
                <a:latin typeface="Times New Roman"/>
                <a:cs typeface="Times New Roman"/>
              </a:rPr>
              <a:t>professionals</a:t>
            </a:r>
            <a:r>
              <a:rPr lang="en-US" sz="2000" spc="175" dirty="0">
                <a:latin typeface="Times New Roman"/>
                <a:cs typeface="Times New Roman"/>
              </a:rPr>
              <a:t>  </a:t>
            </a:r>
            <a:r>
              <a:rPr lang="en-US" sz="2000" dirty="0">
                <a:latin typeface="Times New Roman"/>
                <a:cs typeface="Times New Roman"/>
              </a:rPr>
              <a:t>is</a:t>
            </a:r>
            <a:r>
              <a:rPr lang="en-US" sz="2000" spc="180" dirty="0">
                <a:latin typeface="Times New Roman"/>
                <a:cs typeface="Times New Roman"/>
              </a:rPr>
              <a:t>  </a:t>
            </a:r>
            <a:r>
              <a:rPr lang="en-US" sz="2000" dirty="0">
                <a:latin typeface="Times New Roman"/>
                <a:cs typeface="Times New Roman"/>
              </a:rPr>
              <a:t>essential</a:t>
            </a:r>
            <a:r>
              <a:rPr lang="en-US" sz="2000" spc="180" dirty="0">
                <a:latin typeface="Times New Roman"/>
                <a:cs typeface="Times New Roman"/>
              </a:rPr>
              <a:t>  </a:t>
            </a:r>
            <a:r>
              <a:rPr lang="en-US" sz="2000" dirty="0">
                <a:latin typeface="Times New Roman"/>
                <a:cs typeface="Times New Roman"/>
              </a:rPr>
              <a:t>to</a:t>
            </a:r>
            <a:r>
              <a:rPr lang="en-US" sz="2000" spc="185" dirty="0">
                <a:latin typeface="Times New Roman"/>
                <a:cs typeface="Times New Roman"/>
              </a:rPr>
              <a:t>  </a:t>
            </a:r>
            <a:r>
              <a:rPr lang="en-US" sz="2000" dirty="0">
                <a:latin typeface="Times New Roman"/>
                <a:cs typeface="Times New Roman"/>
              </a:rPr>
              <a:t>validate</a:t>
            </a:r>
            <a:r>
              <a:rPr lang="en-US" sz="2000" spc="180" dirty="0">
                <a:latin typeface="Times New Roman"/>
                <a:cs typeface="Times New Roman"/>
              </a:rPr>
              <a:t>  </a:t>
            </a:r>
            <a:r>
              <a:rPr lang="en-US" sz="2000" dirty="0">
                <a:latin typeface="Times New Roman"/>
                <a:cs typeface="Times New Roman"/>
              </a:rPr>
              <a:t>the</a:t>
            </a:r>
            <a:r>
              <a:rPr lang="en-US" sz="2000" spc="180" dirty="0">
                <a:latin typeface="Times New Roman"/>
                <a:cs typeface="Times New Roman"/>
              </a:rPr>
              <a:t>  </a:t>
            </a:r>
            <a:r>
              <a:rPr lang="en-US" sz="2000" spc="-10" dirty="0">
                <a:latin typeface="Times New Roman"/>
                <a:cs typeface="Times New Roman"/>
              </a:rPr>
              <a:t>model's </a:t>
            </a:r>
            <a:r>
              <a:rPr lang="en-US" sz="2000" dirty="0">
                <a:latin typeface="Times New Roman"/>
                <a:cs typeface="Times New Roman"/>
              </a:rPr>
              <a:t>effectiveness</a:t>
            </a:r>
            <a:r>
              <a:rPr lang="en-US" sz="2000" spc="425" dirty="0">
                <a:latin typeface="Times New Roman"/>
                <a:cs typeface="Times New Roman"/>
              </a:rPr>
              <a:t> </a:t>
            </a:r>
            <a:r>
              <a:rPr lang="en-US" sz="2000" dirty="0">
                <a:latin typeface="Times New Roman"/>
                <a:cs typeface="Times New Roman"/>
              </a:rPr>
              <a:t>in</a:t>
            </a:r>
            <a:r>
              <a:rPr lang="en-US" sz="2000" spc="440" dirty="0">
                <a:latin typeface="Times New Roman"/>
                <a:cs typeface="Times New Roman"/>
              </a:rPr>
              <a:t> </a:t>
            </a:r>
            <a:r>
              <a:rPr lang="en-US" sz="2000" spc="-10" dirty="0">
                <a:latin typeface="Times New Roman"/>
                <a:cs typeface="Times New Roman"/>
              </a:rPr>
              <a:t>real-</a:t>
            </a:r>
            <a:r>
              <a:rPr lang="en-US" sz="2000" dirty="0">
                <a:latin typeface="Times New Roman"/>
                <a:cs typeface="Times New Roman"/>
              </a:rPr>
              <a:t>world</a:t>
            </a:r>
            <a:r>
              <a:rPr lang="en-US" sz="2000" spc="430" dirty="0">
                <a:latin typeface="Times New Roman"/>
                <a:cs typeface="Times New Roman"/>
              </a:rPr>
              <a:t> </a:t>
            </a:r>
            <a:r>
              <a:rPr lang="en-US" sz="2000" dirty="0">
                <a:latin typeface="Times New Roman"/>
                <a:cs typeface="Times New Roman"/>
              </a:rPr>
              <a:t>scenarios</a:t>
            </a:r>
            <a:r>
              <a:rPr lang="en-US" sz="2000" spc="430" dirty="0">
                <a:latin typeface="Times New Roman"/>
                <a:cs typeface="Times New Roman"/>
              </a:rPr>
              <a:t> </a:t>
            </a:r>
            <a:r>
              <a:rPr lang="en-US" sz="2000" dirty="0">
                <a:latin typeface="Times New Roman"/>
                <a:cs typeface="Times New Roman"/>
              </a:rPr>
              <a:t>and</a:t>
            </a:r>
            <a:r>
              <a:rPr lang="en-US" sz="2000" spc="430" dirty="0">
                <a:latin typeface="Times New Roman"/>
                <a:cs typeface="Times New Roman"/>
              </a:rPr>
              <a:t> </a:t>
            </a:r>
            <a:r>
              <a:rPr lang="en-US" sz="2000" dirty="0">
                <a:latin typeface="Times New Roman"/>
                <a:cs typeface="Times New Roman"/>
              </a:rPr>
              <a:t>to</a:t>
            </a:r>
            <a:r>
              <a:rPr lang="en-US" sz="2000" spc="434" dirty="0">
                <a:latin typeface="Times New Roman"/>
                <a:cs typeface="Times New Roman"/>
              </a:rPr>
              <a:t> </a:t>
            </a:r>
            <a:r>
              <a:rPr lang="en-US" sz="2000" spc="-10" dirty="0">
                <a:latin typeface="Times New Roman"/>
                <a:cs typeface="Times New Roman"/>
              </a:rPr>
              <a:t>ensure </a:t>
            </a:r>
            <a:r>
              <a:rPr lang="en-US" sz="2000" dirty="0">
                <a:latin typeface="Times New Roman"/>
                <a:cs typeface="Times New Roman"/>
              </a:rPr>
              <a:t>seamless</a:t>
            </a:r>
            <a:r>
              <a:rPr lang="en-US" sz="2000" spc="140" dirty="0">
                <a:latin typeface="Times New Roman"/>
                <a:cs typeface="Times New Roman"/>
              </a:rPr>
              <a:t> </a:t>
            </a:r>
            <a:r>
              <a:rPr lang="en-US" sz="2000" dirty="0">
                <a:latin typeface="Times New Roman"/>
                <a:cs typeface="Times New Roman"/>
              </a:rPr>
              <a:t>integration</a:t>
            </a:r>
            <a:r>
              <a:rPr lang="en-US" sz="2000" spc="155" dirty="0">
                <a:latin typeface="Times New Roman"/>
                <a:cs typeface="Times New Roman"/>
              </a:rPr>
              <a:t> </a:t>
            </a:r>
            <a:r>
              <a:rPr lang="en-US" sz="2000" dirty="0">
                <a:latin typeface="Times New Roman"/>
                <a:cs typeface="Times New Roman"/>
              </a:rPr>
              <a:t>with</a:t>
            </a:r>
            <a:r>
              <a:rPr lang="en-US" sz="2000" spc="155" dirty="0">
                <a:latin typeface="Times New Roman"/>
                <a:cs typeface="Times New Roman"/>
              </a:rPr>
              <a:t> </a:t>
            </a:r>
            <a:r>
              <a:rPr lang="en-US" sz="2000" dirty="0">
                <a:latin typeface="Times New Roman"/>
                <a:cs typeface="Times New Roman"/>
              </a:rPr>
              <a:t>existing</a:t>
            </a:r>
            <a:r>
              <a:rPr lang="en-US" sz="2000" spc="155" dirty="0">
                <a:latin typeface="Times New Roman"/>
                <a:cs typeface="Times New Roman"/>
              </a:rPr>
              <a:t> </a:t>
            </a:r>
            <a:r>
              <a:rPr lang="en-US" sz="2000" dirty="0">
                <a:latin typeface="Times New Roman"/>
                <a:cs typeface="Times New Roman"/>
              </a:rPr>
              <a:t>diagnostic</a:t>
            </a:r>
            <a:r>
              <a:rPr lang="en-US" sz="2000" spc="150" dirty="0">
                <a:latin typeface="Times New Roman"/>
                <a:cs typeface="Times New Roman"/>
              </a:rPr>
              <a:t> </a:t>
            </a:r>
            <a:r>
              <a:rPr lang="en-US" sz="2000" spc="-10" dirty="0">
                <a:latin typeface="Times New Roman"/>
                <a:cs typeface="Times New Roman"/>
              </a:rPr>
              <a:t>practices. </a:t>
            </a:r>
            <a:r>
              <a:rPr lang="en-US" sz="2000" dirty="0">
                <a:latin typeface="Times New Roman"/>
                <a:cs typeface="Times New Roman"/>
              </a:rPr>
              <a:t>Ethical</a:t>
            </a:r>
            <a:r>
              <a:rPr lang="en-US" sz="2000" spc="275" dirty="0">
                <a:latin typeface="Times New Roman"/>
                <a:cs typeface="Times New Roman"/>
              </a:rPr>
              <a:t>  </a:t>
            </a:r>
            <a:r>
              <a:rPr lang="en-US" sz="2000" dirty="0">
                <a:latin typeface="Times New Roman"/>
                <a:cs typeface="Times New Roman"/>
              </a:rPr>
              <a:t>considerations,</a:t>
            </a:r>
            <a:r>
              <a:rPr lang="en-US" sz="2000" spc="280" dirty="0">
                <a:latin typeface="Times New Roman"/>
                <a:cs typeface="Times New Roman"/>
              </a:rPr>
              <a:t>  </a:t>
            </a:r>
            <a:r>
              <a:rPr lang="en-US" sz="2000" dirty="0">
                <a:latin typeface="Times New Roman"/>
                <a:cs typeface="Times New Roman"/>
              </a:rPr>
              <a:t>including</a:t>
            </a:r>
            <a:r>
              <a:rPr lang="en-US" sz="2000" spc="280" dirty="0">
                <a:latin typeface="Times New Roman"/>
                <a:cs typeface="Times New Roman"/>
              </a:rPr>
              <a:t>  </a:t>
            </a:r>
            <a:r>
              <a:rPr lang="en-US" sz="2000" dirty="0">
                <a:latin typeface="Times New Roman"/>
                <a:cs typeface="Times New Roman"/>
              </a:rPr>
              <a:t>patient</a:t>
            </a:r>
            <a:r>
              <a:rPr lang="en-US" sz="2000" spc="280" dirty="0">
                <a:latin typeface="Times New Roman"/>
                <a:cs typeface="Times New Roman"/>
              </a:rPr>
              <a:t>  </a:t>
            </a:r>
            <a:r>
              <a:rPr lang="en-US" sz="2000" spc="-10" dirty="0">
                <a:latin typeface="Times New Roman"/>
                <a:cs typeface="Times New Roman"/>
              </a:rPr>
              <a:t>privacy, </a:t>
            </a:r>
            <a:r>
              <a:rPr lang="en-US" sz="2000" dirty="0">
                <a:latin typeface="Times New Roman"/>
                <a:cs typeface="Times New Roman"/>
              </a:rPr>
              <a:t>informed</a:t>
            </a:r>
            <a:r>
              <a:rPr lang="en-US" sz="2000" spc="290" dirty="0">
                <a:latin typeface="Times New Roman"/>
                <a:cs typeface="Times New Roman"/>
              </a:rPr>
              <a:t> </a:t>
            </a:r>
            <a:r>
              <a:rPr lang="en-US" sz="2000" dirty="0">
                <a:latin typeface="Times New Roman"/>
                <a:cs typeface="Times New Roman"/>
              </a:rPr>
              <a:t>consent,</a:t>
            </a:r>
            <a:r>
              <a:rPr lang="en-US" sz="2000" spc="295" dirty="0">
                <a:latin typeface="Times New Roman"/>
                <a:cs typeface="Times New Roman"/>
              </a:rPr>
              <a:t> </a:t>
            </a:r>
            <a:r>
              <a:rPr lang="en-US" sz="2000" dirty="0">
                <a:latin typeface="Times New Roman"/>
                <a:cs typeface="Times New Roman"/>
              </a:rPr>
              <a:t>and</a:t>
            </a:r>
            <a:r>
              <a:rPr lang="en-US" sz="2000" spc="295" dirty="0">
                <a:latin typeface="Times New Roman"/>
                <a:cs typeface="Times New Roman"/>
              </a:rPr>
              <a:t> </a:t>
            </a:r>
            <a:r>
              <a:rPr lang="en-US" sz="2000" dirty="0">
                <a:latin typeface="Times New Roman"/>
                <a:cs typeface="Times New Roman"/>
              </a:rPr>
              <a:t>responsible</a:t>
            </a:r>
            <a:r>
              <a:rPr lang="en-US" sz="2000" spc="215" dirty="0">
                <a:latin typeface="Times New Roman"/>
                <a:cs typeface="Times New Roman"/>
              </a:rPr>
              <a:t> </a:t>
            </a:r>
            <a:r>
              <a:rPr lang="en-US" sz="2000" dirty="0">
                <a:latin typeface="Times New Roman"/>
                <a:cs typeface="Times New Roman"/>
              </a:rPr>
              <a:t>AI</a:t>
            </a:r>
            <a:r>
              <a:rPr lang="en-US" sz="2000" spc="295" dirty="0">
                <a:latin typeface="Times New Roman"/>
                <a:cs typeface="Times New Roman"/>
              </a:rPr>
              <a:t> </a:t>
            </a:r>
            <a:r>
              <a:rPr lang="en-US" sz="2000" dirty="0">
                <a:latin typeface="Times New Roman"/>
                <a:cs typeface="Times New Roman"/>
              </a:rPr>
              <a:t>deployment</a:t>
            </a:r>
            <a:r>
              <a:rPr lang="en-US" sz="2000" spc="290" dirty="0">
                <a:latin typeface="Times New Roman"/>
                <a:cs typeface="Times New Roman"/>
              </a:rPr>
              <a:t> </a:t>
            </a:r>
            <a:r>
              <a:rPr lang="en-US" sz="2000" spc="-25" dirty="0">
                <a:latin typeface="Times New Roman"/>
                <a:cs typeface="Times New Roman"/>
              </a:rPr>
              <a:t>in </a:t>
            </a:r>
            <a:r>
              <a:rPr lang="en-US" sz="2000" dirty="0">
                <a:latin typeface="Times New Roman"/>
                <a:cs typeface="Times New Roman"/>
              </a:rPr>
              <a:t>healthcare,</a:t>
            </a:r>
            <a:r>
              <a:rPr lang="en-US" sz="2000" spc="210" dirty="0">
                <a:latin typeface="Times New Roman"/>
                <a:cs typeface="Times New Roman"/>
              </a:rPr>
              <a:t> </a:t>
            </a:r>
            <a:r>
              <a:rPr lang="en-US" sz="2000" dirty="0">
                <a:latin typeface="Times New Roman"/>
                <a:cs typeface="Times New Roman"/>
              </a:rPr>
              <a:t>are</a:t>
            </a:r>
            <a:r>
              <a:rPr lang="en-US" sz="2000" spc="195" dirty="0">
                <a:latin typeface="Times New Roman"/>
                <a:cs typeface="Times New Roman"/>
              </a:rPr>
              <a:t> </a:t>
            </a:r>
            <a:r>
              <a:rPr lang="en-US" sz="2000" dirty="0">
                <a:latin typeface="Times New Roman"/>
                <a:cs typeface="Times New Roman"/>
              </a:rPr>
              <a:t>critical</a:t>
            </a:r>
            <a:r>
              <a:rPr lang="en-US" sz="2000" spc="204" dirty="0">
                <a:latin typeface="Times New Roman"/>
                <a:cs typeface="Times New Roman"/>
              </a:rPr>
              <a:t> </a:t>
            </a:r>
            <a:r>
              <a:rPr lang="en-US" sz="2000" dirty="0">
                <a:latin typeface="Times New Roman"/>
                <a:cs typeface="Times New Roman"/>
              </a:rPr>
              <a:t>aspects</a:t>
            </a:r>
            <a:r>
              <a:rPr lang="en-US" sz="2000" spc="204" dirty="0">
                <a:latin typeface="Times New Roman"/>
                <a:cs typeface="Times New Roman"/>
              </a:rPr>
              <a:t> </a:t>
            </a:r>
            <a:r>
              <a:rPr lang="en-US" sz="2000" dirty="0">
                <a:latin typeface="Times New Roman"/>
                <a:cs typeface="Times New Roman"/>
              </a:rPr>
              <a:t>that</a:t>
            </a:r>
            <a:r>
              <a:rPr lang="en-US" sz="2000" spc="210" dirty="0">
                <a:latin typeface="Times New Roman"/>
                <a:cs typeface="Times New Roman"/>
              </a:rPr>
              <a:t> </a:t>
            </a:r>
            <a:r>
              <a:rPr lang="en-US" sz="2000" dirty="0">
                <a:latin typeface="Times New Roman"/>
                <a:cs typeface="Times New Roman"/>
              </a:rPr>
              <a:t>must</a:t>
            </a:r>
            <a:r>
              <a:rPr lang="en-US" sz="2000" spc="204" dirty="0">
                <a:latin typeface="Times New Roman"/>
                <a:cs typeface="Times New Roman"/>
              </a:rPr>
              <a:t> </a:t>
            </a:r>
            <a:r>
              <a:rPr lang="en-US" sz="2000" dirty="0">
                <a:latin typeface="Times New Roman"/>
                <a:cs typeface="Times New Roman"/>
              </a:rPr>
              <a:t>be</a:t>
            </a:r>
            <a:r>
              <a:rPr lang="en-US" sz="2000" spc="210" dirty="0">
                <a:latin typeface="Times New Roman"/>
                <a:cs typeface="Times New Roman"/>
              </a:rPr>
              <a:t> </a:t>
            </a:r>
            <a:r>
              <a:rPr lang="en-US" sz="2000" spc="-10" dirty="0">
                <a:latin typeface="Times New Roman"/>
                <a:cs typeface="Times New Roman"/>
              </a:rPr>
              <a:t>addressed </a:t>
            </a:r>
            <a:r>
              <a:rPr lang="en-US" sz="2000" dirty="0">
                <a:latin typeface="Times New Roman"/>
                <a:cs typeface="Times New Roman"/>
              </a:rPr>
              <a:t>throughout</a:t>
            </a:r>
            <a:r>
              <a:rPr lang="en-US" sz="2000" spc="260" dirty="0">
                <a:latin typeface="Times New Roman"/>
                <a:cs typeface="Times New Roman"/>
              </a:rPr>
              <a:t>  </a:t>
            </a:r>
            <a:r>
              <a:rPr lang="en-US" sz="2000" dirty="0">
                <a:latin typeface="Times New Roman"/>
                <a:cs typeface="Times New Roman"/>
              </a:rPr>
              <a:t>the</a:t>
            </a:r>
            <a:r>
              <a:rPr lang="en-US" sz="2000" spc="265" dirty="0">
                <a:latin typeface="Times New Roman"/>
                <a:cs typeface="Times New Roman"/>
              </a:rPr>
              <a:t>  </a:t>
            </a:r>
            <a:r>
              <a:rPr lang="en-US" sz="2000" dirty="0">
                <a:latin typeface="Times New Roman"/>
                <a:cs typeface="Times New Roman"/>
              </a:rPr>
              <a:t>project.</a:t>
            </a:r>
            <a:r>
              <a:rPr lang="en-US" sz="2000" spc="254" dirty="0">
                <a:latin typeface="Times New Roman"/>
                <a:cs typeface="Times New Roman"/>
              </a:rPr>
              <a:t>  </a:t>
            </a:r>
            <a:r>
              <a:rPr lang="en-US" sz="2000" dirty="0">
                <a:latin typeface="Times New Roman"/>
                <a:cs typeface="Times New Roman"/>
              </a:rPr>
              <a:t>This</a:t>
            </a:r>
            <a:r>
              <a:rPr lang="en-US" sz="2000" spc="270" dirty="0">
                <a:latin typeface="Times New Roman"/>
                <a:cs typeface="Times New Roman"/>
              </a:rPr>
              <a:t>  </a:t>
            </a:r>
            <a:r>
              <a:rPr lang="en-US" sz="2000" dirty="0">
                <a:latin typeface="Times New Roman"/>
                <a:cs typeface="Times New Roman"/>
              </a:rPr>
              <a:t>problem</a:t>
            </a:r>
            <a:r>
              <a:rPr lang="en-US" sz="2000" spc="265" dirty="0">
                <a:latin typeface="Times New Roman"/>
                <a:cs typeface="Times New Roman"/>
              </a:rPr>
              <a:t>  </a:t>
            </a:r>
            <a:r>
              <a:rPr lang="en-US" sz="2000" spc="-10" dirty="0">
                <a:latin typeface="Times New Roman"/>
                <a:cs typeface="Times New Roman"/>
              </a:rPr>
              <a:t>definition </a:t>
            </a:r>
            <a:r>
              <a:rPr lang="en-US" sz="2000" dirty="0">
                <a:latin typeface="Times New Roman"/>
                <a:cs typeface="Times New Roman"/>
              </a:rPr>
              <a:t>emphasizes</a:t>
            </a:r>
            <a:r>
              <a:rPr lang="en-US" sz="2000" spc="190" dirty="0">
                <a:latin typeface="Times New Roman"/>
                <a:cs typeface="Times New Roman"/>
              </a:rPr>
              <a:t>  </a:t>
            </a:r>
            <a:r>
              <a:rPr lang="en-US" sz="2000" dirty="0">
                <a:latin typeface="Times New Roman"/>
                <a:cs typeface="Times New Roman"/>
              </a:rPr>
              <a:t>not</a:t>
            </a:r>
            <a:r>
              <a:rPr lang="en-US" sz="2000" spc="195" dirty="0">
                <a:latin typeface="Times New Roman"/>
                <a:cs typeface="Times New Roman"/>
              </a:rPr>
              <a:t>  </a:t>
            </a:r>
            <a:r>
              <a:rPr lang="en-US" sz="2000" dirty="0">
                <a:latin typeface="Times New Roman"/>
                <a:cs typeface="Times New Roman"/>
              </a:rPr>
              <a:t>only</a:t>
            </a:r>
            <a:r>
              <a:rPr lang="en-US" sz="2000" spc="195" dirty="0">
                <a:latin typeface="Times New Roman"/>
                <a:cs typeface="Times New Roman"/>
              </a:rPr>
              <a:t>  </a:t>
            </a:r>
            <a:r>
              <a:rPr lang="en-US" sz="2000" dirty="0">
                <a:latin typeface="Times New Roman"/>
                <a:cs typeface="Times New Roman"/>
              </a:rPr>
              <a:t>the</a:t>
            </a:r>
            <a:r>
              <a:rPr lang="en-US" sz="2000" spc="190" dirty="0">
                <a:latin typeface="Times New Roman"/>
                <a:cs typeface="Times New Roman"/>
              </a:rPr>
              <a:t>  </a:t>
            </a:r>
            <a:r>
              <a:rPr lang="en-US" sz="2000" dirty="0">
                <a:latin typeface="Times New Roman"/>
                <a:cs typeface="Times New Roman"/>
              </a:rPr>
              <a:t>technical</a:t>
            </a:r>
            <a:r>
              <a:rPr lang="en-US" sz="2000" spc="195" dirty="0">
                <a:latin typeface="Times New Roman"/>
                <a:cs typeface="Times New Roman"/>
              </a:rPr>
              <a:t>  </a:t>
            </a:r>
            <a:r>
              <a:rPr lang="en-US" sz="2000" dirty="0">
                <a:latin typeface="Times New Roman"/>
                <a:cs typeface="Times New Roman"/>
              </a:rPr>
              <a:t>intricacies</a:t>
            </a:r>
            <a:r>
              <a:rPr lang="en-US" sz="2000" spc="195" dirty="0">
                <a:latin typeface="Times New Roman"/>
                <a:cs typeface="Times New Roman"/>
              </a:rPr>
              <a:t>  </a:t>
            </a:r>
            <a:r>
              <a:rPr lang="en-US" sz="2000" spc="-25" dirty="0">
                <a:latin typeface="Times New Roman"/>
                <a:cs typeface="Times New Roman"/>
              </a:rPr>
              <a:t>of </a:t>
            </a:r>
            <a:r>
              <a:rPr lang="en-US" sz="2000" dirty="0">
                <a:latin typeface="Times New Roman"/>
                <a:cs typeface="Times New Roman"/>
              </a:rPr>
              <a:t>developing</a:t>
            </a:r>
            <a:r>
              <a:rPr lang="en-US" sz="2000" spc="290" dirty="0">
                <a:latin typeface="Times New Roman"/>
                <a:cs typeface="Times New Roman"/>
              </a:rPr>
              <a:t> </a:t>
            </a:r>
            <a:r>
              <a:rPr lang="en-US" sz="2000" dirty="0">
                <a:latin typeface="Times New Roman"/>
                <a:cs typeface="Times New Roman"/>
              </a:rPr>
              <a:t>a</a:t>
            </a:r>
            <a:r>
              <a:rPr lang="en-US" sz="2000" spc="295" dirty="0">
                <a:latin typeface="Times New Roman"/>
                <a:cs typeface="Times New Roman"/>
              </a:rPr>
              <a:t> </a:t>
            </a:r>
            <a:r>
              <a:rPr lang="en-US" sz="2000" dirty="0">
                <a:latin typeface="Times New Roman"/>
                <a:cs typeface="Times New Roman"/>
              </a:rPr>
              <a:t>Hybrid</a:t>
            </a:r>
            <a:r>
              <a:rPr lang="en-US" sz="2000" spc="290" dirty="0">
                <a:latin typeface="Times New Roman"/>
                <a:cs typeface="Times New Roman"/>
              </a:rPr>
              <a:t> </a:t>
            </a:r>
            <a:r>
              <a:rPr lang="en-US" sz="2000" dirty="0">
                <a:latin typeface="Times New Roman"/>
                <a:cs typeface="Times New Roman"/>
              </a:rPr>
              <a:t>CNN</a:t>
            </a:r>
            <a:r>
              <a:rPr lang="en-US" sz="2000" spc="290" dirty="0">
                <a:latin typeface="Times New Roman"/>
                <a:cs typeface="Times New Roman"/>
              </a:rPr>
              <a:t> </a:t>
            </a:r>
            <a:r>
              <a:rPr lang="en-US" sz="2000" dirty="0">
                <a:latin typeface="Times New Roman"/>
                <a:cs typeface="Times New Roman"/>
              </a:rPr>
              <a:t>model</a:t>
            </a:r>
            <a:r>
              <a:rPr lang="en-US" sz="2000" spc="285" dirty="0">
                <a:latin typeface="Times New Roman"/>
                <a:cs typeface="Times New Roman"/>
              </a:rPr>
              <a:t> </a:t>
            </a:r>
            <a:r>
              <a:rPr lang="en-US" sz="2000" dirty="0">
                <a:latin typeface="Times New Roman"/>
                <a:cs typeface="Times New Roman"/>
              </a:rPr>
              <a:t>for</a:t>
            </a:r>
            <a:r>
              <a:rPr lang="en-US" sz="2000" spc="295" dirty="0">
                <a:latin typeface="Times New Roman"/>
                <a:cs typeface="Times New Roman"/>
              </a:rPr>
              <a:t> </a:t>
            </a:r>
            <a:r>
              <a:rPr lang="en-US" sz="2000" dirty="0">
                <a:latin typeface="Times New Roman"/>
                <a:cs typeface="Times New Roman"/>
              </a:rPr>
              <a:t>thermal</a:t>
            </a:r>
            <a:r>
              <a:rPr lang="en-US" sz="2000" spc="285" dirty="0">
                <a:latin typeface="Times New Roman"/>
                <a:cs typeface="Times New Roman"/>
              </a:rPr>
              <a:t> </a:t>
            </a:r>
            <a:r>
              <a:rPr lang="en-US" sz="2000" spc="-10" dirty="0">
                <a:latin typeface="Times New Roman"/>
                <a:cs typeface="Times New Roman"/>
              </a:rPr>
              <a:t>breast </a:t>
            </a:r>
            <a:r>
              <a:rPr lang="en-US" sz="2000" dirty="0">
                <a:latin typeface="Times New Roman"/>
                <a:cs typeface="Times New Roman"/>
              </a:rPr>
              <a:t>cancer</a:t>
            </a:r>
            <a:r>
              <a:rPr lang="en-US" sz="2000" spc="110" dirty="0">
                <a:latin typeface="Times New Roman"/>
                <a:cs typeface="Times New Roman"/>
              </a:rPr>
              <a:t> </a:t>
            </a:r>
            <a:r>
              <a:rPr lang="en-US" sz="2000" dirty="0">
                <a:latin typeface="Times New Roman"/>
                <a:cs typeface="Times New Roman"/>
              </a:rPr>
              <a:t>detection</a:t>
            </a:r>
            <a:r>
              <a:rPr lang="en-US" sz="2000" spc="114" dirty="0">
                <a:latin typeface="Times New Roman"/>
                <a:cs typeface="Times New Roman"/>
              </a:rPr>
              <a:t> </a:t>
            </a:r>
            <a:r>
              <a:rPr lang="en-US" sz="2000" dirty="0">
                <a:latin typeface="Times New Roman"/>
                <a:cs typeface="Times New Roman"/>
              </a:rPr>
              <a:t>but</a:t>
            </a:r>
            <a:r>
              <a:rPr lang="en-US" sz="2000" spc="110" dirty="0">
                <a:latin typeface="Times New Roman"/>
                <a:cs typeface="Times New Roman"/>
              </a:rPr>
              <a:t> </a:t>
            </a:r>
            <a:r>
              <a:rPr lang="en-US" sz="2000" dirty="0">
                <a:latin typeface="Times New Roman"/>
                <a:cs typeface="Times New Roman"/>
              </a:rPr>
              <a:t>also</a:t>
            </a:r>
            <a:r>
              <a:rPr lang="en-US" sz="2000" spc="110" dirty="0">
                <a:latin typeface="Times New Roman"/>
                <a:cs typeface="Times New Roman"/>
              </a:rPr>
              <a:t> </a:t>
            </a:r>
            <a:r>
              <a:rPr lang="en-US" sz="2000" dirty="0">
                <a:latin typeface="Times New Roman"/>
                <a:cs typeface="Times New Roman"/>
              </a:rPr>
              <a:t>the</a:t>
            </a:r>
            <a:r>
              <a:rPr lang="en-US" sz="2000" spc="110" dirty="0">
                <a:latin typeface="Times New Roman"/>
                <a:cs typeface="Times New Roman"/>
              </a:rPr>
              <a:t> </a:t>
            </a:r>
            <a:r>
              <a:rPr lang="en-US" sz="2000" dirty="0">
                <a:latin typeface="Times New Roman"/>
                <a:cs typeface="Times New Roman"/>
              </a:rPr>
              <a:t>broader</a:t>
            </a:r>
            <a:r>
              <a:rPr lang="en-US" sz="2000" spc="114" dirty="0">
                <a:latin typeface="Times New Roman"/>
                <a:cs typeface="Times New Roman"/>
              </a:rPr>
              <a:t> </a:t>
            </a:r>
            <a:r>
              <a:rPr lang="en-US" sz="2000" dirty="0">
                <a:latin typeface="Times New Roman"/>
                <a:cs typeface="Times New Roman"/>
              </a:rPr>
              <a:t>aspects</a:t>
            </a:r>
            <a:r>
              <a:rPr lang="en-US" sz="2000" spc="105" dirty="0">
                <a:latin typeface="Times New Roman"/>
                <a:cs typeface="Times New Roman"/>
              </a:rPr>
              <a:t> </a:t>
            </a:r>
            <a:r>
              <a:rPr lang="en-US" sz="2000" dirty="0">
                <a:latin typeface="Times New Roman"/>
                <a:cs typeface="Times New Roman"/>
              </a:rPr>
              <a:t>related</a:t>
            </a:r>
            <a:r>
              <a:rPr lang="en-US" sz="2000" spc="110" dirty="0">
                <a:latin typeface="Times New Roman"/>
                <a:cs typeface="Times New Roman"/>
              </a:rPr>
              <a:t> </a:t>
            </a:r>
            <a:r>
              <a:rPr lang="en-US" sz="2000" spc="-25" dirty="0">
                <a:latin typeface="Times New Roman"/>
                <a:cs typeface="Times New Roman"/>
              </a:rPr>
              <a:t>to </a:t>
            </a:r>
            <a:r>
              <a:rPr lang="en-US" sz="2000" dirty="0">
                <a:latin typeface="Times New Roman"/>
                <a:cs typeface="Times New Roman"/>
              </a:rPr>
              <a:t>dataset</a:t>
            </a:r>
            <a:r>
              <a:rPr lang="en-US" sz="2000" spc="335" dirty="0">
                <a:latin typeface="Times New Roman"/>
                <a:cs typeface="Times New Roman"/>
              </a:rPr>
              <a:t>  </a:t>
            </a:r>
            <a:r>
              <a:rPr lang="en-US" sz="2000" dirty="0">
                <a:latin typeface="Times New Roman"/>
                <a:cs typeface="Times New Roman"/>
              </a:rPr>
              <a:t>quality,</a:t>
            </a:r>
            <a:r>
              <a:rPr lang="en-US" sz="2000" spc="335" dirty="0">
                <a:latin typeface="Times New Roman"/>
                <a:cs typeface="Times New Roman"/>
              </a:rPr>
              <a:t>  </a:t>
            </a:r>
            <a:r>
              <a:rPr lang="en-US" sz="2000" dirty="0">
                <a:latin typeface="Times New Roman"/>
                <a:cs typeface="Times New Roman"/>
              </a:rPr>
              <a:t>clinical</a:t>
            </a:r>
            <a:r>
              <a:rPr lang="en-US" sz="2000" spc="340" dirty="0">
                <a:latin typeface="Times New Roman"/>
                <a:cs typeface="Times New Roman"/>
              </a:rPr>
              <a:t>  </a:t>
            </a:r>
            <a:r>
              <a:rPr lang="en-US" sz="2000" dirty="0">
                <a:latin typeface="Times New Roman"/>
                <a:cs typeface="Times New Roman"/>
              </a:rPr>
              <a:t>relevance,</a:t>
            </a:r>
            <a:r>
              <a:rPr lang="en-US" sz="2000" spc="330" dirty="0">
                <a:latin typeface="Times New Roman"/>
                <a:cs typeface="Times New Roman"/>
              </a:rPr>
              <a:t>  </a:t>
            </a:r>
            <a:r>
              <a:rPr lang="en-US" sz="2000" dirty="0">
                <a:latin typeface="Times New Roman"/>
                <a:cs typeface="Times New Roman"/>
              </a:rPr>
              <a:t>and</a:t>
            </a:r>
            <a:r>
              <a:rPr lang="en-US" sz="2000" spc="335" dirty="0">
                <a:latin typeface="Times New Roman"/>
                <a:cs typeface="Times New Roman"/>
              </a:rPr>
              <a:t>  </a:t>
            </a:r>
            <a:r>
              <a:rPr lang="en-US" sz="2000" spc="-10" dirty="0">
                <a:latin typeface="Times New Roman"/>
                <a:cs typeface="Times New Roman"/>
              </a:rPr>
              <a:t>ethical </a:t>
            </a:r>
            <a:r>
              <a:rPr lang="en-US" sz="2000" dirty="0">
                <a:latin typeface="Times New Roman"/>
                <a:cs typeface="Times New Roman"/>
              </a:rPr>
              <a:t>implications</a:t>
            </a:r>
            <a:r>
              <a:rPr lang="en-US" sz="2000" spc="-30" dirty="0">
                <a:latin typeface="Times New Roman"/>
                <a:cs typeface="Times New Roman"/>
              </a:rPr>
              <a:t> </a:t>
            </a:r>
            <a:r>
              <a:rPr lang="en-US" sz="2000" dirty="0">
                <a:latin typeface="Times New Roman"/>
                <a:cs typeface="Times New Roman"/>
              </a:rPr>
              <a:t>in</a:t>
            </a:r>
            <a:r>
              <a:rPr lang="en-US" sz="2000" spc="-20" dirty="0">
                <a:latin typeface="Times New Roman"/>
                <a:cs typeface="Times New Roman"/>
              </a:rPr>
              <a:t> </a:t>
            </a:r>
            <a:r>
              <a:rPr lang="en-US" sz="2000" dirty="0">
                <a:latin typeface="Times New Roman"/>
                <a:cs typeface="Times New Roman"/>
              </a:rPr>
              <a:t>the</a:t>
            </a:r>
            <a:r>
              <a:rPr lang="en-US" sz="2000" spc="-20" dirty="0">
                <a:latin typeface="Times New Roman"/>
                <a:cs typeface="Times New Roman"/>
              </a:rPr>
              <a:t> </a:t>
            </a:r>
            <a:r>
              <a:rPr lang="en-US" sz="2000" dirty="0">
                <a:latin typeface="Times New Roman"/>
                <a:cs typeface="Times New Roman"/>
              </a:rPr>
              <a:t>healthcare</a:t>
            </a:r>
            <a:r>
              <a:rPr lang="en-US" sz="2000" spc="-45" dirty="0">
                <a:latin typeface="Times New Roman"/>
                <a:cs typeface="Times New Roman"/>
              </a:rPr>
              <a:t> </a:t>
            </a:r>
            <a:r>
              <a:rPr lang="en-US" sz="2000" spc="-10" dirty="0">
                <a:latin typeface="Times New Roman"/>
                <a:cs typeface="Times New Roman"/>
              </a:rPr>
              <a:t>domain.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0506-E9D8-E66A-9363-1ADCF6430B2F}"/>
              </a:ext>
            </a:extLst>
          </p:cNvPr>
          <p:cNvSpPr>
            <a:spLocks noGrp="1"/>
          </p:cNvSpPr>
          <p:nvPr>
            <p:ph type="title"/>
          </p:nvPr>
        </p:nvSpPr>
        <p:spPr>
          <a:xfrm>
            <a:off x="646111" y="452718"/>
            <a:ext cx="9404723" cy="783899"/>
          </a:xfrm>
        </p:spPr>
        <p:txBody>
          <a:bodyPr/>
          <a:lstStyle/>
          <a:p>
            <a:pPr marL="12700">
              <a:lnSpc>
                <a:spcPct val="100000"/>
              </a:lnSpc>
              <a:spcBef>
                <a:spcPts val="605"/>
              </a:spcBef>
            </a:pPr>
            <a:r>
              <a:rPr lang="en-IN" sz="4400" b="1" spc="-10" dirty="0">
                <a:latin typeface="Times New Roman"/>
                <a:cs typeface="Times New Roman"/>
              </a:rPr>
              <a:t>Motivation:</a:t>
            </a:r>
          </a:p>
        </p:txBody>
      </p:sp>
      <p:sp>
        <p:nvSpPr>
          <p:cNvPr id="3" name="Content Placeholder 2">
            <a:extLst>
              <a:ext uri="{FF2B5EF4-FFF2-40B4-BE49-F238E27FC236}">
                <a16:creationId xmlns:a16="http://schemas.microsoft.com/office/drawing/2014/main" id="{48E506C0-44B6-B59E-9D42-68482A65779D}"/>
              </a:ext>
            </a:extLst>
          </p:cNvPr>
          <p:cNvSpPr>
            <a:spLocks noGrp="1"/>
          </p:cNvSpPr>
          <p:nvPr>
            <p:ph idx="1"/>
          </p:nvPr>
        </p:nvSpPr>
        <p:spPr>
          <a:xfrm>
            <a:off x="1103312" y="1236618"/>
            <a:ext cx="10226539" cy="5259976"/>
          </a:xfrm>
        </p:spPr>
        <p:txBody>
          <a:bodyPr>
            <a:normAutofit/>
          </a:bodyPr>
          <a:lstStyle/>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Breast cancer is a pervasive and potentially life- threatening disease that continues to impact the lives of millions of women worldwide. Early detection remains a cornerstone for successful treatment outcomes, emphasizing the need for improved screening methods. Traditional approaches, such as mammography, while valuable, are associated with discomfort and exposure to ionizing radiation,  limiting  their  universal  acceptance  and effectiveness, especially in dense breast tissues.</a:t>
            </a:r>
          </a:p>
          <a:p>
            <a:pPr marL="12700" marR="5080" algn="just">
              <a:lnSpc>
                <a:spcPct val="106000"/>
              </a:lnSpc>
              <a:spcBef>
                <a:spcPts val="395"/>
              </a:spcBef>
            </a:pPr>
            <a:r>
              <a:rPr lang="en-US" sz="2000" dirty="0">
                <a:latin typeface="Times New Roman" panose="02020603050405020304" pitchFamily="18" charset="0"/>
                <a:cs typeface="Times New Roman" panose="02020603050405020304" pitchFamily="18" charset="0"/>
              </a:rPr>
              <a:t>The motivation for this project stems from the quest for a non-invasive, radiation-free, and more accessible breast cancer detection method. Thermal imaging emerges as a promising modality due to its ability to capture the heat patterns emitted by the body, offering a unique perspective on  physiological  changes  associated  with  breast abnormalities. By harnessing the power of deep learning, specifically  through  a  Hybrid  Convolutional  Neural Network (CNN) model, we aim to unlock the potential of thermal images in providing accurate and early indications of breast cancer.</a:t>
            </a: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a:p>
            <a:pPr marL="12700" marR="5080" algn="just">
              <a:lnSpc>
                <a:spcPct val="106000"/>
              </a:lnSpc>
              <a:spcBef>
                <a:spcPts val="395"/>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93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CAE60-B006-E99E-212E-6C1B51702811}"/>
              </a:ext>
            </a:extLst>
          </p:cNvPr>
          <p:cNvSpPr>
            <a:spLocks noGrp="1"/>
          </p:cNvSpPr>
          <p:nvPr>
            <p:ph idx="1"/>
          </p:nvPr>
        </p:nvSpPr>
        <p:spPr>
          <a:xfrm>
            <a:off x="1103312" y="722811"/>
            <a:ext cx="9712734" cy="5895703"/>
          </a:xfrm>
        </p:spPr>
        <p:txBody>
          <a:bodyPr>
            <a:normAutofit/>
          </a:bodyPr>
          <a:lstStyle/>
          <a:p>
            <a:r>
              <a:rPr lang="en-US" sz="2000" dirty="0">
                <a:latin typeface="Times New Roman"/>
                <a:cs typeface="Times New Roman"/>
              </a:rPr>
              <a:t>The significance of this project lies not only in technological advancement but also in its potential to revolutionize breast cancer screening, making it more patient-friendly, widely applicable, and sensitive to diverse breast conditions. A successful outcome could pave the way for a paradigm shift in breast cancer detection, with far- reaching implications for improving healthcare outcomes, reducing the burden on patients, and ultimately saving lives through early intervention. This endeavor aligns with the broader mission of advancing medical technology for the betterment of global health, and it is fueled by the belief that innovative solutions can transform the landscape of breast cancer diagnosis and treatment.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771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TotalTime>
  <Words>3162</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Source Sans Pro SemiBold</vt:lpstr>
      <vt:lpstr>Times New Roman</vt:lpstr>
      <vt:lpstr>Wingdings 3</vt:lpstr>
      <vt:lpstr>Ion</vt:lpstr>
      <vt:lpstr>Breast Cancer Detection Using CNN Model</vt:lpstr>
      <vt:lpstr>Abstract</vt:lpstr>
      <vt:lpstr>1. Introduction</vt:lpstr>
      <vt:lpstr>PowerPoint Presentation</vt:lpstr>
      <vt:lpstr>PowerPoint Presentation</vt:lpstr>
      <vt:lpstr>Problem Definition:</vt:lpstr>
      <vt:lpstr>PowerPoint Presentation</vt:lpstr>
      <vt:lpstr>Motivation:</vt:lpstr>
      <vt:lpstr>PowerPoint Presentation</vt:lpstr>
      <vt:lpstr>Methodology: </vt:lpstr>
      <vt:lpstr>PowerPoint Presentation</vt:lpstr>
      <vt:lpstr>Literature Survey </vt:lpstr>
      <vt:lpstr>Dataset:</vt:lpstr>
      <vt:lpstr>Implementation: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Using CNN Model</dc:title>
  <dc:creator>Abhiram B</dc:creator>
  <cp:lastModifiedBy>Abhiram B</cp:lastModifiedBy>
  <cp:revision>1</cp:revision>
  <dcterms:created xsi:type="dcterms:W3CDTF">2023-12-10T09:09:10Z</dcterms:created>
  <dcterms:modified xsi:type="dcterms:W3CDTF">2023-12-10T10:19:38Z</dcterms:modified>
</cp:coreProperties>
</file>