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3" r:id="rId1"/>
  </p:sldMasterIdLst>
  <p:notesMasterIdLst>
    <p:notesMasterId r:id="rId20"/>
  </p:notesMasterIdLst>
  <p:sldIdLst>
    <p:sldId id="27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Lst>
  <p:sldSz cx="9144000" cy="5143500" type="screen16x9"/>
  <p:notesSz cx="9144000" cy="5143500"/>
  <p:embeddedFontLst>
    <p:embeddedFont>
      <p:font typeface="Calibri" panose="020F05020202040302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
      <p:font typeface="Roboto" panose="020B0604020202020204"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2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158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363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23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4483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474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977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23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4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05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85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7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15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01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a6d7b17f3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a6d7b17f3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57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68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89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2990643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782939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6285036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37342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68423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3163577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860798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749588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4814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1441840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1817131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1389803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7844030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5949583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696315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050948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41172000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93358456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p3">
            <a:extLst>
              <a:ext uri="{FF2B5EF4-FFF2-40B4-BE49-F238E27FC236}">
                <a16:creationId xmlns:a16="http://schemas.microsoft.com/office/drawing/2014/main" id="{69B7047C-01F8-48D5-8199-99CCDDD97C3C}"/>
              </a:ext>
            </a:extLst>
          </p:cNvPr>
          <p:cNvSpPr txBox="1"/>
          <p:nvPr/>
        </p:nvSpPr>
        <p:spPr>
          <a:xfrm>
            <a:off x="683825" y="1317075"/>
            <a:ext cx="7517100" cy="1608300"/>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US" sz="4200" b="1" dirty="0">
                <a:solidFill>
                  <a:schemeClr val="accent2"/>
                </a:solidFill>
                <a:latin typeface="Roboto"/>
                <a:ea typeface="Roboto"/>
                <a:cs typeface="Roboto"/>
                <a:sym typeface="Roboto"/>
              </a:rPr>
              <a:t>Explore Zomato restaurants dataset in the city of Noida</a:t>
            </a:r>
            <a:endParaRPr lang="en-US" b="1" dirty="0">
              <a:solidFill>
                <a:schemeClr val="accent2"/>
              </a:solidFill>
            </a:endParaRPr>
          </a:p>
        </p:txBody>
      </p:sp>
    </p:spTree>
    <p:extLst>
      <p:ext uri="{BB962C8B-B14F-4D97-AF65-F5344CB8AC3E}">
        <p14:creationId xmlns:p14="http://schemas.microsoft.com/office/powerpoint/2010/main" val="34441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2" name="Picture 1">
            <a:extLst>
              <a:ext uri="{FF2B5EF4-FFF2-40B4-BE49-F238E27FC236}">
                <a16:creationId xmlns:a16="http://schemas.microsoft.com/office/drawing/2014/main" id="{2593E7CD-4CD3-4127-803A-0A2C2AEA286F}"/>
              </a:ext>
            </a:extLst>
          </p:cNvPr>
          <p:cNvPicPr>
            <a:picLocks noChangeAspect="1"/>
          </p:cNvPicPr>
          <p:nvPr/>
        </p:nvPicPr>
        <p:blipFill>
          <a:blip r:embed="rId3"/>
          <a:stretch>
            <a:fillRect/>
          </a:stretch>
        </p:blipFill>
        <p:spPr>
          <a:xfrm>
            <a:off x="254590" y="1035745"/>
            <a:ext cx="6936648" cy="2927498"/>
          </a:xfrm>
          <a:prstGeom prst="rect">
            <a:avLst/>
          </a:prstGeom>
        </p:spPr>
      </p:pic>
      <p:sp>
        <p:nvSpPr>
          <p:cNvPr id="3" name="TextBox 2">
            <a:extLst>
              <a:ext uri="{FF2B5EF4-FFF2-40B4-BE49-F238E27FC236}">
                <a16:creationId xmlns:a16="http://schemas.microsoft.com/office/drawing/2014/main" id="{9E655DFE-7CA4-47E2-930A-D2D08707B662}"/>
              </a:ext>
            </a:extLst>
          </p:cNvPr>
          <p:cNvSpPr txBox="1"/>
          <p:nvPr/>
        </p:nvSpPr>
        <p:spPr>
          <a:xfrm>
            <a:off x="421505" y="246404"/>
            <a:ext cx="5268771"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Which place in Noida is not suitable for a Foodie?</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245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2" name="Picture 1">
            <a:extLst>
              <a:ext uri="{FF2B5EF4-FFF2-40B4-BE49-F238E27FC236}">
                <a16:creationId xmlns:a16="http://schemas.microsoft.com/office/drawing/2014/main" id="{0AACD008-1277-4D0E-BA38-4F063A2CE99A}"/>
              </a:ext>
            </a:extLst>
          </p:cNvPr>
          <p:cNvPicPr>
            <a:picLocks noChangeAspect="1"/>
          </p:cNvPicPr>
          <p:nvPr/>
        </p:nvPicPr>
        <p:blipFill>
          <a:blip r:embed="rId3"/>
          <a:stretch>
            <a:fillRect/>
          </a:stretch>
        </p:blipFill>
        <p:spPr>
          <a:xfrm>
            <a:off x="184972" y="771303"/>
            <a:ext cx="7118604" cy="3600893"/>
          </a:xfrm>
          <a:prstGeom prst="rect">
            <a:avLst/>
          </a:prstGeom>
        </p:spPr>
      </p:pic>
      <p:sp>
        <p:nvSpPr>
          <p:cNvPr id="3" name="TextBox 2">
            <a:extLst>
              <a:ext uri="{FF2B5EF4-FFF2-40B4-BE49-F238E27FC236}">
                <a16:creationId xmlns:a16="http://schemas.microsoft.com/office/drawing/2014/main" id="{905EB684-7CB2-4819-9A92-261986973E86}"/>
              </a:ext>
            </a:extLst>
          </p:cNvPr>
          <p:cNvSpPr txBox="1"/>
          <p:nvPr/>
        </p:nvSpPr>
        <p:spPr>
          <a:xfrm>
            <a:off x="184972" y="200836"/>
            <a:ext cx="5639685" cy="646331"/>
          </a:xfrm>
          <a:prstGeom prst="rect">
            <a:avLst/>
          </a:prstGeom>
          <a:noFill/>
        </p:spPr>
        <p:txBody>
          <a:bodyPr wrap="none" rtlCol="0">
            <a:spAutoFit/>
          </a:bodyPr>
          <a:lstStyle/>
          <a:p>
            <a:r>
              <a:rPr lang="en-US" b="0" i="0" dirty="0">
                <a:solidFill>
                  <a:srgbClr val="000000"/>
                </a:solidFill>
                <a:effectLst/>
                <a:latin typeface="Calibri" panose="020F0502020204030204" pitchFamily="34" charset="0"/>
                <a:cs typeface="Calibri" panose="020F0502020204030204" pitchFamily="34" charset="0"/>
              </a:rPr>
              <a:t>What are the best places in Noida for Chinese Restaurant?</a:t>
            </a:r>
          </a:p>
          <a:p>
            <a:endParaRPr lang="en-AU" dirty="0"/>
          </a:p>
        </p:txBody>
      </p:sp>
    </p:spTree>
    <p:extLst>
      <p:ext uri="{BB962C8B-B14F-4D97-AF65-F5344CB8AC3E}">
        <p14:creationId xmlns:p14="http://schemas.microsoft.com/office/powerpoint/2010/main" val="169064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1">
            <a:extLst>
              <a:ext uri="{FF2B5EF4-FFF2-40B4-BE49-F238E27FC236}">
                <a16:creationId xmlns:a16="http://schemas.microsoft.com/office/drawing/2014/main" id="{8D8CF45E-A73C-4BC8-BB51-CFE5AB80B4C7}"/>
              </a:ext>
            </a:extLst>
          </p:cNvPr>
          <p:cNvPicPr>
            <a:picLocks noChangeAspect="1"/>
          </p:cNvPicPr>
          <p:nvPr/>
        </p:nvPicPr>
        <p:blipFill>
          <a:blip r:embed="rId3"/>
          <a:stretch>
            <a:fillRect/>
          </a:stretch>
        </p:blipFill>
        <p:spPr>
          <a:xfrm>
            <a:off x="105788" y="785480"/>
            <a:ext cx="7045565" cy="3572539"/>
          </a:xfrm>
          <a:prstGeom prst="rect">
            <a:avLst/>
          </a:prstGeom>
        </p:spPr>
      </p:pic>
      <p:sp>
        <p:nvSpPr>
          <p:cNvPr id="3" name="TextBox 2">
            <a:extLst>
              <a:ext uri="{FF2B5EF4-FFF2-40B4-BE49-F238E27FC236}">
                <a16:creationId xmlns:a16="http://schemas.microsoft.com/office/drawing/2014/main" id="{CCD6E8B1-8BD5-4A4C-A9AA-698316B54E20}"/>
              </a:ext>
            </a:extLst>
          </p:cNvPr>
          <p:cNvSpPr txBox="1"/>
          <p:nvPr/>
        </p:nvSpPr>
        <p:spPr>
          <a:xfrm>
            <a:off x="236068" y="245435"/>
            <a:ext cx="6103915" cy="646331"/>
          </a:xfrm>
          <a:prstGeom prst="rect">
            <a:avLst/>
          </a:prstGeom>
          <a:noFill/>
        </p:spPr>
        <p:txBody>
          <a:bodyPr wrap="none" rtlCol="0">
            <a:spAutoFit/>
          </a:bodyPr>
          <a:lstStyle/>
          <a:p>
            <a:r>
              <a:rPr lang="en-US" b="0" i="0" dirty="0">
                <a:solidFill>
                  <a:srgbClr val="000000"/>
                </a:solidFill>
                <a:effectLst/>
                <a:latin typeface="Calibri" panose="020F0502020204030204" pitchFamily="34" charset="0"/>
                <a:cs typeface="Calibri" panose="020F0502020204030204" pitchFamily="34" charset="0"/>
              </a:rPr>
              <a:t>Which places in Noida have highest rated Chinese Restaurants?</a:t>
            </a:r>
          </a:p>
          <a:p>
            <a:endParaRPr lang="en-AU" dirty="0"/>
          </a:p>
        </p:txBody>
      </p:sp>
    </p:spTree>
    <p:extLst>
      <p:ext uri="{BB962C8B-B14F-4D97-AF65-F5344CB8AC3E}">
        <p14:creationId xmlns:p14="http://schemas.microsoft.com/office/powerpoint/2010/main" val="222070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Cluster 1:</a:t>
            </a:r>
            <a:endParaRPr sz="3200" b="1" dirty="0">
              <a:solidFill>
                <a:schemeClr val="accent2"/>
              </a:solidFill>
              <a:latin typeface="Calibri" panose="020F0502020204030204" pitchFamily="34" charset="0"/>
              <a:cs typeface="Calibri" panose="020F0502020204030204" pitchFamily="34" charset="0"/>
            </a:endParaRPr>
          </a:p>
        </p:txBody>
      </p:sp>
      <p:sp>
        <p:nvSpPr>
          <p:cNvPr id="88" name="Google Shape;88;p15"/>
          <p:cNvSpPr txBox="1"/>
          <p:nvPr/>
        </p:nvSpPr>
        <p:spPr>
          <a:xfrm>
            <a:off x="2693582" y="1181850"/>
            <a:ext cx="9144000" cy="740896"/>
          </a:xfrm>
          <a:prstGeom prst="rect">
            <a:avLst/>
          </a:prstGeom>
          <a:noFill/>
          <a:ln>
            <a:noFill/>
          </a:ln>
        </p:spPr>
        <p:txBody>
          <a:bodyPr spcFirstLastPara="1" wrap="square" lIns="91425" tIns="91425" rIns="91425" bIns="91425" anchor="t" anchorCtr="0">
            <a:noAutofit/>
          </a:bodyPr>
          <a:lstStyle/>
          <a:p>
            <a:r>
              <a:rPr lang="en-AU" sz="1600" dirty="0"/>
              <a:t>It is most recommended for family </a:t>
            </a:r>
            <a:r>
              <a:rPr lang="en-US" sz="1600" dirty="0">
                <a:solidFill>
                  <a:schemeClr val="dk1"/>
                </a:solidFill>
                <a:highlight>
                  <a:srgbClr val="FFFFFF"/>
                </a:highlight>
                <a:latin typeface="Georgia"/>
                <a:ea typeface="Georgia"/>
                <a:cs typeface="Georgia"/>
                <a:sym typeface="Georgia"/>
              </a:rPr>
              <a:t>.</a:t>
            </a:r>
            <a:endParaRPr dirty="0"/>
          </a:p>
        </p:txBody>
      </p:sp>
      <p:pic>
        <p:nvPicPr>
          <p:cNvPr id="2" name="Picture 1">
            <a:extLst>
              <a:ext uri="{FF2B5EF4-FFF2-40B4-BE49-F238E27FC236}">
                <a16:creationId xmlns:a16="http://schemas.microsoft.com/office/drawing/2014/main" id="{5E1D3DF9-699A-4F46-A135-914C4DC2AF07}"/>
              </a:ext>
            </a:extLst>
          </p:cNvPr>
          <p:cNvPicPr>
            <a:picLocks noChangeAspect="1"/>
          </p:cNvPicPr>
          <p:nvPr/>
        </p:nvPicPr>
        <p:blipFill>
          <a:blip r:embed="rId3"/>
          <a:stretch>
            <a:fillRect/>
          </a:stretch>
        </p:blipFill>
        <p:spPr>
          <a:xfrm>
            <a:off x="170198" y="1922746"/>
            <a:ext cx="8973802" cy="2800741"/>
          </a:xfrm>
          <a:prstGeom prst="rect">
            <a:avLst/>
          </a:prstGeom>
        </p:spPr>
      </p:pic>
    </p:spTree>
    <p:extLst>
      <p:ext uri="{BB962C8B-B14F-4D97-AF65-F5344CB8AC3E}">
        <p14:creationId xmlns:p14="http://schemas.microsoft.com/office/powerpoint/2010/main" val="278009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Cluster 2:</a:t>
            </a:r>
            <a:endParaRPr sz="3200" b="1" dirty="0">
              <a:solidFill>
                <a:schemeClr val="accent2"/>
              </a:solidFill>
              <a:latin typeface="Calibri" panose="020F0502020204030204" pitchFamily="34" charset="0"/>
              <a:cs typeface="Calibri" panose="020F0502020204030204" pitchFamily="34" charset="0"/>
            </a:endParaRPr>
          </a:p>
        </p:txBody>
      </p:sp>
      <p:sp>
        <p:nvSpPr>
          <p:cNvPr id="94" name="Google Shape;94;p16"/>
          <p:cNvSpPr txBox="1"/>
          <p:nvPr/>
        </p:nvSpPr>
        <p:spPr>
          <a:xfrm>
            <a:off x="1190847" y="1302353"/>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1600" dirty="0"/>
              <a:t>It is most recommended for convenient Store and Entertainment</a:t>
            </a:r>
            <a:endParaRPr dirty="0"/>
          </a:p>
        </p:txBody>
      </p:sp>
      <p:pic>
        <p:nvPicPr>
          <p:cNvPr id="2" name="Picture 1">
            <a:extLst>
              <a:ext uri="{FF2B5EF4-FFF2-40B4-BE49-F238E27FC236}">
                <a16:creationId xmlns:a16="http://schemas.microsoft.com/office/drawing/2014/main" id="{823EA216-7F38-4E48-A4B2-AAE65E7DBAF6}"/>
              </a:ext>
            </a:extLst>
          </p:cNvPr>
          <p:cNvPicPr>
            <a:picLocks noChangeAspect="1"/>
          </p:cNvPicPr>
          <p:nvPr/>
        </p:nvPicPr>
        <p:blipFill>
          <a:blip r:embed="rId3"/>
          <a:stretch>
            <a:fillRect/>
          </a:stretch>
        </p:blipFill>
        <p:spPr>
          <a:xfrm>
            <a:off x="170836" y="2542227"/>
            <a:ext cx="8802328" cy="1419423"/>
          </a:xfrm>
          <a:prstGeom prst="rect">
            <a:avLst/>
          </a:prstGeom>
        </p:spPr>
      </p:pic>
    </p:spTree>
    <p:extLst>
      <p:ext uri="{BB962C8B-B14F-4D97-AF65-F5344CB8AC3E}">
        <p14:creationId xmlns:p14="http://schemas.microsoft.com/office/powerpoint/2010/main" val="215319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Cluster 3:</a:t>
            </a:r>
            <a:endParaRPr sz="3200" b="1" dirty="0">
              <a:solidFill>
                <a:schemeClr val="accent2"/>
              </a:solidFill>
              <a:latin typeface="Calibri" panose="020F0502020204030204" pitchFamily="34" charset="0"/>
              <a:cs typeface="Calibri" panose="020F0502020204030204" pitchFamily="34" charset="0"/>
            </a:endParaRPr>
          </a:p>
        </p:txBody>
      </p:sp>
      <p:sp>
        <p:nvSpPr>
          <p:cNvPr id="101" name="Google Shape;101;p17"/>
          <p:cNvSpPr txBox="1"/>
          <p:nvPr/>
        </p:nvSpPr>
        <p:spPr>
          <a:xfrm>
            <a:off x="2416485" y="1181850"/>
            <a:ext cx="9144000" cy="964200"/>
          </a:xfrm>
          <a:prstGeom prst="rect">
            <a:avLst/>
          </a:prstGeom>
          <a:noFill/>
          <a:ln>
            <a:noFill/>
          </a:ln>
        </p:spPr>
        <p:txBody>
          <a:bodyPr spcFirstLastPara="1" wrap="square" lIns="91425" tIns="91425" rIns="91425" bIns="91425" anchor="t" anchorCtr="0">
            <a:noAutofit/>
          </a:bodyPr>
          <a:lstStyle/>
          <a:p>
            <a:r>
              <a:rPr lang="en-AU" dirty="0"/>
              <a:t>It is most recommended for restaurants</a:t>
            </a:r>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C9B7BB98-C840-4AB6-B5F3-F116257EBD60}"/>
              </a:ext>
            </a:extLst>
          </p:cNvPr>
          <p:cNvPicPr>
            <a:picLocks noChangeAspect="1"/>
          </p:cNvPicPr>
          <p:nvPr/>
        </p:nvPicPr>
        <p:blipFill>
          <a:blip r:embed="rId3"/>
          <a:stretch>
            <a:fillRect/>
          </a:stretch>
        </p:blipFill>
        <p:spPr>
          <a:xfrm>
            <a:off x="284514" y="2241364"/>
            <a:ext cx="8859486" cy="2057687"/>
          </a:xfrm>
          <a:prstGeom prst="rect">
            <a:avLst/>
          </a:prstGeom>
        </p:spPr>
      </p:pic>
    </p:spTree>
    <p:extLst>
      <p:ext uri="{BB962C8B-B14F-4D97-AF65-F5344CB8AC3E}">
        <p14:creationId xmlns:p14="http://schemas.microsoft.com/office/powerpoint/2010/main" val="220980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Cluster 4:</a:t>
            </a:r>
            <a:endParaRPr sz="3200" b="1" dirty="0">
              <a:solidFill>
                <a:schemeClr val="accent2"/>
              </a:solidFill>
              <a:latin typeface="Calibri" panose="020F0502020204030204" pitchFamily="34" charset="0"/>
              <a:cs typeface="Calibri" panose="020F0502020204030204" pitchFamily="34" charset="0"/>
            </a:endParaRPr>
          </a:p>
        </p:txBody>
      </p:sp>
      <p:sp>
        <p:nvSpPr>
          <p:cNvPr id="108" name="Google Shape;108;p18"/>
          <p:cNvSpPr txBox="1"/>
          <p:nvPr/>
        </p:nvSpPr>
        <p:spPr>
          <a:xfrm>
            <a:off x="2357690" y="1259822"/>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dirty="0"/>
              <a:t>It is most recommended for the cafe and pizza</a:t>
            </a:r>
            <a:endParaRPr dirty="0"/>
          </a:p>
        </p:txBody>
      </p:sp>
      <p:pic>
        <p:nvPicPr>
          <p:cNvPr id="2" name="Picture 1">
            <a:extLst>
              <a:ext uri="{FF2B5EF4-FFF2-40B4-BE49-F238E27FC236}">
                <a16:creationId xmlns:a16="http://schemas.microsoft.com/office/drawing/2014/main" id="{706E1C98-219C-4F12-9C3A-EA539544C326}"/>
              </a:ext>
            </a:extLst>
          </p:cNvPr>
          <p:cNvPicPr>
            <a:picLocks noChangeAspect="1"/>
          </p:cNvPicPr>
          <p:nvPr/>
        </p:nvPicPr>
        <p:blipFill>
          <a:blip r:embed="rId3"/>
          <a:stretch>
            <a:fillRect/>
          </a:stretch>
        </p:blipFill>
        <p:spPr>
          <a:xfrm>
            <a:off x="32704" y="2376171"/>
            <a:ext cx="9078592" cy="1362265"/>
          </a:xfrm>
          <a:prstGeom prst="rect">
            <a:avLst/>
          </a:prstGeom>
        </p:spPr>
      </p:pic>
    </p:spTree>
    <p:extLst>
      <p:ext uri="{BB962C8B-B14F-4D97-AF65-F5344CB8AC3E}">
        <p14:creationId xmlns:p14="http://schemas.microsoft.com/office/powerpoint/2010/main" val="406751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Cluster 5:</a:t>
            </a:r>
            <a:endParaRPr sz="3200" b="1" dirty="0">
              <a:solidFill>
                <a:schemeClr val="accent2"/>
              </a:solidFill>
              <a:latin typeface="Calibri" panose="020F0502020204030204" pitchFamily="34" charset="0"/>
              <a:cs typeface="Calibri" panose="020F0502020204030204" pitchFamily="34" charset="0"/>
            </a:endParaRPr>
          </a:p>
        </p:txBody>
      </p:sp>
      <p:sp>
        <p:nvSpPr>
          <p:cNvPr id="115" name="Google Shape;115;p19"/>
          <p:cNvSpPr txBox="1"/>
          <p:nvPr/>
        </p:nvSpPr>
        <p:spPr>
          <a:xfrm>
            <a:off x="3005469" y="1181850"/>
            <a:ext cx="9144000" cy="964200"/>
          </a:xfrm>
          <a:prstGeom prst="rect">
            <a:avLst/>
          </a:prstGeom>
          <a:noFill/>
          <a:ln>
            <a:noFill/>
          </a:ln>
        </p:spPr>
        <p:txBody>
          <a:bodyPr spcFirstLastPara="1" wrap="square" lIns="91425" tIns="91425" rIns="91425" bIns="91425" anchor="t" anchorCtr="0">
            <a:noAutofit/>
          </a:bodyPr>
          <a:lstStyle/>
          <a:p>
            <a:r>
              <a:rPr lang="en-AU" dirty="0"/>
              <a:t>It is most recommended for family </a:t>
            </a:r>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90A69F56-F8C7-4B1A-BBE9-00C5C7A1BFF4}"/>
              </a:ext>
            </a:extLst>
          </p:cNvPr>
          <p:cNvPicPr>
            <a:picLocks noChangeAspect="1"/>
          </p:cNvPicPr>
          <p:nvPr/>
        </p:nvPicPr>
        <p:blipFill>
          <a:blip r:embed="rId3"/>
          <a:stretch>
            <a:fillRect/>
          </a:stretch>
        </p:blipFill>
        <p:spPr>
          <a:xfrm>
            <a:off x="102635" y="2299277"/>
            <a:ext cx="8830907" cy="2372056"/>
          </a:xfrm>
          <a:prstGeom prst="rect">
            <a:avLst/>
          </a:prstGeom>
        </p:spPr>
      </p:pic>
    </p:spTree>
    <p:extLst>
      <p:ext uri="{BB962C8B-B14F-4D97-AF65-F5344CB8AC3E}">
        <p14:creationId xmlns:p14="http://schemas.microsoft.com/office/powerpoint/2010/main" val="397346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Conclusion</a:t>
            </a:r>
            <a:endParaRPr sz="3200" b="1" dirty="0">
              <a:solidFill>
                <a:schemeClr val="accent2"/>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8CC26DE-3536-4193-9E33-B0E43DC1EA14}"/>
              </a:ext>
            </a:extLst>
          </p:cNvPr>
          <p:cNvSpPr txBox="1"/>
          <p:nvPr/>
        </p:nvSpPr>
        <p:spPr>
          <a:xfrm>
            <a:off x="798285" y="1181851"/>
            <a:ext cx="7206344" cy="2862322"/>
          </a:xfrm>
          <a:prstGeom prst="rect">
            <a:avLst/>
          </a:prstGeom>
          <a:noFill/>
        </p:spPr>
        <p:txBody>
          <a:bodyPr wrap="square">
            <a:spAutoFit/>
          </a:bodyPr>
          <a:lstStyle/>
          <a:p>
            <a:endParaRPr lang="en-AU" dirty="0"/>
          </a:p>
          <a:p>
            <a:r>
              <a:rPr lang="en-AU" dirty="0"/>
              <a:t>- DLF Mall of India are some of the best neighbourhoods for Chinese cuisine</a:t>
            </a:r>
          </a:p>
          <a:p>
            <a:r>
              <a:rPr lang="en-AU" dirty="0"/>
              <a:t>- Sector 62 place have the highest number of Chinese Restaurant.</a:t>
            </a:r>
          </a:p>
          <a:p>
            <a:r>
              <a:rPr lang="en-AU" dirty="0"/>
              <a:t>- Sector 18 and Sector 32 are the best places for foodie.</a:t>
            </a:r>
          </a:p>
          <a:p>
            <a:r>
              <a:rPr lang="en-AU" dirty="0"/>
              <a:t>- DLF Mall of India, Gardens Galleria have best restaurants in Noida.</a:t>
            </a:r>
          </a:p>
          <a:p>
            <a:r>
              <a:rPr lang="en-AU" dirty="0"/>
              <a:t> </a:t>
            </a:r>
          </a:p>
          <a:p>
            <a:r>
              <a:rPr lang="en-AU" dirty="0"/>
              <a:t>Cluster 1 and Cluster 5 : It is most recommended for family </a:t>
            </a:r>
          </a:p>
          <a:p>
            <a:r>
              <a:rPr lang="en-AU" dirty="0"/>
              <a:t>Cluster 2: It is most recommended for convenient Store and Entertainment</a:t>
            </a:r>
          </a:p>
          <a:p>
            <a:r>
              <a:rPr lang="en-AU" dirty="0"/>
              <a:t>Cluster 3:  It is most recommended for restaurants</a:t>
            </a:r>
          </a:p>
          <a:p>
            <a:r>
              <a:rPr lang="en-AU" dirty="0"/>
              <a:t>Cluster 4: It is most recommended for the cafe and pizza</a:t>
            </a:r>
          </a:p>
        </p:txBody>
      </p:sp>
    </p:spTree>
    <p:extLst>
      <p:ext uri="{BB962C8B-B14F-4D97-AF65-F5344CB8AC3E}">
        <p14:creationId xmlns:p14="http://schemas.microsoft.com/office/powerpoint/2010/main" val="156259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Introduction</a:t>
            </a:r>
            <a:endParaRPr sz="3200" b="1" dirty="0">
              <a:solidFill>
                <a:schemeClr val="accent2"/>
              </a:solidFill>
              <a:latin typeface="Calibri" panose="020F0502020204030204" pitchFamily="34" charset="0"/>
              <a:cs typeface="Calibri" panose="020F0502020204030204" pitchFamily="34" charset="0"/>
            </a:endParaRPr>
          </a:p>
        </p:txBody>
      </p:sp>
      <p:sp>
        <p:nvSpPr>
          <p:cNvPr id="28" name="Google Shape;28;p4"/>
          <p:cNvSpPr txBox="1"/>
          <p:nvPr/>
        </p:nvSpPr>
        <p:spPr>
          <a:xfrm>
            <a:off x="455599" y="1043074"/>
            <a:ext cx="8198999" cy="3748665"/>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endParaRPr lang="en-US" sz="1200" b="1" i="0" dirty="0">
              <a:solidFill>
                <a:srgbClr val="000000"/>
              </a:solidFill>
              <a:effectLst/>
              <a:latin typeface="Calibri" panose="020F0502020204030204" pitchFamily="34" charset="0"/>
              <a:cs typeface="Calibri" panose="020F0502020204030204" pitchFamily="34" charset="0"/>
            </a:endParaRPr>
          </a:p>
          <a:p>
            <a:pPr marL="0" lvl="0" indent="0" algn="l" rtl="0">
              <a:lnSpc>
                <a:spcPct val="158000"/>
              </a:lnSpc>
              <a:spcBef>
                <a:spcPts val="1400"/>
              </a:spcBef>
              <a:spcAft>
                <a:spcPts val="0"/>
              </a:spcAft>
              <a:buClr>
                <a:schemeClr val="dk1"/>
              </a:buClr>
              <a:buSzPts val="1100"/>
              <a:buFont typeface="Arial"/>
              <a:buNone/>
            </a:pPr>
            <a:r>
              <a:rPr lang="en-US" sz="1200" b="1" i="0" dirty="0">
                <a:solidFill>
                  <a:srgbClr val="000000"/>
                </a:solidFill>
                <a:effectLst/>
                <a:latin typeface="Calibri" panose="020F0502020204030204" pitchFamily="34" charset="0"/>
                <a:cs typeface="Calibri" panose="020F0502020204030204" pitchFamily="34" charset="0"/>
              </a:rPr>
              <a:t>Noida</a:t>
            </a:r>
            <a:r>
              <a:rPr lang="en-US" sz="1200" i="0" dirty="0">
                <a:solidFill>
                  <a:srgbClr val="000000"/>
                </a:solidFill>
                <a:effectLst/>
                <a:latin typeface="Calibri" panose="020F0502020204030204" pitchFamily="34" charset="0"/>
                <a:cs typeface="Calibri" panose="020F0502020204030204" pitchFamily="34" charset="0"/>
              </a:rPr>
              <a:t>, short for </a:t>
            </a:r>
            <a:r>
              <a:rPr lang="en-US" sz="1200" b="1" i="0" dirty="0">
                <a:solidFill>
                  <a:srgbClr val="000000"/>
                </a:solidFill>
                <a:effectLst/>
                <a:latin typeface="Calibri" panose="020F0502020204030204" pitchFamily="34" charset="0"/>
                <a:cs typeface="Calibri" panose="020F0502020204030204" pitchFamily="34" charset="0"/>
              </a:rPr>
              <a:t>New Okhla Industrial Development Authority</a:t>
            </a:r>
            <a:r>
              <a:rPr lang="en-US" sz="1200" i="0" dirty="0">
                <a:solidFill>
                  <a:srgbClr val="000000"/>
                </a:solidFill>
                <a:effectLst/>
                <a:latin typeface="Calibri" panose="020F0502020204030204" pitchFamily="34" charset="0"/>
                <a:cs typeface="Calibri" panose="020F0502020204030204" pitchFamily="34" charset="0"/>
              </a:rPr>
              <a:t>, is a planned city located in Gautam </a:t>
            </a:r>
            <a:r>
              <a:rPr lang="en-US" sz="1200" i="0" dirty="0" err="1">
                <a:solidFill>
                  <a:srgbClr val="000000"/>
                </a:solidFill>
                <a:effectLst/>
                <a:latin typeface="Calibri" panose="020F0502020204030204" pitchFamily="34" charset="0"/>
                <a:cs typeface="Calibri" panose="020F0502020204030204" pitchFamily="34" charset="0"/>
              </a:rPr>
              <a:t>Buddh</a:t>
            </a:r>
            <a:r>
              <a:rPr lang="en-US" sz="1200" i="0" dirty="0">
                <a:solidFill>
                  <a:srgbClr val="000000"/>
                </a:solidFill>
                <a:effectLst/>
                <a:latin typeface="Calibri" panose="020F0502020204030204" pitchFamily="34" charset="0"/>
                <a:cs typeface="Calibri" panose="020F0502020204030204" pitchFamily="34" charset="0"/>
              </a:rPr>
              <a:t> Nagar district of the Indian state of Uttar Pradesh. It is a satellite city of Delhi and is a part of the National Capital Region of India. As per provisional reports of Census of India, the population of Noida in 2011 was 642,381. The official language of Noida and the one that is most widely spoken is Hindi. With its diverse culture, comes diverse food items. There are many restaurants in Noida, each belonging to different categories like Chinese, Italian, French etc. </a:t>
            </a:r>
          </a:p>
          <a:p>
            <a:pPr marL="0" lvl="0" indent="0" algn="l" rtl="0">
              <a:lnSpc>
                <a:spcPct val="158000"/>
              </a:lnSpc>
              <a:spcBef>
                <a:spcPts val="1400"/>
              </a:spcBef>
              <a:spcAft>
                <a:spcPts val="0"/>
              </a:spcAft>
              <a:buClr>
                <a:schemeClr val="dk1"/>
              </a:buClr>
              <a:buSzPts val="1100"/>
              <a:buFont typeface="Arial"/>
              <a:buNone/>
            </a:pPr>
            <a:r>
              <a:rPr lang="en-US" sz="1200" dirty="0">
                <a:solidFill>
                  <a:schemeClr val="dk1"/>
                </a:solidFill>
                <a:highlight>
                  <a:srgbClr val="FFFFFF"/>
                </a:highlight>
                <a:latin typeface="Calibri" panose="020F0502020204030204" pitchFamily="34" charset="0"/>
                <a:ea typeface="Georgia"/>
                <a:cs typeface="Calibri" panose="020F0502020204030204" pitchFamily="34" charset="0"/>
                <a:sym typeface="Georgia"/>
              </a:rPr>
              <a:t>So as part of this project , we will list and visualize all major parts of Noida City .</a:t>
            </a:r>
            <a:endParaRPr sz="1200" dirty="0">
              <a:solidFill>
                <a:schemeClr val="dk1"/>
              </a:solidFill>
              <a:highlight>
                <a:srgbClr val="FFFFFF"/>
              </a:highlight>
              <a:latin typeface="Calibri" panose="020F0502020204030204" pitchFamily="34" charset="0"/>
              <a:ea typeface="Georgia"/>
              <a:cs typeface="Calibri" panose="020F0502020204030204" pitchFamily="34" charset="0"/>
              <a:sym typeface="Georgia"/>
            </a:endParaRPr>
          </a:p>
          <a:p>
            <a:pPr marL="0" lvl="0" indent="0" algn="l" rtl="0">
              <a:lnSpc>
                <a:spcPct val="158000"/>
              </a:lnSpc>
              <a:spcBef>
                <a:spcPts val="3200"/>
              </a:spcBef>
              <a:spcAft>
                <a:spcPts val="0"/>
              </a:spcAft>
              <a:buClr>
                <a:schemeClr val="dk1"/>
              </a:buClr>
              <a:buSzPts val="1100"/>
              <a:buFont typeface="Arial"/>
              <a:buNone/>
            </a:pP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extLst>
      <p:ext uri="{BB962C8B-B14F-4D97-AF65-F5344CB8AC3E}">
        <p14:creationId xmlns:p14="http://schemas.microsoft.com/office/powerpoint/2010/main" val="50339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Objectives</a:t>
            </a:r>
            <a:endParaRPr sz="3200" b="1" dirty="0">
              <a:solidFill>
                <a:schemeClr val="accent2"/>
              </a:solidFill>
              <a:latin typeface="Calibri" panose="020F0502020204030204" pitchFamily="34" charset="0"/>
              <a:cs typeface="Calibri" panose="020F0502020204030204" pitchFamily="34" charset="0"/>
            </a:endParaRPr>
          </a:p>
        </p:txBody>
      </p:sp>
      <p:sp>
        <p:nvSpPr>
          <p:cNvPr id="34" name="Google Shape;34;p5"/>
          <p:cNvSpPr txBox="1"/>
          <p:nvPr/>
        </p:nvSpPr>
        <p:spPr>
          <a:xfrm>
            <a:off x="397425" y="1197428"/>
            <a:ext cx="7409543" cy="3191631"/>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4500"/>
              </a:spcBef>
              <a:spcAft>
                <a:spcPts val="0"/>
              </a:spcAft>
              <a:buNone/>
            </a:pPr>
            <a:r>
              <a:rPr lang="en-US" b="1" dirty="0">
                <a:solidFill>
                  <a:schemeClr val="dk1"/>
                </a:solidFill>
                <a:highlight>
                  <a:srgbClr val="FFFFFF"/>
                </a:highlight>
                <a:latin typeface="Calibri" panose="020F0502020204030204" pitchFamily="34" charset="0"/>
                <a:cs typeface="Calibri" panose="020F0502020204030204" pitchFamily="34" charset="0"/>
              </a:rPr>
              <a:t>Questions that can be asked using the above mentioned datasets</a:t>
            </a:r>
            <a:endParaRPr lang="en-AU" b="1" dirty="0">
              <a:solidFill>
                <a:schemeClr val="dk1"/>
              </a:solidFill>
              <a:highlight>
                <a:srgbClr val="FFFFFF"/>
              </a:highligh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 Which places In Noida have some of the finest Restaurants?</a:t>
            </a:r>
          </a:p>
          <a:p>
            <a:pPr algn="just">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 Which Places in Noida have Restaurants with Lowest rating?</a:t>
            </a:r>
          </a:p>
          <a:p>
            <a:pPr algn="just">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 Which place in Noida is suitable for a Foodie?</a:t>
            </a:r>
          </a:p>
          <a:p>
            <a:pPr algn="just">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 Which place in Noida is not suitable for a Foodie?</a:t>
            </a:r>
          </a:p>
          <a:p>
            <a:pPr algn="just">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 What are the best places in Noida for Chinese Restaurant?</a:t>
            </a:r>
          </a:p>
          <a:p>
            <a:pPr algn="just">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 Which places in Noida have highest rated Chinese Restaurants?</a:t>
            </a:r>
          </a:p>
          <a:p>
            <a:pPr marL="0" lvl="0" indent="0" algn="l" rtl="0">
              <a:lnSpc>
                <a:spcPct val="158000"/>
              </a:lnSpc>
              <a:spcBef>
                <a:spcPts val="1400"/>
              </a:spcBef>
              <a:spcAft>
                <a:spcPts val="0"/>
              </a:spcAft>
              <a:buNone/>
            </a:pPr>
            <a:endParaRPr dirty="0">
              <a:solidFill>
                <a:schemeClr val="dk1"/>
              </a:solidFill>
              <a:highlight>
                <a:srgbClr val="FFFFFF"/>
              </a:highlight>
              <a:latin typeface="Calibri" panose="020F0502020204030204" pitchFamily="34" charset="0"/>
              <a:ea typeface="Georgia"/>
              <a:cs typeface="Calibri" panose="020F0502020204030204" pitchFamily="34" charset="0"/>
              <a:sym typeface="Georgia"/>
            </a:endParaRPr>
          </a:p>
          <a:p>
            <a:pPr marL="0" lvl="0" indent="0" algn="l" rtl="0">
              <a:spcBef>
                <a:spcPts val="0"/>
              </a:spcBef>
              <a:spcAft>
                <a:spcPts val="0"/>
              </a:spcAft>
              <a:buNone/>
            </a:pPr>
            <a:endParaRPr dirty="0">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14317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6"/>
          <p:cNvSpPr txBox="1"/>
          <p:nvPr/>
        </p:nvSpPr>
        <p:spPr>
          <a:xfrm>
            <a:off x="395400" y="317278"/>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Data</a:t>
            </a:r>
            <a:endParaRPr sz="3200" b="1" dirty="0">
              <a:solidFill>
                <a:schemeClr val="accent2"/>
              </a:solidFill>
              <a:latin typeface="Calibri" panose="020F0502020204030204" pitchFamily="34" charset="0"/>
              <a:cs typeface="Calibri" panose="020F0502020204030204" pitchFamily="34" charset="0"/>
            </a:endParaRPr>
          </a:p>
        </p:txBody>
      </p:sp>
      <p:sp>
        <p:nvSpPr>
          <p:cNvPr id="40" name="Google Shape;40;p6"/>
          <p:cNvSpPr txBox="1"/>
          <p:nvPr/>
        </p:nvSpPr>
        <p:spPr>
          <a:xfrm>
            <a:off x="173015" y="956878"/>
            <a:ext cx="7709400" cy="3596700"/>
          </a:xfrm>
          <a:prstGeom prst="rect">
            <a:avLst/>
          </a:prstGeom>
          <a:noFill/>
          <a:ln>
            <a:noFill/>
          </a:ln>
        </p:spPr>
        <p:txBody>
          <a:bodyPr spcFirstLastPara="1" wrap="square" lIns="91425" tIns="91425" rIns="91425" bIns="91425" anchor="t" anchorCtr="0">
            <a:noAutofit/>
          </a:bodyPr>
          <a:lstStyle/>
          <a:p>
            <a:pPr algn="just"/>
            <a:endParaRPr lang="en-US" b="0" i="0" dirty="0">
              <a:solidFill>
                <a:srgbClr val="000000"/>
              </a:solidFill>
              <a:effectLst/>
              <a:latin typeface="Calibri" panose="020F0502020204030204" pitchFamily="34" charset="0"/>
              <a:cs typeface="Calibri" panose="020F0502020204030204" pitchFamily="34" charset="0"/>
            </a:endParaRPr>
          </a:p>
          <a:p>
            <a:pPr algn="just"/>
            <a:r>
              <a:rPr lang="en-US" b="1" i="0" dirty="0">
                <a:solidFill>
                  <a:srgbClr val="000000"/>
                </a:solidFill>
                <a:effectLst/>
                <a:latin typeface="Calibri" panose="020F0502020204030204" pitchFamily="34" charset="0"/>
                <a:cs typeface="Calibri" panose="020F0502020204030204" pitchFamily="34" charset="0"/>
              </a:rPr>
              <a:t>For this project we need the following data:</a:t>
            </a:r>
          </a:p>
          <a:p>
            <a:pPr algn="just"/>
            <a:endParaRPr lang="en-US" b="1" i="0" dirty="0">
              <a:solidFill>
                <a:srgbClr val="000000"/>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 Noida Restaurants data that contains list Locality, Restaurant name, Rating along with their latitude and longitude.</a:t>
            </a:r>
          </a:p>
          <a:p>
            <a:pPr marL="742950" lvl="1" indent="-285750" algn="just">
              <a:buFont typeface="Wingdings" panose="05000000000000000000" pitchFamily="2" charset="2"/>
              <a:buChar char="q"/>
            </a:pPr>
            <a:r>
              <a:rPr lang="en-US" b="1" i="0" dirty="0">
                <a:solidFill>
                  <a:srgbClr val="000000"/>
                </a:solidFill>
                <a:effectLst/>
                <a:latin typeface="Calibri" panose="020F0502020204030204" pitchFamily="34" charset="0"/>
                <a:cs typeface="Calibri" panose="020F0502020204030204" pitchFamily="34" charset="0"/>
              </a:rPr>
              <a:t>Data Source: </a:t>
            </a:r>
            <a:r>
              <a:rPr lang="en-US" b="1" i="0" u="sng" dirty="0" err="1">
                <a:solidFill>
                  <a:srgbClr val="296EAA"/>
                </a:solidFill>
                <a:effectLst/>
                <a:latin typeface="Calibri" panose="020F0502020204030204" pitchFamily="34" charset="0"/>
                <a:cs typeface="Calibri" panose="020F0502020204030204" pitchFamily="34" charset="0"/>
                <a:hlinkClick r:id="rId3"/>
              </a:rPr>
              <a:t>zomatoKaggle</a:t>
            </a:r>
            <a:endParaRPr lang="en-US" b="1" i="0" dirty="0">
              <a:solidFill>
                <a:srgbClr val="000000"/>
              </a:solidFill>
              <a:effectLst/>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n-US" b="1" i="0" dirty="0">
                <a:solidFill>
                  <a:srgbClr val="000000"/>
                </a:solidFill>
                <a:effectLst/>
                <a:latin typeface="Calibri" panose="020F0502020204030204" pitchFamily="34" charset="0"/>
                <a:cs typeface="Calibri" panose="020F0502020204030204" pitchFamily="34" charset="0"/>
              </a:rPr>
              <a:t>Description: This data set contains the required information which we will use to explore various localities of Noida city.</a:t>
            </a:r>
          </a:p>
          <a:p>
            <a:pPr marL="457200" lvl="1" algn="just"/>
            <a:endParaRPr lang="en-US" b="1" i="0" dirty="0">
              <a:solidFill>
                <a:srgbClr val="000000"/>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 Nearby places in each locality of Noida city.</a:t>
            </a:r>
          </a:p>
          <a:p>
            <a:pPr marL="628650" lvl="1" indent="-171450" algn="just">
              <a:buFont typeface="Wingdings" panose="05000000000000000000" pitchFamily="2" charset="2"/>
              <a:buChar char="q"/>
            </a:pPr>
            <a:r>
              <a:rPr lang="en-US" b="1" i="0" dirty="0">
                <a:solidFill>
                  <a:srgbClr val="000000"/>
                </a:solidFill>
                <a:effectLst/>
                <a:latin typeface="Calibri" panose="020F0502020204030204" pitchFamily="34" charset="0"/>
                <a:cs typeface="Calibri" panose="020F0502020204030204" pitchFamily="34" charset="0"/>
              </a:rPr>
              <a:t>   Data Source: </a:t>
            </a:r>
            <a:r>
              <a:rPr lang="en-US" b="1" i="0" u="sng" dirty="0" err="1">
                <a:solidFill>
                  <a:srgbClr val="296EAA"/>
                </a:solidFill>
                <a:effectLst/>
                <a:latin typeface="Calibri" panose="020F0502020204030204" pitchFamily="34" charset="0"/>
                <a:cs typeface="Calibri" panose="020F0502020204030204" pitchFamily="34" charset="0"/>
                <a:hlinkClick r:id="rId4"/>
              </a:rPr>
              <a:t>FourSquareAPI</a:t>
            </a:r>
            <a:endParaRPr lang="en-US" b="1" i="0" dirty="0">
              <a:solidFill>
                <a:srgbClr val="000000"/>
              </a:solidFill>
              <a:effectLst/>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n-US" b="1" i="0" dirty="0">
                <a:solidFill>
                  <a:srgbClr val="000000"/>
                </a:solidFill>
                <a:effectLst/>
                <a:latin typeface="Calibri" panose="020F0502020204030204" pitchFamily="34" charset="0"/>
                <a:cs typeface="Calibri" panose="020F0502020204030204" pitchFamily="34" charset="0"/>
              </a:rPr>
              <a:t>Description: By using this API we will get all the venues in each neighborhood.</a:t>
            </a:r>
          </a:p>
          <a:p>
            <a:pPr marL="0" lvl="0" indent="0" algn="l" rtl="0">
              <a:lnSpc>
                <a:spcPct val="158000"/>
              </a:lnSpc>
              <a:spcBef>
                <a:spcPts val="1400"/>
              </a:spcBef>
              <a:spcAft>
                <a:spcPts val="0"/>
              </a:spcAft>
              <a:buClr>
                <a:schemeClr val="dk1"/>
              </a:buClr>
              <a:buSzPts val="1100"/>
              <a:buFont typeface="Arial"/>
              <a:buNone/>
            </a:pPr>
            <a:endParaRPr dirty="0">
              <a:latin typeface="Calibri"/>
              <a:ea typeface="Calibri"/>
              <a:cs typeface="Calibri"/>
              <a:sym typeface="Calibri"/>
            </a:endParaRPr>
          </a:p>
        </p:txBody>
      </p:sp>
    </p:spTree>
    <p:extLst>
      <p:ext uri="{BB962C8B-B14F-4D97-AF65-F5344CB8AC3E}">
        <p14:creationId xmlns:p14="http://schemas.microsoft.com/office/powerpoint/2010/main" val="7899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Approach</a:t>
            </a:r>
            <a:endParaRPr sz="3200" b="1" dirty="0">
              <a:solidFill>
                <a:schemeClr val="accent2"/>
              </a:solidFill>
              <a:latin typeface="Calibri" panose="020F0502020204030204" pitchFamily="34" charset="0"/>
              <a:cs typeface="Calibri" panose="020F0502020204030204" pitchFamily="34" charset="0"/>
            </a:endParaRPr>
          </a:p>
        </p:txBody>
      </p:sp>
      <p:sp>
        <p:nvSpPr>
          <p:cNvPr id="46" name="Google Shape;46;p7"/>
          <p:cNvSpPr txBox="1"/>
          <p:nvPr/>
        </p:nvSpPr>
        <p:spPr>
          <a:xfrm>
            <a:off x="523863" y="1363401"/>
            <a:ext cx="7110651" cy="2497399"/>
          </a:xfrm>
          <a:prstGeom prst="rect">
            <a:avLst/>
          </a:prstGeom>
          <a:noFill/>
          <a:ln>
            <a:noFill/>
          </a:ln>
        </p:spPr>
        <p:txBody>
          <a:bodyPr spcFirstLastPara="1" wrap="square" lIns="91425" tIns="91425" rIns="91425" bIns="91425" anchor="t" anchorCtr="0">
            <a:noAutofit/>
          </a:bodyPr>
          <a:lstStyle/>
          <a:p>
            <a:pPr algn="just">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Collect the Noida city data from </a:t>
            </a:r>
            <a:r>
              <a:rPr lang="en-US" b="0" i="0" u="sng" dirty="0" err="1">
                <a:solidFill>
                  <a:srgbClr val="296EAA"/>
                </a:solidFill>
                <a:effectLst/>
                <a:latin typeface="Calibri" panose="020F0502020204030204" pitchFamily="34" charset="0"/>
                <a:cs typeface="Calibri" panose="020F0502020204030204" pitchFamily="34" charset="0"/>
                <a:hlinkClick r:id="rId3"/>
              </a:rPr>
              <a:t>zomatoKaggle</a:t>
            </a:r>
            <a:endParaRPr lang="en-US" b="0" i="0" dirty="0">
              <a:solidFill>
                <a:srgbClr val="000000"/>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Using Foursquare API we will find all venues for each </a:t>
            </a:r>
            <a:r>
              <a:rPr lang="en-US" b="0" i="0" dirty="0" err="1">
                <a:solidFill>
                  <a:srgbClr val="000000"/>
                </a:solidFill>
                <a:effectLst/>
                <a:latin typeface="Calibri" panose="020F0502020204030204" pitchFamily="34" charset="0"/>
                <a:cs typeface="Calibri" panose="020F0502020204030204" pitchFamily="34" charset="0"/>
              </a:rPr>
              <a:t>neighbourhoods</a:t>
            </a:r>
            <a:r>
              <a:rPr lang="en-US" b="0" i="0" dirty="0">
                <a:solidFill>
                  <a:srgbClr val="000000"/>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Filter out all venues that are nearby by locality.</a:t>
            </a:r>
          </a:p>
          <a:p>
            <a:pPr algn="just">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Using aggregative rating for each restaurant to find the best places.</a:t>
            </a:r>
          </a:p>
          <a:p>
            <a:pPr algn="just">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 Visualize the Ranking of neighborhoods using folium library(python)</a:t>
            </a:r>
          </a:p>
          <a:p>
            <a:pPr marL="0" lvl="0" indent="0" algn="just" rtl="0">
              <a:spcBef>
                <a:spcPts val="0"/>
              </a:spcBef>
              <a:spcAft>
                <a:spcPts val="0"/>
              </a:spcAft>
              <a:buNone/>
            </a:pPr>
            <a:endParaRPr dirty="0">
              <a:solidFill>
                <a:schemeClr val="dk1"/>
              </a:solidFill>
              <a:highlight>
                <a:srgbClr val="FFFFFF"/>
              </a:highlight>
              <a:latin typeface="Calibri" panose="020F0502020204030204" pitchFamily="34" charset="0"/>
              <a:ea typeface="Georgia"/>
              <a:cs typeface="Calibri" panose="020F0502020204030204" pitchFamily="34" charset="0"/>
              <a:sym typeface="Georgia"/>
            </a:endParaRPr>
          </a:p>
        </p:txBody>
      </p:sp>
    </p:spTree>
    <p:extLst>
      <p:ext uri="{BB962C8B-B14F-4D97-AF65-F5344CB8AC3E}">
        <p14:creationId xmlns:p14="http://schemas.microsoft.com/office/powerpoint/2010/main" val="174492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p:nvPr/>
        </p:nvSpPr>
        <p:spPr>
          <a:xfrm>
            <a:off x="1326339" y="917120"/>
            <a:ext cx="5161546" cy="2246994"/>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dirty="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200" b="1" dirty="0">
                <a:solidFill>
                  <a:schemeClr val="accent2"/>
                </a:solidFill>
                <a:latin typeface="Calibri" panose="020F0502020204030204" pitchFamily="34" charset="0"/>
                <a:ea typeface="Roboto"/>
                <a:cs typeface="Calibri" panose="020F0502020204030204" pitchFamily="34" charset="0"/>
                <a:sym typeface="Roboto"/>
              </a:rPr>
              <a:t>Results</a:t>
            </a:r>
            <a:endParaRPr sz="32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118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2" name="Picture 1">
            <a:extLst>
              <a:ext uri="{FF2B5EF4-FFF2-40B4-BE49-F238E27FC236}">
                <a16:creationId xmlns:a16="http://schemas.microsoft.com/office/drawing/2014/main" id="{8D09B2B3-A034-40B9-B615-3F12736D3649}"/>
              </a:ext>
            </a:extLst>
          </p:cNvPr>
          <p:cNvPicPr>
            <a:picLocks noChangeAspect="1"/>
          </p:cNvPicPr>
          <p:nvPr/>
        </p:nvPicPr>
        <p:blipFill>
          <a:blip r:embed="rId3"/>
          <a:stretch>
            <a:fillRect/>
          </a:stretch>
        </p:blipFill>
        <p:spPr>
          <a:xfrm>
            <a:off x="662479" y="824635"/>
            <a:ext cx="6454699" cy="3508744"/>
          </a:xfrm>
          <a:prstGeom prst="rect">
            <a:avLst/>
          </a:prstGeom>
        </p:spPr>
      </p:pic>
      <p:sp>
        <p:nvSpPr>
          <p:cNvPr id="3" name="TextBox 2">
            <a:extLst>
              <a:ext uri="{FF2B5EF4-FFF2-40B4-BE49-F238E27FC236}">
                <a16:creationId xmlns:a16="http://schemas.microsoft.com/office/drawing/2014/main" id="{AEB04B05-7026-4580-8589-4191DB75003C}"/>
              </a:ext>
            </a:extLst>
          </p:cNvPr>
          <p:cNvSpPr txBox="1"/>
          <p:nvPr/>
        </p:nvSpPr>
        <p:spPr>
          <a:xfrm>
            <a:off x="384629" y="184298"/>
            <a:ext cx="6335147"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Which places In Noida have some of the finest Restaurants?</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925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CE5283-E9B1-4433-A91C-16F32CC52CA0}"/>
              </a:ext>
            </a:extLst>
          </p:cNvPr>
          <p:cNvPicPr>
            <a:picLocks noChangeAspect="1"/>
          </p:cNvPicPr>
          <p:nvPr/>
        </p:nvPicPr>
        <p:blipFill>
          <a:blip r:embed="rId2"/>
          <a:stretch>
            <a:fillRect/>
          </a:stretch>
        </p:blipFill>
        <p:spPr>
          <a:xfrm>
            <a:off x="469004" y="1019396"/>
            <a:ext cx="6596922" cy="3104707"/>
          </a:xfrm>
          <a:prstGeom prst="rect">
            <a:avLst/>
          </a:prstGeom>
        </p:spPr>
      </p:pic>
      <p:sp>
        <p:nvSpPr>
          <p:cNvPr id="6" name="TextBox 5">
            <a:extLst>
              <a:ext uri="{FF2B5EF4-FFF2-40B4-BE49-F238E27FC236}">
                <a16:creationId xmlns:a16="http://schemas.microsoft.com/office/drawing/2014/main" id="{224B79AB-CF1E-4B9E-9D51-6D36A8E068E4}"/>
              </a:ext>
            </a:extLst>
          </p:cNvPr>
          <p:cNvSpPr txBox="1"/>
          <p:nvPr/>
        </p:nvSpPr>
        <p:spPr>
          <a:xfrm>
            <a:off x="355600" y="245435"/>
            <a:ext cx="6710326"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Which Places in Noida have Restaurants with Lowest rating?</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95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a:extLst>
              <a:ext uri="{FF2B5EF4-FFF2-40B4-BE49-F238E27FC236}">
                <a16:creationId xmlns:a16="http://schemas.microsoft.com/office/drawing/2014/main" id="{A1D9A1DA-1F09-4A1F-9EC2-B106FCA9F964}"/>
              </a:ext>
            </a:extLst>
          </p:cNvPr>
          <p:cNvPicPr>
            <a:picLocks noChangeAspect="1"/>
          </p:cNvPicPr>
          <p:nvPr/>
        </p:nvPicPr>
        <p:blipFill>
          <a:blip r:embed="rId3"/>
          <a:stretch>
            <a:fillRect/>
          </a:stretch>
        </p:blipFill>
        <p:spPr>
          <a:xfrm>
            <a:off x="281930" y="998131"/>
            <a:ext cx="6736825" cy="3147238"/>
          </a:xfrm>
          <a:prstGeom prst="rect">
            <a:avLst/>
          </a:prstGeom>
        </p:spPr>
      </p:pic>
      <p:sp>
        <p:nvSpPr>
          <p:cNvPr id="4" name="TextBox 3">
            <a:extLst>
              <a:ext uri="{FF2B5EF4-FFF2-40B4-BE49-F238E27FC236}">
                <a16:creationId xmlns:a16="http://schemas.microsoft.com/office/drawing/2014/main" id="{079A2B59-6734-4683-897C-EE7EFD3F85FE}"/>
              </a:ext>
            </a:extLst>
          </p:cNvPr>
          <p:cNvSpPr txBox="1"/>
          <p:nvPr/>
        </p:nvSpPr>
        <p:spPr>
          <a:xfrm>
            <a:off x="486229" y="217377"/>
            <a:ext cx="5376531" cy="369332"/>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cs typeface="Calibri" panose="020F0502020204030204" pitchFamily="34" charset="0"/>
              </a:rPr>
              <a:t>Which place in Noida is suitable for a Foodie?</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23472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47</TotalTime>
  <Words>580</Words>
  <Application>Microsoft Office PowerPoint</Application>
  <PresentationFormat>On-screen Show (16:9)</PresentationFormat>
  <Paragraphs>61</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Wingdings</vt:lpstr>
      <vt:lpstr>Arial</vt:lpstr>
      <vt:lpstr>Roboto</vt:lpstr>
      <vt:lpstr>Georgia</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ALVIN CHERIYAN</dc:creator>
  <cp:lastModifiedBy>ALVIN CHERIYAN</cp:lastModifiedBy>
  <cp:revision>7</cp:revision>
  <dcterms:modified xsi:type="dcterms:W3CDTF">2020-11-07T09:53:11Z</dcterms:modified>
</cp:coreProperties>
</file>