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DM Sans Bold" charset="1" panose="00000000000000000000"/>
      <p:regular r:id="rId18"/>
    </p:embeddedFont>
    <p:embeddedFont>
      <p:font typeface="DM Sans" charset="1" panose="00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 Id="rId4" Target="../media/image3.jpeg" Type="http://schemas.openxmlformats.org/officeDocument/2006/relationships/image"/><Relationship Id="rId5" Target="../media/image4.jpeg" Type="http://schemas.openxmlformats.org/officeDocument/2006/relationships/image"/><Relationship Id="rId6" Target="../media/image5.jpeg" Type="http://schemas.openxmlformats.org/officeDocument/2006/relationships/image"/><Relationship Id="rId7" Target="../media/image6.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10.jpeg" Type="http://schemas.openxmlformats.org/officeDocument/2006/relationships/image"/><Relationship Id="rId4" Target="../media/image11.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861976" y="2805499"/>
            <a:ext cx="14899267" cy="3663939"/>
          </a:xfrm>
          <a:prstGeom prst="rect">
            <a:avLst/>
          </a:prstGeom>
        </p:spPr>
        <p:txBody>
          <a:bodyPr anchor="t" rtlCol="false" tIns="0" lIns="0" bIns="0" rIns="0">
            <a:spAutoFit/>
          </a:bodyPr>
          <a:lstStyle/>
          <a:p>
            <a:pPr algn="ctr">
              <a:lnSpc>
                <a:spcPts val="7112"/>
              </a:lnSpc>
            </a:pPr>
            <a:r>
              <a:rPr lang="en-US" sz="7991" b="true">
                <a:solidFill>
                  <a:srgbClr val="000000"/>
                </a:solidFill>
                <a:latin typeface="DM Sans Bold"/>
                <a:ea typeface="DM Sans Bold"/>
                <a:cs typeface="DM Sans Bold"/>
                <a:sym typeface="DM Sans Bold"/>
              </a:rPr>
              <a:t>INSURANCE  PREDICTION</a:t>
            </a:r>
          </a:p>
          <a:p>
            <a:pPr algn="ctr">
              <a:lnSpc>
                <a:spcPts val="7112"/>
              </a:lnSpc>
            </a:pPr>
          </a:p>
          <a:p>
            <a:pPr algn="ctr">
              <a:lnSpc>
                <a:spcPts val="7112"/>
              </a:lnSpc>
            </a:pPr>
            <a:r>
              <a:rPr lang="en-US" sz="7991">
                <a:solidFill>
                  <a:srgbClr val="000000"/>
                </a:solidFill>
                <a:latin typeface="DM Sans"/>
                <a:ea typeface="DM Sans"/>
                <a:cs typeface="DM Sans"/>
                <a:sym typeface="DM Sans"/>
              </a:rPr>
              <a:t>(MAJOR PROJECT)</a:t>
            </a:r>
          </a:p>
          <a:p>
            <a:pPr algn="ctr">
              <a:lnSpc>
                <a:spcPts val="7112"/>
              </a:lnSpc>
            </a:pPr>
          </a:p>
        </p:txBody>
      </p:sp>
      <p:sp>
        <p:nvSpPr>
          <p:cNvPr name="AutoShape 3" id="3"/>
          <p:cNvSpPr/>
          <p:nvPr/>
        </p:nvSpPr>
        <p:spPr>
          <a:xfrm flipH="true" flipV="true">
            <a:off x="2345438" y="1565979"/>
            <a:ext cx="1632016" cy="0"/>
          </a:xfrm>
          <a:prstGeom prst="line">
            <a:avLst/>
          </a:prstGeom>
          <a:ln cap="flat" w="190500">
            <a:solidFill>
              <a:srgbClr val="000000"/>
            </a:solidFill>
            <a:prstDash val="solid"/>
            <a:headEnd type="none" len="sm" w="sm"/>
            <a:tailEnd type="none" len="sm" w="sm"/>
          </a:ln>
        </p:spPr>
      </p:sp>
      <p:sp>
        <p:nvSpPr>
          <p:cNvPr name="AutoShape 4" id="4"/>
          <p:cNvSpPr/>
          <p:nvPr/>
        </p:nvSpPr>
        <p:spPr>
          <a:xfrm>
            <a:off x="17164050" y="8810213"/>
            <a:ext cx="0" cy="1632016"/>
          </a:xfrm>
          <a:prstGeom prst="line">
            <a:avLst/>
          </a:prstGeom>
          <a:ln cap="flat" w="190500">
            <a:solidFill>
              <a:srgbClr val="000000"/>
            </a:solidFill>
            <a:prstDash val="solid"/>
            <a:headEnd type="none" len="sm" w="sm"/>
            <a:tailEnd type="none" len="sm" w="sm"/>
          </a:ln>
        </p:spPr>
      </p:sp>
      <p:sp>
        <p:nvSpPr>
          <p:cNvPr name="TextBox 5" id="5"/>
          <p:cNvSpPr txBox="true"/>
          <p:nvPr/>
        </p:nvSpPr>
        <p:spPr>
          <a:xfrm rot="0">
            <a:off x="1861976" y="7491156"/>
            <a:ext cx="6778324" cy="2457446"/>
          </a:xfrm>
          <a:prstGeom prst="rect">
            <a:avLst/>
          </a:prstGeom>
        </p:spPr>
        <p:txBody>
          <a:bodyPr anchor="t" rtlCol="false" tIns="0" lIns="0" bIns="0" rIns="0">
            <a:spAutoFit/>
          </a:bodyPr>
          <a:lstStyle/>
          <a:p>
            <a:pPr algn="just">
              <a:lnSpc>
                <a:spcPts val="4880"/>
              </a:lnSpc>
            </a:pPr>
            <a:r>
              <a:rPr lang="en-US" sz="5483" b="true">
                <a:solidFill>
                  <a:srgbClr val="000000"/>
                </a:solidFill>
                <a:latin typeface="DM Sans Bold"/>
                <a:ea typeface="DM Sans Bold"/>
                <a:cs typeface="DM Sans Bold"/>
                <a:sym typeface="DM Sans Bold"/>
              </a:rPr>
              <a:t>GROUP MEMBERS:</a:t>
            </a:r>
          </a:p>
          <a:p>
            <a:pPr algn="just">
              <a:lnSpc>
                <a:spcPts val="4880"/>
              </a:lnSpc>
            </a:pPr>
          </a:p>
          <a:p>
            <a:pPr algn="just" marL="591977" indent="-295988" lvl="1">
              <a:lnSpc>
                <a:spcPts val="2440"/>
              </a:lnSpc>
              <a:buFont typeface="Arial"/>
              <a:buChar char="•"/>
            </a:pPr>
            <a:r>
              <a:rPr lang="en-US" b="true" sz="2741">
                <a:solidFill>
                  <a:srgbClr val="000000"/>
                </a:solidFill>
                <a:latin typeface="DM Sans Bold"/>
                <a:ea typeface="DM Sans Bold"/>
                <a:cs typeface="DM Sans Bold"/>
                <a:sym typeface="DM Sans Bold"/>
              </a:rPr>
              <a:t>ALWIN JOJY</a:t>
            </a:r>
          </a:p>
          <a:p>
            <a:pPr algn="just" marL="591977" indent="-295988" lvl="1">
              <a:lnSpc>
                <a:spcPts val="2440"/>
              </a:lnSpc>
              <a:buFont typeface="Arial"/>
              <a:buChar char="•"/>
            </a:pPr>
            <a:r>
              <a:rPr lang="en-US" b="true" sz="2741">
                <a:solidFill>
                  <a:srgbClr val="000000"/>
                </a:solidFill>
                <a:latin typeface="DM Sans Bold"/>
                <a:ea typeface="DM Sans Bold"/>
                <a:cs typeface="DM Sans Bold"/>
                <a:sym typeface="DM Sans Bold"/>
              </a:rPr>
              <a:t>ANUSREE MANOJ</a:t>
            </a:r>
          </a:p>
          <a:p>
            <a:pPr algn="just" marL="591977" indent="-295988" lvl="1">
              <a:lnSpc>
                <a:spcPts val="2440"/>
              </a:lnSpc>
              <a:buFont typeface="Arial"/>
              <a:buChar char="•"/>
            </a:pPr>
            <a:r>
              <a:rPr lang="en-US" b="true" sz="2741">
                <a:solidFill>
                  <a:srgbClr val="000000"/>
                </a:solidFill>
                <a:latin typeface="DM Sans Bold"/>
                <a:ea typeface="DM Sans Bold"/>
                <a:cs typeface="DM Sans Bold"/>
                <a:sym typeface="DM Sans Bold"/>
              </a:rPr>
              <a:t>MANOJ R</a:t>
            </a:r>
          </a:p>
          <a:p>
            <a:pPr algn="just" marL="591977" indent="-295988" lvl="1">
              <a:lnSpc>
                <a:spcPts val="2440"/>
              </a:lnSpc>
              <a:buFont typeface="Arial"/>
              <a:buChar char="•"/>
            </a:pPr>
            <a:r>
              <a:rPr lang="en-US" b="true" sz="2741">
                <a:solidFill>
                  <a:srgbClr val="000000"/>
                </a:solidFill>
                <a:latin typeface="DM Sans Bold"/>
                <a:ea typeface="DM Sans Bold"/>
                <a:cs typeface="DM Sans Bold"/>
                <a:sym typeface="DM Sans Bold"/>
              </a:rPr>
              <a:t>ALAN J NORBERT</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83132" y="1317625"/>
            <a:ext cx="17532980" cy="9100756"/>
          </a:xfrm>
          <a:prstGeom prst="rect">
            <a:avLst/>
          </a:prstGeom>
        </p:spPr>
        <p:txBody>
          <a:bodyPr anchor="t" rtlCol="false" tIns="0" lIns="0" bIns="0" rIns="0">
            <a:spAutoFit/>
          </a:bodyPr>
          <a:lstStyle/>
          <a:p>
            <a:pPr algn="ctr">
              <a:lnSpc>
                <a:spcPts val="2674"/>
              </a:lnSpc>
              <a:spcBef>
                <a:spcPct val="0"/>
              </a:spcBef>
            </a:pPr>
          </a:p>
          <a:p>
            <a:pPr algn="just">
              <a:lnSpc>
                <a:spcPts val="4065"/>
              </a:lnSpc>
              <a:spcBef>
                <a:spcPct val="0"/>
              </a:spcBef>
            </a:pPr>
            <a:r>
              <a:rPr lang="en-US" b="true" sz="3799">
                <a:solidFill>
                  <a:srgbClr val="000000"/>
                </a:solidFill>
                <a:latin typeface="DM Sans Bold"/>
                <a:ea typeface="DM Sans Bold"/>
                <a:cs typeface="DM Sans Bold"/>
                <a:sym typeface="DM Sans Bold"/>
              </a:rPr>
              <a:t>Model Deployment</a:t>
            </a:r>
          </a:p>
          <a:p>
            <a:pPr algn="just">
              <a:lnSpc>
                <a:spcPts val="4065"/>
              </a:lnSpc>
              <a:spcBef>
                <a:spcPct val="0"/>
              </a:spcBef>
            </a:pPr>
          </a:p>
          <a:p>
            <a:pPr algn="just">
              <a:lnSpc>
                <a:spcPts val="4065"/>
              </a:lnSpc>
              <a:spcBef>
                <a:spcPct val="0"/>
              </a:spcBef>
            </a:pPr>
            <a:r>
              <a:rPr lang="en-US" sz="3799">
                <a:solidFill>
                  <a:srgbClr val="000000"/>
                </a:solidFill>
                <a:latin typeface="DM Sans"/>
                <a:ea typeface="DM Sans"/>
                <a:cs typeface="DM Sans"/>
                <a:sym typeface="DM Sans"/>
              </a:rPr>
              <a:t>The model is deployed using Streamlit, which provides an interactive and visually appealing user interface. </a:t>
            </a:r>
          </a:p>
          <a:p>
            <a:pPr algn="just">
              <a:lnSpc>
                <a:spcPts val="4065"/>
              </a:lnSpc>
              <a:spcBef>
                <a:spcPct val="0"/>
              </a:spcBef>
            </a:pPr>
          </a:p>
          <a:p>
            <a:pPr algn="just">
              <a:lnSpc>
                <a:spcPts val="4065"/>
              </a:lnSpc>
              <a:spcBef>
                <a:spcPct val="0"/>
              </a:spcBef>
            </a:pPr>
            <a:r>
              <a:rPr lang="en-US" sz="3799">
                <a:solidFill>
                  <a:srgbClr val="000000"/>
                </a:solidFill>
                <a:latin typeface="DM Sans"/>
                <a:ea typeface="DM Sans"/>
                <a:cs typeface="DM Sans"/>
                <a:sym typeface="DM Sans"/>
              </a:rPr>
              <a:t>Users can:</a:t>
            </a:r>
          </a:p>
          <a:p>
            <a:pPr algn="just">
              <a:lnSpc>
                <a:spcPts val="4065"/>
              </a:lnSpc>
              <a:spcBef>
                <a:spcPct val="0"/>
              </a:spcBef>
            </a:pPr>
          </a:p>
          <a:p>
            <a:pPr algn="just">
              <a:lnSpc>
                <a:spcPts val="4065"/>
              </a:lnSpc>
              <a:spcBef>
                <a:spcPct val="0"/>
              </a:spcBef>
            </a:pPr>
            <a:r>
              <a:rPr lang="en-US" sz="3799">
                <a:solidFill>
                  <a:srgbClr val="000000"/>
                </a:solidFill>
                <a:latin typeface="DM Sans"/>
                <a:ea typeface="DM Sans"/>
                <a:cs typeface="DM Sans"/>
                <a:sym typeface="DM Sans"/>
              </a:rPr>
              <a:t>⦁ Predict their insurance charges based on the input features.</a:t>
            </a:r>
          </a:p>
          <a:p>
            <a:pPr algn="just">
              <a:lnSpc>
                <a:spcPts val="4065"/>
              </a:lnSpc>
              <a:spcBef>
                <a:spcPct val="0"/>
              </a:spcBef>
            </a:pPr>
          </a:p>
          <a:p>
            <a:pPr algn="just">
              <a:lnSpc>
                <a:spcPts val="4065"/>
              </a:lnSpc>
              <a:spcBef>
                <a:spcPct val="0"/>
              </a:spcBef>
            </a:pPr>
            <a:r>
              <a:rPr lang="en-US" sz="3799">
                <a:solidFill>
                  <a:srgbClr val="000000"/>
                </a:solidFill>
                <a:latin typeface="DM Sans"/>
                <a:ea typeface="DM Sans"/>
                <a:cs typeface="DM Sans"/>
                <a:sym typeface="DM Sans"/>
              </a:rPr>
              <a:t>⦁ Contribute new data to improve the model’s predictions.</a:t>
            </a:r>
          </a:p>
          <a:p>
            <a:pPr algn="just">
              <a:lnSpc>
                <a:spcPts val="4065"/>
              </a:lnSpc>
              <a:spcBef>
                <a:spcPct val="0"/>
              </a:spcBef>
            </a:pPr>
          </a:p>
          <a:p>
            <a:pPr algn="just">
              <a:lnSpc>
                <a:spcPts val="4065"/>
              </a:lnSpc>
              <a:spcBef>
                <a:spcPct val="0"/>
              </a:spcBef>
            </a:pPr>
            <a:r>
              <a:rPr lang="en-US" sz="3799">
                <a:solidFill>
                  <a:srgbClr val="000000"/>
                </a:solidFill>
                <a:latin typeface="DM Sans"/>
                <a:ea typeface="DM Sans"/>
                <a:cs typeface="DM Sans"/>
                <a:sym typeface="DM Sans"/>
              </a:rPr>
              <a:t>⦁ Visualize the model’s performance and feature importance.</a:t>
            </a:r>
          </a:p>
          <a:p>
            <a:pPr algn="just">
              <a:lnSpc>
                <a:spcPts val="4065"/>
              </a:lnSpc>
              <a:spcBef>
                <a:spcPct val="0"/>
              </a:spcBef>
            </a:pPr>
          </a:p>
          <a:p>
            <a:pPr algn="just">
              <a:lnSpc>
                <a:spcPts val="4065"/>
              </a:lnSpc>
              <a:spcBef>
                <a:spcPct val="0"/>
              </a:spcBef>
            </a:pPr>
            <a:r>
              <a:rPr lang="en-US" sz="3799">
                <a:solidFill>
                  <a:srgbClr val="000000"/>
                </a:solidFill>
                <a:latin typeface="DM Sans"/>
                <a:ea typeface="DM Sans"/>
                <a:cs typeface="DM Sans"/>
                <a:sym typeface="DM Sans"/>
              </a:rPr>
              <a:t>The app was styled using custom CSS for a clean, professional look with interactive elements and responsive animations.</a:t>
            </a:r>
          </a:p>
          <a:p>
            <a:pPr algn="just">
              <a:lnSpc>
                <a:spcPts val="4065"/>
              </a:lnSpc>
              <a:spcBef>
                <a:spcPct val="0"/>
              </a:spcBef>
            </a:pPr>
          </a:p>
          <a:p>
            <a:pPr algn="just">
              <a:lnSpc>
                <a:spcPts val="4065"/>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14350" y="1782364"/>
            <a:ext cx="15883469" cy="8222823"/>
          </a:xfrm>
          <a:prstGeom prst="rect">
            <a:avLst/>
          </a:prstGeom>
        </p:spPr>
        <p:txBody>
          <a:bodyPr anchor="t" rtlCol="false" tIns="0" lIns="0" bIns="0" rIns="0">
            <a:spAutoFit/>
          </a:bodyPr>
          <a:lstStyle/>
          <a:p>
            <a:pPr algn="just">
              <a:lnSpc>
                <a:spcPts val="3643"/>
              </a:lnSpc>
              <a:spcBef>
                <a:spcPct val="0"/>
              </a:spcBef>
            </a:pPr>
            <a:r>
              <a:rPr lang="en-US" b="true" sz="3405">
                <a:solidFill>
                  <a:srgbClr val="000000"/>
                </a:solidFill>
                <a:latin typeface="DM Sans Bold"/>
                <a:ea typeface="DM Sans Bold"/>
                <a:cs typeface="DM Sans Bold"/>
                <a:sym typeface="DM Sans Bold"/>
              </a:rPr>
              <a:t> 1 )Home Page</a:t>
            </a:r>
          </a:p>
          <a:p>
            <a:pPr algn="just">
              <a:lnSpc>
                <a:spcPts val="3643"/>
              </a:lnSpc>
              <a:spcBef>
                <a:spcPct val="0"/>
              </a:spcBef>
            </a:pPr>
            <a:r>
              <a:rPr lang="en-US" sz="3405">
                <a:solidFill>
                  <a:srgbClr val="000000"/>
                </a:solidFill>
                <a:latin typeface="DM Sans"/>
                <a:ea typeface="DM Sans"/>
                <a:cs typeface="DM Sans"/>
                <a:sym typeface="DM Sans"/>
              </a:rPr>
              <a:t>The home page of the application displays a description of the dataset, along with visualizations for:</a:t>
            </a:r>
          </a:p>
          <a:p>
            <a:pPr algn="just">
              <a:lnSpc>
                <a:spcPts val="3643"/>
              </a:lnSpc>
              <a:spcBef>
                <a:spcPct val="0"/>
              </a:spcBef>
            </a:pPr>
            <a:r>
              <a:rPr lang="en-US" sz="3405">
                <a:solidFill>
                  <a:srgbClr val="000000"/>
                </a:solidFill>
                <a:latin typeface="DM Sans"/>
                <a:ea typeface="DM Sans"/>
                <a:cs typeface="DM Sans"/>
                <a:sym typeface="DM Sans"/>
              </a:rPr>
              <a:t>⦁ Actual vs Predicted Charges: A scatter plot comparing actual charges to predicted charges.</a:t>
            </a:r>
          </a:p>
          <a:p>
            <a:pPr algn="just">
              <a:lnSpc>
                <a:spcPts val="3643"/>
              </a:lnSpc>
              <a:spcBef>
                <a:spcPct val="0"/>
              </a:spcBef>
            </a:pPr>
            <a:r>
              <a:rPr lang="en-US" sz="3405">
                <a:solidFill>
                  <a:srgbClr val="000000"/>
                </a:solidFill>
                <a:latin typeface="DM Sans"/>
                <a:ea typeface="DM Sans"/>
                <a:cs typeface="DM Sans"/>
                <a:sym typeface="DM Sans"/>
              </a:rPr>
              <a:t>⦁ Feature Importance: A bar plot showing the relative importance of each feature in predicting insurance charges.</a:t>
            </a:r>
          </a:p>
          <a:p>
            <a:pPr algn="just">
              <a:lnSpc>
                <a:spcPts val="3643"/>
              </a:lnSpc>
              <a:spcBef>
                <a:spcPct val="0"/>
              </a:spcBef>
            </a:pPr>
          </a:p>
          <a:p>
            <a:pPr algn="just">
              <a:lnSpc>
                <a:spcPts val="3643"/>
              </a:lnSpc>
              <a:spcBef>
                <a:spcPct val="0"/>
              </a:spcBef>
            </a:pPr>
            <a:r>
              <a:rPr lang="en-US" sz="3405">
                <a:solidFill>
                  <a:srgbClr val="000000"/>
                </a:solidFill>
                <a:latin typeface="DM Sans"/>
                <a:ea typeface="DM Sans"/>
                <a:cs typeface="DM Sans"/>
                <a:sym typeface="DM Sans"/>
              </a:rPr>
              <a:t> </a:t>
            </a:r>
            <a:r>
              <a:rPr lang="en-US" b="true" sz="3405">
                <a:solidFill>
                  <a:srgbClr val="000000"/>
                </a:solidFill>
                <a:latin typeface="DM Sans Bold"/>
                <a:ea typeface="DM Sans Bold"/>
                <a:cs typeface="DM Sans Bold"/>
                <a:sym typeface="DM Sans Bold"/>
              </a:rPr>
              <a:t>2) Prediction Page</a:t>
            </a:r>
          </a:p>
          <a:p>
            <a:pPr algn="just">
              <a:lnSpc>
                <a:spcPts val="3643"/>
              </a:lnSpc>
              <a:spcBef>
                <a:spcPct val="0"/>
              </a:spcBef>
            </a:pPr>
            <a:r>
              <a:rPr lang="en-US" sz="3405">
                <a:solidFill>
                  <a:srgbClr val="000000"/>
                </a:solidFill>
                <a:latin typeface="DM Sans"/>
                <a:ea typeface="DM Sans"/>
                <a:cs typeface="DM Sans"/>
                <a:sym typeface="DM Sans"/>
              </a:rPr>
              <a:t>Users can input their own data (age, sex, BMI, number of children, smoking status, and region) to predict their insurance charges. The app then uses the trained model to output the predicted charges.</a:t>
            </a:r>
          </a:p>
          <a:p>
            <a:pPr algn="just">
              <a:lnSpc>
                <a:spcPts val="3643"/>
              </a:lnSpc>
              <a:spcBef>
                <a:spcPct val="0"/>
              </a:spcBef>
            </a:pPr>
          </a:p>
          <a:p>
            <a:pPr algn="just">
              <a:lnSpc>
                <a:spcPts val="3643"/>
              </a:lnSpc>
              <a:spcBef>
                <a:spcPct val="0"/>
              </a:spcBef>
            </a:pPr>
            <a:r>
              <a:rPr lang="en-US" sz="3405">
                <a:solidFill>
                  <a:srgbClr val="000000"/>
                </a:solidFill>
                <a:latin typeface="DM Sans"/>
                <a:ea typeface="DM Sans"/>
                <a:cs typeface="DM Sans"/>
                <a:sym typeface="DM Sans"/>
              </a:rPr>
              <a:t> </a:t>
            </a:r>
            <a:r>
              <a:rPr lang="en-US" b="true" sz="3405">
                <a:solidFill>
                  <a:srgbClr val="000000"/>
                </a:solidFill>
                <a:latin typeface="DM Sans Bold"/>
                <a:ea typeface="DM Sans Bold"/>
                <a:cs typeface="DM Sans Bold"/>
                <a:sym typeface="DM Sans Bold"/>
              </a:rPr>
              <a:t>3) Contribute Page</a:t>
            </a:r>
          </a:p>
          <a:p>
            <a:pPr algn="just">
              <a:lnSpc>
                <a:spcPts val="3643"/>
              </a:lnSpc>
              <a:spcBef>
                <a:spcPct val="0"/>
              </a:spcBef>
            </a:pPr>
            <a:r>
              <a:rPr lang="en-US" sz="3405">
                <a:solidFill>
                  <a:srgbClr val="000000"/>
                </a:solidFill>
                <a:latin typeface="DM Sans"/>
                <a:ea typeface="DM Sans"/>
                <a:cs typeface="DM Sans"/>
                <a:sym typeface="DM Sans"/>
              </a:rPr>
              <a:t>Users can also contribute new data by providing information such as age, sex, BMI, etc., along with the actual insurance charges. The model is retrained automatically with the newly contributed data, and the updated model is saved for future predictions.</a:t>
            </a:r>
          </a:p>
        </p:txBody>
      </p:sp>
      <p:sp>
        <p:nvSpPr>
          <p:cNvPr name="TextBox 3" id="3"/>
          <p:cNvSpPr txBox="true"/>
          <p:nvPr/>
        </p:nvSpPr>
        <p:spPr>
          <a:xfrm rot="0">
            <a:off x="514350" y="390780"/>
            <a:ext cx="10413653" cy="637920"/>
          </a:xfrm>
          <a:prstGeom prst="rect">
            <a:avLst/>
          </a:prstGeom>
        </p:spPr>
        <p:txBody>
          <a:bodyPr anchor="t" rtlCol="false" tIns="0" lIns="0" bIns="0" rIns="0">
            <a:spAutoFit/>
          </a:bodyPr>
          <a:lstStyle/>
          <a:p>
            <a:pPr algn="l">
              <a:lnSpc>
                <a:spcPts val="4921"/>
              </a:lnSpc>
            </a:pPr>
            <a:r>
              <a:rPr lang="en-US" b="true" sz="4599">
                <a:solidFill>
                  <a:srgbClr val="433833"/>
                </a:solidFill>
                <a:latin typeface="DM Sans Bold"/>
                <a:ea typeface="DM Sans Bold"/>
                <a:cs typeface="DM Sans Bold"/>
                <a:sym typeface="DM Sans Bold"/>
              </a:rPr>
              <a:t>APPLICATION FEATURES</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345438" y="2973851"/>
            <a:ext cx="14913862" cy="5180964"/>
          </a:xfrm>
          <a:prstGeom prst="rect">
            <a:avLst/>
          </a:prstGeom>
        </p:spPr>
        <p:txBody>
          <a:bodyPr anchor="t" rtlCol="false" tIns="0" lIns="0" bIns="0" rIns="0">
            <a:spAutoFit/>
          </a:bodyPr>
          <a:lstStyle/>
          <a:p>
            <a:pPr algn="l">
              <a:lnSpc>
                <a:spcPts val="19579"/>
              </a:lnSpc>
            </a:pPr>
            <a:r>
              <a:rPr lang="en-US" sz="21999">
                <a:solidFill>
                  <a:srgbClr val="000000"/>
                </a:solidFill>
                <a:latin typeface="DM Sans"/>
                <a:ea typeface="DM Sans"/>
                <a:cs typeface="DM Sans"/>
                <a:sym typeface="DM Sans"/>
              </a:rPr>
              <a:t>Thank</a:t>
            </a:r>
          </a:p>
          <a:p>
            <a:pPr algn="l">
              <a:lnSpc>
                <a:spcPts val="19579"/>
              </a:lnSpc>
            </a:pPr>
            <a:r>
              <a:rPr lang="en-US" sz="21999">
                <a:solidFill>
                  <a:srgbClr val="000000"/>
                </a:solidFill>
                <a:latin typeface="DM Sans"/>
                <a:ea typeface="DM Sans"/>
                <a:cs typeface="DM Sans"/>
                <a:sym typeface="DM Sans"/>
              </a:rPr>
              <a:t>You!</a:t>
            </a:r>
          </a:p>
        </p:txBody>
      </p:sp>
      <p:sp>
        <p:nvSpPr>
          <p:cNvPr name="AutoShape 3" id="3"/>
          <p:cNvSpPr/>
          <p:nvPr/>
        </p:nvSpPr>
        <p:spPr>
          <a:xfrm flipH="true" flipV="true">
            <a:off x="2345438" y="1565979"/>
            <a:ext cx="1632016" cy="0"/>
          </a:xfrm>
          <a:prstGeom prst="line">
            <a:avLst/>
          </a:prstGeom>
          <a:ln cap="flat" w="190500">
            <a:solidFill>
              <a:srgbClr val="000000"/>
            </a:solidFill>
            <a:prstDash val="solid"/>
            <a:headEnd type="none" len="sm" w="sm"/>
            <a:tailEnd type="none" len="sm" w="sm"/>
          </a:ln>
        </p:spPr>
      </p:sp>
      <p:sp>
        <p:nvSpPr>
          <p:cNvPr name="AutoShape 4" id="4"/>
          <p:cNvSpPr/>
          <p:nvPr/>
        </p:nvSpPr>
        <p:spPr>
          <a:xfrm>
            <a:off x="17164050" y="8810213"/>
            <a:ext cx="0" cy="1632016"/>
          </a:xfrm>
          <a:prstGeom prst="line">
            <a:avLst/>
          </a:prstGeom>
          <a:ln cap="flat" w="190500">
            <a:solidFill>
              <a:srgbClr val="000000"/>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flipV="true">
            <a:off x="1244613" y="827633"/>
            <a:ext cx="0" cy="2330450"/>
          </a:xfrm>
          <a:prstGeom prst="line">
            <a:avLst/>
          </a:prstGeom>
          <a:ln cap="flat" w="190500">
            <a:solidFill>
              <a:srgbClr val="000000"/>
            </a:solidFill>
            <a:prstDash val="solid"/>
            <a:headEnd type="none" len="sm" w="sm"/>
            <a:tailEnd type="none" len="sm" w="sm"/>
          </a:ln>
        </p:spPr>
      </p:sp>
      <p:sp>
        <p:nvSpPr>
          <p:cNvPr name="TextBox 3" id="3"/>
          <p:cNvSpPr txBox="true"/>
          <p:nvPr/>
        </p:nvSpPr>
        <p:spPr>
          <a:xfrm rot="0">
            <a:off x="1494544" y="1977490"/>
            <a:ext cx="7432901" cy="1180593"/>
          </a:xfrm>
          <a:prstGeom prst="rect">
            <a:avLst/>
          </a:prstGeom>
        </p:spPr>
        <p:txBody>
          <a:bodyPr anchor="t" rtlCol="false" tIns="0" lIns="0" bIns="0" rIns="0">
            <a:spAutoFit/>
          </a:bodyPr>
          <a:lstStyle/>
          <a:p>
            <a:pPr algn="l" marL="0" indent="0" lvl="0">
              <a:lnSpc>
                <a:spcPts val="9423"/>
              </a:lnSpc>
            </a:pPr>
            <a:r>
              <a:rPr lang="en-US" b="true" sz="7599">
                <a:solidFill>
                  <a:srgbClr val="000000"/>
                </a:solidFill>
                <a:latin typeface="DM Sans Bold"/>
                <a:ea typeface="DM Sans Bold"/>
                <a:cs typeface="DM Sans Bold"/>
                <a:sym typeface="DM Sans Bold"/>
              </a:rPr>
              <a:t>NTRODUCTION</a:t>
            </a:r>
          </a:p>
        </p:txBody>
      </p:sp>
      <p:sp>
        <p:nvSpPr>
          <p:cNvPr name="TextBox 4" id="4"/>
          <p:cNvSpPr txBox="true"/>
          <p:nvPr/>
        </p:nvSpPr>
        <p:spPr>
          <a:xfrm rot="0">
            <a:off x="10738947" y="5124450"/>
            <a:ext cx="6520353" cy="3911589"/>
          </a:xfrm>
          <a:prstGeom prst="rect">
            <a:avLst/>
          </a:prstGeom>
        </p:spPr>
        <p:txBody>
          <a:bodyPr anchor="t" rtlCol="false" tIns="0" lIns="0" bIns="0" rIns="0">
            <a:spAutoFit/>
          </a:bodyPr>
          <a:lstStyle/>
          <a:p>
            <a:pPr algn="l">
              <a:lnSpc>
                <a:spcPts val="3102"/>
              </a:lnSpc>
            </a:pPr>
            <a:r>
              <a:rPr lang="en-US" sz="2502" b="true">
                <a:solidFill>
                  <a:srgbClr val="433833"/>
                </a:solidFill>
                <a:latin typeface="DM Sans Bold"/>
                <a:ea typeface="DM Sans Bold"/>
                <a:cs typeface="DM Sans Bold"/>
                <a:sym typeface="DM Sans Bold"/>
              </a:rPr>
              <a:t>Significance:</a:t>
            </a:r>
          </a:p>
          <a:p>
            <a:pPr algn="l" marL="540230" indent="-270115" lvl="1">
              <a:lnSpc>
                <a:spcPts val="3102"/>
              </a:lnSpc>
              <a:buFont typeface="Arial"/>
              <a:buChar char="•"/>
            </a:pPr>
            <a:r>
              <a:rPr lang="en-US" sz="2502">
                <a:solidFill>
                  <a:srgbClr val="433833"/>
                </a:solidFill>
                <a:latin typeface="DM Sans"/>
                <a:ea typeface="DM Sans"/>
                <a:cs typeface="DM Sans"/>
                <a:sym typeface="DM Sans"/>
              </a:rPr>
              <a:t>Enables accurate risk assessment and fair premium pricing for insurance companies.</a:t>
            </a:r>
          </a:p>
          <a:p>
            <a:pPr algn="l" marL="540230" indent="-270115" lvl="1">
              <a:lnSpc>
                <a:spcPts val="3102"/>
              </a:lnSpc>
              <a:buFont typeface="Arial"/>
              <a:buChar char="•"/>
            </a:pPr>
            <a:r>
              <a:rPr lang="en-US" sz="2502">
                <a:solidFill>
                  <a:srgbClr val="433833"/>
                </a:solidFill>
                <a:latin typeface="DM Sans"/>
                <a:ea typeface="DM Sans"/>
                <a:cs typeface="DM Sans"/>
                <a:sym typeface="DM Sans"/>
              </a:rPr>
              <a:t>Promotes transparency and fairness in premium calculation for individuals.</a:t>
            </a:r>
          </a:p>
          <a:p>
            <a:pPr algn="l" marL="540230" indent="-270115" lvl="1">
              <a:lnSpc>
                <a:spcPts val="3102"/>
              </a:lnSpc>
              <a:buFont typeface="Arial"/>
              <a:buChar char="•"/>
            </a:pPr>
            <a:r>
              <a:rPr lang="en-US" sz="2502">
                <a:solidFill>
                  <a:srgbClr val="433833"/>
                </a:solidFill>
                <a:latin typeface="DM Sans"/>
                <a:ea typeface="DM Sans"/>
                <a:cs typeface="DM Sans"/>
                <a:sym typeface="DM Sans"/>
              </a:rPr>
              <a:t>Encourages healthier lifestyle choices by highlighting the impact of factors like smoking and BMI on insurance costs.</a:t>
            </a:r>
          </a:p>
          <a:p>
            <a:pPr algn="l" marL="0" indent="0" lvl="0">
              <a:lnSpc>
                <a:spcPts val="3102"/>
              </a:lnSpc>
            </a:pPr>
          </a:p>
        </p:txBody>
      </p:sp>
      <p:sp>
        <p:nvSpPr>
          <p:cNvPr name="TextBox 5" id="5"/>
          <p:cNvSpPr txBox="true"/>
          <p:nvPr/>
        </p:nvSpPr>
        <p:spPr>
          <a:xfrm rot="0">
            <a:off x="1244613" y="5114384"/>
            <a:ext cx="7401965" cy="2929509"/>
          </a:xfrm>
          <a:prstGeom prst="rect">
            <a:avLst/>
          </a:prstGeom>
        </p:spPr>
        <p:txBody>
          <a:bodyPr anchor="t" rtlCol="false" tIns="0" lIns="0" bIns="0" rIns="0">
            <a:spAutoFit/>
          </a:bodyPr>
          <a:lstStyle/>
          <a:p>
            <a:pPr algn="l">
              <a:lnSpc>
                <a:spcPts val="3347"/>
              </a:lnSpc>
            </a:pPr>
            <a:r>
              <a:rPr lang="en-US" sz="2699" b="true">
                <a:solidFill>
                  <a:srgbClr val="433833"/>
                </a:solidFill>
                <a:latin typeface="DM Sans Bold"/>
                <a:ea typeface="DM Sans Bold"/>
                <a:cs typeface="DM Sans Bold"/>
                <a:sym typeface="DM Sans Bold"/>
              </a:rPr>
              <a:t>Objective:</a:t>
            </a:r>
          </a:p>
          <a:p>
            <a:pPr algn="l" marL="0" indent="0" lvl="0">
              <a:lnSpc>
                <a:spcPts val="3347"/>
              </a:lnSpc>
            </a:pPr>
            <a:r>
              <a:rPr lang="en-US" sz="2699">
                <a:solidFill>
                  <a:srgbClr val="433833"/>
                </a:solidFill>
                <a:latin typeface="DM Sans"/>
                <a:ea typeface="DM Sans"/>
                <a:cs typeface="DM Sans"/>
                <a:sym typeface="DM Sans"/>
              </a:rPr>
              <a:t>Develop a machine learning model to predict individual insurance costs based on key demographic and health-related factors, including sex, smoker status, body mass index (BMI), region of residence, age, and the number of children. </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98379" y="1325459"/>
            <a:ext cx="10911183" cy="1949988"/>
          </a:xfrm>
          <a:prstGeom prst="rect">
            <a:avLst/>
          </a:prstGeom>
        </p:spPr>
        <p:txBody>
          <a:bodyPr anchor="t" rtlCol="false" tIns="0" lIns="0" bIns="0" rIns="0">
            <a:spAutoFit/>
          </a:bodyPr>
          <a:lstStyle/>
          <a:p>
            <a:pPr algn="l">
              <a:lnSpc>
                <a:spcPts val="14151"/>
              </a:lnSpc>
            </a:pPr>
            <a:r>
              <a:rPr lang="en-US" sz="15900" b="true">
                <a:solidFill>
                  <a:srgbClr val="000000"/>
                </a:solidFill>
                <a:latin typeface="DM Sans Bold"/>
                <a:ea typeface="DM Sans Bold"/>
                <a:cs typeface="DM Sans Bold"/>
                <a:sym typeface="DM Sans Bold"/>
              </a:rPr>
              <a:t>DATA SET</a:t>
            </a:r>
          </a:p>
        </p:txBody>
      </p:sp>
      <p:sp>
        <p:nvSpPr>
          <p:cNvPr name="TextBox 3" id="3"/>
          <p:cNvSpPr txBox="true"/>
          <p:nvPr/>
        </p:nvSpPr>
        <p:spPr>
          <a:xfrm rot="0">
            <a:off x="698379" y="3849918"/>
            <a:ext cx="11514825" cy="1835442"/>
          </a:xfrm>
          <a:prstGeom prst="rect">
            <a:avLst/>
          </a:prstGeom>
        </p:spPr>
        <p:txBody>
          <a:bodyPr anchor="t" rtlCol="false" tIns="0" lIns="0" bIns="0" rIns="0">
            <a:spAutoFit/>
          </a:bodyPr>
          <a:lstStyle/>
          <a:p>
            <a:pPr algn="l">
              <a:lnSpc>
                <a:spcPts val="4883"/>
              </a:lnSpc>
            </a:pPr>
            <a:r>
              <a:rPr lang="en-US" sz="3488">
                <a:solidFill>
                  <a:srgbClr val="433833"/>
                </a:solidFill>
                <a:latin typeface="DM Sans"/>
                <a:ea typeface="DM Sans"/>
                <a:cs typeface="DM Sans"/>
                <a:sym typeface="DM Sans"/>
              </a:rPr>
              <a:t>1)</a:t>
            </a:r>
            <a:r>
              <a:rPr lang="en-US" sz="3488" b="true">
                <a:solidFill>
                  <a:srgbClr val="433833"/>
                </a:solidFill>
                <a:latin typeface="DM Sans Bold"/>
                <a:ea typeface="DM Sans Bold"/>
                <a:cs typeface="DM Sans Bold"/>
                <a:sym typeface="DM Sans Bold"/>
              </a:rPr>
              <a:t>Age</a:t>
            </a:r>
            <a:r>
              <a:rPr lang="en-US" sz="3488">
                <a:solidFill>
                  <a:srgbClr val="433833"/>
                </a:solidFill>
                <a:latin typeface="DM Sans"/>
                <a:ea typeface="DM Sans"/>
                <a:cs typeface="DM Sans"/>
                <a:sym typeface="DM Sans"/>
              </a:rPr>
              <a:t>:</a:t>
            </a:r>
          </a:p>
          <a:p>
            <a:pPr algn="l" marL="0" indent="0" lvl="0">
              <a:lnSpc>
                <a:spcPts val="4883"/>
              </a:lnSpc>
              <a:spcBef>
                <a:spcPct val="0"/>
              </a:spcBef>
            </a:pPr>
            <a:r>
              <a:rPr lang="en-US" sz="3488">
                <a:solidFill>
                  <a:srgbClr val="433833"/>
                </a:solidFill>
                <a:latin typeface="DM Sans"/>
                <a:ea typeface="DM Sans"/>
                <a:cs typeface="DM Sans"/>
                <a:sym typeface="DM Sans"/>
              </a:rPr>
              <a:t>Age is a critical factor in determining risk, as older individuals often face higher health-related expenses. </a:t>
            </a:r>
          </a:p>
        </p:txBody>
      </p:sp>
      <p:sp>
        <p:nvSpPr>
          <p:cNvPr name="TextBox 4" id="4"/>
          <p:cNvSpPr txBox="true"/>
          <p:nvPr/>
        </p:nvSpPr>
        <p:spPr>
          <a:xfrm rot="0">
            <a:off x="698379" y="6430812"/>
            <a:ext cx="11808048" cy="2827488"/>
          </a:xfrm>
          <a:prstGeom prst="rect">
            <a:avLst/>
          </a:prstGeom>
        </p:spPr>
        <p:txBody>
          <a:bodyPr anchor="t" rtlCol="false" tIns="0" lIns="0" bIns="0" rIns="0">
            <a:spAutoFit/>
          </a:bodyPr>
          <a:lstStyle/>
          <a:p>
            <a:pPr algn="l">
              <a:lnSpc>
                <a:spcPts val="4486"/>
              </a:lnSpc>
            </a:pPr>
            <a:r>
              <a:rPr lang="en-US" sz="3204" b="true">
                <a:solidFill>
                  <a:srgbClr val="433833"/>
                </a:solidFill>
                <a:latin typeface="DM Sans Bold"/>
                <a:ea typeface="DM Sans Bold"/>
                <a:cs typeface="DM Sans Bold"/>
                <a:sym typeface="DM Sans Bold"/>
              </a:rPr>
              <a:t>2) Region:</a:t>
            </a:r>
          </a:p>
          <a:p>
            <a:pPr algn="l" marL="0" indent="0" lvl="0">
              <a:lnSpc>
                <a:spcPts val="4486"/>
              </a:lnSpc>
              <a:spcBef>
                <a:spcPct val="0"/>
              </a:spcBef>
            </a:pPr>
            <a:r>
              <a:rPr lang="en-US" sz="3204">
                <a:solidFill>
                  <a:srgbClr val="433833"/>
                </a:solidFill>
                <a:latin typeface="DM Sans"/>
                <a:ea typeface="DM Sans"/>
                <a:cs typeface="DM Sans"/>
                <a:sym typeface="DM Sans"/>
              </a:rPr>
              <a:t> The region variable accounts for geographical differences in healthcare costs, regulatory environments, and access to medical services, all of which can significantly impact insurance pricing.</a:t>
            </a:r>
            <a:r>
              <a:rPr lang="en-US" sz="3204">
                <a:solidFill>
                  <a:srgbClr val="433833"/>
                </a:solidFill>
                <a:latin typeface="DM Sans"/>
                <a:ea typeface="DM Sans"/>
                <a:cs typeface="DM Sans"/>
                <a:sym typeface="DM Sans"/>
              </a:rPr>
              <a:t> </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98379" y="611084"/>
            <a:ext cx="6947328" cy="3740688"/>
          </a:xfrm>
          <a:prstGeom prst="rect">
            <a:avLst/>
          </a:prstGeom>
        </p:spPr>
        <p:txBody>
          <a:bodyPr anchor="t" rtlCol="false" tIns="0" lIns="0" bIns="0" rIns="0">
            <a:spAutoFit/>
          </a:bodyPr>
          <a:lstStyle/>
          <a:p>
            <a:pPr algn="l">
              <a:lnSpc>
                <a:spcPts val="14151"/>
              </a:lnSpc>
            </a:pPr>
            <a:r>
              <a:rPr lang="en-US" sz="15900" b="true">
                <a:solidFill>
                  <a:srgbClr val="000000"/>
                </a:solidFill>
                <a:latin typeface="DM Sans Bold"/>
                <a:ea typeface="DM Sans Bold"/>
                <a:cs typeface="DM Sans Bold"/>
                <a:sym typeface="DM Sans Bold"/>
              </a:rPr>
              <a:t>DATA SET</a:t>
            </a:r>
          </a:p>
        </p:txBody>
      </p:sp>
      <p:sp>
        <p:nvSpPr>
          <p:cNvPr name="AutoShape 3" id="3"/>
          <p:cNvSpPr/>
          <p:nvPr/>
        </p:nvSpPr>
        <p:spPr>
          <a:xfrm flipH="true" flipV="true">
            <a:off x="1028700" y="4447022"/>
            <a:ext cx="1764511" cy="0"/>
          </a:xfrm>
          <a:prstGeom prst="line">
            <a:avLst/>
          </a:prstGeom>
          <a:ln cap="flat" w="190500">
            <a:solidFill>
              <a:srgbClr val="000000"/>
            </a:solidFill>
            <a:prstDash val="solid"/>
            <a:headEnd type="none" len="sm" w="sm"/>
            <a:tailEnd type="none" len="sm" w="sm"/>
          </a:ln>
        </p:spPr>
      </p:sp>
      <p:sp>
        <p:nvSpPr>
          <p:cNvPr name="TextBox 4" id="4"/>
          <p:cNvSpPr txBox="true"/>
          <p:nvPr/>
        </p:nvSpPr>
        <p:spPr>
          <a:xfrm rot="0">
            <a:off x="698379" y="5076825"/>
            <a:ext cx="7259193" cy="1835404"/>
          </a:xfrm>
          <a:prstGeom prst="rect">
            <a:avLst/>
          </a:prstGeom>
        </p:spPr>
        <p:txBody>
          <a:bodyPr anchor="t" rtlCol="false" tIns="0" lIns="0" bIns="0" rIns="0">
            <a:spAutoFit/>
          </a:bodyPr>
          <a:lstStyle/>
          <a:p>
            <a:pPr algn="l">
              <a:lnSpc>
                <a:spcPts val="4885"/>
              </a:lnSpc>
            </a:pPr>
            <a:r>
              <a:rPr lang="en-US" sz="3489" b="true">
                <a:solidFill>
                  <a:srgbClr val="433833"/>
                </a:solidFill>
                <a:latin typeface="DM Sans Bold"/>
                <a:ea typeface="DM Sans Bold"/>
                <a:cs typeface="DM Sans Bold"/>
                <a:sym typeface="DM Sans Bold"/>
              </a:rPr>
              <a:t>Sex</a:t>
            </a:r>
            <a:r>
              <a:rPr lang="en-US" sz="3489">
                <a:solidFill>
                  <a:srgbClr val="433833"/>
                </a:solidFill>
                <a:latin typeface="DM Sans"/>
                <a:ea typeface="DM Sans"/>
                <a:cs typeface="DM Sans"/>
                <a:sym typeface="DM Sans"/>
              </a:rPr>
              <a:t> </a:t>
            </a:r>
          </a:p>
          <a:p>
            <a:pPr algn="l" marL="0" indent="0" lvl="0">
              <a:lnSpc>
                <a:spcPts val="4885"/>
              </a:lnSpc>
              <a:spcBef>
                <a:spcPct val="0"/>
              </a:spcBef>
            </a:pPr>
            <a:r>
              <a:rPr lang="en-US" sz="3489">
                <a:solidFill>
                  <a:srgbClr val="433833"/>
                </a:solidFill>
                <a:latin typeface="DM Sans"/>
                <a:ea typeface="DM Sans"/>
                <a:cs typeface="DM Sans"/>
                <a:sym typeface="DM Sans"/>
              </a:rPr>
              <a:t>The sex variable provides insights into gender-specific health trends.</a:t>
            </a:r>
          </a:p>
        </p:txBody>
      </p:sp>
      <p:sp>
        <p:nvSpPr>
          <p:cNvPr name="TextBox 5" id="5"/>
          <p:cNvSpPr txBox="true"/>
          <p:nvPr/>
        </p:nvSpPr>
        <p:spPr>
          <a:xfrm rot="0">
            <a:off x="9144000" y="5975096"/>
            <a:ext cx="8556074" cy="3692779"/>
          </a:xfrm>
          <a:prstGeom prst="rect">
            <a:avLst/>
          </a:prstGeom>
        </p:spPr>
        <p:txBody>
          <a:bodyPr anchor="t" rtlCol="false" tIns="0" lIns="0" bIns="0" rIns="0">
            <a:spAutoFit/>
          </a:bodyPr>
          <a:lstStyle/>
          <a:p>
            <a:pPr algn="l">
              <a:lnSpc>
                <a:spcPts val="4885"/>
              </a:lnSpc>
            </a:pPr>
            <a:r>
              <a:rPr lang="en-US" sz="3489" b="true">
                <a:solidFill>
                  <a:srgbClr val="433833"/>
                </a:solidFill>
                <a:latin typeface="DM Sans Bold"/>
                <a:ea typeface="DM Sans Bold"/>
                <a:cs typeface="DM Sans Bold"/>
                <a:sym typeface="DM Sans Bold"/>
              </a:rPr>
              <a:t>BMI </a:t>
            </a:r>
          </a:p>
          <a:p>
            <a:pPr algn="l">
              <a:lnSpc>
                <a:spcPts val="4885"/>
              </a:lnSpc>
            </a:pPr>
            <a:r>
              <a:rPr lang="en-US" sz="3489">
                <a:solidFill>
                  <a:srgbClr val="433833"/>
                </a:solidFill>
                <a:latin typeface="DM Sans"/>
                <a:ea typeface="DM Sans"/>
                <a:cs typeface="DM Sans"/>
                <a:sym typeface="DM Sans"/>
              </a:rPr>
              <a:t>BMI serves as an important indicator of an individual’s health status, affecting both risk assessment and insurance pricing.</a:t>
            </a:r>
          </a:p>
          <a:p>
            <a:pPr algn="l" marL="0" indent="0" lvl="0">
              <a:lnSpc>
                <a:spcPts val="4885"/>
              </a:lnSpc>
              <a:spcBef>
                <a:spcPct val="0"/>
              </a:spcBef>
            </a:pPr>
          </a:p>
        </p:txBody>
      </p:sp>
      <p:sp>
        <p:nvSpPr>
          <p:cNvPr name="TextBox 6" id="6"/>
          <p:cNvSpPr txBox="true"/>
          <p:nvPr/>
        </p:nvSpPr>
        <p:spPr>
          <a:xfrm rot="0">
            <a:off x="698379" y="7213346"/>
            <a:ext cx="7753866" cy="3073654"/>
          </a:xfrm>
          <a:prstGeom prst="rect">
            <a:avLst/>
          </a:prstGeom>
        </p:spPr>
        <p:txBody>
          <a:bodyPr anchor="t" rtlCol="false" tIns="0" lIns="0" bIns="0" rIns="0">
            <a:spAutoFit/>
          </a:bodyPr>
          <a:lstStyle/>
          <a:p>
            <a:pPr algn="l">
              <a:lnSpc>
                <a:spcPts val="4885"/>
              </a:lnSpc>
            </a:pPr>
            <a:r>
              <a:rPr lang="en-US" sz="3489" b="true">
                <a:solidFill>
                  <a:srgbClr val="433833"/>
                </a:solidFill>
                <a:latin typeface="DM Sans Bold"/>
                <a:ea typeface="DM Sans Bold"/>
                <a:cs typeface="DM Sans Bold"/>
                <a:sym typeface="DM Sans Bold"/>
              </a:rPr>
              <a:t>Number of children:</a:t>
            </a:r>
          </a:p>
          <a:p>
            <a:pPr algn="l" marL="0" indent="0" lvl="0">
              <a:lnSpc>
                <a:spcPts val="4885"/>
              </a:lnSpc>
              <a:spcBef>
                <a:spcPct val="0"/>
              </a:spcBef>
            </a:pPr>
            <a:r>
              <a:rPr lang="en-US" sz="3489">
                <a:solidFill>
                  <a:srgbClr val="433833"/>
                </a:solidFill>
                <a:latin typeface="DM Sans"/>
                <a:ea typeface="DM Sans"/>
                <a:cs typeface="DM Sans"/>
                <a:sym typeface="DM Sans"/>
              </a:rPr>
              <a:t>The number of children can reflect family health dynamics, potentially influencing coverage needs and costs.</a:t>
            </a:r>
          </a:p>
        </p:txBody>
      </p:sp>
      <p:sp>
        <p:nvSpPr>
          <p:cNvPr name="TextBox 7" id="7"/>
          <p:cNvSpPr txBox="true"/>
          <p:nvPr/>
        </p:nvSpPr>
        <p:spPr>
          <a:xfrm rot="0">
            <a:off x="9144000" y="408006"/>
            <a:ext cx="8556074" cy="4931029"/>
          </a:xfrm>
          <a:prstGeom prst="rect">
            <a:avLst/>
          </a:prstGeom>
        </p:spPr>
        <p:txBody>
          <a:bodyPr anchor="t" rtlCol="false" tIns="0" lIns="0" bIns="0" rIns="0">
            <a:spAutoFit/>
          </a:bodyPr>
          <a:lstStyle/>
          <a:p>
            <a:pPr algn="l">
              <a:lnSpc>
                <a:spcPts val="4885"/>
              </a:lnSpc>
            </a:pPr>
            <a:r>
              <a:rPr lang="en-US" sz="3489" b="true">
                <a:solidFill>
                  <a:srgbClr val="433833"/>
                </a:solidFill>
                <a:latin typeface="DM Sans Bold"/>
                <a:ea typeface="DM Sans Bold"/>
                <a:cs typeface="DM Sans Bold"/>
                <a:sym typeface="DM Sans Bold"/>
              </a:rPr>
              <a:t>Smoker status :</a:t>
            </a:r>
          </a:p>
          <a:p>
            <a:pPr algn="l" marL="0" indent="0" lvl="0">
              <a:lnSpc>
                <a:spcPts val="4885"/>
              </a:lnSpc>
              <a:spcBef>
                <a:spcPct val="0"/>
              </a:spcBef>
            </a:pPr>
            <a:r>
              <a:rPr lang="en-US" sz="3489">
                <a:solidFill>
                  <a:srgbClr val="433833"/>
                </a:solidFill>
                <a:latin typeface="DM Sans"/>
                <a:ea typeface="DM Sans"/>
                <a:cs typeface="DM Sans"/>
                <a:sym typeface="DM Sans"/>
              </a:rPr>
              <a:t>The smoker status of individuals, which is a significant determinant of health risks and, insurance charges. Smokers typically incur higher medical costs due to smoking-related conditions, making this variable essential for accurate predictions.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61403" y="2334210"/>
            <a:ext cx="4838040" cy="3700009"/>
          </a:xfrm>
          <a:custGeom>
            <a:avLst/>
            <a:gdLst/>
            <a:ahLst/>
            <a:cxnLst/>
            <a:rect r="r" b="b" t="t" l="l"/>
            <a:pathLst>
              <a:path h="3700009" w="4838040">
                <a:moveTo>
                  <a:pt x="0" y="0"/>
                </a:moveTo>
                <a:lnTo>
                  <a:pt x="4838040" y="0"/>
                </a:lnTo>
                <a:lnTo>
                  <a:pt x="4838040" y="3700008"/>
                </a:lnTo>
                <a:lnTo>
                  <a:pt x="0" y="3700008"/>
                </a:lnTo>
                <a:lnTo>
                  <a:pt x="0" y="0"/>
                </a:lnTo>
                <a:close/>
              </a:path>
            </a:pathLst>
          </a:custGeom>
          <a:blipFill>
            <a:blip r:embed="rId2"/>
            <a:stretch>
              <a:fillRect l="0" t="0" r="-15160" b="-13815"/>
            </a:stretch>
          </a:blipFill>
        </p:spPr>
      </p:sp>
      <p:sp>
        <p:nvSpPr>
          <p:cNvPr name="Freeform 3" id="3"/>
          <p:cNvSpPr/>
          <p:nvPr/>
        </p:nvSpPr>
        <p:spPr>
          <a:xfrm flipH="false" flipV="false" rot="0">
            <a:off x="6027903" y="2139995"/>
            <a:ext cx="4771077" cy="3700009"/>
          </a:xfrm>
          <a:custGeom>
            <a:avLst/>
            <a:gdLst/>
            <a:ahLst/>
            <a:cxnLst/>
            <a:rect r="r" b="b" t="t" l="l"/>
            <a:pathLst>
              <a:path h="3700009" w="4771077">
                <a:moveTo>
                  <a:pt x="0" y="0"/>
                </a:moveTo>
                <a:lnTo>
                  <a:pt x="4771077" y="0"/>
                </a:lnTo>
                <a:lnTo>
                  <a:pt x="4771077" y="3700009"/>
                </a:lnTo>
                <a:lnTo>
                  <a:pt x="0" y="3700009"/>
                </a:lnTo>
                <a:lnTo>
                  <a:pt x="0" y="0"/>
                </a:lnTo>
                <a:close/>
              </a:path>
            </a:pathLst>
          </a:custGeom>
          <a:blipFill>
            <a:blip r:embed="rId3"/>
            <a:stretch>
              <a:fillRect l="0" t="0" r="0" b="-4333"/>
            </a:stretch>
          </a:blipFill>
        </p:spPr>
      </p:sp>
      <p:sp>
        <p:nvSpPr>
          <p:cNvPr name="Freeform 4" id="4"/>
          <p:cNvSpPr/>
          <p:nvPr/>
        </p:nvSpPr>
        <p:spPr>
          <a:xfrm flipH="false" flipV="false" rot="0">
            <a:off x="11522880" y="2139995"/>
            <a:ext cx="5070868" cy="3891891"/>
          </a:xfrm>
          <a:custGeom>
            <a:avLst/>
            <a:gdLst/>
            <a:ahLst/>
            <a:cxnLst/>
            <a:rect r="r" b="b" t="t" l="l"/>
            <a:pathLst>
              <a:path h="3891891" w="5070868">
                <a:moveTo>
                  <a:pt x="0" y="0"/>
                </a:moveTo>
                <a:lnTo>
                  <a:pt x="5070868" y="0"/>
                </a:lnTo>
                <a:lnTo>
                  <a:pt x="5070868" y="3891891"/>
                </a:lnTo>
                <a:lnTo>
                  <a:pt x="0" y="3891891"/>
                </a:lnTo>
                <a:lnTo>
                  <a:pt x="0" y="0"/>
                </a:lnTo>
                <a:close/>
              </a:path>
            </a:pathLst>
          </a:custGeom>
          <a:blipFill>
            <a:blip r:embed="rId4"/>
            <a:stretch>
              <a:fillRect l="0" t="0" r="0" b="0"/>
            </a:stretch>
          </a:blipFill>
        </p:spPr>
      </p:sp>
      <p:sp>
        <p:nvSpPr>
          <p:cNvPr name="Freeform 5" id="5"/>
          <p:cNvSpPr/>
          <p:nvPr/>
        </p:nvSpPr>
        <p:spPr>
          <a:xfrm flipH="false" flipV="false" rot="0">
            <a:off x="494066" y="6034218"/>
            <a:ext cx="5424405" cy="3790303"/>
          </a:xfrm>
          <a:custGeom>
            <a:avLst/>
            <a:gdLst/>
            <a:ahLst/>
            <a:cxnLst/>
            <a:rect r="r" b="b" t="t" l="l"/>
            <a:pathLst>
              <a:path h="3790303" w="5424405">
                <a:moveTo>
                  <a:pt x="0" y="0"/>
                </a:moveTo>
                <a:lnTo>
                  <a:pt x="5424405" y="0"/>
                </a:lnTo>
                <a:lnTo>
                  <a:pt x="5424405" y="3790303"/>
                </a:lnTo>
                <a:lnTo>
                  <a:pt x="0" y="3790303"/>
                </a:lnTo>
                <a:lnTo>
                  <a:pt x="0" y="0"/>
                </a:lnTo>
                <a:close/>
              </a:path>
            </a:pathLst>
          </a:custGeom>
          <a:blipFill>
            <a:blip r:embed="rId5"/>
            <a:stretch>
              <a:fillRect l="0" t="0" r="0" b="0"/>
            </a:stretch>
          </a:blipFill>
        </p:spPr>
      </p:sp>
      <p:sp>
        <p:nvSpPr>
          <p:cNvPr name="Freeform 6" id="6"/>
          <p:cNvSpPr/>
          <p:nvPr/>
        </p:nvSpPr>
        <p:spPr>
          <a:xfrm flipH="false" flipV="false" rot="0">
            <a:off x="5918471" y="6031886"/>
            <a:ext cx="4989940" cy="3567469"/>
          </a:xfrm>
          <a:custGeom>
            <a:avLst/>
            <a:gdLst/>
            <a:ahLst/>
            <a:cxnLst/>
            <a:rect r="r" b="b" t="t" l="l"/>
            <a:pathLst>
              <a:path h="3567469" w="4989940">
                <a:moveTo>
                  <a:pt x="0" y="0"/>
                </a:moveTo>
                <a:lnTo>
                  <a:pt x="4989940" y="0"/>
                </a:lnTo>
                <a:lnTo>
                  <a:pt x="4989940" y="3567469"/>
                </a:lnTo>
                <a:lnTo>
                  <a:pt x="0" y="3567469"/>
                </a:lnTo>
                <a:lnTo>
                  <a:pt x="0" y="0"/>
                </a:lnTo>
                <a:close/>
              </a:path>
            </a:pathLst>
          </a:custGeom>
          <a:blipFill>
            <a:blip r:embed="rId6"/>
            <a:stretch>
              <a:fillRect l="0" t="0" r="0" b="0"/>
            </a:stretch>
          </a:blipFill>
        </p:spPr>
      </p:sp>
      <p:sp>
        <p:nvSpPr>
          <p:cNvPr name="Freeform 7" id="7"/>
          <p:cNvSpPr/>
          <p:nvPr/>
        </p:nvSpPr>
        <p:spPr>
          <a:xfrm flipH="false" flipV="false" rot="0">
            <a:off x="11797747" y="6260486"/>
            <a:ext cx="4796001" cy="3567469"/>
          </a:xfrm>
          <a:custGeom>
            <a:avLst/>
            <a:gdLst/>
            <a:ahLst/>
            <a:cxnLst/>
            <a:rect r="r" b="b" t="t" l="l"/>
            <a:pathLst>
              <a:path h="3567469" w="4796001">
                <a:moveTo>
                  <a:pt x="0" y="0"/>
                </a:moveTo>
                <a:lnTo>
                  <a:pt x="4796001" y="0"/>
                </a:lnTo>
                <a:lnTo>
                  <a:pt x="4796001" y="3567469"/>
                </a:lnTo>
                <a:lnTo>
                  <a:pt x="0" y="3567469"/>
                </a:lnTo>
                <a:lnTo>
                  <a:pt x="0" y="0"/>
                </a:lnTo>
                <a:close/>
              </a:path>
            </a:pathLst>
          </a:custGeom>
          <a:blipFill>
            <a:blip r:embed="rId7"/>
            <a:stretch>
              <a:fillRect l="0" t="0" r="0" b="0"/>
            </a:stretch>
          </a:blipFill>
        </p:spPr>
      </p:sp>
      <p:sp>
        <p:nvSpPr>
          <p:cNvPr name="TextBox 8" id="8"/>
          <p:cNvSpPr txBox="true"/>
          <p:nvPr/>
        </p:nvSpPr>
        <p:spPr>
          <a:xfrm rot="0">
            <a:off x="1028700" y="812977"/>
            <a:ext cx="16625217" cy="1101851"/>
          </a:xfrm>
          <a:prstGeom prst="rect">
            <a:avLst/>
          </a:prstGeom>
        </p:spPr>
        <p:txBody>
          <a:bodyPr anchor="t" rtlCol="false" tIns="0" lIns="0" bIns="0" rIns="0">
            <a:spAutoFit/>
          </a:bodyPr>
          <a:lstStyle/>
          <a:p>
            <a:pPr algn="l">
              <a:lnSpc>
                <a:spcPts val="8183"/>
              </a:lnSpc>
            </a:pPr>
            <a:r>
              <a:rPr lang="en-US" sz="8799" b="true">
                <a:solidFill>
                  <a:srgbClr val="000000"/>
                </a:solidFill>
                <a:latin typeface="DM Sans Bold"/>
                <a:ea typeface="DM Sans Bold"/>
                <a:cs typeface="DM Sans Bold"/>
                <a:sym typeface="DM Sans Bold"/>
              </a:rPr>
              <a:t>DATA VISUALIZATION </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a:off x="1121492" y="567276"/>
            <a:ext cx="4084" cy="5439307"/>
          </a:xfrm>
          <a:prstGeom prst="line">
            <a:avLst/>
          </a:prstGeom>
          <a:ln cap="flat" w="190500">
            <a:solidFill>
              <a:srgbClr val="000000"/>
            </a:solidFill>
            <a:prstDash val="solid"/>
            <a:headEnd type="none" len="sm" w="sm"/>
            <a:tailEnd type="none" len="sm" w="sm"/>
          </a:ln>
        </p:spPr>
      </p:sp>
      <p:sp>
        <p:nvSpPr>
          <p:cNvPr name="AutoShape 3" id="3"/>
          <p:cNvSpPr/>
          <p:nvPr/>
        </p:nvSpPr>
        <p:spPr>
          <a:xfrm>
            <a:off x="6644860" y="5000017"/>
            <a:ext cx="0" cy="1006565"/>
          </a:xfrm>
          <a:prstGeom prst="line">
            <a:avLst/>
          </a:prstGeom>
          <a:ln cap="flat" w="190500">
            <a:solidFill>
              <a:srgbClr val="000000"/>
            </a:solidFill>
            <a:prstDash val="solid"/>
            <a:headEnd type="none" len="sm" w="sm"/>
            <a:tailEnd type="none" len="sm" w="sm"/>
          </a:ln>
        </p:spPr>
      </p:sp>
      <p:sp>
        <p:nvSpPr>
          <p:cNvPr name="AutoShape 4" id="4"/>
          <p:cNvSpPr/>
          <p:nvPr/>
        </p:nvSpPr>
        <p:spPr>
          <a:xfrm>
            <a:off x="12121910" y="5000017"/>
            <a:ext cx="0" cy="1006565"/>
          </a:xfrm>
          <a:prstGeom prst="line">
            <a:avLst/>
          </a:prstGeom>
          <a:ln cap="flat" w="190500">
            <a:solidFill>
              <a:srgbClr val="000000"/>
            </a:solidFill>
            <a:prstDash val="solid"/>
            <a:headEnd type="none" len="sm" w="sm"/>
            <a:tailEnd type="none" len="sm" w="sm"/>
          </a:ln>
        </p:spPr>
      </p:sp>
      <p:sp>
        <p:nvSpPr>
          <p:cNvPr name="TextBox 5" id="5"/>
          <p:cNvSpPr txBox="true"/>
          <p:nvPr/>
        </p:nvSpPr>
        <p:spPr>
          <a:xfrm rot="0">
            <a:off x="1645077" y="1706113"/>
            <a:ext cx="15487962" cy="1335057"/>
          </a:xfrm>
          <a:prstGeom prst="rect">
            <a:avLst/>
          </a:prstGeom>
        </p:spPr>
        <p:txBody>
          <a:bodyPr anchor="t" rtlCol="false" tIns="0" lIns="0" bIns="0" rIns="0">
            <a:spAutoFit/>
          </a:bodyPr>
          <a:lstStyle/>
          <a:p>
            <a:pPr algn="l">
              <a:lnSpc>
                <a:spcPts val="9858"/>
              </a:lnSpc>
            </a:pPr>
            <a:r>
              <a:rPr lang="en-US" sz="10600" b="true">
                <a:solidFill>
                  <a:srgbClr val="000000"/>
                </a:solidFill>
                <a:latin typeface="DM Sans Bold"/>
                <a:ea typeface="DM Sans Bold"/>
                <a:cs typeface="DM Sans Bold"/>
                <a:sym typeface="DM Sans Bold"/>
              </a:rPr>
              <a:t>DATA PREPROCESSING</a:t>
            </a:r>
          </a:p>
        </p:txBody>
      </p:sp>
      <p:sp>
        <p:nvSpPr>
          <p:cNvPr name="TextBox 6" id="6"/>
          <p:cNvSpPr txBox="true"/>
          <p:nvPr/>
        </p:nvSpPr>
        <p:spPr>
          <a:xfrm rot="0">
            <a:off x="1632468" y="4983523"/>
            <a:ext cx="4505500" cy="1092327"/>
          </a:xfrm>
          <a:prstGeom prst="rect">
            <a:avLst/>
          </a:prstGeom>
        </p:spPr>
        <p:txBody>
          <a:bodyPr anchor="t" rtlCol="false" tIns="0" lIns="0" bIns="0" rIns="0">
            <a:spAutoFit/>
          </a:bodyPr>
          <a:lstStyle/>
          <a:p>
            <a:pPr algn="l">
              <a:lnSpc>
                <a:spcPts val="2888"/>
              </a:lnSpc>
            </a:pPr>
            <a:r>
              <a:rPr lang="en-US" sz="2699" b="true">
                <a:solidFill>
                  <a:srgbClr val="433833"/>
                </a:solidFill>
                <a:latin typeface="DM Sans Bold"/>
                <a:ea typeface="DM Sans Bold"/>
                <a:cs typeface="DM Sans Bold"/>
                <a:sym typeface="DM Sans Bold"/>
              </a:rPr>
              <a:t>1)1)Encoding Categorical Variables:</a:t>
            </a:r>
          </a:p>
          <a:p>
            <a:pPr algn="l">
              <a:lnSpc>
                <a:spcPts val="2888"/>
              </a:lnSpc>
            </a:pPr>
          </a:p>
        </p:txBody>
      </p:sp>
      <p:sp>
        <p:nvSpPr>
          <p:cNvPr name="TextBox 7" id="7"/>
          <p:cNvSpPr txBox="true"/>
          <p:nvPr/>
        </p:nvSpPr>
        <p:spPr>
          <a:xfrm rot="0">
            <a:off x="1632468" y="6390048"/>
            <a:ext cx="4988686" cy="3329748"/>
          </a:xfrm>
          <a:prstGeom prst="rect">
            <a:avLst/>
          </a:prstGeom>
        </p:spPr>
        <p:txBody>
          <a:bodyPr anchor="t" rtlCol="false" tIns="0" lIns="0" bIns="0" rIns="0">
            <a:spAutoFit/>
          </a:bodyPr>
          <a:lstStyle/>
          <a:p>
            <a:pPr algn="l">
              <a:lnSpc>
                <a:spcPts val="2961"/>
              </a:lnSpc>
            </a:pPr>
            <a:r>
              <a:rPr lang="en-US" sz="2768">
                <a:solidFill>
                  <a:srgbClr val="433833"/>
                </a:solidFill>
                <a:latin typeface="DM Sans"/>
                <a:ea typeface="DM Sans"/>
                <a:cs typeface="DM Sans"/>
                <a:sym typeface="DM Sans"/>
              </a:rPr>
              <a:t>a)Label Encoding: Machine learning algorithms require numerical input. Categorical variables (like "sex," "smoker," or "region") need to be converted into a numerical format.  (e.g., "male" = 0, "female" = 1). </a:t>
            </a:r>
          </a:p>
          <a:p>
            <a:pPr algn="l">
              <a:lnSpc>
                <a:spcPts val="2961"/>
              </a:lnSpc>
            </a:pPr>
          </a:p>
        </p:txBody>
      </p:sp>
      <p:sp>
        <p:nvSpPr>
          <p:cNvPr name="TextBox 8" id="8"/>
          <p:cNvSpPr txBox="true"/>
          <p:nvPr/>
        </p:nvSpPr>
        <p:spPr>
          <a:xfrm rot="0">
            <a:off x="12269548" y="6390048"/>
            <a:ext cx="6018452" cy="3168446"/>
          </a:xfrm>
          <a:prstGeom prst="rect">
            <a:avLst/>
          </a:prstGeom>
        </p:spPr>
        <p:txBody>
          <a:bodyPr anchor="t" rtlCol="false" tIns="0" lIns="0" bIns="0" rIns="0">
            <a:spAutoFit/>
          </a:bodyPr>
          <a:lstStyle/>
          <a:p>
            <a:pPr algn="l">
              <a:lnSpc>
                <a:spcPts val="2820"/>
              </a:lnSpc>
            </a:pPr>
            <a:r>
              <a:rPr lang="en-US" sz="2635">
                <a:solidFill>
                  <a:srgbClr val="433833"/>
                </a:solidFill>
                <a:latin typeface="DM Sans"/>
                <a:ea typeface="DM Sans"/>
                <a:cs typeface="DM Sans"/>
                <a:sym typeface="DM Sans"/>
              </a:rPr>
              <a:t>To avoid overfitting and to assess model performance, it's important to train the model on one portion of the data and evaluate it on unseen data. The dataset is split into training (e.g., 80%) and testing sets (e.g., 20%). The model is trained on the training set, while the test set is used to evaluate performance on unseen data.</a:t>
            </a:r>
          </a:p>
        </p:txBody>
      </p:sp>
      <p:sp>
        <p:nvSpPr>
          <p:cNvPr name="TextBox 9" id="9"/>
          <p:cNvSpPr txBox="true"/>
          <p:nvPr/>
        </p:nvSpPr>
        <p:spPr>
          <a:xfrm rot="0">
            <a:off x="7149685" y="5174087"/>
            <a:ext cx="4505500" cy="368427"/>
          </a:xfrm>
          <a:prstGeom prst="rect">
            <a:avLst/>
          </a:prstGeom>
        </p:spPr>
        <p:txBody>
          <a:bodyPr anchor="t" rtlCol="false" tIns="0" lIns="0" bIns="0" rIns="0">
            <a:spAutoFit/>
          </a:bodyPr>
          <a:lstStyle/>
          <a:p>
            <a:pPr algn="l">
              <a:lnSpc>
                <a:spcPts val="2888"/>
              </a:lnSpc>
            </a:pPr>
            <a:r>
              <a:rPr lang="en-US" b="true" sz="2699">
                <a:solidFill>
                  <a:srgbClr val="433833"/>
                </a:solidFill>
                <a:latin typeface="DM Sans Bold"/>
                <a:ea typeface="DM Sans Bold"/>
                <a:cs typeface="DM Sans Bold"/>
                <a:sym typeface="DM Sans Bold"/>
              </a:rPr>
              <a:t>Standard Scalar:</a:t>
            </a:r>
          </a:p>
        </p:txBody>
      </p:sp>
      <p:sp>
        <p:nvSpPr>
          <p:cNvPr name="TextBox 10" id="10"/>
          <p:cNvSpPr txBox="true"/>
          <p:nvPr/>
        </p:nvSpPr>
        <p:spPr>
          <a:xfrm rot="0">
            <a:off x="12588635" y="5007399"/>
            <a:ext cx="4505500" cy="368427"/>
          </a:xfrm>
          <a:prstGeom prst="rect">
            <a:avLst/>
          </a:prstGeom>
        </p:spPr>
        <p:txBody>
          <a:bodyPr anchor="t" rtlCol="false" tIns="0" lIns="0" bIns="0" rIns="0">
            <a:spAutoFit/>
          </a:bodyPr>
          <a:lstStyle/>
          <a:p>
            <a:pPr algn="l">
              <a:lnSpc>
                <a:spcPts val="2888"/>
              </a:lnSpc>
            </a:pPr>
            <a:r>
              <a:rPr lang="en-US" b="true" sz="2699">
                <a:solidFill>
                  <a:srgbClr val="433833"/>
                </a:solidFill>
                <a:latin typeface="DM Sans Bold"/>
                <a:ea typeface="DM Sans Bold"/>
                <a:cs typeface="DM Sans Bold"/>
                <a:sym typeface="DM Sans Bold"/>
              </a:rPr>
              <a:t>Splitting of data:</a:t>
            </a:r>
          </a:p>
        </p:txBody>
      </p:sp>
      <p:sp>
        <p:nvSpPr>
          <p:cNvPr name="TextBox 11" id="11"/>
          <p:cNvSpPr txBox="true"/>
          <p:nvPr/>
        </p:nvSpPr>
        <p:spPr>
          <a:xfrm rot="0">
            <a:off x="6644860" y="6542214"/>
            <a:ext cx="5310488" cy="1413008"/>
          </a:xfrm>
          <a:prstGeom prst="rect">
            <a:avLst/>
          </a:prstGeom>
        </p:spPr>
        <p:txBody>
          <a:bodyPr anchor="t" rtlCol="false" tIns="0" lIns="0" bIns="0" rIns="0">
            <a:spAutoFit/>
          </a:bodyPr>
          <a:lstStyle/>
          <a:p>
            <a:pPr algn="l">
              <a:lnSpc>
                <a:spcPts val="2815"/>
              </a:lnSpc>
            </a:pPr>
            <a:r>
              <a:rPr lang="en-US" sz="2631">
                <a:solidFill>
                  <a:srgbClr val="433833"/>
                </a:solidFill>
                <a:latin typeface="DM Sans"/>
                <a:ea typeface="DM Sans"/>
                <a:cs typeface="DM Sans"/>
                <a:sym typeface="DM Sans"/>
              </a:rPr>
              <a:t> Standardizes features by removing the mean and scaling to unit variance (i.e., a mean of 0 and a standard deviation of 1).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028700" y="9258300"/>
            <a:ext cx="555821" cy="0"/>
          </a:xfrm>
          <a:prstGeom prst="line">
            <a:avLst/>
          </a:prstGeom>
          <a:ln cap="flat" w="190500">
            <a:solidFill>
              <a:srgbClr val="000000"/>
            </a:solidFill>
            <a:prstDash val="solid"/>
            <a:headEnd type="none" len="sm" w="sm"/>
            <a:tailEnd type="none" len="sm" w="sm"/>
          </a:ln>
        </p:spPr>
      </p:sp>
      <p:sp>
        <p:nvSpPr>
          <p:cNvPr name="Freeform 3" id="3"/>
          <p:cNvSpPr/>
          <p:nvPr/>
        </p:nvSpPr>
        <p:spPr>
          <a:xfrm flipH="false" flipV="false" rot="0">
            <a:off x="5141873" y="5372467"/>
            <a:ext cx="698856" cy="700129"/>
          </a:xfrm>
          <a:custGeom>
            <a:avLst/>
            <a:gdLst/>
            <a:ahLst/>
            <a:cxnLst/>
            <a:rect r="r" b="b" t="t" l="l"/>
            <a:pathLst>
              <a:path h="700129" w="698856">
                <a:moveTo>
                  <a:pt x="0" y="0"/>
                </a:moveTo>
                <a:lnTo>
                  <a:pt x="698856" y="0"/>
                </a:lnTo>
                <a:lnTo>
                  <a:pt x="698856" y="700129"/>
                </a:lnTo>
                <a:lnTo>
                  <a:pt x="0" y="7001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1039953" y="5372467"/>
            <a:ext cx="698856" cy="700129"/>
          </a:xfrm>
          <a:custGeom>
            <a:avLst/>
            <a:gdLst/>
            <a:ahLst/>
            <a:cxnLst/>
            <a:rect r="r" b="b" t="t" l="l"/>
            <a:pathLst>
              <a:path h="700129" w="698856">
                <a:moveTo>
                  <a:pt x="0" y="0"/>
                </a:moveTo>
                <a:lnTo>
                  <a:pt x="698856" y="0"/>
                </a:lnTo>
                <a:lnTo>
                  <a:pt x="698856" y="700129"/>
                </a:lnTo>
                <a:lnTo>
                  <a:pt x="0" y="7001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4911758" y="1734843"/>
            <a:ext cx="8175443" cy="1817751"/>
          </a:xfrm>
          <a:prstGeom prst="rect">
            <a:avLst/>
          </a:prstGeom>
        </p:spPr>
        <p:txBody>
          <a:bodyPr anchor="t" rtlCol="false" tIns="0" lIns="0" bIns="0" rIns="0">
            <a:spAutoFit/>
          </a:bodyPr>
          <a:lstStyle/>
          <a:p>
            <a:pPr algn="l">
              <a:lnSpc>
                <a:spcPts val="13392"/>
              </a:lnSpc>
            </a:pPr>
            <a:r>
              <a:rPr lang="en-US" sz="14400" b="true">
                <a:solidFill>
                  <a:srgbClr val="000000"/>
                </a:solidFill>
                <a:latin typeface="DM Sans Bold"/>
                <a:ea typeface="DM Sans Bold"/>
                <a:cs typeface="DM Sans Bold"/>
                <a:sym typeface="DM Sans Bold"/>
              </a:rPr>
              <a:t>MODELS </a:t>
            </a:r>
          </a:p>
        </p:txBody>
      </p:sp>
      <p:sp>
        <p:nvSpPr>
          <p:cNvPr name="TextBox 6" id="6"/>
          <p:cNvSpPr txBox="true"/>
          <p:nvPr/>
        </p:nvSpPr>
        <p:spPr>
          <a:xfrm rot="0">
            <a:off x="1293285" y="5563781"/>
            <a:ext cx="3618473" cy="346075"/>
          </a:xfrm>
          <a:prstGeom prst="rect">
            <a:avLst/>
          </a:prstGeom>
        </p:spPr>
        <p:txBody>
          <a:bodyPr anchor="t" rtlCol="false" tIns="0" lIns="0" bIns="0" rIns="0">
            <a:spAutoFit/>
          </a:bodyPr>
          <a:lstStyle/>
          <a:p>
            <a:pPr algn="l">
              <a:lnSpc>
                <a:spcPts val="2674"/>
              </a:lnSpc>
            </a:pPr>
            <a:r>
              <a:rPr lang="en-US" b="true" sz="2499">
                <a:solidFill>
                  <a:srgbClr val="433833"/>
                </a:solidFill>
                <a:latin typeface="DM Sans Bold"/>
                <a:ea typeface="DM Sans Bold"/>
                <a:cs typeface="DM Sans Bold"/>
                <a:sym typeface="DM Sans Bold"/>
              </a:rPr>
              <a:t>1) Decision trees</a:t>
            </a:r>
          </a:p>
        </p:txBody>
      </p:sp>
      <p:sp>
        <p:nvSpPr>
          <p:cNvPr name="TextBox 7" id="7"/>
          <p:cNvSpPr txBox="true"/>
          <p:nvPr/>
        </p:nvSpPr>
        <p:spPr>
          <a:xfrm rot="0">
            <a:off x="6830128" y="5563781"/>
            <a:ext cx="4209824" cy="346075"/>
          </a:xfrm>
          <a:prstGeom prst="rect">
            <a:avLst/>
          </a:prstGeom>
        </p:spPr>
        <p:txBody>
          <a:bodyPr anchor="t" rtlCol="false" tIns="0" lIns="0" bIns="0" rIns="0">
            <a:spAutoFit/>
          </a:bodyPr>
          <a:lstStyle/>
          <a:p>
            <a:pPr algn="l">
              <a:lnSpc>
                <a:spcPts val="2674"/>
              </a:lnSpc>
            </a:pPr>
            <a:r>
              <a:rPr lang="en-US" b="true" sz="2499">
                <a:solidFill>
                  <a:srgbClr val="433833"/>
                </a:solidFill>
                <a:latin typeface="DM Sans Bold"/>
                <a:ea typeface="DM Sans Bold"/>
                <a:cs typeface="DM Sans Bold"/>
                <a:sym typeface="DM Sans Bold"/>
              </a:rPr>
              <a:t> 2) Random Forest </a:t>
            </a:r>
          </a:p>
        </p:txBody>
      </p:sp>
      <p:sp>
        <p:nvSpPr>
          <p:cNvPr name="TextBox 8" id="8"/>
          <p:cNvSpPr txBox="true"/>
          <p:nvPr/>
        </p:nvSpPr>
        <p:spPr>
          <a:xfrm rot="0">
            <a:off x="1028700" y="6209005"/>
            <a:ext cx="3618473" cy="2012950"/>
          </a:xfrm>
          <a:prstGeom prst="rect">
            <a:avLst/>
          </a:prstGeom>
        </p:spPr>
        <p:txBody>
          <a:bodyPr anchor="t" rtlCol="false" tIns="0" lIns="0" bIns="0" rIns="0">
            <a:spAutoFit/>
          </a:bodyPr>
          <a:lstStyle/>
          <a:p>
            <a:pPr algn="l" marL="539749" indent="-269875" lvl="1">
              <a:lnSpc>
                <a:spcPts val="2674"/>
              </a:lnSpc>
              <a:buFont typeface="Arial"/>
              <a:buChar char="•"/>
            </a:pPr>
            <a:r>
              <a:rPr lang="en-US" sz="2499">
                <a:solidFill>
                  <a:srgbClr val="433833"/>
                </a:solidFill>
                <a:latin typeface="DM Sans"/>
                <a:ea typeface="DM Sans"/>
                <a:cs typeface="DM Sans"/>
                <a:sym typeface="DM Sans"/>
              </a:rPr>
              <a:t>Interpretability</a:t>
            </a:r>
          </a:p>
          <a:p>
            <a:pPr algn="l">
              <a:lnSpc>
                <a:spcPts val="2674"/>
              </a:lnSpc>
            </a:pPr>
          </a:p>
          <a:p>
            <a:pPr algn="l" marL="539749" indent="-269875" lvl="1">
              <a:lnSpc>
                <a:spcPts val="2674"/>
              </a:lnSpc>
              <a:buFont typeface="Arial"/>
              <a:buChar char="•"/>
            </a:pPr>
            <a:r>
              <a:rPr lang="en-US" sz="2499">
                <a:solidFill>
                  <a:srgbClr val="433833"/>
                </a:solidFill>
                <a:latin typeface="DM Sans"/>
                <a:ea typeface="DM Sans"/>
                <a:cs typeface="DM Sans"/>
                <a:sym typeface="DM Sans"/>
              </a:rPr>
              <a:t>Handling Non-Linear Relationships</a:t>
            </a:r>
          </a:p>
          <a:p>
            <a:pPr algn="l">
              <a:lnSpc>
                <a:spcPts val="2674"/>
              </a:lnSpc>
            </a:pPr>
          </a:p>
          <a:p>
            <a:pPr algn="l" marL="539749" indent="-269875" lvl="1">
              <a:lnSpc>
                <a:spcPts val="2674"/>
              </a:lnSpc>
              <a:buFont typeface="Arial"/>
              <a:buChar char="•"/>
            </a:pPr>
            <a:r>
              <a:rPr lang="en-US" sz="2499">
                <a:solidFill>
                  <a:srgbClr val="433833"/>
                </a:solidFill>
                <a:latin typeface="DM Sans"/>
                <a:ea typeface="DM Sans"/>
                <a:cs typeface="DM Sans"/>
                <a:sym typeface="DM Sans"/>
              </a:rPr>
              <a:t>Feature Importance</a:t>
            </a:r>
          </a:p>
        </p:txBody>
      </p:sp>
      <p:sp>
        <p:nvSpPr>
          <p:cNvPr name="TextBox 9" id="9"/>
          <p:cNvSpPr txBox="true"/>
          <p:nvPr/>
        </p:nvSpPr>
        <p:spPr>
          <a:xfrm rot="0">
            <a:off x="6335429" y="6209005"/>
            <a:ext cx="4209824" cy="2679700"/>
          </a:xfrm>
          <a:prstGeom prst="rect">
            <a:avLst/>
          </a:prstGeom>
        </p:spPr>
        <p:txBody>
          <a:bodyPr anchor="t" rtlCol="false" tIns="0" lIns="0" bIns="0" rIns="0">
            <a:spAutoFit/>
          </a:bodyPr>
          <a:lstStyle/>
          <a:p>
            <a:pPr algn="l" marL="539749" indent="-269875" lvl="1">
              <a:lnSpc>
                <a:spcPts val="2674"/>
              </a:lnSpc>
              <a:buFont typeface="Arial"/>
              <a:buChar char="•"/>
            </a:pPr>
            <a:r>
              <a:rPr lang="en-US" sz="2499">
                <a:solidFill>
                  <a:srgbClr val="433833"/>
                </a:solidFill>
                <a:latin typeface="DM Sans"/>
                <a:ea typeface="DM Sans"/>
                <a:cs typeface="DM Sans"/>
                <a:sym typeface="DM Sans"/>
              </a:rPr>
              <a:t>Improved Accuracy</a:t>
            </a:r>
          </a:p>
          <a:p>
            <a:pPr algn="l">
              <a:lnSpc>
                <a:spcPts val="2674"/>
              </a:lnSpc>
            </a:pPr>
          </a:p>
          <a:p>
            <a:pPr algn="l" marL="539749" indent="-269875" lvl="1">
              <a:lnSpc>
                <a:spcPts val="2674"/>
              </a:lnSpc>
              <a:buFont typeface="Arial"/>
              <a:buChar char="•"/>
            </a:pPr>
            <a:r>
              <a:rPr lang="en-US" sz="2499">
                <a:solidFill>
                  <a:srgbClr val="433833"/>
                </a:solidFill>
                <a:latin typeface="DM Sans"/>
                <a:ea typeface="DM Sans"/>
                <a:cs typeface="DM Sans"/>
                <a:sym typeface="DM Sans"/>
              </a:rPr>
              <a:t>Handles Overfitting</a:t>
            </a:r>
          </a:p>
          <a:p>
            <a:pPr algn="l">
              <a:lnSpc>
                <a:spcPts val="2674"/>
              </a:lnSpc>
            </a:pPr>
          </a:p>
          <a:p>
            <a:pPr algn="l" marL="539749" indent="-269875" lvl="1">
              <a:lnSpc>
                <a:spcPts val="2674"/>
              </a:lnSpc>
              <a:buFont typeface="Arial"/>
              <a:buChar char="•"/>
            </a:pPr>
            <a:r>
              <a:rPr lang="en-US" sz="2499">
                <a:solidFill>
                  <a:srgbClr val="433833"/>
                </a:solidFill>
                <a:latin typeface="DM Sans"/>
                <a:ea typeface="DM Sans"/>
                <a:cs typeface="DM Sans"/>
                <a:sym typeface="DM Sans"/>
              </a:rPr>
              <a:t>Robustness to Outliers and Noise</a:t>
            </a:r>
          </a:p>
          <a:p>
            <a:pPr algn="l">
              <a:lnSpc>
                <a:spcPts val="2674"/>
              </a:lnSpc>
            </a:pPr>
          </a:p>
          <a:p>
            <a:pPr algn="l" marL="539749" indent="-269875" lvl="1">
              <a:lnSpc>
                <a:spcPts val="2674"/>
              </a:lnSpc>
              <a:buFont typeface="Arial"/>
              <a:buChar char="•"/>
            </a:pPr>
            <a:r>
              <a:rPr lang="en-US" sz="2499">
                <a:solidFill>
                  <a:srgbClr val="433833"/>
                </a:solidFill>
                <a:latin typeface="DM Sans"/>
                <a:ea typeface="DM Sans"/>
                <a:cs typeface="DM Sans"/>
                <a:sym typeface="DM Sans"/>
              </a:rPr>
              <a:t>Feature Importance </a:t>
            </a:r>
          </a:p>
        </p:txBody>
      </p:sp>
      <p:sp>
        <p:nvSpPr>
          <p:cNvPr name="TextBox 10" id="10"/>
          <p:cNvSpPr txBox="true"/>
          <p:nvPr/>
        </p:nvSpPr>
        <p:spPr>
          <a:xfrm rot="0">
            <a:off x="12233508" y="6205131"/>
            <a:ext cx="4209824" cy="2679700"/>
          </a:xfrm>
          <a:prstGeom prst="rect">
            <a:avLst/>
          </a:prstGeom>
        </p:spPr>
        <p:txBody>
          <a:bodyPr anchor="t" rtlCol="false" tIns="0" lIns="0" bIns="0" rIns="0">
            <a:spAutoFit/>
          </a:bodyPr>
          <a:lstStyle/>
          <a:p>
            <a:pPr algn="l" marL="539749" indent="-269875" lvl="1">
              <a:lnSpc>
                <a:spcPts val="2674"/>
              </a:lnSpc>
              <a:buFont typeface="Arial"/>
              <a:buChar char="•"/>
            </a:pPr>
            <a:r>
              <a:rPr lang="en-US" sz="2499">
                <a:solidFill>
                  <a:srgbClr val="433833"/>
                </a:solidFill>
                <a:latin typeface="DM Sans"/>
                <a:ea typeface="DM Sans"/>
                <a:cs typeface="DM Sans"/>
                <a:sym typeface="DM Sans"/>
              </a:rPr>
              <a:t>Higher Accuracy</a:t>
            </a:r>
          </a:p>
          <a:p>
            <a:pPr algn="l">
              <a:lnSpc>
                <a:spcPts val="2674"/>
              </a:lnSpc>
            </a:pPr>
          </a:p>
          <a:p>
            <a:pPr algn="l" marL="539749" indent="-269875" lvl="1">
              <a:lnSpc>
                <a:spcPts val="2674"/>
              </a:lnSpc>
              <a:buFont typeface="Arial"/>
              <a:buChar char="•"/>
            </a:pPr>
            <a:r>
              <a:rPr lang="en-US" sz="2499">
                <a:solidFill>
                  <a:srgbClr val="433833"/>
                </a:solidFill>
                <a:latin typeface="DM Sans"/>
                <a:ea typeface="DM Sans"/>
                <a:cs typeface="DM Sans"/>
                <a:sym typeface="DM Sans"/>
              </a:rPr>
              <a:t>Handles Imbalanced Data</a:t>
            </a:r>
          </a:p>
          <a:p>
            <a:pPr algn="l">
              <a:lnSpc>
                <a:spcPts val="2674"/>
              </a:lnSpc>
            </a:pPr>
          </a:p>
          <a:p>
            <a:pPr algn="l" marL="539749" indent="-269875" lvl="1">
              <a:lnSpc>
                <a:spcPts val="2674"/>
              </a:lnSpc>
              <a:buFont typeface="Arial"/>
              <a:buChar char="•"/>
            </a:pPr>
            <a:r>
              <a:rPr lang="en-US" sz="2499">
                <a:solidFill>
                  <a:srgbClr val="433833"/>
                </a:solidFill>
                <a:latin typeface="DM Sans"/>
                <a:ea typeface="DM Sans"/>
                <a:cs typeface="DM Sans"/>
                <a:sym typeface="DM Sans"/>
              </a:rPr>
              <a:t>Robust to Overfitting</a:t>
            </a:r>
          </a:p>
          <a:p>
            <a:pPr algn="l">
              <a:lnSpc>
                <a:spcPts val="2674"/>
              </a:lnSpc>
            </a:pPr>
          </a:p>
          <a:p>
            <a:pPr algn="l" marL="539749" indent="-269875" lvl="1">
              <a:lnSpc>
                <a:spcPts val="2674"/>
              </a:lnSpc>
              <a:buFont typeface="Arial"/>
              <a:buChar char="•"/>
            </a:pPr>
            <a:r>
              <a:rPr lang="en-US" sz="2499">
                <a:solidFill>
                  <a:srgbClr val="433833"/>
                </a:solidFill>
                <a:latin typeface="DM Sans"/>
                <a:ea typeface="DM Sans"/>
                <a:cs typeface="DM Sans"/>
                <a:sym typeface="DM Sans"/>
              </a:rPr>
              <a:t>Handles Complex Data</a:t>
            </a:r>
          </a:p>
        </p:txBody>
      </p:sp>
      <p:sp>
        <p:nvSpPr>
          <p:cNvPr name="TextBox 11" id="11"/>
          <p:cNvSpPr txBox="true"/>
          <p:nvPr/>
        </p:nvSpPr>
        <p:spPr>
          <a:xfrm rot="0">
            <a:off x="12532565" y="5563781"/>
            <a:ext cx="4209824" cy="346075"/>
          </a:xfrm>
          <a:prstGeom prst="rect">
            <a:avLst/>
          </a:prstGeom>
        </p:spPr>
        <p:txBody>
          <a:bodyPr anchor="t" rtlCol="false" tIns="0" lIns="0" bIns="0" rIns="0">
            <a:spAutoFit/>
          </a:bodyPr>
          <a:lstStyle/>
          <a:p>
            <a:pPr algn="l">
              <a:lnSpc>
                <a:spcPts val="2674"/>
              </a:lnSpc>
            </a:pPr>
            <a:r>
              <a:rPr lang="en-US" b="true" sz="2499">
                <a:solidFill>
                  <a:srgbClr val="433833"/>
                </a:solidFill>
                <a:latin typeface="DM Sans Bold"/>
                <a:ea typeface="DM Sans Bold"/>
                <a:cs typeface="DM Sans Bold"/>
                <a:sym typeface="DM Sans Bold"/>
              </a:rPr>
              <a:t>3) Gradient boosting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10050"/>
            <a:ext cx="6561925" cy="4933450"/>
          </a:xfrm>
          <a:custGeom>
            <a:avLst/>
            <a:gdLst/>
            <a:ahLst/>
            <a:cxnLst/>
            <a:rect r="r" b="b" t="t" l="l"/>
            <a:pathLst>
              <a:path h="4933450" w="6561925">
                <a:moveTo>
                  <a:pt x="0" y="0"/>
                </a:moveTo>
                <a:lnTo>
                  <a:pt x="6561925" y="0"/>
                </a:lnTo>
                <a:lnTo>
                  <a:pt x="6561925" y="4933450"/>
                </a:lnTo>
                <a:lnTo>
                  <a:pt x="0" y="4933450"/>
                </a:lnTo>
                <a:lnTo>
                  <a:pt x="0" y="0"/>
                </a:lnTo>
                <a:close/>
              </a:path>
            </a:pathLst>
          </a:custGeom>
          <a:blipFill>
            <a:blip r:embed="rId2"/>
            <a:stretch>
              <a:fillRect l="-1125" t="0" r="0" b="0"/>
            </a:stretch>
          </a:blipFill>
        </p:spPr>
      </p:sp>
      <p:sp>
        <p:nvSpPr>
          <p:cNvPr name="Freeform 3" id="3"/>
          <p:cNvSpPr/>
          <p:nvPr/>
        </p:nvSpPr>
        <p:spPr>
          <a:xfrm flipH="false" flipV="false" rot="0">
            <a:off x="10940694" y="5509149"/>
            <a:ext cx="6318606" cy="4777851"/>
          </a:xfrm>
          <a:custGeom>
            <a:avLst/>
            <a:gdLst/>
            <a:ahLst/>
            <a:cxnLst/>
            <a:rect r="r" b="b" t="t" l="l"/>
            <a:pathLst>
              <a:path h="4777851" w="6318606">
                <a:moveTo>
                  <a:pt x="0" y="0"/>
                </a:moveTo>
                <a:lnTo>
                  <a:pt x="6318606" y="0"/>
                </a:lnTo>
                <a:lnTo>
                  <a:pt x="6318606" y="4777851"/>
                </a:lnTo>
                <a:lnTo>
                  <a:pt x="0" y="4777851"/>
                </a:lnTo>
                <a:lnTo>
                  <a:pt x="0" y="0"/>
                </a:lnTo>
                <a:close/>
              </a:path>
            </a:pathLst>
          </a:custGeom>
          <a:blipFill>
            <a:blip r:embed="rId3"/>
            <a:stretch>
              <a:fillRect l="-4465" t="-1051" r="-2306" b="-4792"/>
            </a:stretch>
          </a:blipFill>
        </p:spPr>
      </p:sp>
      <p:sp>
        <p:nvSpPr>
          <p:cNvPr name="Freeform 4" id="4"/>
          <p:cNvSpPr/>
          <p:nvPr/>
        </p:nvSpPr>
        <p:spPr>
          <a:xfrm flipH="false" flipV="false" rot="0">
            <a:off x="9160215" y="1028700"/>
            <a:ext cx="8099085" cy="4258750"/>
          </a:xfrm>
          <a:custGeom>
            <a:avLst/>
            <a:gdLst/>
            <a:ahLst/>
            <a:cxnLst/>
            <a:rect r="r" b="b" t="t" l="l"/>
            <a:pathLst>
              <a:path h="4258750" w="8099085">
                <a:moveTo>
                  <a:pt x="0" y="0"/>
                </a:moveTo>
                <a:lnTo>
                  <a:pt x="8099085" y="0"/>
                </a:lnTo>
                <a:lnTo>
                  <a:pt x="8099085" y="4258750"/>
                </a:lnTo>
                <a:lnTo>
                  <a:pt x="0" y="4258750"/>
                </a:lnTo>
                <a:lnTo>
                  <a:pt x="0" y="0"/>
                </a:lnTo>
                <a:close/>
              </a:path>
            </a:pathLst>
          </a:custGeom>
          <a:blipFill>
            <a:blip r:embed="rId4"/>
            <a:stretch>
              <a:fillRect l="0" t="-4158" r="0" b="-4158"/>
            </a:stretch>
          </a:blipFill>
        </p:spPr>
      </p:sp>
      <p:sp>
        <p:nvSpPr>
          <p:cNvPr name="TextBox 5" id="5"/>
          <p:cNvSpPr txBox="true"/>
          <p:nvPr/>
        </p:nvSpPr>
        <p:spPr>
          <a:xfrm rot="0">
            <a:off x="714970" y="5805846"/>
            <a:ext cx="9911994" cy="3452454"/>
          </a:xfrm>
          <a:prstGeom prst="rect">
            <a:avLst/>
          </a:prstGeom>
        </p:spPr>
        <p:txBody>
          <a:bodyPr anchor="t" rtlCol="false" tIns="0" lIns="0" bIns="0" rIns="0">
            <a:spAutoFit/>
          </a:bodyPr>
          <a:lstStyle/>
          <a:p>
            <a:pPr algn="l">
              <a:lnSpc>
                <a:spcPts val="8880"/>
              </a:lnSpc>
            </a:pPr>
            <a:r>
              <a:rPr lang="en-US" sz="9548">
                <a:solidFill>
                  <a:srgbClr val="000000"/>
                </a:solidFill>
                <a:latin typeface="DM Sans"/>
                <a:ea typeface="DM Sans"/>
                <a:cs typeface="DM Sans"/>
                <a:sym typeface="DM Sans"/>
              </a:rPr>
              <a:t>PREDICTED </a:t>
            </a:r>
          </a:p>
          <a:p>
            <a:pPr algn="l">
              <a:lnSpc>
                <a:spcPts val="8880"/>
              </a:lnSpc>
            </a:pPr>
            <a:r>
              <a:rPr lang="en-US" sz="9548">
                <a:solidFill>
                  <a:srgbClr val="000000"/>
                </a:solidFill>
                <a:latin typeface="DM Sans"/>
                <a:ea typeface="DM Sans"/>
                <a:cs typeface="DM Sans"/>
                <a:sym typeface="DM Sans"/>
              </a:rPr>
              <a:t>vs  </a:t>
            </a:r>
          </a:p>
          <a:p>
            <a:pPr algn="l">
              <a:lnSpc>
                <a:spcPts val="8880"/>
              </a:lnSpc>
            </a:pPr>
            <a:r>
              <a:rPr lang="en-US" sz="9548">
                <a:solidFill>
                  <a:srgbClr val="000000"/>
                </a:solidFill>
                <a:latin typeface="DM Sans"/>
                <a:ea typeface="DM Sans"/>
                <a:cs typeface="DM Sans"/>
                <a:sym typeface="DM Sans"/>
              </a:rPr>
              <a:t>ACTUAL VALUES</a:t>
            </a:r>
          </a:p>
        </p:txBody>
      </p:sp>
      <p:sp>
        <p:nvSpPr>
          <p:cNvPr name="TextBox 6" id="6"/>
          <p:cNvSpPr txBox="true"/>
          <p:nvPr/>
        </p:nvSpPr>
        <p:spPr>
          <a:xfrm rot="0">
            <a:off x="10033815" y="104775"/>
            <a:ext cx="4066182" cy="951922"/>
          </a:xfrm>
          <a:prstGeom prst="rect">
            <a:avLst/>
          </a:prstGeom>
        </p:spPr>
        <p:txBody>
          <a:bodyPr anchor="t" rtlCol="false" tIns="0" lIns="0" bIns="0" rIns="0">
            <a:spAutoFit/>
          </a:bodyPr>
          <a:lstStyle/>
          <a:p>
            <a:pPr algn="l">
              <a:lnSpc>
                <a:spcPts val="3642"/>
              </a:lnSpc>
            </a:pPr>
            <a:r>
              <a:rPr lang="en-US" sz="3917" b="true">
                <a:solidFill>
                  <a:srgbClr val="000000"/>
                </a:solidFill>
                <a:latin typeface="DM Sans Bold"/>
                <a:ea typeface="DM Sans Bold"/>
                <a:cs typeface="DM Sans Bold"/>
                <a:sym typeface="DM Sans Bold"/>
              </a:rPr>
              <a:t>GRADIENT BOOSTING</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06823" y="526905"/>
            <a:ext cx="8968956" cy="1270291"/>
          </a:xfrm>
          <a:prstGeom prst="rect">
            <a:avLst/>
          </a:prstGeom>
        </p:spPr>
        <p:txBody>
          <a:bodyPr anchor="t" rtlCol="false" tIns="0" lIns="0" bIns="0" rIns="0">
            <a:spAutoFit/>
          </a:bodyPr>
          <a:lstStyle/>
          <a:p>
            <a:pPr algn="l">
              <a:lnSpc>
                <a:spcPts val="9393"/>
              </a:lnSpc>
            </a:pPr>
            <a:r>
              <a:rPr lang="en-US" sz="10101" b="true">
                <a:solidFill>
                  <a:srgbClr val="000000"/>
                </a:solidFill>
                <a:latin typeface="DM Sans Bold"/>
                <a:ea typeface="DM Sans Bold"/>
                <a:cs typeface="DM Sans Bold"/>
                <a:sym typeface="DM Sans Bold"/>
              </a:rPr>
              <a:t>RESULTS</a:t>
            </a:r>
          </a:p>
        </p:txBody>
      </p:sp>
      <p:sp>
        <p:nvSpPr>
          <p:cNvPr name="TextBox 3" id="3"/>
          <p:cNvSpPr txBox="true"/>
          <p:nvPr/>
        </p:nvSpPr>
        <p:spPr>
          <a:xfrm rot="0">
            <a:off x="1205090" y="2506350"/>
            <a:ext cx="3618473" cy="346075"/>
          </a:xfrm>
          <a:prstGeom prst="rect">
            <a:avLst/>
          </a:prstGeom>
        </p:spPr>
        <p:txBody>
          <a:bodyPr anchor="t" rtlCol="false" tIns="0" lIns="0" bIns="0" rIns="0">
            <a:spAutoFit/>
          </a:bodyPr>
          <a:lstStyle/>
          <a:p>
            <a:pPr algn="l">
              <a:lnSpc>
                <a:spcPts val="2674"/>
              </a:lnSpc>
            </a:pPr>
            <a:r>
              <a:rPr lang="en-US" b="true" sz="2499">
                <a:solidFill>
                  <a:srgbClr val="433833"/>
                </a:solidFill>
                <a:latin typeface="DM Sans Bold"/>
                <a:ea typeface="DM Sans Bold"/>
                <a:cs typeface="DM Sans Bold"/>
                <a:sym typeface="DM Sans Bold"/>
              </a:rPr>
              <a:t>1) Decision trees</a:t>
            </a:r>
          </a:p>
        </p:txBody>
      </p:sp>
      <p:sp>
        <p:nvSpPr>
          <p:cNvPr name="TextBox 4" id="4"/>
          <p:cNvSpPr txBox="true"/>
          <p:nvPr/>
        </p:nvSpPr>
        <p:spPr>
          <a:xfrm rot="0">
            <a:off x="6517562" y="2506350"/>
            <a:ext cx="4209824" cy="346075"/>
          </a:xfrm>
          <a:prstGeom prst="rect">
            <a:avLst/>
          </a:prstGeom>
        </p:spPr>
        <p:txBody>
          <a:bodyPr anchor="t" rtlCol="false" tIns="0" lIns="0" bIns="0" rIns="0">
            <a:spAutoFit/>
          </a:bodyPr>
          <a:lstStyle/>
          <a:p>
            <a:pPr algn="l">
              <a:lnSpc>
                <a:spcPts val="2674"/>
              </a:lnSpc>
            </a:pPr>
            <a:r>
              <a:rPr lang="en-US" b="true" sz="2499">
                <a:solidFill>
                  <a:srgbClr val="433833"/>
                </a:solidFill>
                <a:latin typeface="DM Sans Bold"/>
                <a:ea typeface="DM Sans Bold"/>
                <a:cs typeface="DM Sans Bold"/>
                <a:sym typeface="DM Sans Bold"/>
              </a:rPr>
              <a:t> 2) Random Forest </a:t>
            </a:r>
          </a:p>
        </p:txBody>
      </p:sp>
      <p:sp>
        <p:nvSpPr>
          <p:cNvPr name="TextBox 5" id="5"/>
          <p:cNvSpPr txBox="true"/>
          <p:nvPr/>
        </p:nvSpPr>
        <p:spPr>
          <a:xfrm rot="0">
            <a:off x="1205090" y="3557275"/>
            <a:ext cx="3618473" cy="1346200"/>
          </a:xfrm>
          <a:prstGeom prst="rect">
            <a:avLst/>
          </a:prstGeom>
        </p:spPr>
        <p:txBody>
          <a:bodyPr anchor="t" rtlCol="false" tIns="0" lIns="0" bIns="0" rIns="0">
            <a:spAutoFit/>
          </a:bodyPr>
          <a:lstStyle/>
          <a:p>
            <a:pPr algn="l" marL="539749" indent="-269875" lvl="1">
              <a:lnSpc>
                <a:spcPts val="2674"/>
              </a:lnSpc>
              <a:buFont typeface="Arial"/>
              <a:buChar char="•"/>
            </a:pPr>
            <a:r>
              <a:rPr lang="en-US" sz="2499">
                <a:solidFill>
                  <a:srgbClr val="433833"/>
                </a:solidFill>
                <a:latin typeface="DM Sans"/>
                <a:ea typeface="DM Sans"/>
                <a:cs typeface="DM Sans"/>
                <a:sym typeface="DM Sans"/>
              </a:rPr>
              <a:t>MSE: 38149364.68</a:t>
            </a:r>
          </a:p>
          <a:p>
            <a:pPr algn="l">
              <a:lnSpc>
                <a:spcPts val="2674"/>
              </a:lnSpc>
            </a:pPr>
          </a:p>
          <a:p>
            <a:pPr algn="l" marL="539749" indent="-269875" lvl="1">
              <a:lnSpc>
                <a:spcPts val="2674"/>
              </a:lnSpc>
              <a:buFont typeface="Arial"/>
              <a:buChar char="•"/>
            </a:pPr>
            <a:r>
              <a:rPr lang="en-US" sz="2499">
                <a:solidFill>
                  <a:srgbClr val="433833"/>
                </a:solidFill>
                <a:latin typeface="DM Sans"/>
                <a:ea typeface="DM Sans"/>
                <a:cs typeface="DM Sans"/>
                <a:sym typeface="DM Sans"/>
              </a:rPr>
              <a:t>R²  value: 0.739</a:t>
            </a:r>
          </a:p>
          <a:p>
            <a:pPr algn="l">
              <a:lnSpc>
                <a:spcPts val="2674"/>
              </a:lnSpc>
            </a:pPr>
          </a:p>
        </p:txBody>
      </p:sp>
      <p:sp>
        <p:nvSpPr>
          <p:cNvPr name="TextBox 6" id="6"/>
          <p:cNvSpPr txBox="true"/>
          <p:nvPr/>
        </p:nvSpPr>
        <p:spPr>
          <a:xfrm rot="0">
            <a:off x="6517562" y="3557275"/>
            <a:ext cx="4209824" cy="1346200"/>
          </a:xfrm>
          <a:prstGeom prst="rect">
            <a:avLst/>
          </a:prstGeom>
        </p:spPr>
        <p:txBody>
          <a:bodyPr anchor="t" rtlCol="false" tIns="0" lIns="0" bIns="0" rIns="0">
            <a:spAutoFit/>
          </a:bodyPr>
          <a:lstStyle/>
          <a:p>
            <a:pPr algn="l" marL="539749" indent="-269875" lvl="1">
              <a:lnSpc>
                <a:spcPts val="2674"/>
              </a:lnSpc>
              <a:buFont typeface="Arial"/>
              <a:buChar char="•"/>
            </a:pPr>
            <a:r>
              <a:rPr lang="en-US" sz="2499">
                <a:solidFill>
                  <a:srgbClr val="433833"/>
                </a:solidFill>
                <a:latin typeface="DM Sans"/>
                <a:ea typeface="DM Sans"/>
                <a:cs typeface="DM Sans"/>
                <a:sym typeface="DM Sans"/>
              </a:rPr>
              <a:t>MSE: 38149364.680</a:t>
            </a:r>
          </a:p>
          <a:p>
            <a:pPr algn="l">
              <a:lnSpc>
                <a:spcPts val="2674"/>
              </a:lnSpc>
            </a:pPr>
          </a:p>
          <a:p>
            <a:pPr algn="l" marL="539749" indent="-269875" lvl="1">
              <a:lnSpc>
                <a:spcPts val="2674"/>
              </a:lnSpc>
              <a:buFont typeface="Arial"/>
              <a:buChar char="•"/>
            </a:pPr>
            <a:r>
              <a:rPr lang="en-US" sz="2499">
                <a:solidFill>
                  <a:srgbClr val="433833"/>
                </a:solidFill>
                <a:latin typeface="DM Sans"/>
                <a:ea typeface="DM Sans"/>
                <a:cs typeface="DM Sans"/>
                <a:sym typeface="DM Sans"/>
              </a:rPr>
              <a:t>R²  value: 0.853</a:t>
            </a:r>
          </a:p>
          <a:p>
            <a:pPr algn="l">
              <a:lnSpc>
                <a:spcPts val="2674"/>
              </a:lnSpc>
            </a:pPr>
          </a:p>
        </p:txBody>
      </p:sp>
      <p:sp>
        <p:nvSpPr>
          <p:cNvPr name="TextBox 7" id="7"/>
          <p:cNvSpPr txBox="true"/>
          <p:nvPr/>
        </p:nvSpPr>
        <p:spPr>
          <a:xfrm rot="0">
            <a:off x="12422836" y="3392896"/>
            <a:ext cx="4209824" cy="1346200"/>
          </a:xfrm>
          <a:prstGeom prst="rect">
            <a:avLst/>
          </a:prstGeom>
        </p:spPr>
        <p:txBody>
          <a:bodyPr anchor="t" rtlCol="false" tIns="0" lIns="0" bIns="0" rIns="0">
            <a:spAutoFit/>
          </a:bodyPr>
          <a:lstStyle/>
          <a:p>
            <a:pPr algn="l" marL="539749" indent="-269875" lvl="1">
              <a:lnSpc>
                <a:spcPts val="2674"/>
              </a:lnSpc>
              <a:buFont typeface="Arial"/>
              <a:buChar char="•"/>
            </a:pPr>
            <a:r>
              <a:rPr lang="en-US" sz="2499">
                <a:solidFill>
                  <a:srgbClr val="433833"/>
                </a:solidFill>
                <a:latin typeface="DM Sans"/>
                <a:ea typeface="DM Sans"/>
                <a:cs typeface="DM Sans"/>
                <a:sym typeface="DM Sans"/>
              </a:rPr>
              <a:t>MSE: 21696987.02</a:t>
            </a:r>
          </a:p>
          <a:p>
            <a:pPr algn="l">
              <a:lnSpc>
                <a:spcPts val="2674"/>
              </a:lnSpc>
            </a:pPr>
          </a:p>
          <a:p>
            <a:pPr algn="l" marL="539749" indent="-269875" lvl="1">
              <a:lnSpc>
                <a:spcPts val="2674"/>
              </a:lnSpc>
              <a:buFont typeface="Arial"/>
              <a:buChar char="•"/>
            </a:pPr>
            <a:r>
              <a:rPr lang="en-US" sz="2499">
                <a:solidFill>
                  <a:srgbClr val="433833"/>
                </a:solidFill>
                <a:latin typeface="DM Sans"/>
                <a:ea typeface="DM Sans"/>
                <a:cs typeface="DM Sans"/>
                <a:sym typeface="DM Sans"/>
              </a:rPr>
              <a:t>R²  value: 0.860</a:t>
            </a:r>
          </a:p>
          <a:p>
            <a:pPr algn="l">
              <a:lnSpc>
                <a:spcPts val="2674"/>
              </a:lnSpc>
            </a:pPr>
          </a:p>
        </p:txBody>
      </p:sp>
      <p:sp>
        <p:nvSpPr>
          <p:cNvPr name="TextBox 8" id="8"/>
          <p:cNvSpPr txBox="true"/>
          <p:nvPr/>
        </p:nvSpPr>
        <p:spPr>
          <a:xfrm rot="0">
            <a:off x="12422836" y="2506350"/>
            <a:ext cx="4209824" cy="346075"/>
          </a:xfrm>
          <a:prstGeom prst="rect">
            <a:avLst/>
          </a:prstGeom>
        </p:spPr>
        <p:txBody>
          <a:bodyPr anchor="t" rtlCol="false" tIns="0" lIns="0" bIns="0" rIns="0">
            <a:spAutoFit/>
          </a:bodyPr>
          <a:lstStyle/>
          <a:p>
            <a:pPr algn="l">
              <a:lnSpc>
                <a:spcPts val="2674"/>
              </a:lnSpc>
            </a:pPr>
            <a:r>
              <a:rPr lang="en-US" b="true" sz="2499">
                <a:solidFill>
                  <a:srgbClr val="433833"/>
                </a:solidFill>
                <a:latin typeface="DM Sans Bold"/>
                <a:ea typeface="DM Sans Bold"/>
                <a:cs typeface="DM Sans Bold"/>
                <a:sym typeface="DM Sans Bold"/>
              </a:rPr>
              <a:t>3) Gradient boosting</a:t>
            </a:r>
          </a:p>
        </p:txBody>
      </p:sp>
      <p:sp>
        <p:nvSpPr>
          <p:cNvPr name="TextBox 9" id="9"/>
          <p:cNvSpPr txBox="true"/>
          <p:nvPr/>
        </p:nvSpPr>
        <p:spPr>
          <a:xfrm rot="0">
            <a:off x="1205090" y="5005796"/>
            <a:ext cx="8968956" cy="1270291"/>
          </a:xfrm>
          <a:prstGeom prst="rect">
            <a:avLst/>
          </a:prstGeom>
        </p:spPr>
        <p:txBody>
          <a:bodyPr anchor="t" rtlCol="false" tIns="0" lIns="0" bIns="0" rIns="0">
            <a:spAutoFit/>
          </a:bodyPr>
          <a:lstStyle/>
          <a:p>
            <a:pPr algn="l">
              <a:lnSpc>
                <a:spcPts val="9393"/>
              </a:lnSpc>
            </a:pPr>
            <a:r>
              <a:rPr lang="en-US" sz="10101" b="true">
                <a:solidFill>
                  <a:srgbClr val="000000"/>
                </a:solidFill>
                <a:latin typeface="DM Sans Bold"/>
                <a:ea typeface="DM Sans Bold"/>
                <a:cs typeface="DM Sans Bold"/>
                <a:sym typeface="DM Sans Bold"/>
              </a:rPr>
              <a:t>EVALUATION</a:t>
            </a:r>
          </a:p>
        </p:txBody>
      </p:sp>
      <p:sp>
        <p:nvSpPr>
          <p:cNvPr name="TextBox 10" id="10"/>
          <p:cNvSpPr txBox="true"/>
          <p:nvPr/>
        </p:nvSpPr>
        <p:spPr>
          <a:xfrm rot="0">
            <a:off x="681798" y="6665599"/>
            <a:ext cx="17236805" cy="3346450"/>
          </a:xfrm>
          <a:prstGeom prst="rect">
            <a:avLst/>
          </a:prstGeom>
        </p:spPr>
        <p:txBody>
          <a:bodyPr anchor="t" rtlCol="false" tIns="0" lIns="0" bIns="0" rIns="0">
            <a:spAutoFit/>
          </a:bodyPr>
          <a:lstStyle/>
          <a:p>
            <a:pPr algn="l">
              <a:lnSpc>
                <a:spcPts val="2674"/>
              </a:lnSpc>
            </a:pPr>
          </a:p>
          <a:p>
            <a:pPr algn="l" marL="539749" indent="-269875" lvl="1">
              <a:lnSpc>
                <a:spcPts val="2674"/>
              </a:lnSpc>
              <a:buFont typeface="Arial"/>
              <a:buChar char="•"/>
            </a:pPr>
            <a:r>
              <a:rPr lang="en-US" sz="2499">
                <a:solidFill>
                  <a:srgbClr val="433833"/>
                </a:solidFill>
                <a:latin typeface="DM Sans"/>
                <a:ea typeface="DM Sans"/>
                <a:cs typeface="DM Sans"/>
                <a:sym typeface="DM Sans"/>
              </a:rPr>
              <a:t>Mean Squared Error (MSE): MSE measures the average squared difference between predicted and actual values, indicating how well a model's predictions align with the observed data—lower values signify better model performance.</a:t>
            </a:r>
          </a:p>
          <a:p>
            <a:pPr algn="l">
              <a:lnSpc>
                <a:spcPts val="2674"/>
              </a:lnSpc>
            </a:pPr>
          </a:p>
          <a:p>
            <a:pPr algn="l" marL="539749" indent="-269875" lvl="1">
              <a:lnSpc>
                <a:spcPts val="2674"/>
              </a:lnSpc>
              <a:buFont typeface="Arial"/>
              <a:buChar char="•"/>
            </a:pPr>
            <a:r>
              <a:rPr lang="en-US" sz="2499">
                <a:solidFill>
                  <a:srgbClr val="433833"/>
                </a:solidFill>
                <a:latin typeface="DM Sans"/>
                <a:ea typeface="DM Sans"/>
                <a:cs typeface="DM Sans"/>
                <a:sym typeface="DM Sans"/>
              </a:rPr>
              <a:t>R-Squared (R²): R² quantifies the proportion of variance in the dependent variable that can be explained by the independent variables in the model, with values closer to 1 indicating a better fit.</a:t>
            </a:r>
          </a:p>
          <a:p>
            <a:pPr algn="l">
              <a:lnSpc>
                <a:spcPts val="2674"/>
              </a:lnSpc>
            </a:pPr>
          </a:p>
          <a:p>
            <a:pPr algn="l">
              <a:lnSpc>
                <a:spcPts val="2674"/>
              </a:lnSpc>
            </a:pPr>
            <a:r>
              <a:rPr lang="en-US" sz="2499">
                <a:solidFill>
                  <a:srgbClr val="433833"/>
                </a:solidFill>
                <a:latin typeface="DM Sans"/>
                <a:ea typeface="DM Sans"/>
                <a:cs typeface="DM Sans"/>
                <a:sym typeface="DM Sans"/>
              </a:rPr>
              <a:t>On the basis of MSE values and R² values, Gradient boosting model can be regarded as the best performing model among all three models.</a:t>
            </a:r>
          </a:p>
        </p:txBody>
      </p:sp>
      <p:sp>
        <p:nvSpPr>
          <p:cNvPr name="TextBox 11" id="11"/>
          <p:cNvSpPr txBox="true"/>
          <p:nvPr/>
        </p:nvSpPr>
        <p:spPr>
          <a:xfrm rot="0">
            <a:off x="1357490" y="2658750"/>
            <a:ext cx="3618473" cy="346075"/>
          </a:xfrm>
          <a:prstGeom prst="rect">
            <a:avLst/>
          </a:prstGeom>
        </p:spPr>
        <p:txBody>
          <a:bodyPr anchor="t" rtlCol="false" tIns="0" lIns="0" bIns="0" rIns="0">
            <a:spAutoFit/>
          </a:bodyPr>
          <a:lstStyle/>
          <a:p>
            <a:pPr algn="l">
              <a:lnSpc>
                <a:spcPts val="2674"/>
              </a:lnSpc>
            </a:pPr>
            <a:r>
              <a:rPr lang="en-US" b="true" sz="2499">
                <a:solidFill>
                  <a:srgbClr val="433833"/>
                </a:solidFill>
                <a:latin typeface="DM Sans Bold"/>
                <a:ea typeface="DM Sans Bold"/>
                <a:cs typeface="DM Sans Bold"/>
                <a:sym typeface="DM Sans Bold"/>
              </a:rPr>
              <a:t>1) Decision trees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DAGRflMLzXU</dc:identifier>
  <dcterms:modified xsi:type="dcterms:W3CDTF">2011-08-01T06:04:30Z</dcterms:modified>
  <cp:revision>1</cp:revision>
  <dc:title>INSURANCE PREDICTION</dc:title>
</cp:coreProperties>
</file>