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305" r:id="rId3"/>
    <p:sldId id="276" r:id="rId4"/>
    <p:sldId id="275" r:id="rId5"/>
    <p:sldId id="277" r:id="rId6"/>
    <p:sldId id="295" r:id="rId7"/>
    <p:sldId id="274" r:id="rId8"/>
    <p:sldId id="278" r:id="rId9"/>
    <p:sldId id="297" r:id="rId10"/>
    <p:sldId id="298" r:id="rId11"/>
    <p:sldId id="299" r:id="rId12"/>
    <p:sldId id="301" r:id="rId13"/>
    <p:sldId id="302" r:id="rId14"/>
    <p:sldId id="304" r:id="rId15"/>
    <p:sldId id="30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02"/>
    <a:srgbClr val="174B8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3" autoAdjust="0"/>
    <p:restoredTop sz="60958" autoAdjust="0"/>
  </p:normalViewPr>
  <p:slideViewPr>
    <p:cSldViewPr snapToGrid="0">
      <p:cViewPr varScale="1">
        <p:scale>
          <a:sx n="70" d="100"/>
          <a:sy n="70" d="100"/>
        </p:scale>
        <p:origin x="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48E7-E5DE-4DCD-88C8-1876CAEECF1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E955-93F8-49F7-8481-89F332CB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fosforilasi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 yang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sintesis</a:t>
            </a:r>
            <a:r>
              <a:rPr lang="en-US" dirty="0"/>
              <a:t> </a:t>
            </a: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precursor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biosintesis</a:t>
            </a:r>
            <a:r>
              <a:rPr lang="en-US" dirty="0"/>
              <a:t> fatty </a:t>
            </a:r>
            <a:r>
              <a:rPr lang="en-US" dirty="0" err="1"/>
              <a:t>acis</a:t>
            </a:r>
            <a:r>
              <a:rPr lang="en-US" dirty="0"/>
              <a:t>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alosterik</a:t>
            </a:r>
            <a:r>
              <a:rPr lang="en-US" dirty="0"/>
              <a:t> inhibitor yang </a:t>
            </a:r>
            <a:r>
              <a:rPr lang="en-US" dirty="0" err="1"/>
              <a:t>poten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fatty acyl </a:t>
            </a:r>
            <a:r>
              <a:rPr lang="en-US" dirty="0" err="1"/>
              <a:t>KoA</a:t>
            </a:r>
            <a:r>
              <a:rPr lang="en-US" dirty="0"/>
              <a:t> yang </a:t>
            </a:r>
            <a:r>
              <a:rPr lang="en-US" dirty="0" err="1"/>
              <a:t>berpindah</a:t>
            </a:r>
            <a:r>
              <a:rPr lang="en-US" dirty="0"/>
              <a:t> ke </a:t>
            </a:r>
            <a:r>
              <a:rPr lang="en-US" dirty="0" err="1"/>
              <a:t>mitokondria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beta </a:t>
            </a:r>
            <a:r>
              <a:rPr lang="en-US" dirty="0" err="1"/>
              <a:t>oksidasi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CPT1A.</a:t>
            </a:r>
          </a:p>
          <a:p>
            <a:pPr marL="228600" indent="-228600">
              <a:buAutoNum type="arabicPeriod"/>
            </a:pPr>
            <a:r>
              <a:rPr lang="en-US" dirty="0" err="1"/>
              <a:t>Pengaktifan</a:t>
            </a:r>
            <a:r>
              <a:rPr lang="en-US" dirty="0"/>
              <a:t> 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gen lipogenesis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memfosforilasi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SREBP1C, </a:t>
            </a:r>
            <a:r>
              <a:rPr lang="en-US" dirty="0" err="1"/>
              <a:t>sehingga</a:t>
            </a:r>
            <a:r>
              <a:rPr lang="en-US" dirty="0"/>
              <a:t> ACC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Peroxisome proliferator-activated receptor (PPAR)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molekular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AMPK.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Transpor</a:t>
            </a:r>
            <a:r>
              <a:rPr lang="en-US" dirty="0"/>
              <a:t> FA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mitokondria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2CF-3676-42D0-BDBA-DE5380B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E13A-3380-42B5-9EDB-2A0E0966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43D-D1C0-42DB-B193-477E03A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726A-AAAF-40BB-8F86-636572272B2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B15-57A8-416E-A327-6002332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CF57-63D3-4A36-89C8-FA61092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638C-844E-49E4-9E9E-A45A8BE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5390-6BD1-4600-BB9B-286A0A18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E48-978C-49E5-902F-A03D6E4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0685-EEE5-43A3-8E94-AFEB245B085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EA9-D408-4C3A-ADCD-615A6396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0630-0575-4F7B-B222-3C4A0F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9F1CB-04DB-4A69-B676-5FDF3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FF6F0-4FFF-4F10-80D8-17DAD9EF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F9E6-CC31-4F1F-B0A3-AF894F3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8C69-C16C-46A1-B4EC-483615B57DFE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DBAB-5AF8-485E-A7B4-37BBC25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E3F-D093-4CFE-863D-1C1AB5D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020-88C4-4929-B72F-8A9C909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8BF0-B36A-42DE-ABDD-C757269F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D14E-67CE-401A-B99B-F15C06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ACC-2E13-45EA-B883-DE00F3306040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D7C-9F49-4684-BE51-C0E79DA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762-4318-4C69-887B-4889FE2F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428E-5614-4C18-8F8E-FCA67C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EC15-5FCF-448B-A9A9-76D09713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ED6-0C85-4705-BDA1-0DFF3C4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667-ECC7-4A75-8821-F631111ADE29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75B6-8C8F-4AC7-B80A-84E866E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4ED4-1DBA-417E-A006-2E705A69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638-1898-4098-8420-22260D2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45C-77AE-4512-A924-8624BDBC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B87F-38B5-4FB9-A6DE-8AA7C34B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417A-7192-4CF8-8151-CFAA576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4601-CB78-4C76-8D55-DE5658889C83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5EB7-63C4-4219-B177-1B886B6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9128-F209-43EC-91B7-5B307D0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255E-0522-457B-AA32-A8ADAD2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4DD-86E0-4205-99B4-C617F64A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1EEB-10F6-4209-A1EF-0D86836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ABC9-599F-4B04-9944-C7F61276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FCDEC-8119-4A9F-B219-63AF6FAC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641BE-D843-4E2E-822A-A4CB7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8673-570A-421F-9B79-9F4A4A9CE469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F553-DE1C-4AD3-AB15-21CAA15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5582A-4CDA-487A-B328-AA57217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C26-64F3-45A3-948B-9536804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E421-F78C-43EB-9A38-BDC53E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DD2-8675-41F8-ADFA-4776616C301F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7F30-2F8D-4D26-912B-9478F24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BAFB-9CAA-427C-BC15-A988379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1583-C0FC-485E-AB0F-6FFADC7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051-5DC1-4E7B-8FC9-971483F8579B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A6B2A-1973-46BC-9078-F79426CA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1FE2-B8CC-4E8E-84E3-AC1A267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F62-A7EA-4BAF-9C61-B0F88E4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3F5-03E7-47D7-88E8-79D92F8B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FFBD-00D7-4289-959D-FE839CCB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9913-7E0D-4CF8-B086-65E18861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FA8E-C24F-415D-8AAE-8A6E2BD041FF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D6C-B868-4952-913B-0F67E3D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9653-C971-4883-85E7-91AF177A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7BC-C046-4EE9-9D75-7208129A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A3A7C-4820-44AA-BE62-37C8D986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C9E5-11D6-42B3-BF44-2FCC68DB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54FF-A02D-48C8-AB28-89EF25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A98-50C0-426D-BC45-7D8C1EC76F1B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43FB-ED9F-4C76-BA09-3C8018A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F781-3BAD-430C-869F-14FCCA1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724F-3CA2-4BD6-8EB4-0152D6A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DEC-4200-4772-AC31-E3240B4E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177-5E88-474F-8BBB-6530A0F6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A586-0954-437C-9C5D-23FB60599CC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C672-B406-4496-8A96-926B5E28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A2E0-EE00-4008-8C10-AC02BA28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1793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A7DE74E-A745-629C-A434-5E991261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21" y="2264146"/>
            <a:ext cx="1791557" cy="1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AE4DC-75FA-C486-6DC2-DA1A7E5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3B216-28D8-FFE2-CD97-A616B90EFFC6}"/>
              </a:ext>
            </a:extLst>
          </p:cNvPr>
          <p:cNvSpPr txBox="1">
            <a:spLocks/>
          </p:cNvSpPr>
          <p:nvPr/>
        </p:nvSpPr>
        <p:spPr>
          <a:xfrm>
            <a:off x="2273891" y="804419"/>
            <a:ext cx="7644216" cy="1606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SEMINAR PROPOSAL</a:t>
            </a:r>
            <a:endParaRPr lang="en-US" sz="2500" b="0" i="0" u="none" strike="noStrike" baseline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MEKANISME KOPING DENGAN STRES KERJA PADA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HEATH WORKER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SURABAYA</a:t>
            </a:r>
          </a:p>
          <a:p>
            <a:pPr>
              <a:lnSpc>
                <a:spcPct val="120000"/>
              </a:lnSpc>
            </a:pPr>
            <a:endParaRPr lang="en-US" sz="25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FAFF68-6171-A2E2-D5EC-DC768482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683" y="4253742"/>
            <a:ext cx="4971666" cy="7789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SATRIYA PUTRI ZAHRO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NIM. 132011133208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F997-C9F1-F64F-C435-0EC7639B5CBB}"/>
              </a:ext>
            </a:extLst>
          </p:cNvPr>
          <p:cNvSpPr txBox="1"/>
          <p:nvPr/>
        </p:nvSpPr>
        <p:spPr>
          <a:xfrm>
            <a:off x="914400" y="5111931"/>
            <a:ext cx="457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54013" indent="-342900" algn="ctr">
              <a:buAutoNum type="arabicPeriod"/>
            </a:pPr>
            <a:r>
              <a:rPr lang="sv-S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Hanik Endang Nihayati, S.Kep., Ns., M.Kep</a:t>
            </a:r>
          </a:p>
          <a:p>
            <a:pPr marL="354013" indent="-342900" algn="ctr"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Lingga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Curnia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Dewi,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Ns.,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31CC-59CC-D92D-C1B2-D9F1204F83BA}"/>
              </a:ext>
            </a:extLst>
          </p:cNvPr>
          <p:cNvSpPr txBox="1"/>
          <p:nvPr/>
        </p:nvSpPr>
        <p:spPr>
          <a:xfrm>
            <a:off x="6991778" y="5108386"/>
            <a:ext cx="444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Mira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Triharini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.,S.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.,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M.Kep</a:t>
            </a:r>
            <a:endParaRPr lang="ms-MY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ms-MY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Candra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Asmoro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.,S.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.,Ns.,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44D5F-5605-6607-CBF4-58B92E9F330B}"/>
              </a:ext>
            </a:extLst>
          </p:cNvPr>
          <p:cNvGrpSpPr/>
          <p:nvPr/>
        </p:nvGrpSpPr>
        <p:grpSpPr>
          <a:xfrm>
            <a:off x="-1" y="6278574"/>
            <a:ext cx="12192000" cy="588238"/>
            <a:chOff x="-2625955" y="-1"/>
            <a:chExt cx="14859000" cy="71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E76A0A-137A-1DB6-F3FE-AE99ACF70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71D31F-12DB-419E-C3C4-3A8EB9B32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2985EF-ECC0-AF51-9D8D-C3FACC378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1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600456" y="121439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Sampling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70930" y="1691037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 sampling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simple random sampling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600456" y="232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849A2-EDAE-99BF-6E08-6B72DF347DD2}"/>
              </a:ext>
            </a:extLst>
          </p:cNvPr>
          <p:cNvSpPr txBox="1">
            <a:spLocks/>
          </p:cNvSpPr>
          <p:nvPr/>
        </p:nvSpPr>
        <p:spPr>
          <a:xfrm>
            <a:off x="1600456" y="2813431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Slovin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/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10.517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1+105.71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1,3675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99,0628807047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orang</a:t>
                </a:r>
                <a:endParaRPr lang="en-US" sz="2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blipFill>
                <a:blip r:embed="rId4"/>
                <a:stretch>
                  <a:fillRect l="-2376" b="-1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ubtitle 2">
            <a:extLst>
              <a:ext uri="{FF2B5EF4-FFF2-40B4-BE49-F238E27FC236}">
                <a16:creationId xmlns:a16="http://schemas.microsoft.com/office/drawing/2014/main" id="{FAD0C2D5-3F7B-4FE3-F298-655A6AE4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920" y="3388184"/>
            <a:ext cx="5646313" cy="1858113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= 0,05</a:t>
            </a:r>
            <a:r>
              <a:rPr lang="en-US" sz="1800" dirty="0"/>
              <a:t>)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orang.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orang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54" y="2450172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A95272-9288-7FA9-FFEB-A9876463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2227" y="521227"/>
            <a:ext cx="4210333" cy="5808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BB22B-3305-7AD2-CBEF-757C691B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69" y="1815163"/>
            <a:ext cx="361047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85F2AE-2650-9D2F-1F97-F6DFD143EC83}"/>
              </a:ext>
            </a:extLst>
          </p:cNvPr>
          <p:cNvGrpSpPr/>
          <p:nvPr/>
        </p:nvGrpSpPr>
        <p:grpSpPr>
          <a:xfrm>
            <a:off x="1565831" y="1361064"/>
            <a:ext cx="10061422" cy="4785270"/>
            <a:chOff x="1570930" y="1132330"/>
            <a:chExt cx="10061422" cy="478527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600456" y="113233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699883" y="1608976"/>
              <a:ext cx="9289738" cy="10605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Variabel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dependen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: 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stress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koping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86769" y="3271196"/>
              <a:ext cx="10031896" cy="26464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Instrumen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dalam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berupa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Data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Demografi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koping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menggunakan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brief cope dari carver (1997) 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Dzahabiyyah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(2022)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stres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menggunakan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NOISH </a:t>
              </a:r>
              <a:r>
                <a:rPr lang="fr-FR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Generic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Job Stress Questionnaire (NOJSQ)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dalam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Lisa (2022)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70930" y="276362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Instrumen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595357" y="144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dan Waktu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65831" y="1919771"/>
            <a:ext cx="10061422" cy="10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Sakit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Universitas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Airlangga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Surabaya.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direncanakan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bulan April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Mei 2024.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0D48A8-354C-B054-A323-4869BD6F45C8}"/>
              </a:ext>
            </a:extLst>
          </p:cNvPr>
          <p:cNvSpPr txBox="1">
            <a:spLocks/>
          </p:cNvSpPr>
          <p:nvPr/>
        </p:nvSpPr>
        <p:spPr>
          <a:xfrm>
            <a:off x="1546501" y="3558545"/>
            <a:ext cx="10031896" cy="264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deskriptif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frekuensi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frekuensi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Inferensial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statistik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0.05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dikatakan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0,05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ditolak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565831" y="312131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2138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30" y="768426"/>
            <a:ext cx="10485320" cy="853179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716232" y="1872732"/>
            <a:ext cx="10867264" cy="4454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penyebaran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perizinan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Airlangga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mengkoordinasikan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perawat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Airlangga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perawat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menandatangani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 consent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waktu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15-20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mengisi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B51EA-E17E-751E-44FC-856503220F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95" y="5045943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261751" y="1920818"/>
            <a:ext cx="4963995" cy="178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843FB-0864-3CAF-7B2E-F97D7D5F9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3501" y="255675"/>
            <a:ext cx="4135485" cy="5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B97AE6-D829-C52E-7014-D11F68483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33" y="2457671"/>
            <a:ext cx="10760133" cy="119451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638477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A96A-A27B-9D41-885E-4C636C3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FA3BFE-1900-F441-BC88-F2C57DE7F0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FE14EE-2596-144C-9A26-8E69A9730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D8E836-FE47-B242-9A20-B04044E8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4AC7B7-B966-864E-8177-CD53A3C42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D92557-06F4-6B4F-8860-CED526A7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06" y="5175266"/>
            <a:ext cx="2661993" cy="19202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5BB127-764F-6A45-AB70-F69F6DEC486E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3AB54A-912F-184E-9E0A-92B3959EE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E344D5-DEE6-454A-98A5-88F13E601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0D2AE-D461-884E-99B8-D9F90B6C6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EC45C06-D31E-3646-9139-60776B22C409}"/>
              </a:ext>
            </a:extLst>
          </p:cNvPr>
          <p:cNvSpPr txBox="1">
            <a:spLocks/>
          </p:cNvSpPr>
          <p:nvPr/>
        </p:nvSpPr>
        <p:spPr>
          <a:xfrm>
            <a:off x="595998" y="939333"/>
            <a:ext cx="7105258" cy="961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A942C-50B2-BA45-97DB-86C39149124D}"/>
              </a:ext>
            </a:extLst>
          </p:cNvPr>
          <p:cNvSpPr txBox="1">
            <a:spLocks/>
          </p:cNvSpPr>
          <p:nvPr/>
        </p:nvSpPr>
        <p:spPr>
          <a:xfrm>
            <a:off x="595982" y="1924458"/>
            <a:ext cx="11000033" cy="45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pernyataan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WHO (2020), 450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orang di dunia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menderita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mental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ancaman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Sektor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individu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Prevalensi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formal health worker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disebabkan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pandemi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COVID-19,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kesenjangan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Beban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tuntutan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profesionalisme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fluktuasi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penyakit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menular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meningkatnya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ekspektasi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memperparah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kekerasan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ketidakadilan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sopan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berkontribusi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penurunan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pasien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7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3708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624740" y="1271413"/>
            <a:ext cx="10942520" cy="4612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Solusi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Potensial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berfokus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berfokus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justru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kesenjangan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Masyarakat.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43CC4-2811-994C-8001-791DDC5E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07" y="4977517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1603601" y="-84777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30561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CB4C-9C43-F65F-1D64-3B4F17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7EE3-DBCE-1392-6A8F-68FB967D9FD9}"/>
              </a:ext>
            </a:extLst>
          </p:cNvPr>
          <p:cNvSpPr txBox="1">
            <a:spLocks/>
          </p:cNvSpPr>
          <p:nvPr/>
        </p:nvSpPr>
        <p:spPr>
          <a:xfrm>
            <a:off x="1582920" y="1287627"/>
            <a:ext cx="9115369" cy="857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39C3-5024-9AA5-BC6A-19D4C23E5060}"/>
              </a:ext>
            </a:extLst>
          </p:cNvPr>
          <p:cNvSpPr txBox="1">
            <a:spLocks/>
          </p:cNvSpPr>
          <p:nvPr/>
        </p:nvSpPr>
        <p:spPr>
          <a:xfrm>
            <a:off x="1458297" y="2561908"/>
            <a:ext cx="10787569" cy="3794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di Surabaya?</a:t>
            </a:r>
          </a:p>
        </p:txBody>
      </p:sp>
    </p:spTree>
    <p:extLst>
      <p:ext uri="{BB962C8B-B14F-4D97-AF65-F5344CB8AC3E}">
        <p14:creationId xmlns:p14="http://schemas.microsoft.com/office/powerpoint/2010/main" val="269508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32181" y="1466448"/>
            <a:ext cx="6882930" cy="39301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7BAA79F-3832-00BE-2648-95F180BF80C8}"/>
              </a:ext>
            </a:extLst>
          </p:cNvPr>
          <p:cNvSpPr txBox="1">
            <a:spLocks/>
          </p:cNvSpPr>
          <p:nvPr/>
        </p:nvSpPr>
        <p:spPr>
          <a:xfrm>
            <a:off x="745963" y="2831743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D75A-05F9-0384-6015-5FE87A8BF604}"/>
              </a:ext>
            </a:extLst>
          </p:cNvPr>
          <p:cNvSpPr txBox="1">
            <a:spLocks/>
          </p:cNvSpPr>
          <p:nvPr/>
        </p:nvSpPr>
        <p:spPr>
          <a:xfrm>
            <a:off x="2697677" y="-44226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9016-F080-1B54-AE66-02AC9755BEDA}"/>
              </a:ext>
            </a:extLst>
          </p:cNvPr>
          <p:cNvSpPr/>
          <p:nvPr/>
        </p:nvSpPr>
        <p:spPr>
          <a:xfrm>
            <a:off x="1405817" y="1674832"/>
            <a:ext cx="10251870" cy="1701514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6FC08B-FF81-D2D0-5E1F-30D35AB7DD5F}"/>
              </a:ext>
            </a:extLst>
          </p:cNvPr>
          <p:cNvSpPr/>
          <p:nvPr/>
        </p:nvSpPr>
        <p:spPr>
          <a:xfrm>
            <a:off x="1639897" y="1446972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UMUM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A62953-111A-DA88-FF09-F0A830916724}"/>
              </a:ext>
            </a:extLst>
          </p:cNvPr>
          <p:cNvSpPr/>
          <p:nvPr/>
        </p:nvSpPr>
        <p:spPr>
          <a:xfrm>
            <a:off x="1406670" y="3927744"/>
            <a:ext cx="10317277" cy="2167888"/>
          </a:xfrm>
          <a:custGeom>
            <a:avLst/>
            <a:gdLst>
              <a:gd name="connsiteX0" fmla="*/ 0 w 10415458"/>
              <a:gd name="connsiteY0" fmla="*/ 0 h 2608200"/>
              <a:gd name="connsiteX1" fmla="*/ 10415458 w 10415458"/>
              <a:gd name="connsiteY1" fmla="*/ 0 h 2608200"/>
              <a:gd name="connsiteX2" fmla="*/ 10415458 w 10415458"/>
              <a:gd name="connsiteY2" fmla="*/ 2608200 h 2608200"/>
              <a:gd name="connsiteX3" fmla="*/ 0 w 10415458"/>
              <a:gd name="connsiteY3" fmla="*/ 2608200 h 2608200"/>
              <a:gd name="connsiteX4" fmla="*/ 0 w 10415458"/>
              <a:gd name="connsiteY4" fmla="*/ 0 h 26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5458" h="2608200">
                <a:moveTo>
                  <a:pt x="0" y="0"/>
                </a:moveTo>
                <a:lnTo>
                  <a:pt x="10415458" y="0"/>
                </a:lnTo>
                <a:lnTo>
                  <a:pt x="10415458" y="2608200"/>
                </a:lnTo>
                <a:lnTo>
                  <a:pt x="0" y="26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8355" tIns="958088" rIns="808355" bIns="177800" numCol="1" spcCol="1270" anchor="t" anchorCtr="0">
            <a:noAutofit/>
          </a:bodyPr>
          <a:lstStyle/>
          <a:p>
            <a:pPr marL="0" lvl="1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DBB28-6AB6-4607-E62B-B72AF43D0103}"/>
              </a:ext>
            </a:extLst>
          </p:cNvPr>
          <p:cNvSpPr/>
          <p:nvPr/>
        </p:nvSpPr>
        <p:spPr>
          <a:xfrm>
            <a:off x="1706157" y="3703324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KHUSUS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CF2B2-D448-C49E-F675-56DC3C25898E}"/>
              </a:ext>
            </a:extLst>
          </p:cNvPr>
          <p:cNvSpPr txBox="1"/>
          <p:nvPr/>
        </p:nvSpPr>
        <p:spPr>
          <a:xfrm>
            <a:off x="1772035" y="2009788"/>
            <a:ext cx="980614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20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Menjelaskan hubungan mekanisme koping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B8AC2-7FC6-7B8D-301D-FFB4C3F1B180}"/>
              </a:ext>
            </a:extLst>
          </p:cNvPr>
          <p:cNvSpPr txBox="1"/>
          <p:nvPr/>
        </p:nvSpPr>
        <p:spPr>
          <a:xfrm>
            <a:off x="1706157" y="4331176"/>
            <a:ext cx="1001779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  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</a:t>
            </a:r>
          </a:p>
        </p:txBody>
      </p:sp>
    </p:spTree>
    <p:extLst>
      <p:ext uri="{BB962C8B-B14F-4D97-AF65-F5344CB8AC3E}">
        <p14:creationId xmlns:p14="http://schemas.microsoft.com/office/powerpoint/2010/main" val="14357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1A1B1-EA2C-36CF-E11A-7656D3D6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49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8D926-9CC7-D95E-44EF-D7FE4B77D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96" y="0"/>
            <a:ext cx="548749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E18A4-747D-6D18-0086-700A3B86C4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3"/>
          <a:stretch/>
        </p:blipFill>
        <p:spPr>
          <a:xfrm>
            <a:off x="10974992" y="0"/>
            <a:ext cx="1217008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F1FED3-7340-B8EA-8D69-06F4E16CBCBE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02CC8-EBC9-333C-753D-ED854F029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EFCFDE-E476-63C1-78C0-7B52CF9F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20DAB7-0016-D9A9-77F4-6E7CCBB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94338-94C2-61FE-192A-C969A407BE67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57328-ABB5-6DCC-042D-4E31721B6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3F0446-E0B5-9F2C-F0B6-FBAC9EBBA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D67E6E-F502-4157-1F6E-9C5797965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29D9E97-B0BE-CDB0-977B-4F02B3E2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3" y="914470"/>
            <a:ext cx="11194330" cy="846491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4CDF2823-CE0A-1F4F-BA20-62BD57D62B79}"/>
              </a:ext>
            </a:extLst>
          </p:cNvPr>
          <p:cNvSpPr/>
          <p:nvPr/>
        </p:nvSpPr>
        <p:spPr>
          <a:xfrm>
            <a:off x="1282603" y="1855519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084EE1-A040-5847-A4D9-EFFA9AFFB4CE}"/>
              </a:ext>
            </a:extLst>
          </p:cNvPr>
          <p:cNvSpPr txBox="1"/>
          <p:nvPr/>
        </p:nvSpPr>
        <p:spPr>
          <a:xfrm>
            <a:off x="1250272" y="2488350"/>
            <a:ext cx="42484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A6FDB262-F601-094E-9B1D-4A4BA8601CEA}"/>
              </a:ext>
            </a:extLst>
          </p:cNvPr>
          <p:cNvSpPr/>
          <p:nvPr/>
        </p:nvSpPr>
        <p:spPr>
          <a:xfrm>
            <a:off x="5922593" y="1855519"/>
            <a:ext cx="4856936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A87C3-CB0E-5846-A5EB-BCE07E522089}"/>
              </a:ext>
            </a:extLst>
          </p:cNvPr>
          <p:cNvSpPr txBox="1"/>
          <p:nvPr/>
        </p:nvSpPr>
        <p:spPr>
          <a:xfrm>
            <a:off x="6081773" y="2632320"/>
            <a:ext cx="462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88158649-6001-1041-A4CA-04E642AF0A85}"/>
              </a:ext>
            </a:extLst>
          </p:cNvPr>
          <p:cNvSpPr/>
          <p:nvPr/>
        </p:nvSpPr>
        <p:spPr>
          <a:xfrm>
            <a:off x="1282602" y="4807674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</a:t>
            </a:r>
          </a:p>
        </p:txBody>
      </p:sp>
      <p:sp>
        <p:nvSpPr>
          <p:cNvPr id="45" name="Freeform: Shape 11">
            <a:extLst>
              <a:ext uri="{FF2B5EF4-FFF2-40B4-BE49-F238E27FC236}">
                <a16:creationId xmlns:a16="http://schemas.microsoft.com/office/drawing/2014/main" id="{86019AD0-001D-4042-9199-C005C88CD5CE}"/>
              </a:ext>
            </a:extLst>
          </p:cNvPr>
          <p:cNvSpPr/>
          <p:nvPr/>
        </p:nvSpPr>
        <p:spPr>
          <a:xfrm>
            <a:off x="5979784" y="4417323"/>
            <a:ext cx="4818913" cy="846491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92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6811465" y="2077277"/>
            <a:ext cx="4896537" cy="101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40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B28D93-2427-D847-962A-901FF1ED139F}"/>
              </a:ext>
            </a:extLst>
          </p:cNvPr>
          <p:cNvSpPr txBox="1">
            <a:spLocks/>
          </p:cNvSpPr>
          <p:nvPr/>
        </p:nvSpPr>
        <p:spPr>
          <a:xfrm>
            <a:off x="6811465" y="3227539"/>
            <a:ext cx="4125440" cy="222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Kerangka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Konseptual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mekanisme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koping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stress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health worker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Surabaya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 dan Folkman (1984)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7619-2D10-134F-D828-59DB03898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887" y="845956"/>
            <a:ext cx="564911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796" y="602751"/>
            <a:ext cx="4869343" cy="119451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7634D2-88E2-03EB-E4A6-A4B0F24FF833}"/>
              </a:ext>
            </a:extLst>
          </p:cNvPr>
          <p:cNvSpPr txBox="1">
            <a:spLocks/>
          </p:cNvSpPr>
          <p:nvPr/>
        </p:nvSpPr>
        <p:spPr>
          <a:xfrm>
            <a:off x="1638911" y="1937960"/>
            <a:ext cx="9101661" cy="360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17500" indent="-3175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6CA7C-555F-BB75-97C8-7FC5A2A3E6B5}"/>
              </a:ext>
            </a:extLst>
          </p:cNvPr>
          <p:cNvGrpSpPr/>
          <p:nvPr/>
        </p:nvGrpSpPr>
        <p:grpSpPr>
          <a:xfrm>
            <a:off x="1570930" y="1214391"/>
            <a:ext cx="10061422" cy="5229950"/>
            <a:chOff x="1551600" y="1355920"/>
            <a:chExt cx="10061422" cy="52299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581126" y="135592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Desain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Penelitian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1832566"/>
              <a:ext cx="8686337" cy="541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D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esain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deskriptif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korelasional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pendekatan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cross sectional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2920695"/>
              <a:ext cx="10031896" cy="10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 </a:t>
              </a:r>
              <a:r>
                <a:rPr lang="en-ID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Kesehatan primer di Surabaya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Besar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terjangkau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pada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110 orang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51600" y="243944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Populasi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CF222D2-F5CF-373D-E99F-20BA6A7B63E2}"/>
                </a:ext>
              </a:extLst>
            </p:cNvPr>
            <p:cNvSpPr/>
            <p:nvPr/>
          </p:nvSpPr>
          <p:spPr>
            <a:xfrm>
              <a:off x="1551600" y="3969591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Sampel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93B37163-AA4C-9AAA-CEE5-B0ADCB89A3D2}"/>
                </a:ext>
              </a:extLst>
            </p:cNvPr>
            <p:cNvSpPr txBox="1">
              <a:spLocks/>
            </p:cNvSpPr>
            <p:nvPr/>
          </p:nvSpPr>
          <p:spPr>
            <a:xfrm>
              <a:off x="1581126" y="4463299"/>
              <a:ext cx="4889185" cy="21225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Inklusi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Bekerja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kesehatan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primer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Berusia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20-50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tahun</a:t>
              </a: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Berpendidikan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minimal D3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1C3CD-F0B5-57BA-4753-A692C1C7C559}"/>
                </a:ext>
              </a:extLst>
            </p:cNvPr>
            <p:cNvSpPr txBox="1">
              <a:spLocks/>
            </p:cNvSpPr>
            <p:nvPr/>
          </p:nvSpPr>
          <p:spPr>
            <a:xfrm>
              <a:off x="6538519" y="4523580"/>
              <a:ext cx="5015949" cy="196415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Eksklusi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fasilitas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Kesehatan primer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Berusia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&gt;50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6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bulan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mengalami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stress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0000"/>
                </a:lnSpc>
              </a:pPr>
              <a:endPara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6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27181</TotalTime>
  <Words>1081</Words>
  <Application>Microsoft Office PowerPoint</Application>
  <PresentationFormat>Widescreen</PresentationFormat>
  <Paragraphs>125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Tinjauan Pustaka</vt:lpstr>
      <vt:lpstr>PowerPoint Presentation</vt:lpstr>
      <vt:lpstr>Hipotesis</vt:lpstr>
      <vt:lpstr>Metode Penelitian</vt:lpstr>
      <vt:lpstr>Metode Penelitian</vt:lpstr>
      <vt:lpstr>Definisi  Operasional</vt:lpstr>
      <vt:lpstr>Metode Penelitian</vt:lpstr>
      <vt:lpstr>Metode Penelitian</vt:lpstr>
      <vt:lpstr>Prosedur Pengumpulan Data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</dc:title>
  <dc:creator>ahmad alhazimi</dc:creator>
  <cp:lastModifiedBy>fauzan alwa</cp:lastModifiedBy>
  <cp:revision>85</cp:revision>
  <dcterms:created xsi:type="dcterms:W3CDTF">2023-07-24T07:46:22Z</dcterms:created>
  <dcterms:modified xsi:type="dcterms:W3CDTF">2024-05-02T07:13:29Z</dcterms:modified>
</cp:coreProperties>
</file>