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 id="2147483708" r:id="rId2"/>
    <p:sldMasterId id="2147483720" r:id="rId3"/>
    <p:sldMasterId id="2147483732" r:id="rId4"/>
  </p:sldMasterIdLst>
  <p:sldIdLst>
    <p:sldId id="256" r:id="rId5"/>
    <p:sldId id="258" r:id="rId6"/>
    <p:sldId id="259" r:id="rId7"/>
    <p:sldId id="260" r:id="rId8"/>
    <p:sldId id="263" r:id="rId9"/>
    <p:sldId id="264" r:id="rId10"/>
    <p:sldId id="265" r:id="rId11"/>
    <p:sldId id="262" r:id="rId12"/>
    <p:sldId id="267" r:id="rId13"/>
    <p:sldId id="268" r:id="rId14"/>
    <p:sldId id="266" r:id="rId15"/>
    <p:sldId id="269" r:id="rId16"/>
    <p:sldId id="270" r:id="rId17"/>
    <p:sldId id="271" r:id="rId18"/>
    <p:sldId id="273" r:id="rId19"/>
    <p:sldId id="275" r:id="rId20"/>
    <p:sldId id="274" r:id="rId21"/>
    <p:sldId id="276" r:id="rId22"/>
    <p:sldId id="278" r:id="rId23"/>
    <p:sldId id="279" r:id="rId24"/>
    <p:sldId id="277" r:id="rId25"/>
    <p:sldId id="284" r:id="rId26"/>
    <p:sldId id="283" r:id="rId27"/>
    <p:sldId id="282" r:id="rId28"/>
    <p:sldId id="280" r:id="rId29"/>
    <p:sldId id="281" r:id="rId30"/>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D:\alwaleed\Documents\&#1575;&#1604;&#1580;&#1575;&#1605;&#1593;&#1577;\&#1575;&#1604;&#1605;&#1587;&#1578;&#1608;&#1610;&#1575;&#1578;%20&#1575;&#1604;&#1580;&#1575;&#1605;&#1593;&#1610;&#1577;\&#1575;&#1604;&#1605;&#1587;&#1578;&#1608;&#1609;%20&#1575;&#1604;&#1593;&#1575;&#1588;&#1585;\Graduation%20Project%20-%20Part%202\&#1575;&#1604;&#1605;&#1589;&#1606;&#1601;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alwaleed\Documents\&#1575;&#1604;&#1580;&#1575;&#1605;&#1593;&#1577;\&#1575;&#1604;&#1605;&#1587;&#1578;&#1608;&#1610;&#1575;&#1578;%20&#1575;&#1604;&#1580;&#1575;&#1605;&#1593;&#1610;&#1577;\&#1575;&#1604;&#1605;&#1587;&#1578;&#1608;&#1609;%20&#1575;&#1604;&#1593;&#1575;&#1588;&#1585;\Graduation%20Project%20-%20Part%202\&#1575;&#1604;&#1605;&#1589;&#1606;&#1601;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alwaleed\Documents\&#1575;&#1604;&#1580;&#1575;&#1605;&#1593;&#1577;\&#1575;&#1604;&#1605;&#1587;&#1578;&#1608;&#1610;&#1575;&#1578;%20&#1575;&#1604;&#1580;&#1575;&#1605;&#1593;&#1610;&#1577;\&#1575;&#1604;&#1605;&#1587;&#1578;&#1608;&#1609;%20&#1575;&#1604;&#1593;&#1575;&#1588;&#1585;\Graduation%20Project%20-%20Part%202\Fainal_Resul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alwaleed\Documents\&#1575;&#1604;&#1580;&#1575;&#1605;&#1593;&#1577;\&#1575;&#1604;&#1605;&#1587;&#1578;&#1608;&#1610;&#1575;&#1578;%20&#1575;&#1604;&#1580;&#1575;&#1605;&#1593;&#1610;&#1577;\&#1575;&#1604;&#1605;&#1587;&#1578;&#1608;&#1609;%20&#1575;&#1604;&#1593;&#1575;&#1588;&#1585;\Graduation%20Project%20-%20Part%202\Fainal_Resul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alwaleed\Documents\&#1575;&#1604;&#1580;&#1575;&#1605;&#1593;&#1577;\&#1575;&#1604;&#1605;&#1587;&#1578;&#1608;&#1610;&#1575;&#1578;%20&#1575;&#1604;&#1580;&#1575;&#1605;&#1593;&#1610;&#1577;\&#1575;&#1604;&#1605;&#1587;&#1578;&#1608;&#1609;%20&#1575;&#1604;&#1593;&#1575;&#1588;&#1585;\Graduation%20Project%20-%20Part%202\Fainal_Result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a:solidFill>
                  <a:schemeClr val="tx1"/>
                </a:solidFill>
              </a:rPr>
              <a:t>Best Value :</a:t>
            </a:r>
            <a:r>
              <a:rPr lang="en-US" sz="1100" b="1" i="0" u="none" strike="noStrike" baseline="0">
                <a:solidFill>
                  <a:schemeClr val="tx1"/>
                </a:solidFill>
                <a:effectLst/>
              </a:rPr>
              <a:t>9.79E-15</a:t>
            </a:r>
            <a:r>
              <a:rPr lang="en-US" sz="1100" b="1" i="0" u="none" strike="noStrike" baseline="0">
                <a:solidFill>
                  <a:schemeClr val="tx1"/>
                </a:solidFill>
              </a:rPr>
              <a:t> </a:t>
            </a:r>
            <a:endParaRPr lang="ar-SA" sz="1100"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lotArea>
      <c:layout>
        <c:manualLayout>
          <c:layoutTarget val="inner"/>
          <c:xMode val="edge"/>
          <c:yMode val="edge"/>
          <c:x val="0.13463386373528888"/>
          <c:y val="0.1545905522877935"/>
          <c:w val="0.84210555038207369"/>
          <c:h val="0.6400749647351146"/>
        </c:manualLayout>
      </c:layout>
      <c:lineChart>
        <c:grouping val="standard"/>
        <c:varyColors val="0"/>
        <c:ser>
          <c:idx val="0"/>
          <c:order val="0"/>
          <c:tx>
            <c:v>GA</c:v>
          </c:tx>
          <c:spPr>
            <a:ln w="15875" cap="rnd">
              <a:solidFill>
                <a:srgbClr val="00B050"/>
              </a:solidFill>
              <a:prstDash val="sysDash"/>
              <a:round/>
            </a:ln>
            <a:effectLst/>
          </c:spPr>
          <c:marker>
            <c:symbol val="square"/>
            <c:size val="4"/>
            <c:spPr>
              <a:solidFill>
                <a:srgbClr val="0070C0"/>
              </a:solidFill>
              <a:ln w="9525">
                <a:solidFill>
                  <a:srgbClr val="002060">
                    <a:alpha val="94000"/>
                  </a:srgbClr>
                </a:solidFill>
                <a:round/>
              </a:ln>
              <a:effectLst/>
            </c:spPr>
          </c:marker>
          <c:val>
            <c:numRef>
              <c:f>ورقة1!$V$3:$V$58</c:f>
              <c:numCache>
                <c:formatCode>General</c:formatCode>
                <c:ptCount val="56"/>
                <c:pt idx="0">
                  <c:v>2.0110000000000001</c:v>
                </c:pt>
                <c:pt idx="1">
                  <c:v>2.0110000000000001</c:v>
                </c:pt>
                <c:pt idx="2">
                  <c:v>1.0209999999999999</c:v>
                </c:pt>
                <c:pt idx="3">
                  <c:v>0.80979999999999996</c:v>
                </c:pt>
                <c:pt idx="4">
                  <c:v>0.80979999999999996</c:v>
                </c:pt>
                <c:pt idx="5">
                  <c:v>1.1809999999999999E-2</c:v>
                </c:pt>
                <c:pt idx="6">
                  <c:v>1.1809999999999999E-2</c:v>
                </c:pt>
                <c:pt idx="7" formatCode="0.00E+00">
                  <c:v>5.4329999999999995E-7</c:v>
                </c:pt>
                <c:pt idx="8" formatCode="0.00E+00">
                  <c:v>5.4329999999999995E-7</c:v>
                </c:pt>
                <c:pt idx="9" formatCode="0.00E+00">
                  <c:v>5.4329999999999995E-7</c:v>
                </c:pt>
                <c:pt idx="10" formatCode="0.00E+00">
                  <c:v>5.4329999999999995E-7</c:v>
                </c:pt>
                <c:pt idx="11" formatCode="0.00E+00">
                  <c:v>5.4329999999999995E-7</c:v>
                </c:pt>
                <c:pt idx="12" formatCode="0.00E+00">
                  <c:v>5.4329999999999995E-7</c:v>
                </c:pt>
                <c:pt idx="13" formatCode="0.00E+00">
                  <c:v>8.1520000000000005E-8</c:v>
                </c:pt>
                <c:pt idx="14" formatCode="0.00E+00">
                  <c:v>8.1520000000000005E-8</c:v>
                </c:pt>
                <c:pt idx="15" formatCode="0.00E+00">
                  <c:v>8.1520000000000005E-8</c:v>
                </c:pt>
                <c:pt idx="16" formatCode="0.00E+00">
                  <c:v>1.4359999999999999E-8</c:v>
                </c:pt>
                <c:pt idx="17" formatCode="0.00E+00">
                  <c:v>1.4359999999999999E-8</c:v>
                </c:pt>
                <c:pt idx="18" formatCode="0.00E+00">
                  <c:v>1.4359999999999999E-8</c:v>
                </c:pt>
                <c:pt idx="19" formatCode="0.00E+00">
                  <c:v>1.4359999999999999E-8</c:v>
                </c:pt>
                <c:pt idx="20" formatCode="0.00E+00">
                  <c:v>1.4359999999999999E-8</c:v>
                </c:pt>
                <c:pt idx="21" formatCode="0.00E+00">
                  <c:v>1.682E-9</c:v>
                </c:pt>
                <c:pt idx="22" formatCode="0.00E+00">
                  <c:v>1.682E-9</c:v>
                </c:pt>
                <c:pt idx="23" formatCode="0.00E+00">
                  <c:v>1.682E-9</c:v>
                </c:pt>
                <c:pt idx="24" formatCode="0.00E+00">
                  <c:v>1.682E-9</c:v>
                </c:pt>
                <c:pt idx="25" formatCode="0.00E+00">
                  <c:v>1.4800000000000001E-9</c:v>
                </c:pt>
                <c:pt idx="26" formatCode="0.00E+00">
                  <c:v>1.4800000000000001E-9</c:v>
                </c:pt>
                <c:pt idx="27" formatCode="0.00E+00">
                  <c:v>1.4800000000000001E-9</c:v>
                </c:pt>
                <c:pt idx="28">
                  <c:v>0</c:v>
                </c:pt>
                <c:pt idx="29" formatCode="0.00E+00">
                  <c:v>1.479E-9</c:v>
                </c:pt>
                <c:pt idx="30" formatCode="0.00E+00">
                  <c:v>1.479E-9</c:v>
                </c:pt>
                <c:pt idx="31" formatCode="0.00E+00">
                  <c:v>4.1829999999999999E-11</c:v>
                </c:pt>
                <c:pt idx="32" formatCode="0.00E+00">
                  <c:v>3.0770000000000001E-11</c:v>
                </c:pt>
                <c:pt idx="33" formatCode="0.00E+00">
                  <c:v>3.0770000000000001E-11</c:v>
                </c:pt>
                <c:pt idx="34" formatCode="0.00E+00">
                  <c:v>3.0770000000000001E-11</c:v>
                </c:pt>
                <c:pt idx="35" formatCode="0.00E+00">
                  <c:v>3.0770000000000001E-11</c:v>
                </c:pt>
                <c:pt idx="36" formatCode="0.00E+00">
                  <c:v>1.0180000000000001E-14</c:v>
                </c:pt>
                <c:pt idx="37" formatCode="0.00E+00">
                  <c:v>1.0180000000000001E-14</c:v>
                </c:pt>
                <c:pt idx="38" formatCode="0.00E+00">
                  <c:v>1.0180000000000001E-14</c:v>
                </c:pt>
                <c:pt idx="39" formatCode="0.00E+00">
                  <c:v>1.0180000000000001E-14</c:v>
                </c:pt>
                <c:pt idx="40" formatCode="0.00E+00">
                  <c:v>1.0180000000000001E-14</c:v>
                </c:pt>
                <c:pt idx="41" formatCode="0.00E+00">
                  <c:v>1.0180000000000001E-14</c:v>
                </c:pt>
                <c:pt idx="42" formatCode="0.00E+00">
                  <c:v>1.0180000000000001E-14</c:v>
                </c:pt>
                <c:pt idx="43" formatCode="0.00E+00">
                  <c:v>1.0180000000000001E-14</c:v>
                </c:pt>
                <c:pt idx="44" formatCode="0.00E+00">
                  <c:v>1.0180000000000001E-14</c:v>
                </c:pt>
                <c:pt idx="45" formatCode="0.00E+00">
                  <c:v>1.0180000000000001E-14</c:v>
                </c:pt>
                <c:pt idx="46" formatCode="0.00E+00">
                  <c:v>1.0180000000000001E-14</c:v>
                </c:pt>
                <c:pt idx="47" formatCode="0.00E+00">
                  <c:v>1.0180000000000001E-14</c:v>
                </c:pt>
                <c:pt idx="48" formatCode="0.00E+00">
                  <c:v>9.7900000000000001E-15</c:v>
                </c:pt>
                <c:pt idx="49" formatCode="0.00E+00">
                  <c:v>9.7900000000000001E-15</c:v>
                </c:pt>
                <c:pt idx="50" formatCode="0.00E+00">
                  <c:v>9.7900000000000001E-15</c:v>
                </c:pt>
                <c:pt idx="51" formatCode="0.00E+00">
                  <c:v>9.7900000000000001E-15</c:v>
                </c:pt>
                <c:pt idx="52" formatCode="0.00E+00">
                  <c:v>9.7900000000000001E-15</c:v>
                </c:pt>
                <c:pt idx="53" formatCode="0.00E+00">
                  <c:v>9.7900000000000001E-15</c:v>
                </c:pt>
                <c:pt idx="54" formatCode="0.00E+00">
                  <c:v>9.7900000000000001E-15</c:v>
                </c:pt>
                <c:pt idx="55" formatCode="0.00E+00">
                  <c:v>9.7900000000000001E-15</c:v>
                </c:pt>
              </c:numCache>
            </c:numRef>
          </c:val>
          <c:smooth val="0"/>
          <c:extLst>
            <c:ext xmlns:c16="http://schemas.microsoft.com/office/drawing/2014/chart" uri="{C3380CC4-5D6E-409C-BE32-E72D297353CC}">
              <c16:uniqueId val="{00000000-C2F0-4130-B7A5-D294B6BC1D4D}"/>
            </c:ext>
          </c:extLst>
        </c:ser>
        <c:dLbls>
          <c:showLegendKey val="0"/>
          <c:showVal val="0"/>
          <c:showCatName val="0"/>
          <c:showSerName val="0"/>
          <c:showPercent val="0"/>
          <c:showBubbleSize val="0"/>
        </c:dLbls>
        <c:marker val="1"/>
        <c:smooth val="0"/>
        <c:axId val="641154447"/>
        <c:axId val="521899759"/>
      </c:lineChart>
      <c:catAx>
        <c:axId val="6411544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a:t>
                </a:r>
                <a:endParaRPr lang="ar-S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521899759"/>
        <c:crosses val="autoZero"/>
        <c:auto val="1"/>
        <c:lblAlgn val="ctr"/>
        <c:lblOffset val="100"/>
        <c:noMultiLvlLbl val="0"/>
      </c:catAx>
      <c:valAx>
        <c:axId val="5218997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Fitness Value</a:t>
                </a:r>
                <a:endParaRPr lang="ar-S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641154447"/>
        <c:crosses val="autoZero"/>
        <c:crossBetween val="between"/>
      </c:valAx>
      <c:spPr>
        <a:noFill/>
        <a:ln>
          <a:noFill/>
        </a:ln>
        <a:effectLst/>
      </c:spPr>
    </c:plotArea>
    <c:legend>
      <c:legendPos val="r"/>
      <c:layout>
        <c:manualLayout>
          <c:xMode val="edge"/>
          <c:yMode val="edge"/>
          <c:x val="0.797012870837148"/>
          <c:y val="0.14752337459282439"/>
          <c:w val="0.13415100542364269"/>
          <c:h val="7.80357112947401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a:solidFill>
                  <a:schemeClr val="tx1"/>
                </a:solidFill>
              </a:rPr>
              <a:t>Best Value :</a:t>
            </a:r>
            <a:r>
              <a:rPr lang="en-US" sz="1100" b="1" i="0" u="none" strike="noStrike" baseline="0">
                <a:solidFill>
                  <a:schemeClr val="tx1"/>
                </a:solidFill>
                <a:effectLst/>
              </a:rPr>
              <a:t>1.43E-08</a:t>
            </a:r>
            <a:r>
              <a:rPr lang="en-US" sz="1100" b="1" i="0" u="none" strike="noStrike" baseline="0">
                <a:solidFill>
                  <a:schemeClr val="tx1"/>
                </a:solidFill>
              </a:rPr>
              <a:t> </a:t>
            </a:r>
            <a:endParaRPr lang="ar-SA" sz="1100"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lotArea>
      <c:layout>
        <c:manualLayout>
          <c:layoutTarget val="inner"/>
          <c:xMode val="edge"/>
          <c:yMode val="edge"/>
          <c:x val="0.13463386373528888"/>
          <c:y val="0.1545905522877935"/>
          <c:w val="0.84210555038207369"/>
          <c:h val="0.6400749647351146"/>
        </c:manualLayout>
      </c:layout>
      <c:lineChart>
        <c:grouping val="standard"/>
        <c:varyColors val="0"/>
        <c:ser>
          <c:idx val="0"/>
          <c:order val="0"/>
          <c:tx>
            <c:v>PSO</c:v>
          </c:tx>
          <c:spPr>
            <a:ln w="15875" cap="rnd">
              <a:solidFill>
                <a:srgbClr val="00B050"/>
              </a:solidFill>
              <a:prstDash val="sysDash"/>
              <a:round/>
            </a:ln>
            <a:effectLst/>
          </c:spPr>
          <c:marker>
            <c:symbol val="square"/>
            <c:size val="4"/>
            <c:spPr>
              <a:solidFill>
                <a:srgbClr val="0070C0"/>
              </a:solidFill>
              <a:ln w="9525">
                <a:solidFill>
                  <a:srgbClr val="002060">
                    <a:alpha val="94000"/>
                  </a:srgbClr>
                </a:solidFill>
                <a:round/>
              </a:ln>
              <a:effectLst/>
            </c:spPr>
          </c:marker>
          <c:val>
            <c:numRef>
              <c:f>ورقة1!$AJ$5:$AJ$61</c:f>
              <c:numCache>
                <c:formatCode>General</c:formatCode>
                <c:ptCount val="57"/>
                <c:pt idx="0">
                  <c:v>27.38</c:v>
                </c:pt>
                <c:pt idx="1">
                  <c:v>10.91</c:v>
                </c:pt>
                <c:pt idx="2">
                  <c:v>9.9610000000000003</c:v>
                </c:pt>
                <c:pt idx="3">
                  <c:v>2.7839999999999998</c:v>
                </c:pt>
                <c:pt idx="4">
                  <c:v>3.789E-2</c:v>
                </c:pt>
                <c:pt idx="5">
                  <c:v>3.789E-2</c:v>
                </c:pt>
                <c:pt idx="6">
                  <c:v>2.0320000000000001E-2</c:v>
                </c:pt>
                <c:pt idx="7">
                  <c:v>2.0320000000000001E-2</c:v>
                </c:pt>
                <c:pt idx="8">
                  <c:v>2.0320000000000001E-2</c:v>
                </c:pt>
                <c:pt idx="9">
                  <c:v>5.9199999999999999E-3</c:v>
                </c:pt>
                <c:pt idx="10">
                  <c:v>3.7420000000000001E-3</c:v>
                </c:pt>
                <c:pt idx="11">
                  <c:v>3.7420000000000001E-3</c:v>
                </c:pt>
                <c:pt idx="12">
                  <c:v>3.7420000000000001E-3</c:v>
                </c:pt>
                <c:pt idx="13">
                  <c:v>2.2589999999999999E-4</c:v>
                </c:pt>
                <c:pt idx="14">
                  <c:v>2.2589999999999999E-4</c:v>
                </c:pt>
                <c:pt idx="15">
                  <c:v>2.2589999999999999E-4</c:v>
                </c:pt>
                <c:pt idx="16">
                  <c:v>2.2589999999999999E-4</c:v>
                </c:pt>
                <c:pt idx="17">
                  <c:v>2.2589999999999999E-4</c:v>
                </c:pt>
                <c:pt idx="18">
                  <c:v>2.2589999999999999E-4</c:v>
                </c:pt>
                <c:pt idx="19">
                  <c:v>2.2589999999999999E-4</c:v>
                </c:pt>
                <c:pt idx="20">
                  <c:v>2.2589999999999999E-4</c:v>
                </c:pt>
                <c:pt idx="21">
                  <c:v>2.2589999999999999E-4</c:v>
                </c:pt>
                <c:pt idx="22">
                  <c:v>2.2589999999999999E-4</c:v>
                </c:pt>
                <c:pt idx="23">
                  <c:v>2.2589999999999999E-4</c:v>
                </c:pt>
                <c:pt idx="24">
                  <c:v>2.2589999999999999E-4</c:v>
                </c:pt>
                <c:pt idx="25">
                  <c:v>2.2589999999999999E-4</c:v>
                </c:pt>
                <c:pt idx="26" formatCode="0.00E+00">
                  <c:v>7.0430000000000002E-5</c:v>
                </c:pt>
                <c:pt idx="27" formatCode="0.00E+00">
                  <c:v>7.0430000000000002E-5</c:v>
                </c:pt>
                <c:pt idx="28" formatCode="0.00E+00">
                  <c:v>7.0430000000000002E-5</c:v>
                </c:pt>
                <c:pt idx="29" formatCode="0.00E+00">
                  <c:v>7.0430000000000002E-5</c:v>
                </c:pt>
                <c:pt idx="30" formatCode="0.00E+00">
                  <c:v>7.0430000000000002E-5</c:v>
                </c:pt>
                <c:pt idx="31" formatCode="0.00E+00">
                  <c:v>7.0430000000000002E-5</c:v>
                </c:pt>
                <c:pt idx="32" formatCode="0.00E+00">
                  <c:v>7.0430000000000002E-5</c:v>
                </c:pt>
                <c:pt idx="33" formatCode="0.00E+00">
                  <c:v>7.0430000000000002E-5</c:v>
                </c:pt>
                <c:pt idx="34" formatCode="0.00E+00">
                  <c:v>7.0430000000000002E-5</c:v>
                </c:pt>
                <c:pt idx="35" formatCode="0.00E+00">
                  <c:v>1.9619999999999998E-5</c:v>
                </c:pt>
                <c:pt idx="36" formatCode="0.00E+00">
                  <c:v>1.9619999999999998E-5</c:v>
                </c:pt>
                <c:pt idx="37" formatCode="0.00E+00">
                  <c:v>1.0169999999999999E-5</c:v>
                </c:pt>
                <c:pt idx="38" formatCode="0.00E+00">
                  <c:v>1.0169999999999999E-5</c:v>
                </c:pt>
                <c:pt idx="39" formatCode="0.00E+00">
                  <c:v>7.7230000000000004E-6</c:v>
                </c:pt>
                <c:pt idx="40" formatCode="0.00E+00">
                  <c:v>7.7230000000000004E-6</c:v>
                </c:pt>
                <c:pt idx="41" formatCode="0.00E+00">
                  <c:v>7.7230000000000004E-6</c:v>
                </c:pt>
                <c:pt idx="42" formatCode="0.00E+00">
                  <c:v>7.7230000000000004E-6</c:v>
                </c:pt>
                <c:pt idx="43" formatCode="0.00E+00">
                  <c:v>7.7230000000000004E-6</c:v>
                </c:pt>
                <c:pt idx="44" formatCode="0.00E+00">
                  <c:v>3.5020000000000001E-6</c:v>
                </c:pt>
                <c:pt idx="45" formatCode="0.00E+00">
                  <c:v>3.5020000000000001E-6</c:v>
                </c:pt>
                <c:pt idx="46" formatCode="0.00E+00">
                  <c:v>3.5020000000000001E-6</c:v>
                </c:pt>
                <c:pt idx="47" formatCode="0.00E+00">
                  <c:v>1.2109999999999999E-6</c:v>
                </c:pt>
                <c:pt idx="48" formatCode="0.00E+00">
                  <c:v>5.854E-8</c:v>
                </c:pt>
                <c:pt idx="49" formatCode="0.00E+00">
                  <c:v>5.854E-8</c:v>
                </c:pt>
                <c:pt idx="50" formatCode="0.00E+00">
                  <c:v>5.854E-8</c:v>
                </c:pt>
                <c:pt idx="51" formatCode="0.00E+00">
                  <c:v>5.854E-8</c:v>
                </c:pt>
                <c:pt idx="52" formatCode="0.00E+00">
                  <c:v>5.854E-8</c:v>
                </c:pt>
                <c:pt idx="53" formatCode="0.00E+00">
                  <c:v>5.854E-8</c:v>
                </c:pt>
                <c:pt idx="54" formatCode="0.00E+00">
                  <c:v>5.854E-8</c:v>
                </c:pt>
                <c:pt idx="55" formatCode="0.00E+00">
                  <c:v>5.854E-8</c:v>
                </c:pt>
                <c:pt idx="56" formatCode="0.00E+00">
                  <c:v>1.431E-8</c:v>
                </c:pt>
              </c:numCache>
            </c:numRef>
          </c:val>
          <c:smooth val="0"/>
          <c:extLst>
            <c:ext xmlns:c16="http://schemas.microsoft.com/office/drawing/2014/chart" uri="{C3380CC4-5D6E-409C-BE32-E72D297353CC}">
              <c16:uniqueId val="{00000000-559D-4FD2-9DB6-214DB31C781F}"/>
            </c:ext>
          </c:extLst>
        </c:ser>
        <c:dLbls>
          <c:showLegendKey val="0"/>
          <c:showVal val="0"/>
          <c:showCatName val="0"/>
          <c:showSerName val="0"/>
          <c:showPercent val="0"/>
          <c:showBubbleSize val="0"/>
        </c:dLbls>
        <c:marker val="1"/>
        <c:smooth val="0"/>
        <c:axId val="641154447"/>
        <c:axId val="521899759"/>
      </c:lineChart>
      <c:catAx>
        <c:axId val="6411544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a:t>
                </a:r>
                <a:endParaRPr lang="ar-S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521899759"/>
        <c:crosses val="autoZero"/>
        <c:auto val="1"/>
        <c:lblAlgn val="ctr"/>
        <c:lblOffset val="100"/>
        <c:noMultiLvlLbl val="0"/>
      </c:catAx>
      <c:valAx>
        <c:axId val="5218997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Fitness Value</a:t>
                </a:r>
                <a:endParaRPr lang="ar-S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641154447"/>
        <c:crosses val="autoZero"/>
        <c:crossBetween val="between"/>
      </c:valAx>
      <c:spPr>
        <a:noFill/>
        <a:ln>
          <a:noFill/>
        </a:ln>
        <a:effectLst/>
      </c:spPr>
    </c:plotArea>
    <c:legend>
      <c:legendPos val="r"/>
      <c:layout>
        <c:manualLayout>
          <c:xMode val="edge"/>
          <c:yMode val="edge"/>
          <c:x val="0.81847976466580241"/>
          <c:y val="0.13858780399212725"/>
          <c:w val="0.13126896911110061"/>
          <c:h val="7.2413775626568005E-2"/>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a:solidFill>
                  <a:schemeClr val="tx1"/>
                </a:solidFill>
              </a:rPr>
              <a:t>Best Value :</a:t>
            </a:r>
            <a:r>
              <a:rPr lang="en-US" sz="1100" b="1" i="0" u="none" strike="noStrike" baseline="0">
                <a:solidFill>
                  <a:schemeClr val="tx1"/>
                </a:solidFill>
                <a:effectLst/>
              </a:rPr>
              <a:t>0.915</a:t>
            </a:r>
            <a:r>
              <a:rPr lang="en-US" sz="1100" b="1" i="0" u="none" strike="noStrike" baseline="0">
                <a:solidFill>
                  <a:schemeClr val="tx1"/>
                </a:solidFill>
              </a:rPr>
              <a:t> </a:t>
            </a:r>
            <a:endParaRPr lang="ar-SA" sz="1100"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lotArea>
      <c:layout>
        <c:manualLayout>
          <c:layoutTarget val="inner"/>
          <c:xMode val="edge"/>
          <c:yMode val="edge"/>
          <c:x val="4.9959885412291273E-2"/>
          <c:y val="0.1545905522877935"/>
          <c:w val="0.92677954311595889"/>
          <c:h val="0.6400749647351146"/>
        </c:manualLayout>
      </c:layout>
      <c:lineChart>
        <c:grouping val="standard"/>
        <c:varyColors val="0"/>
        <c:ser>
          <c:idx val="0"/>
          <c:order val="0"/>
          <c:tx>
            <c:v>PSO</c:v>
          </c:tx>
          <c:spPr>
            <a:ln w="9525" cap="rnd">
              <a:solidFill>
                <a:srgbClr val="00B050"/>
              </a:solidFill>
              <a:prstDash val="sysDash"/>
              <a:round/>
            </a:ln>
            <a:effectLst/>
          </c:spPr>
          <c:marker>
            <c:symbol val="square"/>
            <c:size val="2"/>
            <c:spPr>
              <a:solidFill>
                <a:srgbClr val="00B0F0">
                  <a:alpha val="97000"/>
                </a:srgbClr>
              </a:solidFill>
              <a:ln w="9525">
                <a:solidFill>
                  <a:srgbClr val="002060">
                    <a:alpha val="94000"/>
                  </a:srgbClr>
                </a:solidFill>
                <a:round/>
              </a:ln>
              <a:effectLst/>
            </c:spPr>
          </c:marker>
          <c:val>
            <c:numRef>
              <c:f>[1]ورقة1!$BG$5:$BG$209</c:f>
              <c:numCache>
                <c:formatCode>General</c:formatCode>
                <c:ptCount val="205"/>
                <c:pt idx="0">
                  <c:v>5.7889999999999997</c:v>
                </c:pt>
                <c:pt idx="1">
                  <c:v>4.9279999999999999</c:v>
                </c:pt>
                <c:pt idx="2">
                  <c:v>4.7460000000000004</c:v>
                </c:pt>
                <c:pt idx="3">
                  <c:v>4.6459999999999999</c:v>
                </c:pt>
                <c:pt idx="4">
                  <c:v>4.6459999999999999</c:v>
                </c:pt>
                <c:pt idx="5">
                  <c:v>4.6459999999999999</c:v>
                </c:pt>
                <c:pt idx="6">
                  <c:v>4.6459999999999999</c:v>
                </c:pt>
                <c:pt idx="7">
                  <c:v>4.6459999999999999</c:v>
                </c:pt>
                <c:pt idx="8">
                  <c:v>4.2590000000000003</c:v>
                </c:pt>
                <c:pt idx="9">
                  <c:v>4.2590000000000003</c:v>
                </c:pt>
                <c:pt idx="10">
                  <c:v>4.2590000000000003</c:v>
                </c:pt>
                <c:pt idx="11">
                  <c:v>3.8759999999999999</c:v>
                </c:pt>
                <c:pt idx="12">
                  <c:v>3.8759999999999999</c:v>
                </c:pt>
                <c:pt idx="13">
                  <c:v>3.754</c:v>
                </c:pt>
                <c:pt idx="14">
                  <c:v>3.7</c:v>
                </c:pt>
                <c:pt idx="15">
                  <c:v>3.5550000000000002</c:v>
                </c:pt>
                <c:pt idx="16">
                  <c:v>3.262</c:v>
                </c:pt>
                <c:pt idx="17">
                  <c:v>3.262</c:v>
                </c:pt>
                <c:pt idx="18">
                  <c:v>3.262</c:v>
                </c:pt>
                <c:pt idx="19">
                  <c:v>3.262</c:v>
                </c:pt>
                <c:pt idx="20">
                  <c:v>3.262</c:v>
                </c:pt>
                <c:pt idx="21">
                  <c:v>3.262</c:v>
                </c:pt>
                <c:pt idx="22">
                  <c:v>3.093</c:v>
                </c:pt>
                <c:pt idx="23">
                  <c:v>2.8879999999999999</c:v>
                </c:pt>
                <c:pt idx="24">
                  <c:v>2.8039999999999998</c:v>
                </c:pt>
                <c:pt idx="25">
                  <c:v>2.8039999999999998</c:v>
                </c:pt>
                <c:pt idx="26">
                  <c:v>2.7349999999999999</c:v>
                </c:pt>
                <c:pt idx="27">
                  <c:v>2.6259999999999999</c:v>
                </c:pt>
                <c:pt idx="28">
                  <c:v>2.339</c:v>
                </c:pt>
                <c:pt idx="29">
                  <c:v>2.339</c:v>
                </c:pt>
                <c:pt idx="30">
                  <c:v>2.339</c:v>
                </c:pt>
                <c:pt idx="31">
                  <c:v>2.339</c:v>
                </c:pt>
                <c:pt idx="32">
                  <c:v>2.339</c:v>
                </c:pt>
                <c:pt idx="33">
                  <c:v>2.2669999999999999</c:v>
                </c:pt>
                <c:pt idx="34">
                  <c:v>2.2669999999999999</c:v>
                </c:pt>
                <c:pt idx="35">
                  <c:v>2.1139999999999999</c:v>
                </c:pt>
                <c:pt idx="36">
                  <c:v>2.1139999999999999</c:v>
                </c:pt>
                <c:pt idx="37">
                  <c:v>2.1139999999999999</c:v>
                </c:pt>
                <c:pt idx="38">
                  <c:v>2.1139999999999999</c:v>
                </c:pt>
                <c:pt idx="39">
                  <c:v>1.982</c:v>
                </c:pt>
                <c:pt idx="40">
                  <c:v>1.982</c:v>
                </c:pt>
                <c:pt idx="41">
                  <c:v>1.8979999999999999</c:v>
                </c:pt>
                <c:pt idx="42">
                  <c:v>1.8280000000000001</c:v>
                </c:pt>
                <c:pt idx="43">
                  <c:v>1.8280000000000001</c:v>
                </c:pt>
                <c:pt idx="44">
                  <c:v>1.7589999999999999</c:v>
                </c:pt>
                <c:pt idx="45">
                  <c:v>1.7589999999999999</c:v>
                </c:pt>
                <c:pt idx="46">
                  <c:v>1.64</c:v>
                </c:pt>
                <c:pt idx="47">
                  <c:v>1.64</c:v>
                </c:pt>
                <c:pt idx="48">
                  <c:v>1.64</c:v>
                </c:pt>
                <c:pt idx="49">
                  <c:v>1.611</c:v>
                </c:pt>
                <c:pt idx="50">
                  <c:v>1.6040000000000001</c:v>
                </c:pt>
                <c:pt idx="51">
                  <c:v>1.528</c:v>
                </c:pt>
                <c:pt idx="52">
                  <c:v>1.528</c:v>
                </c:pt>
                <c:pt idx="53">
                  <c:v>1.4890000000000001</c:v>
                </c:pt>
                <c:pt idx="54">
                  <c:v>1.391</c:v>
                </c:pt>
                <c:pt idx="55">
                  <c:v>1.391</c:v>
                </c:pt>
                <c:pt idx="56">
                  <c:v>1.3440000000000001</c:v>
                </c:pt>
                <c:pt idx="57">
                  <c:v>1.3440000000000001</c:v>
                </c:pt>
                <c:pt idx="58">
                  <c:v>1.2410000000000001</c:v>
                </c:pt>
                <c:pt idx="59">
                  <c:v>1.2410000000000001</c:v>
                </c:pt>
                <c:pt idx="60">
                  <c:v>1.2410000000000001</c:v>
                </c:pt>
                <c:pt idx="61">
                  <c:v>1.2410000000000001</c:v>
                </c:pt>
                <c:pt idx="62">
                  <c:v>1.2410000000000001</c:v>
                </c:pt>
                <c:pt idx="63">
                  <c:v>1.1279999999999999</c:v>
                </c:pt>
                <c:pt idx="64">
                  <c:v>1.1279999999999999</c:v>
                </c:pt>
                <c:pt idx="65">
                  <c:v>1.1279999999999999</c:v>
                </c:pt>
                <c:pt idx="66">
                  <c:v>1.1279999999999999</c:v>
                </c:pt>
                <c:pt idx="67">
                  <c:v>1.1279999999999999</c:v>
                </c:pt>
                <c:pt idx="68">
                  <c:v>1.1279999999999999</c:v>
                </c:pt>
                <c:pt idx="69">
                  <c:v>1.1279999999999999</c:v>
                </c:pt>
                <c:pt idx="70">
                  <c:v>1.1279999999999999</c:v>
                </c:pt>
                <c:pt idx="71">
                  <c:v>1.0620000000000001</c:v>
                </c:pt>
                <c:pt idx="72">
                  <c:v>1.0620000000000001</c:v>
                </c:pt>
                <c:pt idx="73">
                  <c:v>1.056</c:v>
                </c:pt>
                <c:pt idx="74">
                  <c:v>1.048</c:v>
                </c:pt>
                <c:pt idx="75">
                  <c:v>1.048</c:v>
                </c:pt>
                <c:pt idx="76">
                  <c:v>1.0469999999999999</c:v>
                </c:pt>
                <c:pt idx="77">
                  <c:v>1.044</c:v>
                </c:pt>
                <c:pt idx="78">
                  <c:v>1.044</c:v>
                </c:pt>
                <c:pt idx="79">
                  <c:v>1.042</c:v>
                </c:pt>
                <c:pt idx="80">
                  <c:v>1.0369999999999999</c:v>
                </c:pt>
                <c:pt idx="81">
                  <c:v>1.036</c:v>
                </c:pt>
                <c:pt idx="82">
                  <c:v>1.036</c:v>
                </c:pt>
                <c:pt idx="83">
                  <c:v>1.034</c:v>
                </c:pt>
                <c:pt idx="84">
                  <c:v>1.034</c:v>
                </c:pt>
                <c:pt idx="85">
                  <c:v>1.034</c:v>
                </c:pt>
                <c:pt idx="86">
                  <c:v>1.034</c:v>
                </c:pt>
                <c:pt idx="87">
                  <c:v>1.034</c:v>
                </c:pt>
                <c:pt idx="88">
                  <c:v>1.034</c:v>
                </c:pt>
                <c:pt idx="89">
                  <c:v>1.02</c:v>
                </c:pt>
                <c:pt idx="90">
                  <c:v>1.02</c:v>
                </c:pt>
                <c:pt idx="91">
                  <c:v>1.02</c:v>
                </c:pt>
                <c:pt idx="92">
                  <c:v>1.01</c:v>
                </c:pt>
                <c:pt idx="93">
                  <c:v>1.01</c:v>
                </c:pt>
                <c:pt idx="94">
                  <c:v>1.01</c:v>
                </c:pt>
                <c:pt idx="95">
                  <c:v>1.0049999999999999</c:v>
                </c:pt>
                <c:pt idx="96">
                  <c:v>1.0049999999999999</c:v>
                </c:pt>
                <c:pt idx="97">
                  <c:v>1.0049999999999999</c:v>
                </c:pt>
                <c:pt idx="98">
                  <c:v>1.0049999999999999</c:v>
                </c:pt>
                <c:pt idx="99">
                  <c:v>0.99239999999999995</c:v>
                </c:pt>
                <c:pt idx="100">
                  <c:v>0.99239999999999995</c:v>
                </c:pt>
                <c:pt idx="101">
                  <c:v>0.99239999999999995</c:v>
                </c:pt>
                <c:pt idx="102">
                  <c:v>0.99239999999999995</c:v>
                </c:pt>
                <c:pt idx="103">
                  <c:v>0.99239999999999995</c:v>
                </c:pt>
                <c:pt idx="104">
                  <c:v>0.99239999999999995</c:v>
                </c:pt>
                <c:pt idx="105">
                  <c:v>0.99239999999999995</c:v>
                </c:pt>
                <c:pt idx="106">
                  <c:v>0.99239999999999995</c:v>
                </c:pt>
                <c:pt idx="107">
                  <c:v>0.99239999999999995</c:v>
                </c:pt>
                <c:pt idx="108">
                  <c:v>0.99239999999999995</c:v>
                </c:pt>
                <c:pt idx="109">
                  <c:v>0.99239999999999995</c:v>
                </c:pt>
                <c:pt idx="110">
                  <c:v>0.99229999999999996</c:v>
                </c:pt>
                <c:pt idx="111">
                  <c:v>0.97540000000000004</c:v>
                </c:pt>
                <c:pt idx="112">
                  <c:v>0.97540000000000004</c:v>
                </c:pt>
                <c:pt idx="113">
                  <c:v>0.97540000000000004</c:v>
                </c:pt>
                <c:pt idx="114">
                  <c:v>0.97540000000000004</c:v>
                </c:pt>
                <c:pt idx="115">
                  <c:v>0.97540000000000004</c:v>
                </c:pt>
                <c:pt idx="116">
                  <c:v>0.97540000000000004</c:v>
                </c:pt>
                <c:pt idx="117">
                  <c:v>0.97540000000000004</c:v>
                </c:pt>
                <c:pt idx="118">
                  <c:v>0.97540000000000004</c:v>
                </c:pt>
                <c:pt idx="119">
                  <c:v>0.97540000000000004</c:v>
                </c:pt>
                <c:pt idx="120">
                  <c:v>0.97540000000000004</c:v>
                </c:pt>
                <c:pt idx="121">
                  <c:v>0.97540000000000004</c:v>
                </c:pt>
                <c:pt idx="122">
                  <c:v>0.97540000000000004</c:v>
                </c:pt>
                <c:pt idx="123">
                  <c:v>0.96220000000000006</c:v>
                </c:pt>
                <c:pt idx="124">
                  <c:v>0.96220000000000006</c:v>
                </c:pt>
                <c:pt idx="125">
                  <c:v>0.96220000000000006</c:v>
                </c:pt>
                <c:pt idx="126">
                  <c:v>0.96220000000000006</c:v>
                </c:pt>
                <c:pt idx="127">
                  <c:v>0.96220000000000006</c:v>
                </c:pt>
                <c:pt idx="128">
                  <c:v>0.96220000000000006</c:v>
                </c:pt>
                <c:pt idx="129">
                  <c:v>0.95620000000000005</c:v>
                </c:pt>
                <c:pt idx="130">
                  <c:v>0.95620000000000005</c:v>
                </c:pt>
                <c:pt idx="131">
                  <c:v>0.95620000000000005</c:v>
                </c:pt>
                <c:pt idx="132">
                  <c:v>0.95620000000000005</c:v>
                </c:pt>
                <c:pt idx="133">
                  <c:v>0.95620000000000005</c:v>
                </c:pt>
                <c:pt idx="134">
                  <c:v>0.95620000000000005</c:v>
                </c:pt>
                <c:pt idx="135">
                  <c:v>0.95620000000000005</c:v>
                </c:pt>
                <c:pt idx="136">
                  <c:v>0.95620000000000005</c:v>
                </c:pt>
                <c:pt idx="137">
                  <c:v>0.95620000000000005</c:v>
                </c:pt>
                <c:pt idx="138">
                  <c:v>0.95620000000000005</c:v>
                </c:pt>
                <c:pt idx="139">
                  <c:v>0.95620000000000005</c:v>
                </c:pt>
                <c:pt idx="140">
                  <c:v>0.95620000000000005</c:v>
                </c:pt>
                <c:pt idx="141">
                  <c:v>0.95620000000000005</c:v>
                </c:pt>
                <c:pt idx="142">
                  <c:v>0.95620000000000005</c:v>
                </c:pt>
                <c:pt idx="143">
                  <c:v>0.95620000000000005</c:v>
                </c:pt>
                <c:pt idx="144">
                  <c:v>0.95620000000000005</c:v>
                </c:pt>
                <c:pt idx="145">
                  <c:v>0.95620000000000005</c:v>
                </c:pt>
                <c:pt idx="146">
                  <c:v>0.94669999999999999</c:v>
                </c:pt>
                <c:pt idx="147">
                  <c:v>0.94450000000000001</c:v>
                </c:pt>
                <c:pt idx="148">
                  <c:v>0.94450000000000001</c:v>
                </c:pt>
                <c:pt idx="149">
                  <c:v>0.94450000000000001</c:v>
                </c:pt>
                <c:pt idx="150">
                  <c:v>0.94289999999999996</c:v>
                </c:pt>
                <c:pt idx="151">
                  <c:v>0.94289999999999996</c:v>
                </c:pt>
                <c:pt idx="152">
                  <c:v>0.94289999999999996</c:v>
                </c:pt>
                <c:pt idx="153">
                  <c:v>0.94279999999999997</c:v>
                </c:pt>
                <c:pt idx="154">
                  <c:v>0.94279999999999997</c:v>
                </c:pt>
                <c:pt idx="155">
                  <c:v>0.94210000000000005</c:v>
                </c:pt>
                <c:pt idx="156">
                  <c:v>0.94210000000000005</c:v>
                </c:pt>
                <c:pt idx="157">
                  <c:v>0.94210000000000005</c:v>
                </c:pt>
                <c:pt idx="158">
                  <c:v>0.94210000000000005</c:v>
                </c:pt>
                <c:pt idx="159">
                  <c:v>0.94210000000000005</c:v>
                </c:pt>
                <c:pt idx="160">
                  <c:v>0.94210000000000005</c:v>
                </c:pt>
                <c:pt idx="161">
                  <c:v>0.94210000000000005</c:v>
                </c:pt>
                <c:pt idx="162">
                  <c:v>0.94210000000000005</c:v>
                </c:pt>
                <c:pt idx="163">
                  <c:v>0.94210000000000005</c:v>
                </c:pt>
                <c:pt idx="164">
                  <c:v>0.94210000000000005</c:v>
                </c:pt>
                <c:pt idx="165">
                  <c:v>0.94210000000000005</c:v>
                </c:pt>
                <c:pt idx="166">
                  <c:v>0.94169999999999998</c:v>
                </c:pt>
                <c:pt idx="167">
                  <c:v>0.94169999999999998</c:v>
                </c:pt>
                <c:pt idx="168">
                  <c:v>0.94169999999999998</c:v>
                </c:pt>
                <c:pt idx="169">
                  <c:v>0.94169999999999998</c:v>
                </c:pt>
                <c:pt idx="170">
                  <c:v>0.94169999999999998</c:v>
                </c:pt>
                <c:pt idx="171">
                  <c:v>0.94169999999999998</c:v>
                </c:pt>
                <c:pt idx="172">
                  <c:v>0.94169999999999998</c:v>
                </c:pt>
                <c:pt idx="173">
                  <c:v>0.94169999999999998</c:v>
                </c:pt>
                <c:pt idx="174">
                  <c:v>0.94169999999999998</c:v>
                </c:pt>
                <c:pt idx="175">
                  <c:v>0.94169999999999998</c:v>
                </c:pt>
                <c:pt idx="176">
                  <c:v>0.94169999999999998</c:v>
                </c:pt>
                <c:pt idx="177">
                  <c:v>0.94169999999999998</c:v>
                </c:pt>
                <c:pt idx="178">
                  <c:v>0.94169999999999998</c:v>
                </c:pt>
                <c:pt idx="179">
                  <c:v>0.94169999999999998</c:v>
                </c:pt>
                <c:pt idx="180">
                  <c:v>0.94169999999999998</c:v>
                </c:pt>
                <c:pt idx="181">
                  <c:v>0.94169999999999998</c:v>
                </c:pt>
                <c:pt idx="182">
                  <c:v>0.94159999999999999</c:v>
                </c:pt>
                <c:pt idx="183">
                  <c:v>0.94159999999999999</c:v>
                </c:pt>
                <c:pt idx="184">
                  <c:v>0.94159999999999999</c:v>
                </c:pt>
                <c:pt idx="185">
                  <c:v>0.91490000000000005</c:v>
                </c:pt>
                <c:pt idx="186">
                  <c:v>0.91490000000000005</c:v>
                </c:pt>
                <c:pt idx="187">
                  <c:v>0.91490000000000005</c:v>
                </c:pt>
                <c:pt idx="188">
                  <c:v>0.91490000000000005</c:v>
                </c:pt>
                <c:pt idx="189">
                  <c:v>0.91490000000000005</c:v>
                </c:pt>
                <c:pt idx="190">
                  <c:v>0.91490000000000005</c:v>
                </c:pt>
                <c:pt idx="191">
                  <c:v>0.91490000000000005</c:v>
                </c:pt>
                <c:pt idx="192">
                  <c:v>0.91490000000000005</c:v>
                </c:pt>
                <c:pt idx="193">
                  <c:v>0.91490000000000005</c:v>
                </c:pt>
                <c:pt idx="194">
                  <c:v>0.91490000000000005</c:v>
                </c:pt>
                <c:pt idx="195">
                  <c:v>0.91490000000000005</c:v>
                </c:pt>
                <c:pt idx="196">
                  <c:v>0.91490000000000005</c:v>
                </c:pt>
                <c:pt idx="197">
                  <c:v>0.91490000000000005</c:v>
                </c:pt>
                <c:pt idx="198">
                  <c:v>0.91490000000000005</c:v>
                </c:pt>
                <c:pt idx="199">
                  <c:v>0.91490000000000005</c:v>
                </c:pt>
                <c:pt idx="200">
                  <c:v>0.91490000000000005</c:v>
                </c:pt>
                <c:pt idx="201">
                  <c:v>0.91490000000000005</c:v>
                </c:pt>
                <c:pt idx="202">
                  <c:v>0.91490000000000005</c:v>
                </c:pt>
                <c:pt idx="203">
                  <c:v>0.91490000000000005</c:v>
                </c:pt>
                <c:pt idx="204">
                  <c:v>0.91490000000000005</c:v>
                </c:pt>
              </c:numCache>
            </c:numRef>
          </c:val>
          <c:smooth val="0"/>
          <c:extLst>
            <c:ext xmlns:c16="http://schemas.microsoft.com/office/drawing/2014/chart" uri="{C3380CC4-5D6E-409C-BE32-E72D297353CC}">
              <c16:uniqueId val="{00000000-8692-465A-A2EF-9099B5B413A9}"/>
            </c:ext>
          </c:extLst>
        </c:ser>
        <c:dLbls>
          <c:showLegendKey val="0"/>
          <c:showVal val="0"/>
          <c:showCatName val="0"/>
          <c:showSerName val="0"/>
          <c:showPercent val="0"/>
          <c:showBubbleSize val="0"/>
        </c:dLbls>
        <c:marker val="1"/>
        <c:smooth val="0"/>
        <c:axId val="641154447"/>
        <c:axId val="521899759"/>
      </c:lineChart>
      <c:catAx>
        <c:axId val="6411544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a:t>
                </a:r>
                <a:endParaRPr lang="ar-S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521899759"/>
        <c:crosses val="autoZero"/>
        <c:auto val="1"/>
        <c:lblAlgn val="ctr"/>
        <c:lblOffset val="100"/>
        <c:noMultiLvlLbl val="0"/>
      </c:catAx>
      <c:valAx>
        <c:axId val="5218997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Fitness Value</a:t>
                </a:r>
                <a:endParaRPr lang="ar-S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ar-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6411544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50000"/>
        </a:schemeClr>
      </a:solidFill>
      <a:round/>
    </a:ln>
    <a:effectLst/>
  </c:spPr>
  <c:txPr>
    <a:bodyPr/>
    <a:lstStyle/>
    <a:p>
      <a:pPr>
        <a:defRPr/>
      </a:pPr>
      <a:endParaRPr lang="ar-SA"/>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a:solidFill>
                  <a:schemeClr val="tx1"/>
                </a:solidFill>
              </a:rPr>
              <a:t>Best Value :</a:t>
            </a:r>
            <a:r>
              <a:rPr lang="en-US" sz="1100" b="1" i="0" u="none" strike="noStrike" baseline="0">
                <a:solidFill>
                  <a:schemeClr val="tx1"/>
                </a:solidFill>
                <a:effectLst/>
              </a:rPr>
              <a:t>4.76</a:t>
            </a:r>
            <a:r>
              <a:rPr lang="en-US" sz="1100" b="1" i="0" u="none" strike="noStrike" baseline="0">
                <a:solidFill>
                  <a:schemeClr val="tx1"/>
                </a:solidFill>
              </a:rPr>
              <a:t> </a:t>
            </a:r>
            <a:endParaRPr lang="ar-SA" sz="1100"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lotArea>
      <c:layout>
        <c:manualLayout>
          <c:layoutTarget val="inner"/>
          <c:xMode val="edge"/>
          <c:yMode val="edge"/>
          <c:x val="4.6144648327631328E-2"/>
          <c:y val="0.1545905522877935"/>
          <c:w val="0.93059477339277252"/>
          <c:h val="0.6400749647351146"/>
        </c:manualLayout>
      </c:layout>
      <c:lineChart>
        <c:grouping val="standard"/>
        <c:varyColors val="0"/>
        <c:ser>
          <c:idx val="0"/>
          <c:order val="0"/>
          <c:tx>
            <c:v>GA</c:v>
          </c:tx>
          <c:spPr>
            <a:ln w="12700" cap="rnd">
              <a:solidFill>
                <a:srgbClr val="00B050"/>
              </a:solidFill>
              <a:prstDash val="sysDash"/>
              <a:round/>
            </a:ln>
            <a:effectLst/>
          </c:spPr>
          <c:marker>
            <c:symbol val="square"/>
            <c:size val="2"/>
            <c:spPr>
              <a:solidFill>
                <a:srgbClr val="0070C0">
                  <a:alpha val="97000"/>
                </a:srgbClr>
              </a:solidFill>
              <a:ln w="9525">
                <a:solidFill>
                  <a:srgbClr val="002060">
                    <a:alpha val="94000"/>
                  </a:srgbClr>
                </a:solidFill>
                <a:round/>
              </a:ln>
              <a:effectLst/>
            </c:spPr>
          </c:marker>
          <c:val>
            <c:numRef>
              <c:f>[1]ورقة1!$BY$4:$BY$216</c:f>
              <c:numCache>
                <c:formatCode>General</c:formatCode>
                <c:ptCount val="213"/>
                <c:pt idx="0">
                  <c:v>5.6360000000000001</c:v>
                </c:pt>
                <c:pt idx="1">
                  <c:v>5.4459999999999997</c:v>
                </c:pt>
                <c:pt idx="2">
                  <c:v>5.359</c:v>
                </c:pt>
                <c:pt idx="3">
                  <c:v>5.2770000000000001</c:v>
                </c:pt>
                <c:pt idx="4">
                  <c:v>5.2770000000000001</c:v>
                </c:pt>
                <c:pt idx="5">
                  <c:v>5.2770000000000001</c:v>
                </c:pt>
                <c:pt idx="6">
                  <c:v>5.2060000000000004</c:v>
                </c:pt>
                <c:pt idx="7">
                  <c:v>5.1619999999999999</c:v>
                </c:pt>
                <c:pt idx="8">
                  <c:v>5.0309999999999997</c:v>
                </c:pt>
                <c:pt idx="9">
                  <c:v>4.8639999999999999</c:v>
                </c:pt>
                <c:pt idx="10">
                  <c:v>4.8620000000000001</c:v>
                </c:pt>
                <c:pt idx="11">
                  <c:v>4.8490000000000002</c:v>
                </c:pt>
                <c:pt idx="12">
                  <c:v>4.8490000000000002</c:v>
                </c:pt>
                <c:pt idx="13">
                  <c:v>4.8449999999999998</c:v>
                </c:pt>
                <c:pt idx="14">
                  <c:v>4.8220000000000001</c:v>
                </c:pt>
                <c:pt idx="15">
                  <c:v>4.8220000000000001</c:v>
                </c:pt>
                <c:pt idx="16">
                  <c:v>4.7910000000000004</c:v>
                </c:pt>
                <c:pt idx="17">
                  <c:v>4.7759999999999998</c:v>
                </c:pt>
                <c:pt idx="18">
                  <c:v>4.7759999999999998</c:v>
                </c:pt>
                <c:pt idx="19">
                  <c:v>4.7729999999999997</c:v>
                </c:pt>
                <c:pt idx="20">
                  <c:v>4.7729999999999997</c:v>
                </c:pt>
                <c:pt idx="21">
                  <c:v>4.7720000000000002</c:v>
                </c:pt>
                <c:pt idx="22">
                  <c:v>4.7709999999999999</c:v>
                </c:pt>
                <c:pt idx="23">
                  <c:v>4.7709999999999999</c:v>
                </c:pt>
                <c:pt idx="24">
                  <c:v>4.7709999999999999</c:v>
                </c:pt>
                <c:pt idx="25">
                  <c:v>4.7709999999999999</c:v>
                </c:pt>
                <c:pt idx="26">
                  <c:v>4.7709999999999999</c:v>
                </c:pt>
                <c:pt idx="27">
                  <c:v>4.7699999999999996</c:v>
                </c:pt>
                <c:pt idx="28">
                  <c:v>4.7699999999999996</c:v>
                </c:pt>
                <c:pt idx="29">
                  <c:v>4.7699999999999996</c:v>
                </c:pt>
                <c:pt idx="30">
                  <c:v>4.7699999999999996</c:v>
                </c:pt>
                <c:pt idx="31">
                  <c:v>4.7699999999999996</c:v>
                </c:pt>
                <c:pt idx="32">
                  <c:v>4.7699999999999996</c:v>
                </c:pt>
                <c:pt idx="33">
                  <c:v>4.7690000000000001</c:v>
                </c:pt>
                <c:pt idx="34">
                  <c:v>4.7690000000000001</c:v>
                </c:pt>
                <c:pt idx="35">
                  <c:v>4.7690000000000001</c:v>
                </c:pt>
                <c:pt idx="36">
                  <c:v>4.7690000000000001</c:v>
                </c:pt>
                <c:pt idx="37">
                  <c:v>4.7690000000000001</c:v>
                </c:pt>
                <c:pt idx="38">
                  <c:v>4.7690000000000001</c:v>
                </c:pt>
                <c:pt idx="39">
                  <c:v>4.7690000000000001</c:v>
                </c:pt>
                <c:pt idx="40">
                  <c:v>4.7679999999999998</c:v>
                </c:pt>
                <c:pt idx="41">
                  <c:v>4.7679999999999998</c:v>
                </c:pt>
                <c:pt idx="42">
                  <c:v>4.7679999999999998</c:v>
                </c:pt>
                <c:pt idx="43">
                  <c:v>4.7679999999999998</c:v>
                </c:pt>
                <c:pt idx="44">
                  <c:v>4.7679999999999998</c:v>
                </c:pt>
                <c:pt idx="45">
                  <c:v>4.7679999999999998</c:v>
                </c:pt>
                <c:pt idx="46">
                  <c:v>4.7679999999999998</c:v>
                </c:pt>
                <c:pt idx="47">
                  <c:v>4.7679999999999998</c:v>
                </c:pt>
                <c:pt idx="48">
                  <c:v>4.7679999999999998</c:v>
                </c:pt>
                <c:pt idx="49">
                  <c:v>4.7679999999999998</c:v>
                </c:pt>
                <c:pt idx="50">
                  <c:v>4.7679999999999998</c:v>
                </c:pt>
                <c:pt idx="51">
                  <c:v>4.7679999999999998</c:v>
                </c:pt>
                <c:pt idx="52">
                  <c:v>4.7679999999999998</c:v>
                </c:pt>
                <c:pt idx="53">
                  <c:v>4.7679999999999998</c:v>
                </c:pt>
                <c:pt idx="54">
                  <c:v>4.7679999999999998</c:v>
                </c:pt>
                <c:pt idx="55">
                  <c:v>4.7679999999999998</c:v>
                </c:pt>
                <c:pt idx="56">
                  <c:v>4.7679999999999998</c:v>
                </c:pt>
                <c:pt idx="57">
                  <c:v>4.7679999999999998</c:v>
                </c:pt>
                <c:pt idx="58">
                  <c:v>4.7679999999999998</c:v>
                </c:pt>
                <c:pt idx="59">
                  <c:v>4.7670000000000003</c:v>
                </c:pt>
                <c:pt idx="60">
                  <c:v>4.7670000000000003</c:v>
                </c:pt>
                <c:pt idx="61">
                  <c:v>4.7670000000000003</c:v>
                </c:pt>
                <c:pt idx="62">
                  <c:v>4.7670000000000003</c:v>
                </c:pt>
                <c:pt idx="63">
                  <c:v>4.7670000000000003</c:v>
                </c:pt>
                <c:pt idx="64">
                  <c:v>4.7670000000000003</c:v>
                </c:pt>
                <c:pt idx="65">
                  <c:v>4.7670000000000003</c:v>
                </c:pt>
                <c:pt idx="66">
                  <c:v>4.7670000000000003</c:v>
                </c:pt>
                <c:pt idx="67">
                  <c:v>4.7670000000000003</c:v>
                </c:pt>
                <c:pt idx="68">
                  <c:v>4.7670000000000003</c:v>
                </c:pt>
                <c:pt idx="69">
                  <c:v>4.7670000000000003</c:v>
                </c:pt>
                <c:pt idx="70">
                  <c:v>4.7670000000000003</c:v>
                </c:pt>
                <c:pt idx="71">
                  <c:v>4.7670000000000003</c:v>
                </c:pt>
                <c:pt idx="72">
                  <c:v>4.7670000000000003</c:v>
                </c:pt>
                <c:pt idx="73">
                  <c:v>4.7670000000000003</c:v>
                </c:pt>
                <c:pt idx="74">
                  <c:v>4.7670000000000003</c:v>
                </c:pt>
                <c:pt idx="75">
                  <c:v>4.7670000000000003</c:v>
                </c:pt>
                <c:pt idx="76">
                  <c:v>4.7670000000000003</c:v>
                </c:pt>
                <c:pt idx="77">
                  <c:v>4.7670000000000003</c:v>
                </c:pt>
                <c:pt idx="78">
                  <c:v>4.7670000000000003</c:v>
                </c:pt>
                <c:pt idx="79">
                  <c:v>4.7670000000000003</c:v>
                </c:pt>
                <c:pt idx="80">
                  <c:v>4.7670000000000003</c:v>
                </c:pt>
                <c:pt idx="81">
                  <c:v>4.7670000000000003</c:v>
                </c:pt>
                <c:pt idx="82">
                  <c:v>4.7670000000000003</c:v>
                </c:pt>
                <c:pt idx="83">
                  <c:v>4.7670000000000003</c:v>
                </c:pt>
                <c:pt idx="84">
                  <c:v>4.766</c:v>
                </c:pt>
                <c:pt idx="85">
                  <c:v>4.766</c:v>
                </c:pt>
                <c:pt idx="86">
                  <c:v>4.766</c:v>
                </c:pt>
                <c:pt idx="87">
                  <c:v>4.766</c:v>
                </c:pt>
                <c:pt idx="88">
                  <c:v>4.766</c:v>
                </c:pt>
                <c:pt idx="89">
                  <c:v>4.766</c:v>
                </c:pt>
                <c:pt idx="90">
                  <c:v>4.766</c:v>
                </c:pt>
                <c:pt idx="91">
                  <c:v>4.766</c:v>
                </c:pt>
                <c:pt idx="92">
                  <c:v>4.7619999999999996</c:v>
                </c:pt>
                <c:pt idx="93">
                  <c:v>4.7619999999999996</c:v>
                </c:pt>
                <c:pt idx="94">
                  <c:v>4.76</c:v>
                </c:pt>
                <c:pt idx="95">
                  <c:v>4.76</c:v>
                </c:pt>
                <c:pt idx="96">
                  <c:v>4.76</c:v>
                </c:pt>
                <c:pt idx="97">
                  <c:v>4.76</c:v>
                </c:pt>
                <c:pt idx="98">
                  <c:v>4.76</c:v>
                </c:pt>
                <c:pt idx="99">
                  <c:v>4.76</c:v>
                </c:pt>
                <c:pt idx="100">
                  <c:v>4.76</c:v>
                </c:pt>
                <c:pt idx="101">
                  <c:v>4.76</c:v>
                </c:pt>
                <c:pt idx="102">
                  <c:v>4.76</c:v>
                </c:pt>
                <c:pt idx="103">
                  <c:v>4.76</c:v>
                </c:pt>
                <c:pt idx="104">
                  <c:v>4.76</c:v>
                </c:pt>
                <c:pt idx="105">
                  <c:v>4.76</c:v>
                </c:pt>
                <c:pt idx="106">
                  <c:v>4.76</c:v>
                </c:pt>
                <c:pt idx="107">
                  <c:v>4.76</c:v>
                </c:pt>
                <c:pt idx="108">
                  <c:v>4.76</c:v>
                </c:pt>
                <c:pt idx="109">
                  <c:v>4.7590000000000003</c:v>
                </c:pt>
                <c:pt idx="110">
                  <c:v>4.7590000000000003</c:v>
                </c:pt>
                <c:pt idx="111">
                  <c:v>4.7590000000000003</c:v>
                </c:pt>
                <c:pt idx="112">
                  <c:v>4.758</c:v>
                </c:pt>
                <c:pt idx="113">
                  <c:v>4.758</c:v>
                </c:pt>
                <c:pt idx="114">
                  <c:v>4.758</c:v>
                </c:pt>
                <c:pt idx="115">
                  <c:v>4.758</c:v>
                </c:pt>
                <c:pt idx="116">
                  <c:v>4.758</c:v>
                </c:pt>
                <c:pt idx="117">
                  <c:v>4.758</c:v>
                </c:pt>
                <c:pt idx="118">
                  <c:v>4.758</c:v>
                </c:pt>
                <c:pt idx="119">
                  <c:v>4.758</c:v>
                </c:pt>
                <c:pt idx="120">
                  <c:v>4.758</c:v>
                </c:pt>
                <c:pt idx="121">
                  <c:v>4.758</c:v>
                </c:pt>
                <c:pt idx="122">
                  <c:v>4.758</c:v>
                </c:pt>
                <c:pt idx="123">
                  <c:v>4.758</c:v>
                </c:pt>
                <c:pt idx="124">
                  <c:v>4.7569999999999997</c:v>
                </c:pt>
                <c:pt idx="125">
                  <c:v>4.7569999999999997</c:v>
                </c:pt>
                <c:pt idx="126">
                  <c:v>4.7569999999999997</c:v>
                </c:pt>
                <c:pt idx="127">
                  <c:v>4.7569999999999997</c:v>
                </c:pt>
                <c:pt idx="128">
                  <c:v>4.7569999999999997</c:v>
                </c:pt>
                <c:pt idx="129">
                  <c:v>4.7569999999999997</c:v>
                </c:pt>
                <c:pt idx="130">
                  <c:v>4.7569999999999997</c:v>
                </c:pt>
                <c:pt idx="131">
                  <c:v>4.7569999999999997</c:v>
                </c:pt>
                <c:pt idx="132">
                  <c:v>4.7569999999999997</c:v>
                </c:pt>
                <c:pt idx="133">
                  <c:v>4.7569999999999997</c:v>
                </c:pt>
                <c:pt idx="134">
                  <c:v>4.7569999999999997</c:v>
                </c:pt>
                <c:pt idx="135">
                  <c:v>4.7569999999999997</c:v>
                </c:pt>
                <c:pt idx="136">
                  <c:v>4.7569999999999997</c:v>
                </c:pt>
                <c:pt idx="137">
                  <c:v>4.7569999999999997</c:v>
                </c:pt>
                <c:pt idx="138">
                  <c:v>4.7569999999999997</c:v>
                </c:pt>
                <c:pt idx="139">
                  <c:v>4.7569999999999997</c:v>
                </c:pt>
                <c:pt idx="140">
                  <c:v>4.7569999999999997</c:v>
                </c:pt>
                <c:pt idx="141">
                  <c:v>4.7569999999999997</c:v>
                </c:pt>
                <c:pt idx="142">
                  <c:v>4.7569999999999997</c:v>
                </c:pt>
                <c:pt idx="143">
                  <c:v>4.7569999999999997</c:v>
                </c:pt>
                <c:pt idx="144">
                  <c:v>4.7569999999999997</c:v>
                </c:pt>
                <c:pt idx="145">
                  <c:v>4.7569999999999997</c:v>
                </c:pt>
                <c:pt idx="146">
                  <c:v>4.7569999999999997</c:v>
                </c:pt>
                <c:pt idx="147">
                  <c:v>4.7569999999999997</c:v>
                </c:pt>
                <c:pt idx="148">
                  <c:v>4.7569999999999997</c:v>
                </c:pt>
                <c:pt idx="149">
                  <c:v>4.7569999999999997</c:v>
                </c:pt>
                <c:pt idx="150">
                  <c:v>4.7569999999999997</c:v>
                </c:pt>
                <c:pt idx="151">
                  <c:v>4.7569999999999997</c:v>
                </c:pt>
                <c:pt idx="152">
                  <c:v>4.7569999999999997</c:v>
                </c:pt>
                <c:pt idx="153">
                  <c:v>4.7560000000000002</c:v>
                </c:pt>
                <c:pt idx="154">
                  <c:v>4.7560000000000002</c:v>
                </c:pt>
                <c:pt idx="155">
                  <c:v>4.7560000000000002</c:v>
                </c:pt>
                <c:pt idx="156">
                  <c:v>4.7560000000000002</c:v>
                </c:pt>
                <c:pt idx="157">
                  <c:v>4.7560000000000002</c:v>
                </c:pt>
                <c:pt idx="158">
                  <c:v>4.7560000000000002</c:v>
                </c:pt>
                <c:pt idx="159">
                  <c:v>4.7560000000000002</c:v>
                </c:pt>
                <c:pt idx="160">
                  <c:v>4.7560000000000002</c:v>
                </c:pt>
                <c:pt idx="161">
                  <c:v>4.7560000000000002</c:v>
                </c:pt>
                <c:pt idx="162">
                  <c:v>4.7549999999999999</c:v>
                </c:pt>
                <c:pt idx="163">
                  <c:v>4.7549999999999999</c:v>
                </c:pt>
                <c:pt idx="164">
                  <c:v>4.7549999999999999</c:v>
                </c:pt>
                <c:pt idx="165">
                  <c:v>4.7549999999999999</c:v>
                </c:pt>
                <c:pt idx="166">
                  <c:v>4.7549999999999999</c:v>
                </c:pt>
                <c:pt idx="167">
                  <c:v>4.7549999999999999</c:v>
                </c:pt>
                <c:pt idx="168">
                  <c:v>4.7549999999999999</c:v>
                </c:pt>
                <c:pt idx="169">
                  <c:v>4.7549999999999999</c:v>
                </c:pt>
                <c:pt idx="170">
                  <c:v>4.7549999999999999</c:v>
                </c:pt>
                <c:pt idx="171">
                  <c:v>4.7549999999999999</c:v>
                </c:pt>
                <c:pt idx="172">
                  <c:v>4.7549999999999999</c:v>
                </c:pt>
                <c:pt idx="173">
                  <c:v>4.7549999999999999</c:v>
                </c:pt>
                <c:pt idx="174">
                  <c:v>4.7549999999999999</c:v>
                </c:pt>
                <c:pt idx="175">
                  <c:v>4.7549999999999999</c:v>
                </c:pt>
                <c:pt idx="176">
                  <c:v>4.7549999999999999</c:v>
                </c:pt>
                <c:pt idx="177">
                  <c:v>4.7549999999999999</c:v>
                </c:pt>
                <c:pt idx="178">
                  <c:v>4.7549999999999999</c:v>
                </c:pt>
                <c:pt idx="179">
                  <c:v>4.7549999999999999</c:v>
                </c:pt>
                <c:pt idx="180">
                  <c:v>4.7549999999999999</c:v>
                </c:pt>
                <c:pt idx="181">
                  <c:v>4.7549999999999999</c:v>
                </c:pt>
                <c:pt idx="182">
                  <c:v>4.7549999999999999</c:v>
                </c:pt>
                <c:pt idx="183">
                  <c:v>4.7549999999999999</c:v>
                </c:pt>
                <c:pt idx="184">
                  <c:v>4.7549999999999999</c:v>
                </c:pt>
                <c:pt idx="185">
                  <c:v>4.7549999999999999</c:v>
                </c:pt>
                <c:pt idx="186">
                  <c:v>4.7549999999999999</c:v>
                </c:pt>
                <c:pt idx="187">
                  <c:v>4.7549999999999999</c:v>
                </c:pt>
                <c:pt idx="188">
                  <c:v>4.7549999999999999</c:v>
                </c:pt>
                <c:pt idx="189">
                  <c:v>4.7549999999999999</c:v>
                </c:pt>
                <c:pt idx="190">
                  <c:v>4.7549999999999999</c:v>
                </c:pt>
                <c:pt idx="191">
                  <c:v>4.7549999999999999</c:v>
                </c:pt>
                <c:pt idx="192">
                  <c:v>4.7549999999999999</c:v>
                </c:pt>
                <c:pt idx="193">
                  <c:v>4.7549999999999999</c:v>
                </c:pt>
                <c:pt idx="194">
                  <c:v>4.7549999999999999</c:v>
                </c:pt>
                <c:pt idx="195">
                  <c:v>4.7549999999999999</c:v>
                </c:pt>
                <c:pt idx="196">
                  <c:v>4.7549999999999999</c:v>
                </c:pt>
                <c:pt idx="197">
                  <c:v>4.7549999999999999</c:v>
                </c:pt>
                <c:pt idx="198">
                  <c:v>4.7549999999999999</c:v>
                </c:pt>
                <c:pt idx="199">
                  <c:v>4.7549999999999999</c:v>
                </c:pt>
                <c:pt idx="200">
                  <c:v>4.7549999999999999</c:v>
                </c:pt>
                <c:pt idx="201">
                  <c:v>4.7549999999999999</c:v>
                </c:pt>
                <c:pt idx="202">
                  <c:v>4.7549999999999999</c:v>
                </c:pt>
                <c:pt idx="203">
                  <c:v>4.7549999999999999</c:v>
                </c:pt>
                <c:pt idx="204">
                  <c:v>4.7549999999999999</c:v>
                </c:pt>
                <c:pt idx="205">
                  <c:v>4.7549999999999999</c:v>
                </c:pt>
                <c:pt idx="206">
                  <c:v>4.7549999999999999</c:v>
                </c:pt>
                <c:pt idx="207">
                  <c:v>4.7549999999999999</c:v>
                </c:pt>
                <c:pt idx="208">
                  <c:v>4.7549999999999999</c:v>
                </c:pt>
                <c:pt idx="209">
                  <c:v>4.7549999999999999</c:v>
                </c:pt>
                <c:pt idx="210">
                  <c:v>4.7549999999999999</c:v>
                </c:pt>
                <c:pt idx="211">
                  <c:v>4.7549999999999999</c:v>
                </c:pt>
                <c:pt idx="212">
                  <c:v>4.7549999999999999</c:v>
                </c:pt>
              </c:numCache>
            </c:numRef>
          </c:val>
          <c:smooth val="0"/>
          <c:extLst>
            <c:ext xmlns:c16="http://schemas.microsoft.com/office/drawing/2014/chart" uri="{C3380CC4-5D6E-409C-BE32-E72D297353CC}">
              <c16:uniqueId val="{00000000-5FB7-46C1-980C-49120049725F}"/>
            </c:ext>
          </c:extLst>
        </c:ser>
        <c:dLbls>
          <c:showLegendKey val="0"/>
          <c:showVal val="0"/>
          <c:showCatName val="0"/>
          <c:showSerName val="0"/>
          <c:showPercent val="0"/>
          <c:showBubbleSize val="0"/>
        </c:dLbls>
        <c:marker val="1"/>
        <c:smooth val="0"/>
        <c:axId val="641154447"/>
        <c:axId val="521899759"/>
      </c:lineChart>
      <c:catAx>
        <c:axId val="64115444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521899759"/>
        <c:crosses val="autoZero"/>
        <c:auto val="1"/>
        <c:lblAlgn val="ctr"/>
        <c:lblOffset val="100"/>
        <c:noMultiLvlLbl val="0"/>
      </c:catAx>
      <c:valAx>
        <c:axId val="521899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641154447"/>
        <c:crosses val="autoZero"/>
        <c:crossBetween val="between"/>
      </c:valAx>
      <c:spPr>
        <a:noFill/>
        <a:ln>
          <a:noFill/>
        </a:ln>
        <a:effectLst/>
      </c:spPr>
    </c:plotArea>
    <c:legend>
      <c:legendPos val="r"/>
      <c:layout>
        <c:manualLayout>
          <c:xMode val="edge"/>
          <c:yMode val="edge"/>
          <c:x val="0.90251654292753059"/>
          <c:y val="0.36811503238383347"/>
          <c:w val="7.6597521066255558E-2"/>
          <c:h val="0.13340673125855579"/>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5">
          <a:lumMod val="50000"/>
        </a:schemeClr>
      </a:solidFill>
      <a:round/>
    </a:ln>
    <a:effectLst/>
  </c:spPr>
  <c:txPr>
    <a:bodyPr/>
    <a:lstStyle/>
    <a:p>
      <a:pPr>
        <a:defRPr/>
      </a:pPr>
      <a:endParaRPr lang="ar-SA"/>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ورقة1!$A$2</c:f>
              <c:strCache>
                <c:ptCount val="1"/>
                <c:pt idx="0">
                  <c:v>(CC+LF)</c:v>
                </c:pt>
              </c:strCache>
            </c:strRef>
          </c:tx>
          <c:spPr>
            <a:solidFill>
              <a:schemeClr val="accent2">
                <a:shade val="65000"/>
              </a:schemeClr>
            </a:solidFill>
            <a:ln>
              <a:noFill/>
            </a:ln>
            <a:effectLst/>
          </c:spPr>
          <c:invertIfNegative val="0"/>
          <c:dLbls>
            <c:dLbl>
              <c:idx val="0"/>
              <c:layout>
                <c:manualLayout>
                  <c:x val="-2.0954570311265033E-2"/>
                  <c:y val="-1.90583092891336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F5E-49B2-ABB5-B26B0F09A1FB}"/>
                </c:ext>
              </c:extLst>
            </c:dLbl>
            <c:dLbl>
              <c:idx val="1"/>
              <c:layout>
                <c:manualLayout>
                  <c:x val="-8.6684737931816882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F5E-49B2-ABB5-B26B0F09A1FB}"/>
                </c:ext>
              </c:extLst>
            </c:dLbl>
            <c:dLbl>
              <c:idx val="3"/>
              <c:layout>
                <c:manualLayout>
                  <c:x val="-1.7889154852468541E-2"/>
                  <c:y val="-4.71721941087501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4E-4403-9BBA-B0BC6E4C4A1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ورقة1!$B$1:$G$1</c:f>
              <c:strCache>
                <c:ptCount val="6"/>
                <c:pt idx="0">
                  <c:v>sys cost</c:v>
                </c:pt>
                <c:pt idx="1">
                  <c:v>Battery cost</c:v>
                </c:pt>
                <c:pt idx="2">
                  <c:v>PV production KWh/yr</c:v>
                </c:pt>
                <c:pt idx="3">
                  <c:v>Wind production KWh/yr</c:v>
                </c:pt>
                <c:pt idx="4">
                  <c:v>Grid purchases KWh/yr</c:v>
                </c:pt>
                <c:pt idx="5">
                  <c:v>Grid Sales KWh/yr</c:v>
                </c:pt>
              </c:strCache>
            </c:strRef>
          </c:cat>
          <c:val>
            <c:numRef>
              <c:f>ورقة1!$B$2:$G$2</c:f>
              <c:numCache>
                <c:formatCode>"$"#,##0_);[Red]\("$"#,##0\)</c:formatCode>
                <c:ptCount val="6"/>
                <c:pt idx="0" formatCode="0">
                  <c:v>25341.07</c:v>
                </c:pt>
                <c:pt idx="1">
                  <c:v>229.93</c:v>
                </c:pt>
                <c:pt idx="2" formatCode="#,##0">
                  <c:v>7794</c:v>
                </c:pt>
                <c:pt idx="3" formatCode="#,##0">
                  <c:v>4760</c:v>
                </c:pt>
                <c:pt idx="4" formatCode="#,##0">
                  <c:v>3215</c:v>
                </c:pt>
                <c:pt idx="5" formatCode="#,##0">
                  <c:v>7087</c:v>
                </c:pt>
              </c:numCache>
            </c:numRef>
          </c:val>
          <c:extLst>
            <c:ext xmlns:c16="http://schemas.microsoft.com/office/drawing/2014/chart" uri="{C3380CC4-5D6E-409C-BE32-E72D297353CC}">
              <c16:uniqueId val="{00000002-EF5E-49B2-ABB5-B26B0F09A1FB}"/>
            </c:ext>
          </c:extLst>
        </c:ser>
        <c:ser>
          <c:idx val="1"/>
          <c:order val="1"/>
          <c:tx>
            <c:strRef>
              <c:f>ورقة1!$A$3</c:f>
              <c:strCache>
                <c:ptCount val="1"/>
                <c:pt idx="0">
                  <c:v>FLC_PSO</c:v>
                </c:pt>
              </c:strCache>
            </c:strRef>
          </c:tx>
          <c:spPr>
            <a:solidFill>
              <a:schemeClr val="accent2"/>
            </a:solidFill>
            <a:ln>
              <a:noFill/>
            </a:ln>
            <a:effectLst/>
          </c:spPr>
          <c:invertIfNegative val="0"/>
          <c:dLbls>
            <c:dLbl>
              <c:idx val="0"/>
              <c:layout>
                <c:manualLayout>
                  <c:x val="-2.1673414579057491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F5E-49B2-ABB5-B26B0F09A1F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ورقة1!$B$1:$G$1</c:f>
              <c:strCache>
                <c:ptCount val="6"/>
                <c:pt idx="0">
                  <c:v>sys cost</c:v>
                </c:pt>
                <c:pt idx="1">
                  <c:v>Battery cost</c:v>
                </c:pt>
                <c:pt idx="2">
                  <c:v>PV production KWh/yr</c:v>
                </c:pt>
                <c:pt idx="3">
                  <c:v>Wind production KWh/yr</c:v>
                </c:pt>
                <c:pt idx="4">
                  <c:v>Grid purchases KWh/yr</c:v>
                </c:pt>
                <c:pt idx="5">
                  <c:v>Grid Sales KWh/yr</c:v>
                </c:pt>
              </c:strCache>
            </c:strRef>
          </c:cat>
          <c:val>
            <c:numRef>
              <c:f>ورقة1!$B$3:$G$3</c:f>
              <c:numCache>
                <c:formatCode>"$"#,##0_);[Red]\("$"#,##0\)</c:formatCode>
                <c:ptCount val="6"/>
                <c:pt idx="0" formatCode="0">
                  <c:v>25274.32</c:v>
                </c:pt>
                <c:pt idx="1">
                  <c:v>229.93</c:v>
                </c:pt>
                <c:pt idx="2" formatCode="#,##0">
                  <c:v>6572</c:v>
                </c:pt>
                <c:pt idx="3" formatCode="#,##0">
                  <c:v>4760</c:v>
                </c:pt>
                <c:pt idx="4" formatCode="#,##0">
                  <c:v>4535</c:v>
                </c:pt>
                <c:pt idx="5" formatCode="#,##0">
                  <c:v>3549</c:v>
                </c:pt>
              </c:numCache>
            </c:numRef>
          </c:val>
          <c:extLst>
            <c:ext xmlns:c16="http://schemas.microsoft.com/office/drawing/2014/chart" uri="{C3380CC4-5D6E-409C-BE32-E72D297353CC}">
              <c16:uniqueId val="{00000004-EF5E-49B2-ABB5-B26B0F09A1FB}"/>
            </c:ext>
          </c:extLst>
        </c:ser>
        <c:ser>
          <c:idx val="2"/>
          <c:order val="2"/>
          <c:tx>
            <c:strRef>
              <c:f>ورقة1!$A$4</c:f>
              <c:strCache>
                <c:ptCount val="1"/>
                <c:pt idx="0">
                  <c:v>FLC_GA</c:v>
                </c:pt>
              </c:strCache>
            </c:strRef>
          </c:tx>
          <c:spPr>
            <a:solidFill>
              <a:schemeClr val="accent2">
                <a:tint val="65000"/>
              </a:schemeClr>
            </a:solidFill>
            <a:ln>
              <a:noFill/>
            </a:ln>
            <a:effectLst/>
          </c:spPr>
          <c:invertIfNegative val="0"/>
          <c:dLbls>
            <c:dLbl>
              <c:idx val="3"/>
              <c:layout>
                <c:manualLayout>
                  <c:x val="1.3913787107475329E-2"/>
                  <c:y val="-4.71721941087501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64E-4403-9BBA-B0BC6E4C4A1D}"/>
                </c:ext>
              </c:extLst>
            </c:dLbl>
            <c:dLbl>
              <c:idx val="4"/>
              <c:layout>
                <c:manualLayout>
                  <c:x val="7.9507354899859863E-3"/>
                  <c:y val="-1.179304852718752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64E-4403-9BBA-B0BC6E4C4A1D}"/>
                </c:ext>
              </c:extLst>
            </c:dLbl>
            <c:dLbl>
              <c:idx val="5"/>
              <c:layout>
                <c:manualLayout>
                  <c:x val="7.9507354899859863E-3"/>
                  <c:y val="-8.6481356826028062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4E-4403-9BBA-B0BC6E4C4A1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ورقة1!$B$1:$G$1</c:f>
              <c:strCache>
                <c:ptCount val="6"/>
                <c:pt idx="0">
                  <c:v>sys cost</c:v>
                </c:pt>
                <c:pt idx="1">
                  <c:v>Battery cost</c:v>
                </c:pt>
                <c:pt idx="2">
                  <c:v>PV production KWh/yr</c:v>
                </c:pt>
                <c:pt idx="3">
                  <c:v>Wind production KWh/yr</c:v>
                </c:pt>
                <c:pt idx="4">
                  <c:v>Grid purchases KWh/yr</c:v>
                </c:pt>
                <c:pt idx="5">
                  <c:v>Grid Sales KWh/yr</c:v>
                </c:pt>
              </c:strCache>
            </c:strRef>
          </c:cat>
          <c:val>
            <c:numRef>
              <c:f>ورقة1!$B$4:$G$4</c:f>
              <c:numCache>
                <c:formatCode>"$"#,##0_);[Red]\("$"#,##0\)</c:formatCode>
                <c:ptCount val="6"/>
                <c:pt idx="0" formatCode="0">
                  <c:v>38740.129999999997</c:v>
                </c:pt>
                <c:pt idx="1">
                  <c:v>13459.82</c:v>
                </c:pt>
                <c:pt idx="2" formatCode="#,##0">
                  <c:v>5202</c:v>
                </c:pt>
                <c:pt idx="3" formatCode="#,##0">
                  <c:v>4760</c:v>
                </c:pt>
                <c:pt idx="4" formatCode="#,##0">
                  <c:v>4771</c:v>
                </c:pt>
                <c:pt idx="5" formatCode="#,##0">
                  <c:v>2888</c:v>
                </c:pt>
              </c:numCache>
            </c:numRef>
          </c:val>
          <c:extLst>
            <c:ext xmlns:c16="http://schemas.microsoft.com/office/drawing/2014/chart" uri="{C3380CC4-5D6E-409C-BE32-E72D297353CC}">
              <c16:uniqueId val="{00000005-EF5E-49B2-ABB5-B26B0F09A1FB}"/>
            </c:ext>
          </c:extLst>
        </c:ser>
        <c:dLbls>
          <c:dLblPos val="outEnd"/>
          <c:showLegendKey val="0"/>
          <c:showVal val="1"/>
          <c:showCatName val="0"/>
          <c:showSerName val="0"/>
          <c:showPercent val="0"/>
          <c:showBubbleSize val="0"/>
        </c:dLbls>
        <c:gapWidth val="219"/>
        <c:overlap val="-27"/>
        <c:axId val="805494656"/>
        <c:axId val="805495136"/>
      </c:barChart>
      <c:catAx>
        <c:axId val="80549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805495136"/>
        <c:crosses val="autoZero"/>
        <c:auto val="1"/>
        <c:lblAlgn val="ctr"/>
        <c:lblOffset val="100"/>
        <c:noMultiLvlLbl val="0"/>
      </c:catAx>
      <c:valAx>
        <c:axId val="8054951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805494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B814DC-A3CB-4E98-ABBC-0001784A6C3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5CB6593-5BEA-408C-930C-5347B11F31AA}">
      <dgm:prSet/>
      <dgm:spPr/>
      <dgm:t>
        <a:bodyPr/>
        <a:lstStyle/>
        <a:p>
          <a:pPr rtl="0">
            <a:lnSpc>
              <a:spcPct val="100000"/>
            </a:lnSpc>
          </a:pPr>
          <a:r>
            <a:rPr lang="en-US" b="1" dirty="0"/>
            <a:t>Develop an Advanced Fuzzy Logic Controller (FLC)</a:t>
          </a:r>
          <a:endParaRPr lang="en-US" dirty="0"/>
        </a:p>
      </dgm:t>
    </dgm:pt>
    <dgm:pt modelId="{30AF9BC6-AC51-4974-9329-0619F150DD58}" type="parTrans" cxnId="{490F405D-38BF-40BD-8116-071A3CD3B719}">
      <dgm:prSet/>
      <dgm:spPr/>
      <dgm:t>
        <a:bodyPr/>
        <a:lstStyle/>
        <a:p>
          <a:endParaRPr lang="en-US"/>
        </a:p>
      </dgm:t>
    </dgm:pt>
    <dgm:pt modelId="{80E97AD5-10D2-4419-8091-8A3358781E74}" type="sibTrans" cxnId="{490F405D-38BF-40BD-8116-071A3CD3B719}">
      <dgm:prSet/>
      <dgm:spPr/>
      <dgm:t>
        <a:bodyPr/>
        <a:lstStyle/>
        <a:p>
          <a:endParaRPr lang="en-US"/>
        </a:p>
      </dgm:t>
    </dgm:pt>
    <dgm:pt modelId="{188E9DDF-1C34-457A-B4AC-99A857B20278}">
      <dgm:prSet/>
      <dgm:spPr/>
      <dgm:t>
        <a:bodyPr/>
        <a:lstStyle/>
        <a:p>
          <a:pPr>
            <a:lnSpc>
              <a:spcPct val="100000"/>
            </a:lnSpc>
          </a:pPr>
          <a:r>
            <a:rPr lang="en-US" b="1" dirty="0"/>
            <a:t>Optimize FLC Performance Using PSO and GA</a:t>
          </a:r>
          <a:endParaRPr lang="en-US" dirty="0"/>
        </a:p>
      </dgm:t>
    </dgm:pt>
    <dgm:pt modelId="{BD2F4226-164E-4B8C-A26A-95DF7915EF04}" type="parTrans" cxnId="{8D7535F4-7A46-4179-A37F-0DA98F73DF65}">
      <dgm:prSet/>
      <dgm:spPr/>
      <dgm:t>
        <a:bodyPr/>
        <a:lstStyle/>
        <a:p>
          <a:endParaRPr lang="en-US"/>
        </a:p>
      </dgm:t>
    </dgm:pt>
    <dgm:pt modelId="{51DABB70-72FD-4EEA-B510-6B5544757CA2}" type="sibTrans" cxnId="{8D7535F4-7A46-4179-A37F-0DA98F73DF65}">
      <dgm:prSet/>
      <dgm:spPr/>
      <dgm:t>
        <a:bodyPr/>
        <a:lstStyle/>
        <a:p>
          <a:endParaRPr lang="en-US"/>
        </a:p>
      </dgm:t>
    </dgm:pt>
    <dgm:pt modelId="{7DF17FBB-EB3F-4414-BDEC-64A4240CA4F6}">
      <dgm:prSet/>
      <dgm:spPr/>
      <dgm:t>
        <a:bodyPr/>
        <a:lstStyle/>
        <a:p>
          <a:pPr>
            <a:lnSpc>
              <a:spcPct val="100000"/>
            </a:lnSpc>
          </a:pPr>
          <a:r>
            <a:rPr lang="en-US" b="1" dirty="0"/>
            <a:t>Conduct Comparative Efficiency Analysis</a:t>
          </a:r>
          <a:endParaRPr lang="en-US" dirty="0"/>
        </a:p>
      </dgm:t>
    </dgm:pt>
    <dgm:pt modelId="{6CE8E2D1-D67A-4123-9AF9-C5A6F13CF189}" type="parTrans" cxnId="{904D64C8-45AC-45F3-86C3-C91A29F87394}">
      <dgm:prSet/>
      <dgm:spPr/>
      <dgm:t>
        <a:bodyPr/>
        <a:lstStyle/>
        <a:p>
          <a:endParaRPr lang="en-US"/>
        </a:p>
      </dgm:t>
    </dgm:pt>
    <dgm:pt modelId="{3A3D3C1B-24DC-4F01-8F1C-F4C6F379EA3A}" type="sibTrans" cxnId="{904D64C8-45AC-45F3-86C3-C91A29F87394}">
      <dgm:prSet/>
      <dgm:spPr/>
      <dgm:t>
        <a:bodyPr/>
        <a:lstStyle/>
        <a:p>
          <a:endParaRPr lang="en-US"/>
        </a:p>
      </dgm:t>
    </dgm:pt>
    <dgm:pt modelId="{03702A9D-062B-4198-80F6-227323E2F2B7}" type="pres">
      <dgm:prSet presAssocID="{4FB814DC-A3CB-4E98-ABBC-0001784A6C3F}" presName="root" presStyleCnt="0">
        <dgm:presLayoutVars>
          <dgm:dir/>
          <dgm:resizeHandles val="exact"/>
        </dgm:presLayoutVars>
      </dgm:prSet>
      <dgm:spPr/>
    </dgm:pt>
    <dgm:pt modelId="{2D2DCF3A-80F3-48A9-83D3-F2BB2F5A223F}" type="pres">
      <dgm:prSet presAssocID="{65CB6593-5BEA-408C-930C-5347B11F31AA}" presName="compNode" presStyleCnt="0"/>
      <dgm:spPr/>
    </dgm:pt>
    <dgm:pt modelId="{7734403C-01AB-464F-BA0A-12C98BB6DFC2}" type="pres">
      <dgm:prSet presAssocID="{65CB6593-5BEA-408C-930C-5347B11F31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مصباح"/>
        </a:ext>
      </dgm:extLst>
    </dgm:pt>
    <dgm:pt modelId="{B36F5656-90AB-478C-ADE6-E04D4BA76E71}" type="pres">
      <dgm:prSet presAssocID="{65CB6593-5BEA-408C-930C-5347B11F31AA}" presName="spaceRect" presStyleCnt="0"/>
      <dgm:spPr/>
    </dgm:pt>
    <dgm:pt modelId="{C0074AE7-39C4-48DB-B9F9-AC4EF26C649C}" type="pres">
      <dgm:prSet presAssocID="{65CB6593-5BEA-408C-930C-5347B11F31AA}" presName="textRect" presStyleLbl="revTx" presStyleIdx="0" presStyleCnt="3">
        <dgm:presLayoutVars>
          <dgm:chMax val="1"/>
          <dgm:chPref val="1"/>
        </dgm:presLayoutVars>
      </dgm:prSet>
      <dgm:spPr/>
    </dgm:pt>
    <dgm:pt modelId="{0189AD21-3A55-4ACA-AEC3-C0B26536CDB2}" type="pres">
      <dgm:prSet presAssocID="{80E97AD5-10D2-4419-8091-8A3358781E74}" presName="sibTrans" presStyleCnt="0"/>
      <dgm:spPr/>
    </dgm:pt>
    <dgm:pt modelId="{4C338A94-CDC2-4A67-AC69-AC22C3BDDA92}" type="pres">
      <dgm:prSet presAssocID="{188E9DDF-1C34-457A-B4AC-99A857B20278}" presName="compNode" presStyleCnt="0"/>
      <dgm:spPr/>
    </dgm:pt>
    <dgm:pt modelId="{507E76B5-D339-4FE9-A4DA-35F0C443FE20}" type="pres">
      <dgm:prSet presAssocID="{188E9DDF-1C34-457A-B4AC-99A857B202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70C39F77-5BBB-451D-8BCB-42717C7B1153}" type="pres">
      <dgm:prSet presAssocID="{188E9DDF-1C34-457A-B4AC-99A857B20278}" presName="spaceRect" presStyleCnt="0"/>
      <dgm:spPr/>
    </dgm:pt>
    <dgm:pt modelId="{DC919904-9789-44DB-A5AA-AD679EEDD2DB}" type="pres">
      <dgm:prSet presAssocID="{188E9DDF-1C34-457A-B4AC-99A857B20278}" presName="textRect" presStyleLbl="revTx" presStyleIdx="1" presStyleCnt="3">
        <dgm:presLayoutVars>
          <dgm:chMax val="1"/>
          <dgm:chPref val="1"/>
        </dgm:presLayoutVars>
      </dgm:prSet>
      <dgm:spPr/>
    </dgm:pt>
    <dgm:pt modelId="{16713161-33AD-4F2D-835C-F4FF9DD7466C}" type="pres">
      <dgm:prSet presAssocID="{51DABB70-72FD-4EEA-B510-6B5544757CA2}" presName="sibTrans" presStyleCnt="0"/>
      <dgm:spPr/>
    </dgm:pt>
    <dgm:pt modelId="{DC7144F2-9268-4449-957E-0E21F0D1879E}" type="pres">
      <dgm:prSet presAssocID="{7DF17FBB-EB3F-4414-BDEC-64A4240CA4F6}" presName="compNode" presStyleCnt="0"/>
      <dgm:spPr/>
    </dgm:pt>
    <dgm:pt modelId="{52F76B67-03A4-4EEB-9AF6-840818BAB2D2}" type="pres">
      <dgm:prSet presAssocID="{7DF17FBB-EB3F-4414-BDEC-64A4240CA4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تروس"/>
        </a:ext>
      </dgm:extLst>
    </dgm:pt>
    <dgm:pt modelId="{D7899290-17DA-4BFB-8F88-5C8C16DB4F1C}" type="pres">
      <dgm:prSet presAssocID="{7DF17FBB-EB3F-4414-BDEC-64A4240CA4F6}" presName="spaceRect" presStyleCnt="0"/>
      <dgm:spPr/>
    </dgm:pt>
    <dgm:pt modelId="{4156A5A8-F26A-41E6-9C18-4BAE4A050EDC}" type="pres">
      <dgm:prSet presAssocID="{7DF17FBB-EB3F-4414-BDEC-64A4240CA4F6}" presName="textRect" presStyleLbl="revTx" presStyleIdx="2" presStyleCnt="3">
        <dgm:presLayoutVars>
          <dgm:chMax val="1"/>
          <dgm:chPref val="1"/>
        </dgm:presLayoutVars>
      </dgm:prSet>
      <dgm:spPr/>
    </dgm:pt>
  </dgm:ptLst>
  <dgm:cxnLst>
    <dgm:cxn modelId="{5E8BFA30-EB41-409F-BFA0-6E85C809AF40}" type="presOf" srcId="{188E9DDF-1C34-457A-B4AC-99A857B20278}" destId="{DC919904-9789-44DB-A5AA-AD679EEDD2DB}" srcOrd="0" destOrd="0" presId="urn:microsoft.com/office/officeart/2018/2/layout/IconLabelList"/>
    <dgm:cxn modelId="{490F405D-38BF-40BD-8116-071A3CD3B719}" srcId="{4FB814DC-A3CB-4E98-ABBC-0001784A6C3F}" destId="{65CB6593-5BEA-408C-930C-5347B11F31AA}" srcOrd="0" destOrd="0" parTransId="{30AF9BC6-AC51-4974-9329-0619F150DD58}" sibTransId="{80E97AD5-10D2-4419-8091-8A3358781E74}"/>
    <dgm:cxn modelId="{C15414AC-AD76-4F1F-B24C-650465F73AFB}" type="presOf" srcId="{4FB814DC-A3CB-4E98-ABBC-0001784A6C3F}" destId="{03702A9D-062B-4198-80F6-227323E2F2B7}" srcOrd="0" destOrd="0" presId="urn:microsoft.com/office/officeart/2018/2/layout/IconLabelList"/>
    <dgm:cxn modelId="{A3035AB9-B2DA-4530-8F79-6EBEE168A39E}" type="presOf" srcId="{65CB6593-5BEA-408C-930C-5347B11F31AA}" destId="{C0074AE7-39C4-48DB-B9F9-AC4EF26C649C}" srcOrd="0" destOrd="0" presId="urn:microsoft.com/office/officeart/2018/2/layout/IconLabelList"/>
    <dgm:cxn modelId="{2D1E75C6-333D-4E41-9848-C2A196C92588}" type="presOf" srcId="{7DF17FBB-EB3F-4414-BDEC-64A4240CA4F6}" destId="{4156A5A8-F26A-41E6-9C18-4BAE4A050EDC}" srcOrd="0" destOrd="0" presId="urn:microsoft.com/office/officeart/2018/2/layout/IconLabelList"/>
    <dgm:cxn modelId="{904D64C8-45AC-45F3-86C3-C91A29F87394}" srcId="{4FB814DC-A3CB-4E98-ABBC-0001784A6C3F}" destId="{7DF17FBB-EB3F-4414-BDEC-64A4240CA4F6}" srcOrd="2" destOrd="0" parTransId="{6CE8E2D1-D67A-4123-9AF9-C5A6F13CF189}" sibTransId="{3A3D3C1B-24DC-4F01-8F1C-F4C6F379EA3A}"/>
    <dgm:cxn modelId="{8D7535F4-7A46-4179-A37F-0DA98F73DF65}" srcId="{4FB814DC-A3CB-4E98-ABBC-0001784A6C3F}" destId="{188E9DDF-1C34-457A-B4AC-99A857B20278}" srcOrd="1" destOrd="0" parTransId="{BD2F4226-164E-4B8C-A26A-95DF7915EF04}" sibTransId="{51DABB70-72FD-4EEA-B510-6B5544757CA2}"/>
    <dgm:cxn modelId="{F3027105-AE3C-4148-8884-33BE74723872}" type="presParOf" srcId="{03702A9D-062B-4198-80F6-227323E2F2B7}" destId="{2D2DCF3A-80F3-48A9-83D3-F2BB2F5A223F}" srcOrd="0" destOrd="0" presId="urn:microsoft.com/office/officeart/2018/2/layout/IconLabelList"/>
    <dgm:cxn modelId="{4EF75FD8-B465-4B5E-9D54-35649BBA41F2}" type="presParOf" srcId="{2D2DCF3A-80F3-48A9-83D3-F2BB2F5A223F}" destId="{7734403C-01AB-464F-BA0A-12C98BB6DFC2}" srcOrd="0" destOrd="0" presId="urn:microsoft.com/office/officeart/2018/2/layout/IconLabelList"/>
    <dgm:cxn modelId="{779E8F3C-C71E-4745-81E5-30A79CFAD078}" type="presParOf" srcId="{2D2DCF3A-80F3-48A9-83D3-F2BB2F5A223F}" destId="{B36F5656-90AB-478C-ADE6-E04D4BA76E71}" srcOrd="1" destOrd="0" presId="urn:microsoft.com/office/officeart/2018/2/layout/IconLabelList"/>
    <dgm:cxn modelId="{4CB40B82-0E5E-41AF-9251-3E5E28C5600C}" type="presParOf" srcId="{2D2DCF3A-80F3-48A9-83D3-F2BB2F5A223F}" destId="{C0074AE7-39C4-48DB-B9F9-AC4EF26C649C}" srcOrd="2" destOrd="0" presId="urn:microsoft.com/office/officeart/2018/2/layout/IconLabelList"/>
    <dgm:cxn modelId="{3DE87362-1E99-455D-A3E2-58E4F85E4716}" type="presParOf" srcId="{03702A9D-062B-4198-80F6-227323E2F2B7}" destId="{0189AD21-3A55-4ACA-AEC3-C0B26536CDB2}" srcOrd="1" destOrd="0" presId="urn:microsoft.com/office/officeart/2018/2/layout/IconLabelList"/>
    <dgm:cxn modelId="{71F4CACE-041E-4891-B10C-607C8B5E2886}" type="presParOf" srcId="{03702A9D-062B-4198-80F6-227323E2F2B7}" destId="{4C338A94-CDC2-4A67-AC69-AC22C3BDDA92}" srcOrd="2" destOrd="0" presId="urn:microsoft.com/office/officeart/2018/2/layout/IconLabelList"/>
    <dgm:cxn modelId="{666E2756-81F4-41AF-8B1F-CA6EA0AA9322}" type="presParOf" srcId="{4C338A94-CDC2-4A67-AC69-AC22C3BDDA92}" destId="{507E76B5-D339-4FE9-A4DA-35F0C443FE20}" srcOrd="0" destOrd="0" presId="urn:microsoft.com/office/officeart/2018/2/layout/IconLabelList"/>
    <dgm:cxn modelId="{A5175695-745C-425F-B971-5B292C09B3C5}" type="presParOf" srcId="{4C338A94-CDC2-4A67-AC69-AC22C3BDDA92}" destId="{70C39F77-5BBB-451D-8BCB-42717C7B1153}" srcOrd="1" destOrd="0" presId="urn:microsoft.com/office/officeart/2018/2/layout/IconLabelList"/>
    <dgm:cxn modelId="{96A8D616-D93B-4A72-B25B-B04C2CC54C81}" type="presParOf" srcId="{4C338A94-CDC2-4A67-AC69-AC22C3BDDA92}" destId="{DC919904-9789-44DB-A5AA-AD679EEDD2DB}" srcOrd="2" destOrd="0" presId="urn:microsoft.com/office/officeart/2018/2/layout/IconLabelList"/>
    <dgm:cxn modelId="{1A4F40ED-5BC7-4F74-ACB0-19D71F8695CC}" type="presParOf" srcId="{03702A9D-062B-4198-80F6-227323E2F2B7}" destId="{16713161-33AD-4F2D-835C-F4FF9DD7466C}" srcOrd="3" destOrd="0" presId="urn:microsoft.com/office/officeart/2018/2/layout/IconLabelList"/>
    <dgm:cxn modelId="{1D0B5CAB-A09A-4ECD-B649-2E8E5D531994}" type="presParOf" srcId="{03702A9D-062B-4198-80F6-227323E2F2B7}" destId="{DC7144F2-9268-4449-957E-0E21F0D1879E}" srcOrd="4" destOrd="0" presId="urn:microsoft.com/office/officeart/2018/2/layout/IconLabelList"/>
    <dgm:cxn modelId="{EDAC782F-6772-4B52-BADD-1381D8D94DC5}" type="presParOf" srcId="{DC7144F2-9268-4449-957E-0E21F0D1879E}" destId="{52F76B67-03A4-4EEB-9AF6-840818BAB2D2}" srcOrd="0" destOrd="0" presId="urn:microsoft.com/office/officeart/2018/2/layout/IconLabelList"/>
    <dgm:cxn modelId="{B418F908-5393-4EB2-9875-75C431205CA1}" type="presParOf" srcId="{DC7144F2-9268-4449-957E-0E21F0D1879E}" destId="{D7899290-17DA-4BFB-8F88-5C8C16DB4F1C}" srcOrd="1" destOrd="0" presId="urn:microsoft.com/office/officeart/2018/2/layout/IconLabelList"/>
    <dgm:cxn modelId="{C50768DC-FE2D-4650-A4FF-C78B24FCD83A}" type="presParOf" srcId="{DC7144F2-9268-4449-957E-0E21F0D1879E}" destId="{4156A5A8-F26A-41E6-9C18-4BAE4A050ED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112B94-6718-40C1-B8D9-DB411F1AC8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CC6223D-0ECE-47FD-9F4F-726ACC240C62}">
      <dgm:prSet/>
      <dgm:spPr/>
      <dgm:t>
        <a:bodyPr/>
        <a:lstStyle/>
        <a:p>
          <a:r>
            <a:rPr lang="en-US" b="1" dirty="0"/>
            <a:t>How Genetic Algorithms work?</a:t>
          </a:r>
          <a:endParaRPr lang="en-US" dirty="0"/>
        </a:p>
      </dgm:t>
    </dgm:pt>
    <dgm:pt modelId="{369C4F90-2435-41BF-B66A-BB58BDCF42B5}" type="parTrans" cxnId="{4D7D5702-7275-4646-B8FC-3C7DEA0B3817}">
      <dgm:prSet/>
      <dgm:spPr/>
      <dgm:t>
        <a:bodyPr/>
        <a:lstStyle/>
        <a:p>
          <a:endParaRPr lang="en-US"/>
        </a:p>
      </dgm:t>
    </dgm:pt>
    <dgm:pt modelId="{C1E74A2C-3D34-4AA9-8350-E608BC27DC73}" type="sibTrans" cxnId="{4D7D5702-7275-4646-B8FC-3C7DEA0B3817}">
      <dgm:prSet/>
      <dgm:spPr/>
      <dgm:t>
        <a:bodyPr/>
        <a:lstStyle/>
        <a:p>
          <a:endParaRPr lang="en-US"/>
        </a:p>
      </dgm:t>
    </dgm:pt>
    <dgm:pt modelId="{BD13C1A6-E1F9-480F-9D33-58C0E3EE17E3}">
      <dgm:prSet/>
      <dgm:spPr/>
      <dgm:t>
        <a:bodyPr/>
        <a:lstStyle/>
        <a:p>
          <a:r>
            <a:rPr lang="en-US" b="1" dirty="0"/>
            <a:t>Population: </a:t>
          </a:r>
          <a:r>
            <a:rPr lang="en-US" dirty="0"/>
            <a:t>GAs start with a randomly generated group of individuals (chromosomes), each representing a possible solution.</a:t>
          </a:r>
        </a:p>
      </dgm:t>
    </dgm:pt>
    <dgm:pt modelId="{F1B43801-F3B9-4BC5-BD81-43B8DFE1E082}" type="parTrans" cxnId="{69EEE0E3-A333-46AA-8B64-666292EA444E}">
      <dgm:prSet/>
      <dgm:spPr/>
      <dgm:t>
        <a:bodyPr/>
        <a:lstStyle/>
        <a:p>
          <a:endParaRPr lang="en-US"/>
        </a:p>
      </dgm:t>
    </dgm:pt>
    <dgm:pt modelId="{F46FAF7E-B0F2-4231-A725-46A1931E0113}" type="sibTrans" cxnId="{69EEE0E3-A333-46AA-8B64-666292EA444E}">
      <dgm:prSet/>
      <dgm:spPr/>
      <dgm:t>
        <a:bodyPr/>
        <a:lstStyle/>
        <a:p>
          <a:endParaRPr lang="en-US"/>
        </a:p>
      </dgm:t>
    </dgm:pt>
    <dgm:pt modelId="{652A564B-D26C-48D6-975A-33853784E5E1}">
      <dgm:prSet/>
      <dgm:spPr/>
      <dgm:t>
        <a:bodyPr/>
        <a:lstStyle/>
        <a:p>
          <a:r>
            <a:rPr lang="en-US" b="1" dirty="0"/>
            <a:t>Fitness Function: </a:t>
          </a:r>
          <a:r>
            <a:rPr lang="en-US" dirty="0"/>
            <a:t>Each individual's fitness is assessed to determine how close it is to the desired solution.</a:t>
          </a:r>
        </a:p>
      </dgm:t>
    </dgm:pt>
    <dgm:pt modelId="{25BE7331-EEEE-42C8-91DD-64CC0A8435DD}" type="parTrans" cxnId="{91F5BB93-9C35-4A0B-B43C-0F4256F976B7}">
      <dgm:prSet/>
      <dgm:spPr/>
      <dgm:t>
        <a:bodyPr/>
        <a:lstStyle/>
        <a:p>
          <a:endParaRPr lang="en-US"/>
        </a:p>
      </dgm:t>
    </dgm:pt>
    <dgm:pt modelId="{6FDF1AD8-1136-4CD2-980C-A15A37202ACD}" type="sibTrans" cxnId="{91F5BB93-9C35-4A0B-B43C-0F4256F976B7}">
      <dgm:prSet/>
      <dgm:spPr/>
      <dgm:t>
        <a:bodyPr/>
        <a:lstStyle/>
        <a:p>
          <a:endParaRPr lang="en-US"/>
        </a:p>
      </dgm:t>
    </dgm:pt>
    <dgm:pt modelId="{08529853-6D39-4059-85AC-CF5C74E83574}">
      <dgm:prSet/>
      <dgm:spPr/>
      <dgm:t>
        <a:bodyPr/>
        <a:lstStyle/>
        <a:p>
          <a:r>
            <a:rPr lang="en-US" b="1"/>
            <a:t>Selection: </a:t>
          </a:r>
          <a:r>
            <a:rPr lang="en-US"/>
            <a:t>The fittest individuals are more likely to be chosen for reproduction, but less fit individuals might also be selected to maintain diversity.</a:t>
          </a:r>
        </a:p>
      </dgm:t>
    </dgm:pt>
    <dgm:pt modelId="{2044205D-29B6-4349-AC65-25467C01AC7F}" type="parTrans" cxnId="{6E48337E-77FB-439E-BFE1-19D9331512E6}">
      <dgm:prSet/>
      <dgm:spPr/>
      <dgm:t>
        <a:bodyPr/>
        <a:lstStyle/>
        <a:p>
          <a:endParaRPr lang="en-US"/>
        </a:p>
      </dgm:t>
    </dgm:pt>
    <dgm:pt modelId="{8CB5DCC0-2EE0-46CD-8D54-C98503295979}" type="sibTrans" cxnId="{6E48337E-77FB-439E-BFE1-19D9331512E6}">
      <dgm:prSet/>
      <dgm:spPr/>
      <dgm:t>
        <a:bodyPr/>
        <a:lstStyle/>
        <a:p>
          <a:endParaRPr lang="en-US"/>
        </a:p>
      </dgm:t>
    </dgm:pt>
    <dgm:pt modelId="{82B011F8-80BA-455C-8B26-A2DF4EE53042}">
      <dgm:prSet/>
      <dgm:spPr/>
      <dgm:t>
        <a:bodyPr/>
        <a:lstStyle/>
        <a:p>
          <a:r>
            <a:rPr lang="en-US" b="1"/>
            <a:t>Crossover: </a:t>
          </a:r>
          <a:r>
            <a:rPr lang="en-US"/>
            <a:t>Selected individuals are paired to exchange segments of their genetic information, creating offspring.</a:t>
          </a:r>
        </a:p>
      </dgm:t>
    </dgm:pt>
    <dgm:pt modelId="{D63D69BA-9BC8-434B-A2E3-CC43D960561E}" type="parTrans" cxnId="{10984A78-3AC8-4489-ADC1-E738B277BB5B}">
      <dgm:prSet/>
      <dgm:spPr/>
      <dgm:t>
        <a:bodyPr/>
        <a:lstStyle/>
        <a:p>
          <a:endParaRPr lang="en-US"/>
        </a:p>
      </dgm:t>
    </dgm:pt>
    <dgm:pt modelId="{862B52F2-686E-4F08-9A88-0ACA8A4005A8}" type="sibTrans" cxnId="{10984A78-3AC8-4489-ADC1-E738B277BB5B}">
      <dgm:prSet/>
      <dgm:spPr/>
      <dgm:t>
        <a:bodyPr/>
        <a:lstStyle/>
        <a:p>
          <a:endParaRPr lang="en-US"/>
        </a:p>
      </dgm:t>
    </dgm:pt>
    <dgm:pt modelId="{D35E3469-EDA2-42F9-875B-6466B77D366B}">
      <dgm:prSet/>
      <dgm:spPr/>
      <dgm:t>
        <a:bodyPr/>
        <a:lstStyle/>
        <a:p>
          <a:r>
            <a:rPr lang="en-US" b="1" dirty="0"/>
            <a:t>Mutation: </a:t>
          </a:r>
          <a:r>
            <a:rPr lang="en-US" dirty="0"/>
            <a:t>Random changes are introduced to some individuals, ensuring diversity and preventing convergence on suboptimal solutions.</a:t>
          </a:r>
        </a:p>
      </dgm:t>
    </dgm:pt>
    <dgm:pt modelId="{BD9EDE8E-2956-4FD1-9AC0-A38F387FAFB1}" type="parTrans" cxnId="{6176725F-9930-4CF4-8D97-37BC5DDEEF3F}">
      <dgm:prSet/>
      <dgm:spPr/>
      <dgm:t>
        <a:bodyPr/>
        <a:lstStyle/>
        <a:p>
          <a:endParaRPr lang="en-US"/>
        </a:p>
      </dgm:t>
    </dgm:pt>
    <dgm:pt modelId="{1E417AC8-DC41-4435-954C-BDFAFC628B40}" type="sibTrans" cxnId="{6176725F-9930-4CF4-8D97-37BC5DDEEF3F}">
      <dgm:prSet/>
      <dgm:spPr/>
      <dgm:t>
        <a:bodyPr/>
        <a:lstStyle/>
        <a:p>
          <a:endParaRPr lang="en-US"/>
        </a:p>
      </dgm:t>
    </dgm:pt>
    <dgm:pt modelId="{B51E9C24-A10A-4B8E-B7A1-08E1892865AF}">
      <dgm:prSet/>
      <dgm:spPr/>
      <dgm:t>
        <a:bodyPr/>
        <a:lstStyle/>
        <a:p>
          <a:r>
            <a:rPr lang="en-US" b="1"/>
            <a:t>New Generation: </a:t>
          </a:r>
          <a:r>
            <a:rPr lang="en-US"/>
            <a:t>Offspring replace the previous generation and are used in the next iteration of the algorithm.</a:t>
          </a:r>
        </a:p>
      </dgm:t>
    </dgm:pt>
    <dgm:pt modelId="{06D8B59F-F5C1-410D-A239-75676061085B}" type="parTrans" cxnId="{938C9D39-5A5E-4F60-ACE7-FD29B8A98FFB}">
      <dgm:prSet/>
      <dgm:spPr/>
      <dgm:t>
        <a:bodyPr/>
        <a:lstStyle/>
        <a:p>
          <a:endParaRPr lang="en-US"/>
        </a:p>
      </dgm:t>
    </dgm:pt>
    <dgm:pt modelId="{95AC9DF9-3800-47D2-9477-2AF9D5D21DB2}" type="sibTrans" cxnId="{938C9D39-5A5E-4F60-ACE7-FD29B8A98FFB}">
      <dgm:prSet/>
      <dgm:spPr/>
      <dgm:t>
        <a:bodyPr/>
        <a:lstStyle/>
        <a:p>
          <a:endParaRPr lang="en-US"/>
        </a:p>
      </dgm:t>
    </dgm:pt>
    <dgm:pt modelId="{B0EB996D-4061-40D6-A271-9B46F91C9E48}">
      <dgm:prSet/>
      <dgm:spPr/>
      <dgm:t>
        <a:bodyPr/>
        <a:lstStyle/>
        <a:p>
          <a:r>
            <a:rPr lang="en-US" b="1"/>
            <a:t>Termination: </a:t>
          </a:r>
          <a:r>
            <a:rPr lang="en-US"/>
            <a:t>The algorithm repeats these steps over multiple generations, evolving towards an optimal solution. It stops when a maximum number of generations is reached or a satisfactory solution is found.</a:t>
          </a:r>
        </a:p>
      </dgm:t>
    </dgm:pt>
    <dgm:pt modelId="{E4AC0256-B7C6-43B8-9BED-7AF9F4E87BB2}" type="parTrans" cxnId="{1567984C-001C-4C38-9522-E46120CAABBB}">
      <dgm:prSet/>
      <dgm:spPr/>
      <dgm:t>
        <a:bodyPr/>
        <a:lstStyle/>
        <a:p>
          <a:endParaRPr lang="en-US"/>
        </a:p>
      </dgm:t>
    </dgm:pt>
    <dgm:pt modelId="{FED91BBB-A0E5-454B-A263-FF12695B20AB}" type="sibTrans" cxnId="{1567984C-001C-4C38-9522-E46120CAABBB}">
      <dgm:prSet/>
      <dgm:spPr/>
      <dgm:t>
        <a:bodyPr/>
        <a:lstStyle/>
        <a:p>
          <a:endParaRPr lang="en-US"/>
        </a:p>
      </dgm:t>
    </dgm:pt>
    <dgm:pt modelId="{CEB53FE1-57C7-42FE-89C7-9C30984C1E26}" type="pres">
      <dgm:prSet presAssocID="{29112B94-6718-40C1-B8D9-DB411F1AC8AC}" presName="linear" presStyleCnt="0">
        <dgm:presLayoutVars>
          <dgm:animLvl val="lvl"/>
          <dgm:resizeHandles val="exact"/>
        </dgm:presLayoutVars>
      </dgm:prSet>
      <dgm:spPr/>
    </dgm:pt>
    <dgm:pt modelId="{36BF98BD-8DDC-4140-B23E-4D537A04458A}" type="pres">
      <dgm:prSet presAssocID="{4CC6223D-0ECE-47FD-9F4F-726ACC240C62}" presName="parentText" presStyleLbl="node1" presStyleIdx="0" presStyleCnt="1">
        <dgm:presLayoutVars>
          <dgm:chMax val="0"/>
          <dgm:bulletEnabled val="1"/>
        </dgm:presLayoutVars>
      </dgm:prSet>
      <dgm:spPr/>
    </dgm:pt>
    <dgm:pt modelId="{7FC55A92-6278-463C-AF6D-D233F8F2C21B}" type="pres">
      <dgm:prSet presAssocID="{4CC6223D-0ECE-47FD-9F4F-726ACC240C62}" presName="childText" presStyleLbl="revTx" presStyleIdx="0" presStyleCnt="1">
        <dgm:presLayoutVars>
          <dgm:bulletEnabled val="1"/>
        </dgm:presLayoutVars>
      </dgm:prSet>
      <dgm:spPr/>
    </dgm:pt>
  </dgm:ptLst>
  <dgm:cxnLst>
    <dgm:cxn modelId="{4D7D5702-7275-4646-B8FC-3C7DEA0B3817}" srcId="{29112B94-6718-40C1-B8D9-DB411F1AC8AC}" destId="{4CC6223D-0ECE-47FD-9F4F-726ACC240C62}" srcOrd="0" destOrd="0" parTransId="{369C4F90-2435-41BF-B66A-BB58BDCF42B5}" sibTransId="{C1E74A2C-3D34-4AA9-8350-E608BC27DC73}"/>
    <dgm:cxn modelId="{05593338-A67A-4A38-835B-D89A8DB3F6EB}" type="presOf" srcId="{BD13C1A6-E1F9-480F-9D33-58C0E3EE17E3}" destId="{7FC55A92-6278-463C-AF6D-D233F8F2C21B}" srcOrd="0" destOrd="0" presId="urn:microsoft.com/office/officeart/2005/8/layout/vList2"/>
    <dgm:cxn modelId="{938C9D39-5A5E-4F60-ACE7-FD29B8A98FFB}" srcId="{4CC6223D-0ECE-47FD-9F4F-726ACC240C62}" destId="{B51E9C24-A10A-4B8E-B7A1-08E1892865AF}" srcOrd="5" destOrd="0" parTransId="{06D8B59F-F5C1-410D-A239-75676061085B}" sibTransId="{95AC9DF9-3800-47D2-9477-2AF9D5D21DB2}"/>
    <dgm:cxn modelId="{AE50E63F-0ED5-4C62-A198-28FE3FF05A92}" type="presOf" srcId="{652A564B-D26C-48D6-975A-33853784E5E1}" destId="{7FC55A92-6278-463C-AF6D-D233F8F2C21B}" srcOrd="0" destOrd="1" presId="urn:microsoft.com/office/officeart/2005/8/layout/vList2"/>
    <dgm:cxn modelId="{6176725F-9930-4CF4-8D97-37BC5DDEEF3F}" srcId="{4CC6223D-0ECE-47FD-9F4F-726ACC240C62}" destId="{D35E3469-EDA2-42F9-875B-6466B77D366B}" srcOrd="4" destOrd="0" parTransId="{BD9EDE8E-2956-4FD1-9AC0-A38F387FAFB1}" sibTransId="{1E417AC8-DC41-4435-954C-BDFAFC628B40}"/>
    <dgm:cxn modelId="{1567984C-001C-4C38-9522-E46120CAABBB}" srcId="{4CC6223D-0ECE-47FD-9F4F-726ACC240C62}" destId="{B0EB996D-4061-40D6-A271-9B46F91C9E48}" srcOrd="6" destOrd="0" parTransId="{E4AC0256-B7C6-43B8-9BED-7AF9F4E87BB2}" sibTransId="{FED91BBB-A0E5-454B-A263-FF12695B20AB}"/>
    <dgm:cxn modelId="{15F67A6E-AA95-462C-8609-3A346E11B291}" type="presOf" srcId="{B0EB996D-4061-40D6-A271-9B46F91C9E48}" destId="{7FC55A92-6278-463C-AF6D-D233F8F2C21B}" srcOrd="0" destOrd="6" presId="urn:microsoft.com/office/officeart/2005/8/layout/vList2"/>
    <dgm:cxn modelId="{10984A78-3AC8-4489-ADC1-E738B277BB5B}" srcId="{4CC6223D-0ECE-47FD-9F4F-726ACC240C62}" destId="{82B011F8-80BA-455C-8B26-A2DF4EE53042}" srcOrd="3" destOrd="0" parTransId="{D63D69BA-9BC8-434B-A2E3-CC43D960561E}" sibTransId="{862B52F2-686E-4F08-9A88-0ACA8A4005A8}"/>
    <dgm:cxn modelId="{6E48337E-77FB-439E-BFE1-19D9331512E6}" srcId="{4CC6223D-0ECE-47FD-9F4F-726ACC240C62}" destId="{08529853-6D39-4059-85AC-CF5C74E83574}" srcOrd="2" destOrd="0" parTransId="{2044205D-29B6-4349-AC65-25467C01AC7F}" sibTransId="{8CB5DCC0-2EE0-46CD-8D54-C98503295979}"/>
    <dgm:cxn modelId="{17ACCD7E-ACDC-4631-88A0-91F7515209B9}" type="presOf" srcId="{D35E3469-EDA2-42F9-875B-6466B77D366B}" destId="{7FC55A92-6278-463C-AF6D-D233F8F2C21B}" srcOrd="0" destOrd="4" presId="urn:microsoft.com/office/officeart/2005/8/layout/vList2"/>
    <dgm:cxn modelId="{0B0F9290-204E-4498-BCE0-523B39964C34}" type="presOf" srcId="{29112B94-6718-40C1-B8D9-DB411F1AC8AC}" destId="{CEB53FE1-57C7-42FE-89C7-9C30984C1E26}" srcOrd="0" destOrd="0" presId="urn:microsoft.com/office/officeart/2005/8/layout/vList2"/>
    <dgm:cxn modelId="{91F5BB93-9C35-4A0B-B43C-0F4256F976B7}" srcId="{4CC6223D-0ECE-47FD-9F4F-726ACC240C62}" destId="{652A564B-D26C-48D6-975A-33853784E5E1}" srcOrd="1" destOrd="0" parTransId="{25BE7331-EEEE-42C8-91DD-64CC0A8435DD}" sibTransId="{6FDF1AD8-1136-4CD2-980C-A15A37202ACD}"/>
    <dgm:cxn modelId="{D63F35C2-4697-4944-9E75-7DA6140316B4}" type="presOf" srcId="{08529853-6D39-4059-85AC-CF5C74E83574}" destId="{7FC55A92-6278-463C-AF6D-D233F8F2C21B}" srcOrd="0" destOrd="2" presId="urn:microsoft.com/office/officeart/2005/8/layout/vList2"/>
    <dgm:cxn modelId="{BAB940D5-598F-419E-BD4F-CA777E7D9775}" type="presOf" srcId="{4CC6223D-0ECE-47FD-9F4F-726ACC240C62}" destId="{36BF98BD-8DDC-4140-B23E-4D537A04458A}" srcOrd="0" destOrd="0" presId="urn:microsoft.com/office/officeart/2005/8/layout/vList2"/>
    <dgm:cxn modelId="{327996DA-C146-4A2D-9CFC-88692D58E4BF}" type="presOf" srcId="{B51E9C24-A10A-4B8E-B7A1-08E1892865AF}" destId="{7FC55A92-6278-463C-AF6D-D233F8F2C21B}" srcOrd="0" destOrd="5" presId="urn:microsoft.com/office/officeart/2005/8/layout/vList2"/>
    <dgm:cxn modelId="{69EEE0E3-A333-46AA-8B64-666292EA444E}" srcId="{4CC6223D-0ECE-47FD-9F4F-726ACC240C62}" destId="{BD13C1A6-E1F9-480F-9D33-58C0E3EE17E3}" srcOrd="0" destOrd="0" parTransId="{F1B43801-F3B9-4BC5-BD81-43B8DFE1E082}" sibTransId="{F46FAF7E-B0F2-4231-A725-46A1931E0113}"/>
    <dgm:cxn modelId="{2494FFFB-EF1E-4490-9371-ED370D63E7E1}" type="presOf" srcId="{82B011F8-80BA-455C-8B26-A2DF4EE53042}" destId="{7FC55A92-6278-463C-AF6D-D233F8F2C21B}" srcOrd="0" destOrd="3" presId="urn:microsoft.com/office/officeart/2005/8/layout/vList2"/>
    <dgm:cxn modelId="{6B557756-DBB4-4E92-B779-A6A69C932156}" type="presParOf" srcId="{CEB53FE1-57C7-42FE-89C7-9C30984C1E26}" destId="{36BF98BD-8DDC-4140-B23E-4D537A04458A}" srcOrd="0" destOrd="0" presId="urn:microsoft.com/office/officeart/2005/8/layout/vList2"/>
    <dgm:cxn modelId="{55A9DC96-B846-40FD-ABCA-320E46A6E746}" type="presParOf" srcId="{CEB53FE1-57C7-42FE-89C7-9C30984C1E26}" destId="{7FC55A92-6278-463C-AF6D-D233F8F2C21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4403C-01AB-464F-BA0A-12C98BB6DFC2}">
      <dsp:nvSpPr>
        <dsp:cNvPr id="0" name=""/>
        <dsp:cNvSpPr/>
      </dsp:nvSpPr>
      <dsp:spPr>
        <a:xfrm>
          <a:off x="1063980" y="838022"/>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074AE7-39C4-48DB-B9F9-AC4EF26C649C}">
      <dsp:nvSpPr>
        <dsp:cNvPr id="0" name=""/>
        <dsp:cNvSpPr/>
      </dsp:nvSpPr>
      <dsp:spPr>
        <a:xfrm>
          <a:off x="285097" y="2464702"/>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rtl="0">
            <a:lnSpc>
              <a:spcPct val="100000"/>
            </a:lnSpc>
            <a:spcBef>
              <a:spcPct val="0"/>
            </a:spcBef>
            <a:spcAft>
              <a:spcPct val="35000"/>
            </a:spcAft>
            <a:buNone/>
          </a:pPr>
          <a:r>
            <a:rPr lang="en-US" sz="1900" b="1" kern="1200" dirty="0"/>
            <a:t>Develop an Advanced Fuzzy Logic Controller (FLC)</a:t>
          </a:r>
          <a:endParaRPr lang="en-US" sz="1900" kern="1200" dirty="0"/>
        </a:p>
      </dsp:txBody>
      <dsp:txXfrm>
        <a:off x="285097" y="2464702"/>
        <a:ext cx="2832300" cy="720000"/>
      </dsp:txXfrm>
    </dsp:sp>
    <dsp:sp modelId="{507E76B5-D339-4FE9-A4DA-35F0C443FE20}">
      <dsp:nvSpPr>
        <dsp:cNvPr id="0" name=""/>
        <dsp:cNvSpPr/>
      </dsp:nvSpPr>
      <dsp:spPr>
        <a:xfrm>
          <a:off x="4391932" y="838022"/>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919904-9789-44DB-A5AA-AD679EEDD2DB}">
      <dsp:nvSpPr>
        <dsp:cNvPr id="0" name=""/>
        <dsp:cNvSpPr/>
      </dsp:nvSpPr>
      <dsp:spPr>
        <a:xfrm>
          <a:off x="3613050" y="2464702"/>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1" kern="1200" dirty="0"/>
            <a:t>Optimize FLC Performance Using PSO and GA</a:t>
          </a:r>
          <a:endParaRPr lang="en-US" sz="1900" kern="1200" dirty="0"/>
        </a:p>
      </dsp:txBody>
      <dsp:txXfrm>
        <a:off x="3613050" y="2464702"/>
        <a:ext cx="2832300" cy="720000"/>
      </dsp:txXfrm>
    </dsp:sp>
    <dsp:sp modelId="{52F76B67-03A4-4EEB-9AF6-840818BAB2D2}">
      <dsp:nvSpPr>
        <dsp:cNvPr id="0" name=""/>
        <dsp:cNvSpPr/>
      </dsp:nvSpPr>
      <dsp:spPr>
        <a:xfrm>
          <a:off x="7719885" y="838022"/>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56A5A8-F26A-41E6-9C18-4BAE4A050EDC}">
      <dsp:nvSpPr>
        <dsp:cNvPr id="0" name=""/>
        <dsp:cNvSpPr/>
      </dsp:nvSpPr>
      <dsp:spPr>
        <a:xfrm>
          <a:off x="6941002" y="2464702"/>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1" kern="1200" dirty="0"/>
            <a:t>Conduct Comparative Efficiency Analysis</a:t>
          </a:r>
          <a:endParaRPr lang="en-US" sz="1900" kern="1200" dirty="0"/>
        </a:p>
      </dsp:txBody>
      <dsp:txXfrm>
        <a:off x="6941002" y="2464702"/>
        <a:ext cx="28323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F98BD-8DDC-4140-B23E-4D537A04458A}">
      <dsp:nvSpPr>
        <dsp:cNvPr id="0" name=""/>
        <dsp:cNvSpPr/>
      </dsp:nvSpPr>
      <dsp:spPr>
        <a:xfrm>
          <a:off x="0" y="43051"/>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t>How Genetic Algorithms work?</a:t>
          </a:r>
          <a:endParaRPr lang="en-US" sz="2300" kern="1200" dirty="0"/>
        </a:p>
      </dsp:txBody>
      <dsp:txXfrm>
        <a:off x="26930" y="69981"/>
        <a:ext cx="10461740" cy="497795"/>
      </dsp:txXfrm>
    </dsp:sp>
    <dsp:sp modelId="{7FC55A92-6278-463C-AF6D-D233F8F2C21B}">
      <dsp:nvSpPr>
        <dsp:cNvPr id="0" name=""/>
        <dsp:cNvSpPr/>
      </dsp:nvSpPr>
      <dsp:spPr>
        <a:xfrm>
          <a:off x="0" y="594706"/>
          <a:ext cx="10515600" cy="371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1" kern="1200" dirty="0"/>
            <a:t>Population: </a:t>
          </a:r>
          <a:r>
            <a:rPr lang="en-US" sz="1800" kern="1200" dirty="0"/>
            <a:t>GAs start with a randomly generated group of individuals (chromosomes), each representing a possible solution.</a:t>
          </a:r>
        </a:p>
        <a:p>
          <a:pPr marL="171450" lvl="1" indent="-171450" algn="l" defTabSz="800100">
            <a:lnSpc>
              <a:spcPct val="90000"/>
            </a:lnSpc>
            <a:spcBef>
              <a:spcPct val="0"/>
            </a:spcBef>
            <a:spcAft>
              <a:spcPct val="20000"/>
            </a:spcAft>
            <a:buChar char="•"/>
          </a:pPr>
          <a:r>
            <a:rPr lang="en-US" sz="1800" b="1" kern="1200" dirty="0"/>
            <a:t>Fitness Function: </a:t>
          </a:r>
          <a:r>
            <a:rPr lang="en-US" sz="1800" kern="1200" dirty="0"/>
            <a:t>Each individual's fitness is assessed to determine how close it is to the desired solution.</a:t>
          </a:r>
        </a:p>
        <a:p>
          <a:pPr marL="171450" lvl="1" indent="-171450" algn="l" defTabSz="800100">
            <a:lnSpc>
              <a:spcPct val="90000"/>
            </a:lnSpc>
            <a:spcBef>
              <a:spcPct val="0"/>
            </a:spcBef>
            <a:spcAft>
              <a:spcPct val="20000"/>
            </a:spcAft>
            <a:buChar char="•"/>
          </a:pPr>
          <a:r>
            <a:rPr lang="en-US" sz="1800" b="1" kern="1200"/>
            <a:t>Selection: </a:t>
          </a:r>
          <a:r>
            <a:rPr lang="en-US" sz="1800" kern="1200"/>
            <a:t>The fittest individuals are more likely to be chosen for reproduction, but less fit individuals might also be selected to maintain diversity.</a:t>
          </a:r>
        </a:p>
        <a:p>
          <a:pPr marL="171450" lvl="1" indent="-171450" algn="l" defTabSz="800100">
            <a:lnSpc>
              <a:spcPct val="90000"/>
            </a:lnSpc>
            <a:spcBef>
              <a:spcPct val="0"/>
            </a:spcBef>
            <a:spcAft>
              <a:spcPct val="20000"/>
            </a:spcAft>
            <a:buChar char="•"/>
          </a:pPr>
          <a:r>
            <a:rPr lang="en-US" sz="1800" b="1" kern="1200"/>
            <a:t>Crossover: </a:t>
          </a:r>
          <a:r>
            <a:rPr lang="en-US" sz="1800" kern="1200"/>
            <a:t>Selected individuals are paired to exchange segments of their genetic information, creating offspring.</a:t>
          </a:r>
        </a:p>
        <a:p>
          <a:pPr marL="171450" lvl="1" indent="-171450" algn="l" defTabSz="800100">
            <a:lnSpc>
              <a:spcPct val="90000"/>
            </a:lnSpc>
            <a:spcBef>
              <a:spcPct val="0"/>
            </a:spcBef>
            <a:spcAft>
              <a:spcPct val="20000"/>
            </a:spcAft>
            <a:buChar char="•"/>
          </a:pPr>
          <a:r>
            <a:rPr lang="en-US" sz="1800" b="1" kern="1200" dirty="0"/>
            <a:t>Mutation: </a:t>
          </a:r>
          <a:r>
            <a:rPr lang="en-US" sz="1800" kern="1200" dirty="0"/>
            <a:t>Random changes are introduced to some individuals, ensuring diversity and preventing convergence on suboptimal solutions.</a:t>
          </a:r>
        </a:p>
        <a:p>
          <a:pPr marL="171450" lvl="1" indent="-171450" algn="l" defTabSz="800100">
            <a:lnSpc>
              <a:spcPct val="90000"/>
            </a:lnSpc>
            <a:spcBef>
              <a:spcPct val="0"/>
            </a:spcBef>
            <a:spcAft>
              <a:spcPct val="20000"/>
            </a:spcAft>
            <a:buChar char="•"/>
          </a:pPr>
          <a:r>
            <a:rPr lang="en-US" sz="1800" b="1" kern="1200"/>
            <a:t>New Generation: </a:t>
          </a:r>
          <a:r>
            <a:rPr lang="en-US" sz="1800" kern="1200"/>
            <a:t>Offspring replace the previous generation and are used in the next iteration of the algorithm.</a:t>
          </a:r>
        </a:p>
        <a:p>
          <a:pPr marL="171450" lvl="1" indent="-171450" algn="l" defTabSz="800100">
            <a:lnSpc>
              <a:spcPct val="90000"/>
            </a:lnSpc>
            <a:spcBef>
              <a:spcPct val="0"/>
            </a:spcBef>
            <a:spcAft>
              <a:spcPct val="20000"/>
            </a:spcAft>
            <a:buChar char="•"/>
          </a:pPr>
          <a:r>
            <a:rPr lang="en-US" sz="1800" b="1" kern="1200"/>
            <a:t>Termination: </a:t>
          </a:r>
          <a:r>
            <a:rPr lang="en-US" sz="1800" kern="1200"/>
            <a:t>The algorithm repeats these steps over multiple generations, evolving towards an optimal solution. It stops when a maximum number of generations is reached or a satisfactory solution is found.</a:t>
          </a:r>
        </a:p>
      </dsp:txBody>
      <dsp:txXfrm>
        <a:off x="0" y="594706"/>
        <a:ext cx="10515600" cy="371358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57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759167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869628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614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2168169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534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CF3FBF6D-D4AD-4C9F-9593-FD9935250665}" type="datetimeFigureOut">
              <a:rPr lang="ar-SA" smtClean="0"/>
              <a:t>08/11/1445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5703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097280" y="2582335"/>
            <a:ext cx="4937760" cy="32867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217920" y="2582334"/>
            <a:ext cx="4937760" cy="32867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CF3FBF6D-D4AD-4C9F-9593-FD9935250665}" type="datetimeFigureOut">
              <a:rPr lang="ar-SA" smtClean="0"/>
              <a:t>08/11/1445</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577081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CF3FBF6D-D4AD-4C9F-9593-FD9935250665}" type="datetimeFigureOut">
              <a:rPr lang="ar-SA" smtClean="0"/>
              <a:t>08/11/1445</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91073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3FBF6D-D4AD-4C9F-9593-FD9935250665}" type="datetimeFigureOut">
              <a:rPr lang="ar-SA" smtClean="0"/>
              <a:t>08/11/1445</a:t>
            </a:fld>
            <a:endParaRPr lang="ar-S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ar-SA"/>
          </a:p>
        </p:txBody>
      </p:sp>
      <p:sp>
        <p:nvSpPr>
          <p:cNvPr id="9" name="Slide Number Placeholder 8"/>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1967442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F3FBF6D-D4AD-4C9F-9593-FD9935250665}" type="datetimeFigureOut">
              <a:rPr lang="ar-SA" smtClean="0"/>
              <a:t>08/11/1445</a:t>
            </a:fld>
            <a:endParaRPr lang="ar-S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ar-S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181782-9FFE-488A-B8B9-98F65A847531}" type="slidenum">
              <a:rPr lang="ar-SA" smtClean="0"/>
              <a:t>‹#›</a:t>
            </a:fld>
            <a:endParaRPr lang="ar-SA"/>
          </a:p>
        </p:txBody>
      </p:sp>
    </p:spTree>
    <p:extLst>
      <p:ext uri="{BB962C8B-B14F-4D97-AF65-F5344CB8AC3E}">
        <p14:creationId xmlns:p14="http://schemas.microsoft.com/office/powerpoint/2010/main" val="213169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18620973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F3FBF6D-D4AD-4C9F-9593-FD9935250665}" type="datetimeFigureOut">
              <a:rPr lang="ar-SA" smtClean="0"/>
              <a:t>08/11/1445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2374219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2762278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1249858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3960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2195355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1403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CF3FBF6D-D4AD-4C9F-9593-FD9935250665}" type="datetimeFigureOut">
              <a:rPr lang="ar-SA" smtClean="0"/>
              <a:t>08/11/1445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7318566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097280" y="2582335"/>
            <a:ext cx="4937760" cy="32867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217920" y="2582334"/>
            <a:ext cx="4937760" cy="32867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CF3FBF6D-D4AD-4C9F-9593-FD9935250665}" type="datetimeFigureOut">
              <a:rPr lang="ar-SA" smtClean="0"/>
              <a:t>08/11/1445</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1454468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CF3FBF6D-D4AD-4C9F-9593-FD9935250665}" type="datetimeFigureOut">
              <a:rPr lang="ar-SA" smtClean="0"/>
              <a:t>08/11/1445</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33546865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3FBF6D-D4AD-4C9F-9593-FD9935250665}" type="datetimeFigureOut">
              <a:rPr lang="ar-SA" smtClean="0"/>
              <a:t>08/11/1445</a:t>
            </a:fld>
            <a:endParaRPr lang="ar-S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ar-SA"/>
          </a:p>
        </p:txBody>
      </p:sp>
      <p:sp>
        <p:nvSpPr>
          <p:cNvPr id="9" name="Slide Number Placeholder 8"/>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369859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2684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F3FBF6D-D4AD-4C9F-9593-FD9935250665}" type="datetimeFigureOut">
              <a:rPr lang="ar-SA" smtClean="0"/>
              <a:t>08/11/1445</a:t>
            </a:fld>
            <a:endParaRPr lang="ar-S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ar-S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181782-9FFE-488A-B8B9-98F65A847531}" type="slidenum">
              <a:rPr lang="ar-SA" smtClean="0"/>
              <a:t>‹#›</a:t>
            </a:fld>
            <a:endParaRPr lang="ar-SA"/>
          </a:p>
        </p:txBody>
      </p:sp>
    </p:spTree>
    <p:extLst>
      <p:ext uri="{BB962C8B-B14F-4D97-AF65-F5344CB8AC3E}">
        <p14:creationId xmlns:p14="http://schemas.microsoft.com/office/powerpoint/2010/main" val="36943492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F3FBF6D-D4AD-4C9F-9593-FD9935250665}" type="datetimeFigureOut">
              <a:rPr lang="ar-SA" smtClean="0"/>
              <a:t>08/11/1445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36277366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23030762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26523930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2341612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15929467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13565507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CF3FBF6D-D4AD-4C9F-9593-FD9935250665}" type="datetimeFigureOut">
              <a:rPr lang="ar-SA" smtClean="0"/>
              <a:t>08/11/1445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21977323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CF3FBF6D-D4AD-4C9F-9593-FD9935250665}" type="datetimeFigureOut">
              <a:rPr lang="ar-SA" smtClean="0"/>
              <a:t>08/11/1445</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42429310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CF3FBF6D-D4AD-4C9F-9593-FD9935250665}" type="datetimeFigureOut">
              <a:rPr lang="ar-SA" smtClean="0"/>
              <a:t>08/11/1445</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75643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CF3FBF6D-D4AD-4C9F-9593-FD9935250665}" type="datetimeFigureOut">
              <a:rPr lang="ar-SA" smtClean="0"/>
              <a:t>08/11/1445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37228888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3FBF6D-D4AD-4C9F-9593-FD9935250665}" type="datetimeFigureOut">
              <a:rPr lang="ar-SA" smtClean="0"/>
              <a:t>08/11/1445</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42832185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F3FBF6D-D4AD-4C9F-9593-FD9935250665}" type="datetimeFigureOut">
              <a:rPr lang="ar-SA" smtClean="0"/>
              <a:t>08/11/1445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33001482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F3FBF6D-D4AD-4C9F-9593-FD9935250665}" type="datetimeFigureOut">
              <a:rPr lang="ar-SA" smtClean="0"/>
              <a:t>08/11/1445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11913626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24591427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F3FBF6D-D4AD-4C9F-9593-FD9935250665}" type="datetimeFigureOut">
              <a:rPr lang="ar-SA" smtClean="0"/>
              <a:t>08/11/1445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4096289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097280" y="2582335"/>
            <a:ext cx="4937760" cy="32867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217920" y="2582334"/>
            <a:ext cx="4937760" cy="32867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CF3FBF6D-D4AD-4C9F-9593-FD9935250665}" type="datetimeFigureOut">
              <a:rPr lang="ar-SA" smtClean="0"/>
              <a:t>08/11/1445</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334764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CF3FBF6D-D4AD-4C9F-9593-FD9935250665}" type="datetimeFigureOut">
              <a:rPr lang="ar-SA" smtClean="0"/>
              <a:t>08/11/1445</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395205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3FBF6D-D4AD-4C9F-9593-FD9935250665}" type="datetimeFigureOut">
              <a:rPr lang="ar-SA" smtClean="0"/>
              <a:t>08/11/1445</a:t>
            </a:fld>
            <a:endParaRPr lang="ar-S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ar-SA"/>
          </a:p>
        </p:txBody>
      </p:sp>
      <p:sp>
        <p:nvSpPr>
          <p:cNvPr id="9" name="Slide Number Placeholder 8"/>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268900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F3FBF6D-D4AD-4C9F-9593-FD9935250665}" type="datetimeFigureOut">
              <a:rPr lang="ar-SA" smtClean="0"/>
              <a:t>08/11/1445</a:t>
            </a:fld>
            <a:endParaRPr lang="ar-S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ar-S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181782-9FFE-488A-B8B9-98F65A847531}" type="slidenum">
              <a:rPr lang="ar-SA" smtClean="0"/>
              <a:t>‹#›</a:t>
            </a:fld>
            <a:endParaRPr lang="ar-SA"/>
          </a:p>
        </p:txBody>
      </p:sp>
    </p:spTree>
    <p:extLst>
      <p:ext uri="{BB962C8B-B14F-4D97-AF65-F5344CB8AC3E}">
        <p14:creationId xmlns:p14="http://schemas.microsoft.com/office/powerpoint/2010/main" val="30889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F3FBF6D-D4AD-4C9F-9593-FD9935250665}" type="datetimeFigureOut">
              <a:rPr lang="ar-SA" smtClean="0"/>
              <a:t>08/11/1445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38181782-9FFE-488A-B8B9-98F65A847531}" type="slidenum">
              <a:rPr lang="ar-SA" smtClean="0"/>
              <a:t>‹#›</a:t>
            </a:fld>
            <a:endParaRPr lang="ar-SA"/>
          </a:p>
        </p:txBody>
      </p:sp>
    </p:spTree>
    <p:extLst>
      <p:ext uri="{BB962C8B-B14F-4D97-AF65-F5344CB8AC3E}">
        <p14:creationId xmlns:p14="http://schemas.microsoft.com/office/powerpoint/2010/main" val="123946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3FBF6D-D4AD-4C9F-9593-FD9935250665}" type="datetimeFigureOut">
              <a:rPr lang="ar-SA" smtClean="0"/>
              <a:t>08/11/1445</a:t>
            </a:fld>
            <a:endParaRPr lang="ar-S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ar-S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181782-9FFE-488A-B8B9-98F65A847531}" type="slidenum">
              <a:rPr lang="ar-SA" smtClean="0"/>
              <a:t>‹#›</a:t>
            </a:fld>
            <a:endParaRPr lang="ar-S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5782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3FBF6D-D4AD-4C9F-9593-FD9935250665}" type="datetimeFigureOut">
              <a:rPr lang="ar-SA" smtClean="0"/>
              <a:t>08/11/1445</a:t>
            </a:fld>
            <a:endParaRPr lang="ar-S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ar-S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181782-9FFE-488A-B8B9-98F65A847531}" type="slidenum">
              <a:rPr lang="ar-SA" smtClean="0"/>
              <a:t>‹#›</a:t>
            </a:fld>
            <a:endParaRPr lang="ar-S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1915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3FBF6D-D4AD-4C9F-9593-FD9935250665}" type="datetimeFigureOut">
              <a:rPr lang="ar-SA" smtClean="0"/>
              <a:t>08/11/1445</a:t>
            </a:fld>
            <a:endParaRPr lang="ar-S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ar-S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181782-9FFE-488A-B8B9-98F65A847531}" type="slidenum">
              <a:rPr lang="ar-SA" smtClean="0"/>
              <a:t>‹#›</a:t>
            </a:fld>
            <a:endParaRPr lang="ar-S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439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FBF6D-D4AD-4C9F-9593-FD9935250665}" type="datetimeFigureOut">
              <a:rPr lang="ar-SA" smtClean="0"/>
              <a:t>08/11/1445</a:t>
            </a:fld>
            <a:endParaRPr lang="ar-S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81782-9FFE-488A-B8B9-98F65A847531}" type="slidenum">
              <a:rPr lang="ar-SA" smtClean="0"/>
              <a:t>‹#›</a:t>
            </a:fld>
            <a:endParaRPr lang="ar-SA"/>
          </a:p>
        </p:txBody>
      </p:sp>
    </p:spTree>
    <p:extLst>
      <p:ext uri="{BB962C8B-B14F-4D97-AF65-F5344CB8AC3E}">
        <p14:creationId xmlns:p14="http://schemas.microsoft.com/office/powerpoint/2010/main" val="31459153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145C1DB-0D70-DAA0-A083-F82A9D7D0269}"/>
              </a:ext>
            </a:extLst>
          </p:cNvPr>
          <p:cNvSpPr>
            <a:spLocks noGrp="1"/>
          </p:cNvSpPr>
          <p:nvPr>
            <p:ph type="ctrTitle"/>
          </p:nvPr>
        </p:nvSpPr>
        <p:spPr/>
        <p:txBody>
          <a:bodyPr>
            <a:normAutofit/>
          </a:bodyPr>
          <a:lstStyle/>
          <a:p>
            <a:pPr rtl="0"/>
            <a:r>
              <a:rPr lang="en-US" sz="4400" b="1" i="0" dirty="0">
                <a:effectLst/>
                <a:latin typeface="Söhne"/>
              </a:rPr>
              <a:t>Optimization and Application of Fuzzy Logic Controllers in HOMER Software</a:t>
            </a:r>
            <a:endParaRPr lang="ar-SA" sz="4400" dirty="0"/>
          </a:p>
        </p:txBody>
      </p:sp>
      <p:sp>
        <p:nvSpPr>
          <p:cNvPr id="3" name="عنوان فرعي 2">
            <a:extLst>
              <a:ext uri="{FF2B5EF4-FFF2-40B4-BE49-F238E27FC236}">
                <a16:creationId xmlns:a16="http://schemas.microsoft.com/office/drawing/2014/main" id="{934DE09E-6418-7C93-28AA-FA729DB12C05}"/>
              </a:ext>
            </a:extLst>
          </p:cNvPr>
          <p:cNvSpPr>
            <a:spLocks noGrp="1"/>
          </p:cNvSpPr>
          <p:nvPr>
            <p:ph type="subTitle" idx="1"/>
          </p:nvPr>
        </p:nvSpPr>
        <p:spPr/>
        <p:txBody>
          <a:bodyPr/>
          <a:lstStyle/>
          <a:p>
            <a:pPr rtl="0"/>
            <a:r>
              <a:rPr lang="en-US" b="1" i="0">
                <a:effectLst/>
                <a:latin typeface="Söhne"/>
              </a:rPr>
              <a:t>Enhancing System Performance in Energy Modeling</a:t>
            </a:r>
          </a:p>
          <a:p>
            <a:pPr rtl="0"/>
            <a:endParaRPr lang="ar-SA" dirty="0"/>
          </a:p>
        </p:txBody>
      </p:sp>
    </p:spTree>
    <p:extLst>
      <p:ext uri="{BB962C8B-B14F-4D97-AF65-F5344CB8AC3E}">
        <p14:creationId xmlns:p14="http://schemas.microsoft.com/office/powerpoint/2010/main" val="383239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EA84A4AC-1A5B-9C87-3B51-CEF3DD652C31}"/>
              </a:ext>
            </a:extLst>
          </p:cNvPr>
          <p:cNvSpPr txBox="1"/>
          <p:nvPr/>
        </p:nvSpPr>
        <p:spPr>
          <a:xfrm>
            <a:off x="2488283" y="222935"/>
            <a:ext cx="7215432" cy="1077218"/>
          </a:xfrm>
          <a:prstGeom prst="rect">
            <a:avLst/>
          </a:prstGeom>
          <a:noFill/>
        </p:spPr>
        <p:txBody>
          <a:bodyPr wrap="square" rtlCol="1">
            <a:spAutoFit/>
          </a:bodyPr>
          <a:lstStyle/>
          <a:p>
            <a:pPr algn="ctr"/>
            <a:r>
              <a:rPr lang="en-US" sz="3200" b="1" i="0" dirty="0">
                <a:solidFill>
                  <a:schemeClr val="tx1">
                    <a:lumMod val="75000"/>
                    <a:lumOff val="25000"/>
                  </a:schemeClr>
                </a:solidFill>
                <a:effectLst/>
                <a:latin typeface="Söhne"/>
              </a:rPr>
              <a:t>Basics </a:t>
            </a:r>
            <a:r>
              <a:rPr lang="en-US" sz="3200" b="1" dirty="0">
                <a:solidFill>
                  <a:schemeClr val="tx1">
                    <a:lumMod val="75000"/>
                    <a:lumOff val="25000"/>
                  </a:schemeClr>
                </a:solidFill>
                <a:latin typeface="Söhne"/>
              </a:rPr>
              <a:t>Particle Swarm Optimization(PSO)</a:t>
            </a:r>
            <a:endParaRPr lang="ar-SA" sz="3200" dirty="0">
              <a:solidFill>
                <a:schemeClr val="tx1">
                  <a:lumMod val="75000"/>
                  <a:lumOff val="25000"/>
                </a:schemeClr>
              </a:solidFill>
              <a:latin typeface="Söhne"/>
              <a:cs typeface="+mj-cs"/>
            </a:endParaRPr>
          </a:p>
          <a:p>
            <a:pPr algn="ctr"/>
            <a:endParaRPr lang="en-US" sz="3200" b="1" i="0" dirty="0">
              <a:solidFill>
                <a:schemeClr val="tx1">
                  <a:lumMod val="75000"/>
                  <a:lumOff val="25000"/>
                </a:schemeClr>
              </a:solidFill>
              <a:effectLst/>
              <a:latin typeface="Söhne"/>
            </a:endParaRPr>
          </a:p>
        </p:txBody>
      </p:sp>
      <p:sp>
        <p:nvSpPr>
          <p:cNvPr id="4" name="مربع نص 3">
            <a:extLst>
              <a:ext uri="{FF2B5EF4-FFF2-40B4-BE49-F238E27FC236}">
                <a16:creationId xmlns:a16="http://schemas.microsoft.com/office/drawing/2014/main" id="{51EA9109-1F3C-286D-FF26-F5CD3C8ADAE3}"/>
              </a:ext>
            </a:extLst>
          </p:cNvPr>
          <p:cNvSpPr txBox="1"/>
          <p:nvPr/>
        </p:nvSpPr>
        <p:spPr>
          <a:xfrm>
            <a:off x="2647024" y="802699"/>
            <a:ext cx="6897949" cy="461665"/>
          </a:xfrm>
          <a:prstGeom prst="rect">
            <a:avLst/>
          </a:prstGeom>
          <a:noFill/>
        </p:spPr>
        <p:txBody>
          <a:bodyPr wrap="square" rtlCol="1">
            <a:spAutoFit/>
          </a:bodyPr>
          <a:lstStyle/>
          <a:p>
            <a:pPr algn="ctr"/>
            <a:r>
              <a:rPr lang="en-US" sz="2400" b="1" i="0" dirty="0">
                <a:solidFill>
                  <a:schemeClr val="tx1">
                    <a:lumMod val="75000"/>
                    <a:lumOff val="25000"/>
                  </a:schemeClr>
                </a:solidFill>
                <a:effectLst/>
                <a:latin typeface="Söhne"/>
              </a:rPr>
              <a:t>How PSO Works</a:t>
            </a:r>
          </a:p>
        </p:txBody>
      </p:sp>
      <p:pic>
        <p:nvPicPr>
          <p:cNvPr id="2" name="Picture 2">
            <a:extLst>
              <a:ext uri="{FF2B5EF4-FFF2-40B4-BE49-F238E27FC236}">
                <a16:creationId xmlns:a16="http://schemas.microsoft.com/office/drawing/2014/main" id="{4E256CFC-7CB3-3EB8-0D6C-021651CBB7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22" b="5491"/>
          <a:stretch/>
        </p:blipFill>
        <p:spPr bwMode="auto">
          <a:xfrm>
            <a:off x="6553199" y="2641104"/>
            <a:ext cx="5638801" cy="3135086"/>
          </a:xfrm>
          <a:prstGeom prst="rect">
            <a:avLst/>
          </a:prstGeom>
          <a:noFill/>
          <a:extLst>
            <a:ext uri="{909E8E84-426E-40DD-AFC4-6F175D3DCCD1}">
              <a14:hiddenFill xmlns:a14="http://schemas.microsoft.com/office/drawing/2010/main">
                <a:solidFill>
                  <a:srgbClr val="FFFFFF"/>
                </a:solidFill>
              </a14:hiddenFill>
            </a:ext>
          </a:extLst>
        </p:spPr>
      </p:pic>
      <p:sp>
        <p:nvSpPr>
          <p:cNvPr id="7" name="مربع نص 6">
            <a:extLst>
              <a:ext uri="{FF2B5EF4-FFF2-40B4-BE49-F238E27FC236}">
                <a16:creationId xmlns:a16="http://schemas.microsoft.com/office/drawing/2014/main" id="{47CD1A6A-5E2F-8995-AEDE-4BC954CA57E2}"/>
              </a:ext>
            </a:extLst>
          </p:cNvPr>
          <p:cNvSpPr txBox="1"/>
          <p:nvPr/>
        </p:nvSpPr>
        <p:spPr>
          <a:xfrm>
            <a:off x="243221" y="1359266"/>
            <a:ext cx="2979919" cy="4493538"/>
          </a:xfrm>
          <a:prstGeom prst="rect">
            <a:avLst/>
          </a:prstGeom>
          <a:noFill/>
        </p:spPr>
        <p:txBody>
          <a:bodyPr wrap="square" rtlCol="1">
            <a:spAutoFit/>
          </a:bodyPr>
          <a:lstStyle/>
          <a:p>
            <a:pPr marL="342900" indent="-342900" algn="l" rtl="0">
              <a:buFont typeface="+mj-lt"/>
              <a:buAutoNum type="arabicPeriod"/>
            </a:pPr>
            <a:r>
              <a:rPr lang="en-US" b="1" dirty="0"/>
              <a:t>Initialization</a:t>
            </a:r>
            <a:r>
              <a:rPr lang="fr-FR" b="1" i="0" dirty="0">
                <a:effectLst/>
                <a:latin typeface="Söhne"/>
              </a:rPr>
              <a:t>: </a:t>
            </a:r>
            <a:r>
              <a:rPr lang="en-US" dirty="0"/>
              <a:t>Each particle's position and velocity are initialized randomly.</a:t>
            </a:r>
          </a:p>
          <a:p>
            <a:pPr marL="342900" indent="-342900" algn="l" rtl="0">
              <a:buFont typeface="+mj-lt"/>
              <a:buAutoNum type="arabicPeriod"/>
            </a:pPr>
            <a:endParaRPr lang="en-US" sz="1600" i="0" dirty="0">
              <a:effectLst/>
              <a:latin typeface="Söhne"/>
            </a:endParaRPr>
          </a:p>
          <a:p>
            <a:pPr marL="342900" indent="-342900" algn="l" rtl="0">
              <a:buFont typeface="+mj-lt"/>
              <a:buAutoNum type="arabicPeriod"/>
            </a:pPr>
            <a:r>
              <a:rPr lang="en-US" b="1" dirty="0"/>
              <a:t>Evaluation</a:t>
            </a:r>
            <a:r>
              <a:rPr lang="en-US" b="1" dirty="0">
                <a:latin typeface="Söhne"/>
              </a:rPr>
              <a:t>: </a:t>
            </a:r>
            <a:r>
              <a:rPr lang="en-US" dirty="0"/>
              <a:t>Each particle's fitness is evaluated based on its current position using the objective function.</a:t>
            </a:r>
          </a:p>
          <a:p>
            <a:pPr marL="342900" indent="-342900" algn="l" rtl="0">
              <a:buFont typeface="+mj-lt"/>
              <a:buAutoNum type="arabicPeriod"/>
            </a:pPr>
            <a:endParaRPr lang="en-US" b="1" dirty="0"/>
          </a:p>
          <a:p>
            <a:pPr marL="342900" indent="-342900" algn="l" rtl="0">
              <a:buFont typeface="+mj-lt"/>
              <a:buAutoNum type="arabicPeriod"/>
            </a:pPr>
            <a:r>
              <a:rPr lang="en-US" b="1" dirty="0"/>
              <a:t>Update Personal Best: </a:t>
            </a:r>
            <a:r>
              <a:rPr lang="en-US" dirty="0"/>
              <a:t>If the current position of the particle is better than its previous personal best, update its personal best.</a:t>
            </a:r>
          </a:p>
        </p:txBody>
      </p:sp>
      <p:sp>
        <p:nvSpPr>
          <p:cNvPr id="9" name="مربع نص 8">
            <a:extLst>
              <a:ext uri="{FF2B5EF4-FFF2-40B4-BE49-F238E27FC236}">
                <a16:creationId xmlns:a16="http://schemas.microsoft.com/office/drawing/2014/main" id="{769ACDFA-F046-8F57-D1AF-90C57F95E833}"/>
              </a:ext>
            </a:extLst>
          </p:cNvPr>
          <p:cNvSpPr txBox="1"/>
          <p:nvPr/>
        </p:nvSpPr>
        <p:spPr>
          <a:xfrm>
            <a:off x="3116079" y="1359266"/>
            <a:ext cx="3437120" cy="5293757"/>
          </a:xfrm>
          <a:prstGeom prst="rect">
            <a:avLst/>
          </a:prstGeom>
          <a:noFill/>
        </p:spPr>
        <p:txBody>
          <a:bodyPr wrap="square" rtlCol="1">
            <a:spAutoFit/>
          </a:bodyPr>
          <a:lstStyle/>
          <a:p>
            <a:pPr marL="342900" indent="-342900" algn="l" rtl="0">
              <a:buFont typeface="+mj-lt"/>
              <a:buAutoNum type="arabicPeriod" startAt="4"/>
            </a:pPr>
            <a:r>
              <a:rPr lang="en-US" b="1" dirty="0"/>
              <a:t>Update Global Best: </a:t>
            </a:r>
            <a:r>
              <a:rPr lang="en-US" dirty="0"/>
              <a:t>If a particle's personal best is better than the global best known to the swarm, update the global best.</a:t>
            </a:r>
          </a:p>
          <a:p>
            <a:pPr marL="342900" indent="-342900" algn="l" rtl="0">
              <a:buFont typeface="+mj-lt"/>
              <a:buAutoNum type="arabicPeriod" startAt="4"/>
            </a:pPr>
            <a:endParaRPr lang="en-US" b="1" dirty="0"/>
          </a:p>
          <a:p>
            <a:pPr marL="342900" indent="-342900" algn="l" rtl="0">
              <a:buFont typeface="+mj-lt"/>
              <a:buAutoNum type="arabicPeriod" startAt="4"/>
            </a:pPr>
            <a:r>
              <a:rPr lang="en-US" b="1" dirty="0"/>
              <a:t>Update Velocities and Positions: </a:t>
            </a:r>
            <a:r>
              <a:rPr lang="en-US" dirty="0"/>
              <a:t>Each particle updates its velocity and position based on its own memory (personal best) and the knowledge of its neighbors (global best).</a:t>
            </a:r>
            <a:endParaRPr lang="en-US" b="1" dirty="0"/>
          </a:p>
          <a:p>
            <a:pPr marL="342900" indent="-342900" algn="l" rtl="0">
              <a:buFont typeface="+mj-lt"/>
              <a:buAutoNum type="arabicPeriod" startAt="4"/>
            </a:pPr>
            <a:endParaRPr lang="en-US" sz="1600" dirty="0">
              <a:latin typeface="Söhne"/>
            </a:endParaRPr>
          </a:p>
          <a:p>
            <a:pPr marL="342900" indent="-342900" algn="l" rtl="0">
              <a:buFont typeface="+mj-lt"/>
              <a:buAutoNum type="arabicPeriod" startAt="4"/>
            </a:pPr>
            <a:r>
              <a:rPr lang="en-US" b="1" dirty="0"/>
              <a:t>Loop: </a:t>
            </a:r>
            <a:r>
              <a:rPr lang="en-US" dirty="0"/>
              <a:t>Steps 2-5 are repeated for a set number of iterations or until a termination criterion is met.</a:t>
            </a:r>
            <a:endParaRPr lang="en-US" sz="1600" i="0" dirty="0">
              <a:effectLst/>
              <a:latin typeface="Söhne"/>
            </a:endParaRPr>
          </a:p>
          <a:p>
            <a:pPr marL="342900" indent="-342900" algn="l" rtl="0">
              <a:buFont typeface="+mj-lt"/>
              <a:buAutoNum type="arabicPeriod" startAt="4"/>
            </a:pPr>
            <a:endParaRPr lang="en-US" sz="1600" dirty="0">
              <a:cs typeface="+mj-cs"/>
            </a:endParaRPr>
          </a:p>
        </p:txBody>
      </p:sp>
    </p:spTree>
    <p:extLst>
      <p:ext uri="{BB962C8B-B14F-4D97-AF65-F5344CB8AC3E}">
        <p14:creationId xmlns:p14="http://schemas.microsoft.com/office/powerpoint/2010/main" val="364876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D2854001-B4AF-4E18-9D2E-33E37F97A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83FB06D5-C3B3-3C1B-1F1B-96AE74260B15}"/>
              </a:ext>
            </a:extLst>
          </p:cNvPr>
          <p:cNvSpPr>
            <a:spLocks noGrp="1"/>
          </p:cNvSpPr>
          <p:nvPr>
            <p:ph type="title"/>
          </p:nvPr>
        </p:nvSpPr>
        <p:spPr>
          <a:xfrm>
            <a:off x="612648" y="1078992"/>
            <a:ext cx="6268770" cy="1536192"/>
          </a:xfrm>
        </p:spPr>
        <p:txBody>
          <a:bodyPr anchor="b">
            <a:normAutofit/>
          </a:bodyPr>
          <a:lstStyle/>
          <a:p>
            <a:pPr rtl="0"/>
            <a:r>
              <a:rPr lang="en-US" sz="5200" b="1" dirty="0">
                <a:latin typeface="Söhne"/>
              </a:rPr>
              <a:t>Genetic Algorithm(GA) </a:t>
            </a:r>
            <a:endParaRPr lang="ar-SA" sz="5200" b="1" dirty="0">
              <a:latin typeface="Söhne"/>
            </a:endParaRPr>
          </a:p>
        </p:txBody>
      </p:sp>
      <p:sp>
        <p:nvSpPr>
          <p:cNvPr id="19" name="Rectangle 11">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3">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عنصر نائب للمحتوى 2">
            <a:extLst>
              <a:ext uri="{FF2B5EF4-FFF2-40B4-BE49-F238E27FC236}">
                <a16:creationId xmlns:a16="http://schemas.microsoft.com/office/drawing/2014/main" id="{AF932B42-5529-0BA9-4946-3AE08680E1CC}"/>
              </a:ext>
            </a:extLst>
          </p:cNvPr>
          <p:cNvSpPr>
            <a:spLocks noGrp="1"/>
          </p:cNvSpPr>
          <p:nvPr>
            <p:ph idx="1"/>
          </p:nvPr>
        </p:nvSpPr>
        <p:spPr>
          <a:xfrm>
            <a:off x="639270" y="3355848"/>
            <a:ext cx="6244957" cy="2825496"/>
          </a:xfrm>
        </p:spPr>
        <p:txBody>
          <a:bodyPr>
            <a:normAutofit/>
          </a:bodyPr>
          <a:lstStyle/>
          <a:p>
            <a:pPr marL="0" indent="0" algn="l" rtl="0">
              <a:buNone/>
            </a:pPr>
            <a:r>
              <a:rPr lang="en-US" sz="2200" dirty="0"/>
              <a:t>Genetic Algorithm (GA) is a type of evolutionary algorithm and a subset of artificial intelligence, inspired by the process of natural selection. This algorithm reflects the process of natural evolution, where the fittest individuals are selected for reproduction in order to produce offspring of the next generation.</a:t>
            </a:r>
            <a:endParaRPr lang="ar-SA" sz="2200" dirty="0"/>
          </a:p>
        </p:txBody>
      </p:sp>
      <p:pic>
        <p:nvPicPr>
          <p:cNvPr id="9" name="صورة 8">
            <a:extLst>
              <a:ext uri="{FF2B5EF4-FFF2-40B4-BE49-F238E27FC236}">
                <a16:creationId xmlns:a16="http://schemas.microsoft.com/office/drawing/2014/main" id="{1E0A2E9F-C496-B98C-8837-F02066BE817C}"/>
              </a:ext>
            </a:extLst>
          </p:cNvPr>
          <p:cNvPicPr>
            <a:picLocks noChangeAspect="1"/>
          </p:cNvPicPr>
          <p:nvPr/>
        </p:nvPicPr>
        <p:blipFill>
          <a:blip r:embed="rId2"/>
          <a:stretch>
            <a:fillRect/>
          </a:stretch>
        </p:blipFill>
        <p:spPr>
          <a:xfrm>
            <a:off x="7229194" y="917448"/>
            <a:ext cx="4876800" cy="4876800"/>
          </a:xfrm>
          <a:prstGeom prst="rect">
            <a:avLst/>
          </a:prstGeom>
        </p:spPr>
      </p:pic>
    </p:spTree>
    <p:extLst>
      <p:ext uri="{BB962C8B-B14F-4D97-AF65-F5344CB8AC3E}">
        <p14:creationId xmlns:p14="http://schemas.microsoft.com/office/powerpoint/2010/main" val="290723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F98B64C-6E59-B0EA-C6EC-E3292479E682}"/>
              </a:ext>
            </a:extLst>
          </p:cNvPr>
          <p:cNvSpPr>
            <a:spLocks noGrp="1"/>
          </p:cNvSpPr>
          <p:nvPr>
            <p:ph type="title"/>
          </p:nvPr>
        </p:nvSpPr>
        <p:spPr>
          <a:xfrm>
            <a:off x="838200" y="271819"/>
            <a:ext cx="10515600" cy="1325563"/>
          </a:xfrm>
        </p:spPr>
        <p:txBody>
          <a:bodyPr>
            <a:normAutofit/>
          </a:bodyPr>
          <a:lstStyle/>
          <a:p>
            <a:pPr algn="ctr"/>
            <a:r>
              <a:rPr lang="en-US" sz="4400" b="1" i="0" dirty="0">
                <a:solidFill>
                  <a:schemeClr val="tx1">
                    <a:lumMod val="75000"/>
                    <a:lumOff val="25000"/>
                  </a:schemeClr>
                </a:solidFill>
                <a:effectLst/>
                <a:latin typeface="Söhne"/>
              </a:rPr>
              <a:t>Genetic Algorithm(GA) </a:t>
            </a:r>
            <a:endParaRPr lang="ar-SA" dirty="0"/>
          </a:p>
        </p:txBody>
      </p:sp>
      <p:graphicFrame>
        <p:nvGraphicFramePr>
          <p:cNvPr id="5" name="عنصر نائب للمحتوى 2">
            <a:extLst>
              <a:ext uri="{FF2B5EF4-FFF2-40B4-BE49-F238E27FC236}">
                <a16:creationId xmlns:a16="http://schemas.microsoft.com/office/drawing/2014/main" id="{6434DE15-DD95-951F-1C58-061CFDAFABDC}"/>
              </a:ext>
            </a:extLst>
          </p:cNvPr>
          <p:cNvGraphicFramePr>
            <a:graphicFrameLocks noGrp="1"/>
          </p:cNvGraphicFramePr>
          <p:nvPr>
            <p:ph idx="1"/>
            <p:extLst>
              <p:ext uri="{D42A27DB-BD31-4B8C-83A1-F6EECF244321}">
                <p14:modId xmlns:p14="http://schemas.microsoft.com/office/powerpoint/2010/main" val="1323749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6916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021E6AE-F3FF-C6FD-21AA-6828809F02EF}"/>
              </a:ext>
            </a:extLst>
          </p:cNvPr>
          <p:cNvSpPr>
            <a:spLocks noGrp="1"/>
          </p:cNvSpPr>
          <p:nvPr>
            <p:ph type="title"/>
          </p:nvPr>
        </p:nvSpPr>
        <p:spPr/>
        <p:txBody>
          <a:bodyPr/>
          <a:lstStyle/>
          <a:p>
            <a:pPr algn="ctr" rtl="0"/>
            <a:r>
              <a:rPr lang="en-US" b="1" i="0">
                <a:solidFill>
                  <a:schemeClr val="tx1">
                    <a:lumMod val="75000"/>
                    <a:lumOff val="25000"/>
                  </a:schemeClr>
                </a:solidFill>
                <a:effectLst/>
                <a:latin typeface="Söhne"/>
              </a:rPr>
              <a:t>Motor Control with FLC</a:t>
            </a:r>
            <a:endParaRPr lang="ar-SA" dirty="0">
              <a:solidFill>
                <a:schemeClr val="tx1">
                  <a:lumMod val="75000"/>
                  <a:lumOff val="25000"/>
                </a:schemeClr>
              </a:solidFill>
            </a:endParaRPr>
          </a:p>
        </p:txBody>
      </p:sp>
      <p:sp>
        <p:nvSpPr>
          <p:cNvPr id="3" name="عنصر نائب للمحتوى 2">
            <a:extLst>
              <a:ext uri="{FF2B5EF4-FFF2-40B4-BE49-F238E27FC236}">
                <a16:creationId xmlns:a16="http://schemas.microsoft.com/office/drawing/2014/main" id="{7439B9AB-8B4D-B22F-A3E0-C7A0118B57A9}"/>
              </a:ext>
            </a:extLst>
          </p:cNvPr>
          <p:cNvSpPr>
            <a:spLocks noGrp="1"/>
          </p:cNvSpPr>
          <p:nvPr>
            <p:ph idx="1"/>
          </p:nvPr>
        </p:nvSpPr>
        <p:spPr/>
        <p:txBody>
          <a:bodyPr>
            <a:normAutofit/>
          </a:bodyPr>
          <a:lstStyle/>
          <a:p>
            <a:pPr marL="0" indent="0" algn="ctr" rtl="0">
              <a:buNone/>
            </a:pPr>
            <a:r>
              <a:rPr lang="en-US" sz="2400" dirty="0">
                <a:solidFill>
                  <a:schemeClr val="tx1">
                    <a:lumMod val="75000"/>
                    <a:lumOff val="25000"/>
                  </a:schemeClr>
                </a:solidFill>
                <a:latin typeface="Söhne"/>
                <a:cs typeface="+mj-cs"/>
              </a:rPr>
              <a:t>Before starting the main project, I first conducted a basic test. In this test, I created a simple control system (Fuzzy Logic Controller) to run a motor. Then, I improved it using two methods: Particle Swarm Optimization and Genetic Algorithm. This initial test helped me check that my approach was on track before using the control system with HOMER.</a:t>
            </a:r>
            <a:endParaRPr lang="ar-SA" sz="2400" dirty="0">
              <a:solidFill>
                <a:schemeClr val="tx1">
                  <a:lumMod val="75000"/>
                  <a:lumOff val="25000"/>
                </a:schemeClr>
              </a:solidFill>
              <a:latin typeface="Söhne"/>
              <a:cs typeface="+mj-cs"/>
            </a:endParaRPr>
          </a:p>
        </p:txBody>
      </p:sp>
      <p:pic>
        <p:nvPicPr>
          <p:cNvPr id="5" name="صورة 4">
            <a:extLst>
              <a:ext uri="{FF2B5EF4-FFF2-40B4-BE49-F238E27FC236}">
                <a16:creationId xmlns:a16="http://schemas.microsoft.com/office/drawing/2014/main" id="{C9599801-EB34-F263-07B6-AE229B2E1584}"/>
              </a:ext>
            </a:extLst>
          </p:cNvPr>
          <p:cNvPicPr>
            <a:picLocks noChangeAspect="1"/>
          </p:cNvPicPr>
          <p:nvPr/>
        </p:nvPicPr>
        <p:blipFill>
          <a:blip r:embed="rId2">
            <a:duotone>
              <a:schemeClr val="accent1">
                <a:shade val="45000"/>
                <a:satMod val="135000"/>
              </a:schemeClr>
              <a:prstClr val="white"/>
            </a:duotone>
          </a:blip>
          <a:stretch>
            <a:fillRect/>
          </a:stretch>
        </p:blipFill>
        <p:spPr>
          <a:xfrm>
            <a:off x="5038725" y="4197350"/>
            <a:ext cx="2114550" cy="2114550"/>
          </a:xfrm>
          <a:prstGeom prst="rect">
            <a:avLst/>
          </a:prstGeom>
        </p:spPr>
      </p:pic>
    </p:spTree>
    <p:extLst>
      <p:ext uri="{BB962C8B-B14F-4D97-AF65-F5344CB8AC3E}">
        <p14:creationId xmlns:p14="http://schemas.microsoft.com/office/powerpoint/2010/main" val="3809134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021E6AE-F3FF-C6FD-21AA-6828809F02EF}"/>
              </a:ext>
            </a:extLst>
          </p:cNvPr>
          <p:cNvSpPr>
            <a:spLocks noGrp="1"/>
          </p:cNvSpPr>
          <p:nvPr>
            <p:ph type="title"/>
          </p:nvPr>
        </p:nvSpPr>
        <p:spPr/>
        <p:txBody>
          <a:bodyPr/>
          <a:lstStyle/>
          <a:p>
            <a:pPr algn="ctr" rtl="0"/>
            <a:r>
              <a:rPr lang="en-US" b="1" i="0">
                <a:solidFill>
                  <a:schemeClr val="tx1">
                    <a:lumMod val="75000"/>
                    <a:lumOff val="25000"/>
                  </a:schemeClr>
                </a:solidFill>
                <a:effectLst/>
                <a:latin typeface="Söhne"/>
              </a:rPr>
              <a:t>Motor Control with FLC</a:t>
            </a:r>
            <a:endParaRPr lang="ar-SA" dirty="0">
              <a:solidFill>
                <a:schemeClr val="tx1">
                  <a:lumMod val="75000"/>
                  <a:lumOff val="25000"/>
                </a:schemeClr>
              </a:solidFill>
            </a:endParaRPr>
          </a:p>
        </p:txBody>
      </p:sp>
      <p:sp>
        <p:nvSpPr>
          <p:cNvPr id="3" name="عنصر نائب للمحتوى 2">
            <a:extLst>
              <a:ext uri="{FF2B5EF4-FFF2-40B4-BE49-F238E27FC236}">
                <a16:creationId xmlns:a16="http://schemas.microsoft.com/office/drawing/2014/main" id="{7439B9AB-8B4D-B22F-A3E0-C7A0118B57A9}"/>
              </a:ext>
            </a:extLst>
          </p:cNvPr>
          <p:cNvSpPr>
            <a:spLocks noGrp="1"/>
          </p:cNvSpPr>
          <p:nvPr>
            <p:ph idx="1"/>
          </p:nvPr>
        </p:nvSpPr>
        <p:spPr/>
        <p:txBody>
          <a:bodyPr>
            <a:normAutofit/>
          </a:bodyPr>
          <a:lstStyle/>
          <a:p>
            <a:pPr marL="0" indent="0" algn="ctr" rtl="0">
              <a:buNone/>
            </a:pPr>
            <a:r>
              <a:rPr lang="en-US" b="1" dirty="0">
                <a:solidFill>
                  <a:schemeClr val="tx1">
                    <a:lumMod val="75000"/>
                    <a:lumOff val="25000"/>
                  </a:schemeClr>
                </a:solidFill>
                <a:latin typeface="Söhne"/>
                <a:cs typeface="+mj-cs"/>
              </a:rPr>
              <a:t>Simulink Model</a:t>
            </a:r>
          </a:p>
          <a:p>
            <a:pPr marL="0" indent="0" algn="ctr" rtl="0">
              <a:buNone/>
            </a:pPr>
            <a:endParaRPr lang="ar-SA" b="1" dirty="0">
              <a:solidFill>
                <a:schemeClr val="tx1">
                  <a:lumMod val="75000"/>
                  <a:lumOff val="25000"/>
                </a:schemeClr>
              </a:solidFill>
              <a:latin typeface="Söhne"/>
              <a:cs typeface="+mj-cs"/>
            </a:endParaRPr>
          </a:p>
        </p:txBody>
      </p:sp>
      <p:pic>
        <p:nvPicPr>
          <p:cNvPr id="5" name="صورة 4">
            <a:extLst>
              <a:ext uri="{FF2B5EF4-FFF2-40B4-BE49-F238E27FC236}">
                <a16:creationId xmlns:a16="http://schemas.microsoft.com/office/drawing/2014/main" id="{09FD51EE-6ABB-E2ED-8A83-D05E7AEB8739}"/>
              </a:ext>
            </a:extLst>
          </p:cNvPr>
          <p:cNvPicPr>
            <a:picLocks noChangeAspect="1"/>
          </p:cNvPicPr>
          <p:nvPr/>
        </p:nvPicPr>
        <p:blipFill rotWithShape="1">
          <a:blip r:embed="rId2"/>
          <a:srcRect l="17908" t="45998" r="27908" b="7098"/>
          <a:stretch/>
        </p:blipFill>
        <p:spPr>
          <a:xfrm>
            <a:off x="2229350" y="2625029"/>
            <a:ext cx="7733300" cy="2752530"/>
          </a:xfrm>
          <a:prstGeom prst="rect">
            <a:avLst/>
          </a:prstGeom>
        </p:spPr>
      </p:pic>
    </p:spTree>
    <p:extLst>
      <p:ext uri="{BB962C8B-B14F-4D97-AF65-F5344CB8AC3E}">
        <p14:creationId xmlns:p14="http://schemas.microsoft.com/office/powerpoint/2010/main" val="377238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021E6AE-F3FF-C6FD-21AA-6828809F02EF}"/>
              </a:ext>
            </a:extLst>
          </p:cNvPr>
          <p:cNvSpPr>
            <a:spLocks noGrp="1"/>
          </p:cNvSpPr>
          <p:nvPr>
            <p:ph type="title"/>
          </p:nvPr>
        </p:nvSpPr>
        <p:spPr/>
        <p:txBody>
          <a:bodyPr/>
          <a:lstStyle/>
          <a:p>
            <a:pPr algn="ctr" rtl="0"/>
            <a:r>
              <a:rPr lang="en-US" b="1" i="0">
                <a:solidFill>
                  <a:schemeClr val="tx1">
                    <a:lumMod val="75000"/>
                    <a:lumOff val="25000"/>
                  </a:schemeClr>
                </a:solidFill>
                <a:effectLst/>
                <a:latin typeface="Söhne"/>
              </a:rPr>
              <a:t>Motor Control with FLC</a:t>
            </a:r>
            <a:endParaRPr lang="ar-SA" dirty="0">
              <a:solidFill>
                <a:schemeClr val="tx1">
                  <a:lumMod val="75000"/>
                  <a:lumOff val="25000"/>
                </a:schemeClr>
              </a:solidFill>
            </a:endParaRPr>
          </a:p>
        </p:txBody>
      </p:sp>
      <p:sp>
        <p:nvSpPr>
          <p:cNvPr id="3" name="عنصر نائب للمحتوى 2">
            <a:extLst>
              <a:ext uri="{FF2B5EF4-FFF2-40B4-BE49-F238E27FC236}">
                <a16:creationId xmlns:a16="http://schemas.microsoft.com/office/drawing/2014/main" id="{7439B9AB-8B4D-B22F-A3E0-C7A0118B57A9}"/>
              </a:ext>
            </a:extLst>
          </p:cNvPr>
          <p:cNvSpPr>
            <a:spLocks noGrp="1"/>
          </p:cNvSpPr>
          <p:nvPr>
            <p:ph idx="1"/>
          </p:nvPr>
        </p:nvSpPr>
        <p:spPr/>
        <p:txBody>
          <a:bodyPr>
            <a:normAutofit/>
          </a:bodyPr>
          <a:lstStyle/>
          <a:p>
            <a:pPr marL="0" indent="0" algn="ctr" rtl="0">
              <a:buNone/>
            </a:pPr>
            <a:r>
              <a:rPr lang="en-US" b="1" dirty="0">
                <a:solidFill>
                  <a:schemeClr val="tx1">
                    <a:lumMod val="75000"/>
                    <a:lumOff val="25000"/>
                  </a:schemeClr>
                </a:solidFill>
                <a:latin typeface="Söhne"/>
                <a:cs typeface="+mj-cs"/>
              </a:rPr>
              <a:t>FLC Model</a:t>
            </a:r>
          </a:p>
          <a:p>
            <a:pPr marL="0" indent="0" algn="ctr" rtl="0">
              <a:buNone/>
            </a:pPr>
            <a:endParaRPr lang="ar-SA" b="1" dirty="0">
              <a:solidFill>
                <a:schemeClr val="tx1">
                  <a:lumMod val="75000"/>
                  <a:lumOff val="25000"/>
                </a:schemeClr>
              </a:solidFill>
              <a:latin typeface="Söhne"/>
              <a:cs typeface="+mj-cs"/>
            </a:endParaRPr>
          </a:p>
        </p:txBody>
      </p:sp>
      <p:pic>
        <p:nvPicPr>
          <p:cNvPr id="7" name="صورة 6">
            <a:extLst>
              <a:ext uri="{FF2B5EF4-FFF2-40B4-BE49-F238E27FC236}">
                <a16:creationId xmlns:a16="http://schemas.microsoft.com/office/drawing/2014/main" id="{E464D4BA-22FC-8D64-C495-09979824BB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42998" y="2944439"/>
            <a:ext cx="10257539" cy="21510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97552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021E6AE-F3FF-C6FD-21AA-6828809F02EF}"/>
              </a:ext>
            </a:extLst>
          </p:cNvPr>
          <p:cNvSpPr>
            <a:spLocks noGrp="1"/>
          </p:cNvSpPr>
          <p:nvPr>
            <p:ph type="title"/>
          </p:nvPr>
        </p:nvSpPr>
        <p:spPr>
          <a:xfrm>
            <a:off x="838199" y="0"/>
            <a:ext cx="10515600" cy="1325563"/>
          </a:xfrm>
        </p:spPr>
        <p:txBody>
          <a:bodyPr/>
          <a:lstStyle/>
          <a:p>
            <a:pPr algn="ctr" rtl="0"/>
            <a:r>
              <a:rPr lang="en-US" b="1" i="0" dirty="0">
                <a:solidFill>
                  <a:schemeClr val="tx1">
                    <a:lumMod val="75000"/>
                    <a:lumOff val="25000"/>
                  </a:schemeClr>
                </a:solidFill>
                <a:effectLst/>
                <a:latin typeface="Söhne"/>
              </a:rPr>
              <a:t>Motor Control with FLC</a:t>
            </a:r>
            <a:endParaRPr lang="ar-SA" dirty="0">
              <a:solidFill>
                <a:schemeClr val="tx1">
                  <a:lumMod val="75000"/>
                  <a:lumOff val="25000"/>
                </a:schemeClr>
              </a:solidFill>
            </a:endParaRPr>
          </a:p>
        </p:txBody>
      </p:sp>
      <p:sp>
        <p:nvSpPr>
          <p:cNvPr id="3" name="عنصر نائب للمحتوى 2">
            <a:extLst>
              <a:ext uri="{FF2B5EF4-FFF2-40B4-BE49-F238E27FC236}">
                <a16:creationId xmlns:a16="http://schemas.microsoft.com/office/drawing/2014/main" id="{7439B9AB-8B4D-B22F-A3E0-C7A0118B57A9}"/>
              </a:ext>
            </a:extLst>
          </p:cNvPr>
          <p:cNvSpPr>
            <a:spLocks noGrp="1"/>
          </p:cNvSpPr>
          <p:nvPr>
            <p:ph idx="1"/>
          </p:nvPr>
        </p:nvSpPr>
        <p:spPr>
          <a:xfrm>
            <a:off x="2728328" y="1066801"/>
            <a:ext cx="6735342" cy="1537704"/>
          </a:xfrm>
        </p:spPr>
        <p:txBody>
          <a:bodyPr>
            <a:normAutofit/>
          </a:bodyPr>
          <a:lstStyle/>
          <a:p>
            <a:pPr marL="0" indent="0" algn="ctr" rtl="0">
              <a:buNone/>
            </a:pPr>
            <a:r>
              <a:rPr lang="en-US" b="1" dirty="0">
                <a:solidFill>
                  <a:schemeClr val="tx1">
                    <a:lumMod val="75000"/>
                    <a:lumOff val="25000"/>
                  </a:schemeClr>
                </a:solidFill>
                <a:latin typeface="Söhne"/>
                <a:cs typeface="+mj-cs"/>
              </a:rPr>
              <a:t>Optimization Process of the Fitness function</a:t>
            </a:r>
            <a:endParaRPr lang="ar-SA" b="1" dirty="0">
              <a:solidFill>
                <a:schemeClr val="tx1">
                  <a:lumMod val="75000"/>
                  <a:lumOff val="25000"/>
                </a:schemeClr>
              </a:solidFill>
              <a:latin typeface="Söhne"/>
              <a:cs typeface="+mj-cs"/>
            </a:endParaRPr>
          </a:p>
        </p:txBody>
      </p:sp>
      <p:sp>
        <p:nvSpPr>
          <p:cNvPr id="4" name="عنصر نائب للمحتوى 2">
            <a:extLst>
              <a:ext uri="{FF2B5EF4-FFF2-40B4-BE49-F238E27FC236}">
                <a16:creationId xmlns:a16="http://schemas.microsoft.com/office/drawing/2014/main" id="{6DE4B59E-EFA8-02FB-D265-84C20B410C2E}"/>
              </a:ext>
            </a:extLst>
          </p:cNvPr>
          <p:cNvSpPr txBox="1">
            <a:spLocks/>
          </p:cNvSpPr>
          <p:nvPr/>
        </p:nvSpPr>
        <p:spPr>
          <a:xfrm>
            <a:off x="1469279" y="2207045"/>
            <a:ext cx="2502159" cy="51635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buFont typeface="Arial" panose="020B0604020202020204" pitchFamily="34" charset="0"/>
              <a:buNone/>
            </a:pPr>
            <a:r>
              <a:rPr lang="en-US" b="1" dirty="0">
                <a:solidFill>
                  <a:schemeClr val="tx1">
                    <a:lumMod val="75000"/>
                    <a:lumOff val="25000"/>
                  </a:schemeClr>
                </a:solidFill>
                <a:latin typeface="Söhne"/>
                <a:cs typeface="+mj-cs"/>
              </a:rPr>
              <a:t>PSO</a:t>
            </a:r>
            <a:endParaRPr lang="ar-SA" b="1" dirty="0">
              <a:solidFill>
                <a:schemeClr val="tx1">
                  <a:lumMod val="75000"/>
                  <a:lumOff val="25000"/>
                </a:schemeClr>
              </a:solidFill>
              <a:latin typeface="Söhne"/>
              <a:cs typeface="+mj-cs"/>
            </a:endParaRPr>
          </a:p>
        </p:txBody>
      </p:sp>
      <p:sp>
        <p:nvSpPr>
          <p:cNvPr id="5" name="عنصر نائب للمحتوى 2">
            <a:extLst>
              <a:ext uri="{FF2B5EF4-FFF2-40B4-BE49-F238E27FC236}">
                <a16:creationId xmlns:a16="http://schemas.microsoft.com/office/drawing/2014/main" id="{08015FA5-7C7F-0910-D89B-85C740E0C92B}"/>
              </a:ext>
            </a:extLst>
          </p:cNvPr>
          <p:cNvSpPr txBox="1">
            <a:spLocks/>
          </p:cNvSpPr>
          <p:nvPr/>
        </p:nvSpPr>
        <p:spPr>
          <a:xfrm>
            <a:off x="7716707" y="2207045"/>
            <a:ext cx="2502159" cy="51635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buFont typeface="Arial" panose="020B0604020202020204" pitchFamily="34" charset="0"/>
              <a:buNone/>
            </a:pPr>
            <a:r>
              <a:rPr lang="en-US" b="1" dirty="0">
                <a:solidFill>
                  <a:schemeClr val="tx1">
                    <a:lumMod val="75000"/>
                    <a:lumOff val="25000"/>
                  </a:schemeClr>
                </a:solidFill>
                <a:latin typeface="Söhne"/>
                <a:cs typeface="+mj-cs"/>
              </a:rPr>
              <a:t>GA</a:t>
            </a:r>
            <a:endParaRPr lang="ar-SA" b="1" dirty="0">
              <a:solidFill>
                <a:schemeClr val="tx1">
                  <a:lumMod val="75000"/>
                  <a:lumOff val="25000"/>
                </a:schemeClr>
              </a:solidFill>
              <a:latin typeface="Söhne"/>
              <a:cs typeface="+mj-cs"/>
            </a:endParaRPr>
          </a:p>
        </p:txBody>
      </p:sp>
      <p:graphicFrame>
        <p:nvGraphicFramePr>
          <p:cNvPr id="7" name="مخطط 6">
            <a:extLst>
              <a:ext uri="{FF2B5EF4-FFF2-40B4-BE49-F238E27FC236}">
                <a16:creationId xmlns:a16="http://schemas.microsoft.com/office/drawing/2014/main" id="{0FB9C8C8-C5A2-28B5-91A7-3F7F0B3054F2}"/>
              </a:ext>
            </a:extLst>
          </p:cNvPr>
          <p:cNvGraphicFramePr>
            <a:graphicFrameLocks/>
          </p:cNvGraphicFramePr>
          <p:nvPr>
            <p:extLst>
              <p:ext uri="{D42A27DB-BD31-4B8C-83A1-F6EECF244321}">
                <p14:modId xmlns:p14="http://schemas.microsoft.com/office/powerpoint/2010/main" val="3993733626"/>
              </p:ext>
            </p:extLst>
          </p:nvPr>
        </p:nvGraphicFramePr>
        <p:xfrm>
          <a:off x="6299200" y="2890756"/>
          <a:ext cx="5054599" cy="29918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مخطط 8">
            <a:extLst>
              <a:ext uri="{FF2B5EF4-FFF2-40B4-BE49-F238E27FC236}">
                <a16:creationId xmlns:a16="http://schemas.microsoft.com/office/drawing/2014/main" id="{F6DAB926-5595-4459-BE9A-1B7645961908}"/>
              </a:ext>
            </a:extLst>
          </p:cNvPr>
          <p:cNvGraphicFramePr>
            <a:graphicFrameLocks/>
          </p:cNvGraphicFramePr>
          <p:nvPr>
            <p:extLst>
              <p:ext uri="{D42A27DB-BD31-4B8C-83A1-F6EECF244321}">
                <p14:modId xmlns:p14="http://schemas.microsoft.com/office/powerpoint/2010/main" val="2995207264"/>
              </p:ext>
            </p:extLst>
          </p:nvPr>
        </p:nvGraphicFramePr>
        <p:xfrm>
          <a:off x="435904" y="2923065"/>
          <a:ext cx="5054599" cy="29595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198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021E6AE-F3FF-C6FD-21AA-6828809F02EF}"/>
              </a:ext>
            </a:extLst>
          </p:cNvPr>
          <p:cNvSpPr>
            <a:spLocks noGrp="1"/>
          </p:cNvSpPr>
          <p:nvPr>
            <p:ph type="title"/>
          </p:nvPr>
        </p:nvSpPr>
        <p:spPr>
          <a:xfrm>
            <a:off x="838199" y="0"/>
            <a:ext cx="10515600" cy="1325563"/>
          </a:xfrm>
        </p:spPr>
        <p:txBody>
          <a:bodyPr/>
          <a:lstStyle/>
          <a:p>
            <a:pPr algn="ctr" rtl="0"/>
            <a:r>
              <a:rPr lang="en-US" b="1" i="0" dirty="0">
                <a:solidFill>
                  <a:schemeClr val="tx1">
                    <a:lumMod val="75000"/>
                    <a:lumOff val="25000"/>
                  </a:schemeClr>
                </a:solidFill>
                <a:effectLst/>
                <a:latin typeface="Söhne"/>
              </a:rPr>
              <a:t>Motor Control with FLC</a:t>
            </a:r>
            <a:endParaRPr lang="ar-SA" dirty="0">
              <a:solidFill>
                <a:schemeClr val="tx1">
                  <a:lumMod val="75000"/>
                  <a:lumOff val="25000"/>
                </a:schemeClr>
              </a:solidFill>
            </a:endParaRPr>
          </a:p>
        </p:txBody>
      </p:sp>
      <p:sp>
        <p:nvSpPr>
          <p:cNvPr id="3" name="عنصر نائب للمحتوى 2">
            <a:extLst>
              <a:ext uri="{FF2B5EF4-FFF2-40B4-BE49-F238E27FC236}">
                <a16:creationId xmlns:a16="http://schemas.microsoft.com/office/drawing/2014/main" id="{7439B9AB-8B4D-B22F-A3E0-C7A0118B57A9}"/>
              </a:ext>
            </a:extLst>
          </p:cNvPr>
          <p:cNvSpPr>
            <a:spLocks noGrp="1"/>
          </p:cNvSpPr>
          <p:nvPr>
            <p:ph idx="1"/>
          </p:nvPr>
        </p:nvSpPr>
        <p:spPr>
          <a:xfrm>
            <a:off x="4151733" y="1325563"/>
            <a:ext cx="3888533" cy="1537704"/>
          </a:xfrm>
        </p:spPr>
        <p:txBody>
          <a:bodyPr>
            <a:normAutofit/>
          </a:bodyPr>
          <a:lstStyle/>
          <a:p>
            <a:pPr marL="0" indent="0" algn="ctr" rtl="0">
              <a:buNone/>
            </a:pPr>
            <a:r>
              <a:rPr lang="en-US" sz="3200" b="1" dirty="0">
                <a:solidFill>
                  <a:schemeClr val="tx1">
                    <a:lumMod val="75000"/>
                    <a:lumOff val="25000"/>
                  </a:schemeClr>
                </a:solidFill>
                <a:latin typeface="Söhne"/>
                <a:cs typeface="+mj-cs"/>
              </a:rPr>
              <a:t>Optimization Results for GA and PSO</a:t>
            </a:r>
            <a:endParaRPr lang="ar-SA" sz="3200" b="1" dirty="0">
              <a:solidFill>
                <a:schemeClr val="tx1">
                  <a:lumMod val="75000"/>
                  <a:lumOff val="25000"/>
                </a:schemeClr>
              </a:solidFill>
              <a:latin typeface="Söhne"/>
              <a:cs typeface="+mj-cs"/>
            </a:endParaRPr>
          </a:p>
        </p:txBody>
      </p:sp>
      <p:pic>
        <p:nvPicPr>
          <p:cNvPr id="8" name="صورة 7">
            <a:extLst>
              <a:ext uri="{FF2B5EF4-FFF2-40B4-BE49-F238E27FC236}">
                <a16:creationId xmlns:a16="http://schemas.microsoft.com/office/drawing/2014/main" id="{57A65A1F-A645-659B-DCD3-9D53BD6D7F6B}"/>
              </a:ext>
            </a:extLst>
          </p:cNvPr>
          <p:cNvPicPr>
            <a:picLocks noChangeAspect="1"/>
          </p:cNvPicPr>
          <p:nvPr/>
        </p:nvPicPr>
        <p:blipFill rotWithShape="1">
          <a:blip r:embed="rId2"/>
          <a:srcRect l="17735" t="45068" r="21953" b="8041"/>
          <a:stretch/>
        </p:blipFill>
        <p:spPr>
          <a:xfrm>
            <a:off x="1968160" y="2717426"/>
            <a:ext cx="8255679" cy="2639171"/>
          </a:xfrm>
          <a:prstGeom prst="rect">
            <a:avLst/>
          </a:prstGeom>
        </p:spPr>
      </p:pic>
    </p:spTree>
    <p:extLst>
      <p:ext uri="{BB962C8B-B14F-4D97-AF65-F5344CB8AC3E}">
        <p14:creationId xmlns:p14="http://schemas.microsoft.com/office/powerpoint/2010/main" val="443174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C021E6AE-F3FF-C6FD-21AA-6828809F02EF}"/>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rtl="0"/>
            <a:r>
              <a:rPr lang="en-US" sz="7200" b="1" i="0" kern="1200" dirty="0">
                <a:solidFill>
                  <a:schemeClr val="tx1"/>
                </a:solidFill>
                <a:effectLst/>
                <a:latin typeface="+mj-lt"/>
                <a:ea typeface="+mj-ea"/>
                <a:cs typeface="+mj-cs"/>
              </a:rPr>
              <a:t>integrating FLC with HOMER software </a:t>
            </a:r>
            <a:endParaRPr lang="en-US" sz="7200" kern="1200" dirty="0">
              <a:solidFill>
                <a:schemeClr val="tx1"/>
              </a:solidFill>
              <a:latin typeface="+mj-lt"/>
              <a:ea typeface="+mj-ea"/>
              <a:cs typeface="+mj-cs"/>
            </a:endParaRPr>
          </a:p>
        </p:txBody>
      </p:sp>
      <p:cxnSp>
        <p:nvCxnSpPr>
          <p:cNvPr id="18"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159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021E6AE-F3FF-C6FD-21AA-6828809F02EF}"/>
              </a:ext>
            </a:extLst>
          </p:cNvPr>
          <p:cNvSpPr>
            <a:spLocks noGrp="1"/>
          </p:cNvSpPr>
          <p:nvPr>
            <p:ph type="title"/>
          </p:nvPr>
        </p:nvSpPr>
        <p:spPr>
          <a:xfrm>
            <a:off x="838198" y="418942"/>
            <a:ext cx="10515600" cy="1325563"/>
          </a:xfrm>
        </p:spPr>
        <p:txBody>
          <a:bodyPr/>
          <a:lstStyle/>
          <a:p>
            <a:pPr algn="ctr" rtl="0"/>
            <a:r>
              <a:rPr lang="en-US" b="1" i="0" dirty="0">
                <a:solidFill>
                  <a:schemeClr val="tx1">
                    <a:lumMod val="75000"/>
                    <a:lumOff val="25000"/>
                  </a:schemeClr>
                </a:solidFill>
                <a:effectLst/>
                <a:latin typeface="Söhne"/>
              </a:rPr>
              <a:t>integrating FLC with HOMER software </a:t>
            </a:r>
            <a:endParaRPr lang="ar-SA" dirty="0">
              <a:solidFill>
                <a:schemeClr val="tx1">
                  <a:lumMod val="75000"/>
                  <a:lumOff val="25000"/>
                </a:schemeClr>
              </a:solidFill>
            </a:endParaRPr>
          </a:p>
        </p:txBody>
      </p:sp>
      <p:sp>
        <p:nvSpPr>
          <p:cNvPr id="3" name="مربع نص 2">
            <a:extLst>
              <a:ext uri="{FF2B5EF4-FFF2-40B4-BE49-F238E27FC236}">
                <a16:creationId xmlns:a16="http://schemas.microsoft.com/office/drawing/2014/main" id="{CCC6AD1C-F72B-DA67-322F-0F41AF1127D7}"/>
              </a:ext>
            </a:extLst>
          </p:cNvPr>
          <p:cNvSpPr txBox="1"/>
          <p:nvPr/>
        </p:nvSpPr>
        <p:spPr>
          <a:xfrm>
            <a:off x="3566555" y="1513672"/>
            <a:ext cx="5058885" cy="461665"/>
          </a:xfrm>
          <a:prstGeom prst="rect">
            <a:avLst/>
          </a:prstGeom>
          <a:noFill/>
        </p:spPr>
        <p:txBody>
          <a:bodyPr wrap="none" rtlCol="1">
            <a:spAutoFit/>
          </a:bodyPr>
          <a:lstStyle/>
          <a:p>
            <a:r>
              <a:rPr lang="en-US" sz="2400" b="1" dirty="0">
                <a:solidFill>
                  <a:schemeClr val="tx1">
                    <a:lumMod val="75000"/>
                    <a:lumOff val="25000"/>
                  </a:schemeClr>
                </a:solidFill>
                <a:latin typeface="Söhne"/>
              </a:rPr>
              <a:t>My</a:t>
            </a:r>
            <a:r>
              <a:rPr lang="en-US" sz="2400" b="1" i="0" dirty="0">
                <a:solidFill>
                  <a:schemeClr val="tx1">
                    <a:lumMod val="75000"/>
                    <a:lumOff val="25000"/>
                  </a:schemeClr>
                </a:solidFill>
                <a:effectLst/>
                <a:latin typeface="Söhne"/>
              </a:rPr>
              <a:t> project is divided into three stages</a:t>
            </a:r>
            <a:endParaRPr lang="ar-SA" sz="2400" b="1" dirty="0">
              <a:solidFill>
                <a:schemeClr val="tx1">
                  <a:lumMod val="75000"/>
                  <a:lumOff val="25000"/>
                </a:schemeClr>
              </a:solidFill>
            </a:endParaRPr>
          </a:p>
        </p:txBody>
      </p:sp>
      <p:sp>
        <p:nvSpPr>
          <p:cNvPr id="4" name="مربع نص 3">
            <a:extLst>
              <a:ext uri="{FF2B5EF4-FFF2-40B4-BE49-F238E27FC236}">
                <a16:creationId xmlns:a16="http://schemas.microsoft.com/office/drawing/2014/main" id="{CCD1E9F8-E0D3-027D-F814-AE3DA5DA51F9}"/>
              </a:ext>
            </a:extLst>
          </p:cNvPr>
          <p:cNvSpPr txBox="1"/>
          <p:nvPr/>
        </p:nvSpPr>
        <p:spPr>
          <a:xfrm>
            <a:off x="838198" y="2484350"/>
            <a:ext cx="9509760" cy="2350965"/>
          </a:xfrm>
          <a:prstGeom prst="rect">
            <a:avLst/>
          </a:prstGeom>
          <a:noFill/>
        </p:spPr>
        <p:txBody>
          <a:bodyPr wrap="square" rtlCol="1">
            <a:spAutoFit/>
          </a:bodyPr>
          <a:lstStyle/>
          <a:p>
            <a:pPr marL="285750" indent="-285750" algn="l" rtl="0">
              <a:lnSpc>
                <a:spcPct val="150000"/>
              </a:lnSpc>
              <a:buFont typeface="Arial" panose="020B0604020202020204" pitchFamily="34" charset="0"/>
              <a:buChar char="•"/>
            </a:pPr>
            <a:r>
              <a:rPr lang="en-US" sz="2000" b="1" dirty="0">
                <a:solidFill>
                  <a:schemeClr val="tx1">
                    <a:lumMod val="75000"/>
                    <a:lumOff val="25000"/>
                  </a:schemeClr>
                </a:solidFill>
              </a:rPr>
              <a:t>Stage 1: </a:t>
            </a:r>
            <a:r>
              <a:rPr lang="en-US" sz="2000" dirty="0">
                <a:solidFill>
                  <a:schemeClr val="tx1">
                    <a:lumMod val="75000"/>
                    <a:lumOff val="25000"/>
                  </a:schemeClr>
                </a:solidFill>
              </a:rPr>
              <a:t>involves the initial design of the FLC and the development of a PSO and GA strategy</a:t>
            </a:r>
          </a:p>
          <a:p>
            <a:pPr marL="285750" indent="-285750" algn="l" rtl="0">
              <a:lnSpc>
                <a:spcPct val="150000"/>
              </a:lnSpc>
              <a:buFont typeface="Arial" panose="020B0604020202020204" pitchFamily="34" charset="0"/>
              <a:buChar char="•"/>
            </a:pPr>
            <a:r>
              <a:rPr lang="en-US" sz="2000" b="1" dirty="0">
                <a:solidFill>
                  <a:schemeClr val="tx1">
                    <a:lumMod val="75000"/>
                    <a:lumOff val="25000"/>
                  </a:schemeClr>
                </a:solidFill>
              </a:rPr>
              <a:t>Stage 2: </a:t>
            </a:r>
            <a:r>
              <a:rPr lang="en-US" sz="2000" dirty="0">
                <a:solidFill>
                  <a:schemeClr val="tx1">
                    <a:lumMod val="75000"/>
                    <a:lumOff val="25000"/>
                  </a:schemeClr>
                </a:solidFill>
              </a:rPr>
              <a:t>is focused on the tuning of the FLC using the PSO and GA algorithm</a:t>
            </a:r>
          </a:p>
          <a:p>
            <a:pPr marL="285750" indent="-285750" algn="l" rtl="0">
              <a:lnSpc>
                <a:spcPct val="150000"/>
              </a:lnSpc>
              <a:buFont typeface="Arial" panose="020B0604020202020204" pitchFamily="34" charset="0"/>
              <a:buChar char="•"/>
            </a:pPr>
            <a:r>
              <a:rPr lang="en-US" sz="2000" b="1" dirty="0">
                <a:solidFill>
                  <a:schemeClr val="tx1">
                    <a:lumMod val="75000"/>
                    <a:lumOff val="25000"/>
                  </a:schemeClr>
                </a:solidFill>
              </a:rPr>
              <a:t>Stage 3: </a:t>
            </a:r>
            <a:r>
              <a:rPr lang="en-US" sz="2000" dirty="0">
                <a:solidFill>
                  <a:schemeClr val="tx1">
                    <a:lumMod val="75000"/>
                    <a:lumOff val="25000"/>
                  </a:schemeClr>
                </a:solidFill>
              </a:rPr>
              <a:t>we integrate this optimized FLC into the HOMER software for practical energy system analysis</a:t>
            </a:r>
            <a:endParaRPr lang="ar-SA" sz="2000" dirty="0">
              <a:solidFill>
                <a:schemeClr val="tx1">
                  <a:lumMod val="75000"/>
                  <a:lumOff val="25000"/>
                </a:schemeClr>
              </a:solidFill>
            </a:endParaRPr>
          </a:p>
        </p:txBody>
      </p:sp>
    </p:spTree>
    <p:extLst>
      <p:ext uri="{BB962C8B-B14F-4D97-AF65-F5344CB8AC3E}">
        <p14:creationId xmlns:p14="http://schemas.microsoft.com/office/powerpoint/2010/main" val="383997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2F20819-591C-868D-5DD1-1C111720887D}"/>
              </a:ext>
            </a:extLst>
          </p:cNvPr>
          <p:cNvSpPr>
            <a:spLocks noGrp="1"/>
          </p:cNvSpPr>
          <p:nvPr>
            <p:ph type="title"/>
          </p:nvPr>
        </p:nvSpPr>
        <p:spPr/>
        <p:txBody>
          <a:bodyPr/>
          <a:lstStyle/>
          <a:p>
            <a:pPr algn="ctr"/>
            <a:r>
              <a:rPr lang="en-US" i="0" dirty="0">
                <a:effectLst/>
                <a:latin typeface="Söhne"/>
              </a:rPr>
              <a:t>Introduction</a:t>
            </a:r>
            <a:br>
              <a:rPr lang="en-US" b="1" i="0" dirty="0">
                <a:effectLst/>
                <a:latin typeface="Söhne"/>
              </a:rPr>
            </a:br>
            <a:endParaRPr lang="ar-SA" dirty="0"/>
          </a:p>
        </p:txBody>
      </p:sp>
      <p:sp>
        <p:nvSpPr>
          <p:cNvPr id="3" name="عنصر نائب للمحتوى 2">
            <a:extLst>
              <a:ext uri="{FF2B5EF4-FFF2-40B4-BE49-F238E27FC236}">
                <a16:creationId xmlns:a16="http://schemas.microsoft.com/office/drawing/2014/main" id="{7FBEDDA5-944B-870D-E545-B6DD72F38514}"/>
              </a:ext>
            </a:extLst>
          </p:cNvPr>
          <p:cNvSpPr>
            <a:spLocks noGrp="1"/>
          </p:cNvSpPr>
          <p:nvPr>
            <p:ph idx="1"/>
          </p:nvPr>
        </p:nvSpPr>
        <p:spPr/>
        <p:txBody>
          <a:bodyPr/>
          <a:lstStyle/>
          <a:p>
            <a:pPr marL="0" indent="0" algn="ctr" rtl="0">
              <a:buNone/>
            </a:pPr>
            <a:r>
              <a:rPr lang="en-US" dirty="0"/>
              <a:t>My project focuses on enhancing the HOMER software by integrating a Fuzzy Logic Controller (FLC), which is an intelligent control system optimized using Particle Swarm Optimization (PSO) and Genetic Algorithms (GA). This integration is designed to significantly improve the simulation capabilities of the software, enabling more accurate and efficient management of renewable energy resources.</a:t>
            </a:r>
            <a:endParaRPr lang="ar-SA" dirty="0"/>
          </a:p>
        </p:txBody>
      </p:sp>
    </p:spTree>
    <p:extLst>
      <p:ext uri="{BB962C8B-B14F-4D97-AF65-F5344CB8AC3E}">
        <p14:creationId xmlns:p14="http://schemas.microsoft.com/office/powerpoint/2010/main" val="385839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021E6AE-F3FF-C6FD-21AA-6828809F02EF}"/>
              </a:ext>
            </a:extLst>
          </p:cNvPr>
          <p:cNvSpPr>
            <a:spLocks noGrp="1"/>
          </p:cNvSpPr>
          <p:nvPr>
            <p:ph type="title"/>
          </p:nvPr>
        </p:nvSpPr>
        <p:spPr>
          <a:xfrm>
            <a:off x="838199" y="-243839"/>
            <a:ext cx="10515600" cy="1325563"/>
          </a:xfrm>
        </p:spPr>
        <p:txBody>
          <a:bodyPr/>
          <a:lstStyle/>
          <a:p>
            <a:pPr algn="ctr" rtl="0"/>
            <a:r>
              <a:rPr lang="en-US" b="1" i="0" dirty="0">
                <a:solidFill>
                  <a:schemeClr val="tx1">
                    <a:lumMod val="75000"/>
                    <a:lumOff val="25000"/>
                  </a:schemeClr>
                </a:solidFill>
                <a:effectLst/>
                <a:latin typeface="Söhne"/>
              </a:rPr>
              <a:t>integrating FLC with HOMER software </a:t>
            </a:r>
            <a:endParaRPr lang="ar-SA" dirty="0">
              <a:solidFill>
                <a:schemeClr val="tx1">
                  <a:lumMod val="75000"/>
                  <a:lumOff val="25000"/>
                </a:schemeClr>
              </a:solidFill>
            </a:endParaRPr>
          </a:p>
        </p:txBody>
      </p:sp>
      <p:sp>
        <p:nvSpPr>
          <p:cNvPr id="3" name="عنصر نائب للمحتوى 2">
            <a:extLst>
              <a:ext uri="{FF2B5EF4-FFF2-40B4-BE49-F238E27FC236}">
                <a16:creationId xmlns:a16="http://schemas.microsoft.com/office/drawing/2014/main" id="{7439B9AB-8B4D-B22F-A3E0-C7A0118B57A9}"/>
              </a:ext>
            </a:extLst>
          </p:cNvPr>
          <p:cNvSpPr>
            <a:spLocks noGrp="1"/>
          </p:cNvSpPr>
          <p:nvPr>
            <p:ph idx="1"/>
          </p:nvPr>
        </p:nvSpPr>
        <p:spPr>
          <a:xfrm>
            <a:off x="4781641" y="746444"/>
            <a:ext cx="2628717" cy="670559"/>
          </a:xfrm>
        </p:spPr>
        <p:txBody>
          <a:bodyPr>
            <a:normAutofit/>
          </a:bodyPr>
          <a:lstStyle/>
          <a:p>
            <a:pPr marL="0" indent="0" algn="ctr" rtl="0">
              <a:buNone/>
            </a:pPr>
            <a:r>
              <a:rPr lang="en-US" b="1" u="sng" dirty="0">
                <a:solidFill>
                  <a:schemeClr val="tx1">
                    <a:lumMod val="75000"/>
                    <a:lumOff val="25000"/>
                  </a:schemeClr>
                </a:solidFill>
                <a:latin typeface="Söhne"/>
                <a:cs typeface="+mj-cs"/>
              </a:rPr>
              <a:t>Flow Chart</a:t>
            </a:r>
            <a:endParaRPr lang="ar-SA" b="1" u="sng" dirty="0">
              <a:solidFill>
                <a:schemeClr val="tx1">
                  <a:lumMod val="75000"/>
                  <a:lumOff val="25000"/>
                </a:schemeClr>
              </a:solidFill>
              <a:latin typeface="Söhne"/>
              <a:cs typeface="+mj-cs"/>
            </a:endParaRPr>
          </a:p>
        </p:txBody>
      </p:sp>
      <p:pic>
        <p:nvPicPr>
          <p:cNvPr id="2050" name="Picture 2">
            <a:extLst>
              <a:ext uri="{FF2B5EF4-FFF2-40B4-BE49-F238E27FC236}">
                <a16:creationId xmlns:a16="http://schemas.microsoft.com/office/drawing/2014/main" id="{584196D0-85A4-8553-EAEB-5AEE13C96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00" y="1081724"/>
            <a:ext cx="7884160" cy="5524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5254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021E6AE-F3FF-C6FD-21AA-6828809F02EF}"/>
              </a:ext>
            </a:extLst>
          </p:cNvPr>
          <p:cNvSpPr>
            <a:spLocks noGrp="1"/>
          </p:cNvSpPr>
          <p:nvPr>
            <p:ph type="title"/>
          </p:nvPr>
        </p:nvSpPr>
        <p:spPr>
          <a:xfrm>
            <a:off x="838200" y="387357"/>
            <a:ext cx="10515600" cy="1325563"/>
          </a:xfrm>
        </p:spPr>
        <p:txBody>
          <a:bodyPr/>
          <a:lstStyle/>
          <a:p>
            <a:pPr algn="ctr" rtl="0"/>
            <a:r>
              <a:rPr lang="en-US" b="1" i="0" dirty="0">
                <a:solidFill>
                  <a:schemeClr val="tx1">
                    <a:lumMod val="75000"/>
                    <a:lumOff val="25000"/>
                  </a:schemeClr>
                </a:solidFill>
                <a:effectLst/>
                <a:latin typeface="Söhne"/>
              </a:rPr>
              <a:t>integrating FLC with HOMER software </a:t>
            </a:r>
            <a:endParaRPr lang="ar-SA" dirty="0">
              <a:solidFill>
                <a:schemeClr val="tx1">
                  <a:lumMod val="75000"/>
                  <a:lumOff val="25000"/>
                </a:schemeClr>
              </a:solidFill>
            </a:endParaRPr>
          </a:p>
        </p:txBody>
      </p:sp>
      <p:sp>
        <p:nvSpPr>
          <p:cNvPr id="7" name="عنصر نائب للمحتوى 2">
            <a:extLst>
              <a:ext uri="{FF2B5EF4-FFF2-40B4-BE49-F238E27FC236}">
                <a16:creationId xmlns:a16="http://schemas.microsoft.com/office/drawing/2014/main" id="{1F14607F-744A-6155-93EF-69418D85D515}"/>
              </a:ext>
            </a:extLst>
          </p:cNvPr>
          <p:cNvSpPr>
            <a:spLocks noGrp="1"/>
          </p:cNvSpPr>
          <p:nvPr>
            <p:ph idx="1"/>
          </p:nvPr>
        </p:nvSpPr>
        <p:spPr>
          <a:xfrm>
            <a:off x="838200" y="1910079"/>
            <a:ext cx="10515600" cy="4266883"/>
          </a:xfrm>
        </p:spPr>
        <p:txBody>
          <a:bodyPr>
            <a:normAutofit/>
          </a:bodyPr>
          <a:lstStyle/>
          <a:p>
            <a:pPr marL="0" indent="0" algn="ctr" rtl="0">
              <a:buNone/>
            </a:pPr>
            <a:r>
              <a:rPr lang="en-US" b="1" dirty="0">
                <a:solidFill>
                  <a:schemeClr val="tx1">
                    <a:lumMod val="75000"/>
                    <a:lumOff val="25000"/>
                  </a:schemeClr>
                </a:solidFill>
                <a:latin typeface="Söhne"/>
                <a:cs typeface="+mj-cs"/>
              </a:rPr>
              <a:t>System Schematic</a:t>
            </a:r>
          </a:p>
          <a:p>
            <a:pPr marL="0" indent="0" algn="ctr" rtl="0">
              <a:buNone/>
            </a:pPr>
            <a:endParaRPr lang="ar-SA" b="1" dirty="0">
              <a:solidFill>
                <a:schemeClr val="tx1">
                  <a:lumMod val="75000"/>
                  <a:lumOff val="25000"/>
                </a:schemeClr>
              </a:solidFill>
              <a:latin typeface="Söhne"/>
              <a:cs typeface="+mj-cs"/>
            </a:endParaRPr>
          </a:p>
        </p:txBody>
      </p:sp>
      <p:pic>
        <p:nvPicPr>
          <p:cNvPr id="4" name="صورة 3">
            <a:extLst>
              <a:ext uri="{FF2B5EF4-FFF2-40B4-BE49-F238E27FC236}">
                <a16:creationId xmlns:a16="http://schemas.microsoft.com/office/drawing/2014/main" id="{0D20EA76-9E09-E2A2-A1B6-0877CD371081}"/>
              </a:ext>
            </a:extLst>
          </p:cNvPr>
          <p:cNvPicPr>
            <a:picLocks noChangeAspect="1"/>
          </p:cNvPicPr>
          <p:nvPr/>
        </p:nvPicPr>
        <p:blipFill>
          <a:blip r:embed="rId2"/>
          <a:stretch>
            <a:fillRect/>
          </a:stretch>
        </p:blipFill>
        <p:spPr>
          <a:xfrm>
            <a:off x="4057553" y="2622916"/>
            <a:ext cx="4076894" cy="3183328"/>
          </a:xfrm>
          <a:prstGeom prst="rect">
            <a:avLst/>
          </a:prstGeom>
        </p:spPr>
      </p:pic>
    </p:spTree>
    <p:extLst>
      <p:ext uri="{BB962C8B-B14F-4D97-AF65-F5344CB8AC3E}">
        <p14:creationId xmlns:p14="http://schemas.microsoft.com/office/powerpoint/2010/main" val="2477059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021E6AE-F3FF-C6FD-21AA-6828809F02EF}"/>
              </a:ext>
            </a:extLst>
          </p:cNvPr>
          <p:cNvSpPr>
            <a:spLocks noGrp="1"/>
          </p:cNvSpPr>
          <p:nvPr>
            <p:ph type="title"/>
          </p:nvPr>
        </p:nvSpPr>
        <p:spPr>
          <a:xfrm>
            <a:off x="838200" y="387357"/>
            <a:ext cx="10515600" cy="1325563"/>
          </a:xfrm>
        </p:spPr>
        <p:txBody>
          <a:bodyPr/>
          <a:lstStyle/>
          <a:p>
            <a:pPr algn="ctr" rtl="0"/>
            <a:r>
              <a:rPr lang="en-US" b="1" i="0" dirty="0">
                <a:solidFill>
                  <a:schemeClr val="tx1">
                    <a:lumMod val="75000"/>
                    <a:lumOff val="25000"/>
                  </a:schemeClr>
                </a:solidFill>
                <a:effectLst/>
                <a:latin typeface="Söhne"/>
              </a:rPr>
              <a:t>integrating FLC with HOMER software </a:t>
            </a:r>
            <a:endParaRPr lang="ar-SA" dirty="0">
              <a:solidFill>
                <a:schemeClr val="tx1">
                  <a:lumMod val="75000"/>
                  <a:lumOff val="25000"/>
                </a:schemeClr>
              </a:solidFill>
            </a:endParaRPr>
          </a:p>
        </p:txBody>
      </p:sp>
      <p:sp>
        <p:nvSpPr>
          <p:cNvPr id="7" name="عنصر نائب للمحتوى 2">
            <a:extLst>
              <a:ext uri="{FF2B5EF4-FFF2-40B4-BE49-F238E27FC236}">
                <a16:creationId xmlns:a16="http://schemas.microsoft.com/office/drawing/2014/main" id="{1F14607F-744A-6155-93EF-69418D85D515}"/>
              </a:ext>
            </a:extLst>
          </p:cNvPr>
          <p:cNvSpPr>
            <a:spLocks noGrp="1"/>
          </p:cNvSpPr>
          <p:nvPr>
            <p:ph idx="1"/>
          </p:nvPr>
        </p:nvSpPr>
        <p:spPr>
          <a:xfrm>
            <a:off x="838200" y="1910079"/>
            <a:ext cx="10515600" cy="4266883"/>
          </a:xfrm>
        </p:spPr>
        <p:txBody>
          <a:bodyPr>
            <a:normAutofit/>
          </a:bodyPr>
          <a:lstStyle/>
          <a:p>
            <a:pPr marL="0" indent="0" algn="ctr" rtl="0">
              <a:buNone/>
            </a:pPr>
            <a:r>
              <a:rPr lang="en-US" b="1" dirty="0">
                <a:solidFill>
                  <a:schemeClr val="tx1">
                    <a:lumMod val="75000"/>
                    <a:lumOff val="25000"/>
                  </a:schemeClr>
                </a:solidFill>
                <a:latin typeface="Söhne"/>
                <a:cs typeface="+mj-cs"/>
              </a:rPr>
              <a:t>FLC Model</a:t>
            </a:r>
          </a:p>
          <a:p>
            <a:pPr marL="0" indent="0" algn="ctr" rtl="0">
              <a:buNone/>
            </a:pPr>
            <a:endParaRPr lang="ar-SA" b="1" dirty="0">
              <a:solidFill>
                <a:schemeClr val="tx1">
                  <a:lumMod val="75000"/>
                  <a:lumOff val="25000"/>
                </a:schemeClr>
              </a:solidFill>
              <a:latin typeface="Söhne"/>
              <a:cs typeface="+mj-cs"/>
            </a:endParaRPr>
          </a:p>
        </p:txBody>
      </p:sp>
      <p:pic>
        <p:nvPicPr>
          <p:cNvPr id="10" name="صورة 9">
            <a:extLst>
              <a:ext uri="{FF2B5EF4-FFF2-40B4-BE49-F238E27FC236}">
                <a16:creationId xmlns:a16="http://schemas.microsoft.com/office/drawing/2014/main" id="{E50FA06A-EF02-7457-C39D-5C7FD825702F}"/>
              </a:ext>
            </a:extLst>
          </p:cNvPr>
          <p:cNvPicPr>
            <a:picLocks noChangeAspect="1"/>
          </p:cNvPicPr>
          <p:nvPr/>
        </p:nvPicPr>
        <p:blipFill rotWithShape="1">
          <a:blip r:embed="rId2">
            <a:extLst>
              <a:ext uri="{28A0092B-C50C-407E-A947-70E740481C1C}">
                <a14:useLocalDpi xmlns:a14="http://schemas.microsoft.com/office/drawing/2010/main" val="0"/>
              </a:ext>
            </a:extLst>
          </a:blip>
          <a:srcRect l="-1" t="749" b="842"/>
          <a:stretch/>
        </p:blipFill>
        <p:spPr>
          <a:xfrm>
            <a:off x="1362269" y="2593910"/>
            <a:ext cx="9511449" cy="2527178"/>
          </a:xfrm>
          <a:prstGeom prst="rect">
            <a:avLst/>
          </a:prstGeom>
        </p:spPr>
      </p:pic>
    </p:spTree>
    <p:extLst>
      <p:ext uri="{BB962C8B-B14F-4D97-AF65-F5344CB8AC3E}">
        <p14:creationId xmlns:p14="http://schemas.microsoft.com/office/powerpoint/2010/main" val="52174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021E6AE-F3FF-C6FD-21AA-6828809F02EF}"/>
              </a:ext>
            </a:extLst>
          </p:cNvPr>
          <p:cNvSpPr>
            <a:spLocks noGrp="1"/>
          </p:cNvSpPr>
          <p:nvPr>
            <p:ph type="title"/>
          </p:nvPr>
        </p:nvSpPr>
        <p:spPr>
          <a:xfrm>
            <a:off x="2424626" y="307258"/>
            <a:ext cx="7342747" cy="569434"/>
          </a:xfrm>
        </p:spPr>
        <p:txBody>
          <a:bodyPr vert="horz" lIns="91440" tIns="45720" rIns="91440" bIns="45720" rtlCol="0" anchor="b">
            <a:normAutofit/>
          </a:bodyPr>
          <a:lstStyle/>
          <a:p>
            <a:pPr algn="ctr" rtl="0"/>
            <a:r>
              <a:rPr lang="en-US" sz="3200" b="1" i="0" kern="1200" dirty="0">
                <a:effectLst/>
                <a:latin typeface="+mj-lt"/>
                <a:ea typeface="+mj-ea"/>
                <a:cs typeface="+mj-cs"/>
              </a:rPr>
              <a:t>integrating FLC with HOMER software </a:t>
            </a:r>
            <a:endParaRPr lang="en-US" sz="3200" kern="1200" dirty="0">
              <a:latin typeface="+mj-lt"/>
              <a:ea typeface="+mj-ea"/>
              <a:cs typeface="+mj-cs"/>
            </a:endParaRPr>
          </a:p>
        </p:txBody>
      </p:sp>
      <p:sp>
        <p:nvSpPr>
          <p:cNvPr id="7" name="عنصر نائب للمحتوى 2">
            <a:extLst>
              <a:ext uri="{FF2B5EF4-FFF2-40B4-BE49-F238E27FC236}">
                <a16:creationId xmlns:a16="http://schemas.microsoft.com/office/drawing/2014/main" id="{1F14607F-744A-6155-93EF-69418D85D515}"/>
              </a:ext>
            </a:extLst>
          </p:cNvPr>
          <p:cNvSpPr>
            <a:spLocks noGrp="1"/>
          </p:cNvSpPr>
          <p:nvPr>
            <p:ph idx="1"/>
          </p:nvPr>
        </p:nvSpPr>
        <p:spPr>
          <a:xfrm>
            <a:off x="5628640" y="876692"/>
            <a:ext cx="1335314" cy="474588"/>
          </a:xfrm>
        </p:spPr>
        <p:txBody>
          <a:bodyPr vert="horz" lIns="91440" tIns="45720" rIns="91440" bIns="45720" rtlCol="0" anchor="t">
            <a:normAutofit/>
          </a:bodyPr>
          <a:lstStyle/>
          <a:p>
            <a:pPr marL="0" indent="0" rtl="0">
              <a:buNone/>
            </a:pPr>
            <a:r>
              <a:rPr lang="en-US" sz="2000" b="1" u="sng" kern="1200" spc="300" dirty="0">
                <a:effectLst>
                  <a:outerShdw blurRad="38100" dist="38100" dir="2700000" algn="tl">
                    <a:srgbClr val="000000">
                      <a:alpha val="43137"/>
                    </a:srgbClr>
                  </a:outerShdw>
                </a:effectLst>
                <a:latin typeface="+mn-lt"/>
                <a:ea typeface="+mn-ea"/>
                <a:cs typeface="+mn-cs"/>
              </a:rPr>
              <a:t>Results:</a:t>
            </a:r>
          </a:p>
        </p:txBody>
      </p:sp>
      <p:grpSp>
        <p:nvGrpSpPr>
          <p:cNvPr id="58" name="Group 4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51" name="Rectangle 5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9" name="مخطط 8">
            <a:extLst>
              <a:ext uri="{FF2B5EF4-FFF2-40B4-BE49-F238E27FC236}">
                <a16:creationId xmlns:a16="http://schemas.microsoft.com/office/drawing/2014/main" id="{44E84A0E-036C-44C8-9689-21F74B9DC563}"/>
              </a:ext>
            </a:extLst>
          </p:cNvPr>
          <p:cNvGraphicFramePr>
            <a:graphicFrameLocks/>
          </p:cNvGraphicFramePr>
          <p:nvPr>
            <p:extLst>
              <p:ext uri="{D42A27DB-BD31-4B8C-83A1-F6EECF244321}">
                <p14:modId xmlns:p14="http://schemas.microsoft.com/office/powerpoint/2010/main" val="1793981580"/>
              </p:ext>
            </p:extLst>
          </p:nvPr>
        </p:nvGraphicFramePr>
        <p:xfrm>
          <a:off x="1711269" y="1344034"/>
          <a:ext cx="8797036" cy="20849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مخطط 9">
            <a:extLst>
              <a:ext uri="{FF2B5EF4-FFF2-40B4-BE49-F238E27FC236}">
                <a16:creationId xmlns:a16="http://schemas.microsoft.com/office/drawing/2014/main" id="{FEAC4968-E4F7-40A8-B193-DCD5E97F8FF0}"/>
              </a:ext>
            </a:extLst>
          </p:cNvPr>
          <p:cNvGraphicFramePr>
            <a:graphicFrameLocks/>
          </p:cNvGraphicFramePr>
          <p:nvPr>
            <p:extLst>
              <p:ext uri="{D42A27DB-BD31-4B8C-83A1-F6EECF244321}">
                <p14:modId xmlns:p14="http://schemas.microsoft.com/office/powerpoint/2010/main" val="2201562903"/>
              </p:ext>
            </p:extLst>
          </p:nvPr>
        </p:nvGraphicFramePr>
        <p:xfrm>
          <a:off x="1707263" y="3648816"/>
          <a:ext cx="8801042" cy="23324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4074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C021E6AE-F3FF-C6FD-21AA-6828809F02E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rtl="0"/>
            <a:r>
              <a:rPr lang="en-US" sz="5600" b="1" i="0" kern="1200" dirty="0">
                <a:solidFill>
                  <a:schemeClr val="tx1"/>
                </a:solidFill>
                <a:effectLst/>
                <a:latin typeface="+mj-lt"/>
                <a:ea typeface="+mj-ea"/>
                <a:cs typeface="+mj-cs"/>
              </a:rPr>
              <a:t>integrating FLC with HOMER software </a:t>
            </a:r>
            <a:endParaRPr lang="en-US" sz="5600" kern="1200" dirty="0">
              <a:solidFill>
                <a:schemeClr val="tx1"/>
              </a:solidFill>
              <a:latin typeface="+mj-lt"/>
              <a:ea typeface="+mj-ea"/>
              <a:cs typeface="+mj-cs"/>
            </a:endParaRPr>
          </a:p>
        </p:txBody>
      </p:sp>
      <p:sp>
        <p:nvSpPr>
          <p:cNvPr id="7" name="عنصر نائب للمحتوى 2">
            <a:extLst>
              <a:ext uri="{FF2B5EF4-FFF2-40B4-BE49-F238E27FC236}">
                <a16:creationId xmlns:a16="http://schemas.microsoft.com/office/drawing/2014/main" id="{1F14607F-744A-6155-93EF-69418D85D515}"/>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rtl="0">
              <a:buNone/>
            </a:pPr>
            <a:r>
              <a:rPr lang="en-US" sz="2400" b="1" u="sng" kern="1200" spc="300">
                <a:solidFill>
                  <a:schemeClr val="tx1"/>
                </a:solidFill>
                <a:effectLst>
                  <a:outerShdw blurRad="38100" dist="38100" dir="2700000" algn="tl">
                    <a:srgbClr val="000000">
                      <a:alpha val="43137"/>
                    </a:srgbClr>
                  </a:outerShdw>
                </a:effectLst>
                <a:latin typeface="+mn-lt"/>
                <a:ea typeface="+mn-ea"/>
                <a:cs typeface="+mn-cs"/>
              </a:rPr>
              <a:t>Results:</a:t>
            </a:r>
          </a:p>
        </p:txBody>
      </p:sp>
      <p:sp>
        <p:nvSpPr>
          <p:cNvPr id="4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جدول 3">
            <a:extLst>
              <a:ext uri="{FF2B5EF4-FFF2-40B4-BE49-F238E27FC236}">
                <a16:creationId xmlns:a16="http://schemas.microsoft.com/office/drawing/2014/main" id="{EE6BB25D-C3D6-0655-1E05-165F01C22DE2}"/>
              </a:ext>
            </a:extLst>
          </p:cNvPr>
          <p:cNvGraphicFramePr>
            <a:graphicFrameLocks noGrp="1"/>
          </p:cNvGraphicFramePr>
          <p:nvPr>
            <p:extLst>
              <p:ext uri="{D42A27DB-BD31-4B8C-83A1-F6EECF244321}">
                <p14:modId xmlns:p14="http://schemas.microsoft.com/office/powerpoint/2010/main" val="205773224"/>
              </p:ext>
            </p:extLst>
          </p:nvPr>
        </p:nvGraphicFramePr>
        <p:xfrm>
          <a:off x="320040" y="3231379"/>
          <a:ext cx="11509352" cy="2390541"/>
        </p:xfrm>
        <a:graphic>
          <a:graphicData uri="http://schemas.openxmlformats.org/drawingml/2006/table">
            <a:tbl>
              <a:tblPr firstRow="1" bandRow="1">
                <a:tableStyleId>{5C22544A-7EE6-4342-B048-85BDC9FD1C3A}</a:tableStyleId>
              </a:tblPr>
              <a:tblGrid>
                <a:gridCol w="1594566">
                  <a:extLst>
                    <a:ext uri="{9D8B030D-6E8A-4147-A177-3AD203B41FA5}">
                      <a16:colId xmlns:a16="http://schemas.microsoft.com/office/drawing/2014/main" val="2888365172"/>
                    </a:ext>
                  </a:extLst>
                </a:gridCol>
                <a:gridCol w="1108512">
                  <a:extLst>
                    <a:ext uri="{9D8B030D-6E8A-4147-A177-3AD203B41FA5}">
                      <a16:colId xmlns:a16="http://schemas.microsoft.com/office/drawing/2014/main" val="129963483"/>
                    </a:ext>
                  </a:extLst>
                </a:gridCol>
                <a:gridCol w="1228500">
                  <a:extLst>
                    <a:ext uri="{9D8B030D-6E8A-4147-A177-3AD203B41FA5}">
                      <a16:colId xmlns:a16="http://schemas.microsoft.com/office/drawing/2014/main" val="2177990105"/>
                    </a:ext>
                  </a:extLst>
                </a:gridCol>
                <a:gridCol w="1723040">
                  <a:extLst>
                    <a:ext uri="{9D8B030D-6E8A-4147-A177-3AD203B41FA5}">
                      <a16:colId xmlns:a16="http://schemas.microsoft.com/office/drawing/2014/main" val="3582024511"/>
                    </a:ext>
                  </a:extLst>
                </a:gridCol>
                <a:gridCol w="1723040">
                  <a:extLst>
                    <a:ext uri="{9D8B030D-6E8A-4147-A177-3AD203B41FA5}">
                      <a16:colId xmlns:a16="http://schemas.microsoft.com/office/drawing/2014/main" val="25908939"/>
                    </a:ext>
                  </a:extLst>
                </a:gridCol>
                <a:gridCol w="1662014">
                  <a:extLst>
                    <a:ext uri="{9D8B030D-6E8A-4147-A177-3AD203B41FA5}">
                      <a16:colId xmlns:a16="http://schemas.microsoft.com/office/drawing/2014/main" val="2296642588"/>
                    </a:ext>
                  </a:extLst>
                </a:gridCol>
                <a:gridCol w="1234840">
                  <a:extLst>
                    <a:ext uri="{9D8B030D-6E8A-4147-A177-3AD203B41FA5}">
                      <a16:colId xmlns:a16="http://schemas.microsoft.com/office/drawing/2014/main" val="2673885450"/>
                    </a:ext>
                  </a:extLst>
                </a:gridCol>
                <a:gridCol w="1234840">
                  <a:extLst>
                    <a:ext uri="{9D8B030D-6E8A-4147-A177-3AD203B41FA5}">
                      <a16:colId xmlns:a16="http://schemas.microsoft.com/office/drawing/2014/main" val="858841076"/>
                    </a:ext>
                  </a:extLst>
                </a:gridCol>
              </a:tblGrid>
              <a:tr h="1106391">
                <a:tc>
                  <a:txBody>
                    <a:bodyPr/>
                    <a:lstStyle/>
                    <a:p>
                      <a:pPr algn="ctr" fontAlgn="ctr"/>
                      <a:r>
                        <a:rPr lang="en-US" sz="2200" b="1" u="none" strike="noStrike">
                          <a:effectLst/>
                        </a:rPr>
                        <a:t>Controller</a:t>
                      </a:r>
                      <a:endParaRPr lang="en-US" sz="2200" b="1" i="0" u="none" strike="noStrike">
                        <a:solidFill>
                          <a:srgbClr val="FFFFFF"/>
                        </a:solidFill>
                        <a:effectLst/>
                        <a:latin typeface="Arial" panose="020B0604020202020204" pitchFamily="34" charset="0"/>
                      </a:endParaRPr>
                    </a:p>
                  </a:txBody>
                  <a:tcPr marL="14879" marR="14879" marT="14879" marB="0" anchor="ctr"/>
                </a:tc>
                <a:tc>
                  <a:txBody>
                    <a:bodyPr/>
                    <a:lstStyle/>
                    <a:p>
                      <a:pPr algn="ctr" fontAlgn="ctr"/>
                      <a:r>
                        <a:rPr lang="en-US" sz="2200" b="1" u="none" strike="noStrike">
                          <a:effectLst/>
                        </a:rPr>
                        <a:t>sys cost</a:t>
                      </a:r>
                      <a:endParaRPr lang="en-US" sz="2200" b="1" i="0" u="none" strike="noStrike">
                        <a:solidFill>
                          <a:srgbClr val="FFFFFF"/>
                        </a:solidFill>
                        <a:effectLst/>
                        <a:latin typeface="Arial" panose="020B0604020202020204" pitchFamily="34" charset="0"/>
                      </a:endParaRPr>
                    </a:p>
                  </a:txBody>
                  <a:tcPr marL="14879" marR="14879" marT="14879" marB="0" anchor="ctr"/>
                </a:tc>
                <a:tc>
                  <a:txBody>
                    <a:bodyPr/>
                    <a:lstStyle/>
                    <a:p>
                      <a:pPr algn="ctr" fontAlgn="ctr"/>
                      <a:r>
                        <a:rPr lang="en-US" sz="2200" b="1" u="none" strike="noStrike" dirty="0">
                          <a:effectLst/>
                        </a:rPr>
                        <a:t>Battery cost</a:t>
                      </a:r>
                      <a:endParaRPr lang="en-US" sz="2200" b="1" i="0" u="none" strike="noStrike" dirty="0">
                        <a:solidFill>
                          <a:srgbClr val="FFFFFF"/>
                        </a:solidFill>
                        <a:effectLst/>
                        <a:latin typeface="Arial" panose="020B0604020202020204" pitchFamily="34" charset="0"/>
                      </a:endParaRPr>
                    </a:p>
                  </a:txBody>
                  <a:tcPr marL="14879" marR="14879" marT="14879" marB="0" anchor="ctr"/>
                </a:tc>
                <a:tc>
                  <a:txBody>
                    <a:bodyPr/>
                    <a:lstStyle/>
                    <a:p>
                      <a:pPr algn="ctr" fontAlgn="ctr"/>
                      <a:r>
                        <a:rPr lang="en-US" sz="2200" b="1" u="none" strike="noStrike">
                          <a:effectLst/>
                        </a:rPr>
                        <a:t>PV production KWh/yr</a:t>
                      </a:r>
                      <a:endParaRPr lang="en-US" sz="2200" b="1" i="0" u="none" strike="noStrike">
                        <a:solidFill>
                          <a:srgbClr val="FFFFFF"/>
                        </a:solidFill>
                        <a:effectLst/>
                        <a:latin typeface="Arial" panose="020B0604020202020204" pitchFamily="34" charset="0"/>
                      </a:endParaRPr>
                    </a:p>
                  </a:txBody>
                  <a:tcPr marL="14879" marR="14879" marT="14879" marB="0" anchor="ctr"/>
                </a:tc>
                <a:tc>
                  <a:txBody>
                    <a:bodyPr/>
                    <a:lstStyle/>
                    <a:p>
                      <a:pPr algn="ctr" fontAlgn="ctr"/>
                      <a:r>
                        <a:rPr lang="en-US" sz="2200" b="1" u="none" strike="noStrike">
                          <a:effectLst/>
                        </a:rPr>
                        <a:t>Wind production KWh/yr</a:t>
                      </a:r>
                      <a:endParaRPr lang="en-US" sz="2200" b="1" i="0" u="none" strike="noStrike">
                        <a:solidFill>
                          <a:srgbClr val="FFFFFF"/>
                        </a:solidFill>
                        <a:effectLst/>
                        <a:latin typeface="Arial" panose="020B0604020202020204" pitchFamily="34" charset="0"/>
                      </a:endParaRPr>
                    </a:p>
                  </a:txBody>
                  <a:tcPr marL="14879" marR="14879" marT="14879" marB="0" anchor="ctr"/>
                </a:tc>
                <a:tc>
                  <a:txBody>
                    <a:bodyPr/>
                    <a:lstStyle/>
                    <a:p>
                      <a:pPr algn="ctr" fontAlgn="ctr"/>
                      <a:r>
                        <a:rPr lang="en-US" sz="2200" b="1" u="none" strike="noStrike">
                          <a:effectLst/>
                        </a:rPr>
                        <a:t>Grid purchases KWh/yr</a:t>
                      </a:r>
                      <a:endParaRPr lang="en-US" sz="2200" b="1" i="0" u="none" strike="noStrike">
                        <a:solidFill>
                          <a:srgbClr val="FFFFFF"/>
                        </a:solidFill>
                        <a:effectLst/>
                        <a:latin typeface="Arial" panose="020B0604020202020204" pitchFamily="34" charset="0"/>
                      </a:endParaRPr>
                    </a:p>
                  </a:txBody>
                  <a:tcPr marL="14879" marR="14879" marT="14879" marB="0" anchor="ctr"/>
                </a:tc>
                <a:tc>
                  <a:txBody>
                    <a:bodyPr/>
                    <a:lstStyle/>
                    <a:p>
                      <a:pPr algn="ctr" fontAlgn="ctr"/>
                      <a:r>
                        <a:rPr lang="en-US" sz="2200" b="1" u="none" strike="noStrike">
                          <a:effectLst/>
                        </a:rPr>
                        <a:t>Grid Sales KWh/yr</a:t>
                      </a:r>
                      <a:endParaRPr lang="en-US" sz="2200" b="1" i="0" u="none" strike="noStrike">
                        <a:solidFill>
                          <a:srgbClr val="FFFFFF"/>
                        </a:solidFill>
                        <a:effectLst/>
                        <a:latin typeface="Arial" panose="020B0604020202020204" pitchFamily="34" charset="0"/>
                      </a:endParaRPr>
                    </a:p>
                  </a:txBody>
                  <a:tcPr marL="14879" marR="14879" marT="14879" marB="0" anchor="ctr"/>
                </a:tc>
                <a:tc>
                  <a:txBody>
                    <a:bodyPr/>
                    <a:lstStyle/>
                    <a:p>
                      <a:pPr algn="ctr" fontAlgn="ctr"/>
                      <a:r>
                        <a:rPr lang="en-US" sz="2200" b="1" u="none" strike="noStrike">
                          <a:effectLst/>
                        </a:rPr>
                        <a:t>Load KWh/yr</a:t>
                      </a:r>
                      <a:endParaRPr lang="en-US" sz="2200" b="1" i="0" u="none" strike="noStrike">
                        <a:solidFill>
                          <a:srgbClr val="FFFFFF"/>
                        </a:solidFill>
                        <a:effectLst/>
                        <a:latin typeface="Arial" panose="020B0604020202020204" pitchFamily="34" charset="0"/>
                      </a:endParaRPr>
                    </a:p>
                  </a:txBody>
                  <a:tcPr marL="14879" marR="14879" marT="14879" marB="0" anchor="ctr"/>
                </a:tc>
                <a:extLst>
                  <a:ext uri="{0D108BD9-81ED-4DB2-BD59-A6C34878D82A}">
                    <a16:rowId xmlns:a16="http://schemas.microsoft.com/office/drawing/2014/main" val="69880032"/>
                  </a:ext>
                </a:extLst>
              </a:tr>
              <a:tr h="428050">
                <a:tc>
                  <a:txBody>
                    <a:bodyPr/>
                    <a:lstStyle/>
                    <a:p>
                      <a:pPr algn="ctr" rtl="0" fontAlgn="ctr"/>
                      <a:r>
                        <a:rPr lang="en-US" sz="2200" u="none" strike="noStrike">
                          <a:effectLst/>
                        </a:rPr>
                        <a:t>(CC+LF)</a:t>
                      </a:r>
                      <a:endParaRPr lang="en-US" sz="2200" b="0" i="0" u="none" strike="noStrike">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dirty="0">
                          <a:effectLst/>
                        </a:rPr>
                        <a:t>$25341</a:t>
                      </a:r>
                      <a:endParaRPr lang="ar-SA" sz="2200" b="0" i="0" u="none" strike="noStrike" dirty="0">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dirty="0">
                          <a:effectLst/>
                        </a:rPr>
                        <a:t>$230</a:t>
                      </a:r>
                      <a:endParaRPr lang="ar-SA" sz="2200" b="0" i="0" u="none" strike="noStrike" dirty="0">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a:effectLst/>
                        </a:rPr>
                        <a:t>7,794</a:t>
                      </a:r>
                      <a:endParaRPr lang="ar-SA" sz="2200" b="0" i="0" u="none" strike="noStrike">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a:effectLst/>
                        </a:rPr>
                        <a:t>4,760</a:t>
                      </a:r>
                      <a:endParaRPr lang="ar-SA" sz="2200" b="0" i="0" u="none" strike="noStrike">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a:effectLst/>
                        </a:rPr>
                        <a:t>3,215</a:t>
                      </a:r>
                      <a:endParaRPr lang="ar-SA" sz="2200" b="0" i="0" u="none" strike="noStrike">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a:effectLst/>
                        </a:rPr>
                        <a:t>7,087</a:t>
                      </a:r>
                      <a:endParaRPr lang="ar-SA" sz="2200" b="0" i="0" u="none" strike="noStrike">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dirty="0">
                          <a:effectLst/>
                        </a:rPr>
                        <a:t>8,136</a:t>
                      </a:r>
                      <a:endParaRPr lang="ar-SA" sz="2200" b="0" i="0" u="none" strike="noStrike" dirty="0">
                        <a:solidFill>
                          <a:srgbClr val="000000"/>
                        </a:solidFill>
                        <a:effectLst/>
                        <a:latin typeface="Arial" panose="020B0604020202020204" pitchFamily="34" charset="0"/>
                      </a:endParaRPr>
                    </a:p>
                  </a:txBody>
                  <a:tcPr marL="14879" marR="14879" marT="14879" marB="0" anchor="ctr"/>
                </a:tc>
                <a:extLst>
                  <a:ext uri="{0D108BD9-81ED-4DB2-BD59-A6C34878D82A}">
                    <a16:rowId xmlns:a16="http://schemas.microsoft.com/office/drawing/2014/main" val="563781437"/>
                  </a:ext>
                </a:extLst>
              </a:tr>
              <a:tr h="428050">
                <a:tc>
                  <a:txBody>
                    <a:bodyPr/>
                    <a:lstStyle/>
                    <a:p>
                      <a:pPr algn="ctr" rtl="0" fontAlgn="ctr"/>
                      <a:r>
                        <a:rPr lang="en-US" sz="2200" u="none" strike="noStrike">
                          <a:effectLst/>
                        </a:rPr>
                        <a:t>FLC_PSO</a:t>
                      </a:r>
                      <a:endParaRPr lang="en-US" sz="2200" b="0" i="0" u="none" strike="noStrike">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dirty="0">
                          <a:effectLst/>
                        </a:rPr>
                        <a:t>$25274</a:t>
                      </a:r>
                      <a:endParaRPr lang="ar-SA" sz="2200" b="0" i="0" u="none" strike="noStrike" dirty="0">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dirty="0">
                          <a:effectLst/>
                        </a:rPr>
                        <a:t>$230 </a:t>
                      </a:r>
                      <a:endParaRPr lang="ar-SA" sz="2200" b="0" i="0" u="none" strike="noStrike" dirty="0">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a:effectLst/>
                        </a:rPr>
                        <a:t>6,572</a:t>
                      </a:r>
                      <a:endParaRPr lang="ar-SA" sz="2200" b="0" i="0" u="none" strike="noStrike">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a:effectLst/>
                        </a:rPr>
                        <a:t>4,760</a:t>
                      </a:r>
                      <a:endParaRPr lang="ar-SA" sz="2200" b="0" i="0" u="none" strike="noStrike">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a:effectLst/>
                        </a:rPr>
                        <a:t>4,535</a:t>
                      </a:r>
                      <a:endParaRPr lang="ar-SA" sz="2200" b="0" i="0" u="none" strike="noStrike">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a:effectLst/>
                        </a:rPr>
                        <a:t>3,549</a:t>
                      </a:r>
                      <a:endParaRPr lang="ar-SA" sz="2200" b="0" i="0" u="none" strike="noStrike">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dirty="0">
                          <a:effectLst/>
                        </a:rPr>
                        <a:t>8,136</a:t>
                      </a:r>
                      <a:endParaRPr lang="ar-SA" sz="2200" b="0" i="0" u="none" strike="noStrike" dirty="0">
                        <a:solidFill>
                          <a:srgbClr val="000000"/>
                        </a:solidFill>
                        <a:effectLst/>
                        <a:latin typeface="Arial" panose="020B0604020202020204" pitchFamily="34" charset="0"/>
                      </a:endParaRPr>
                    </a:p>
                  </a:txBody>
                  <a:tcPr marL="14879" marR="14879" marT="14879" marB="0" anchor="ctr"/>
                </a:tc>
                <a:extLst>
                  <a:ext uri="{0D108BD9-81ED-4DB2-BD59-A6C34878D82A}">
                    <a16:rowId xmlns:a16="http://schemas.microsoft.com/office/drawing/2014/main" val="4146775299"/>
                  </a:ext>
                </a:extLst>
              </a:tr>
              <a:tr h="428050">
                <a:tc>
                  <a:txBody>
                    <a:bodyPr/>
                    <a:lstStyle/>
                    <a:p>
                      <a:pPr algn="ctr" rtl="0" fontAlgn="ctr"/>
                      <a:r>
                        <a:rPr lang="en-US" sz="2200" u="none" strike="noStrike">
                          <a:effectLst/>
                        </a:rPr>
                        <a:t>FLC_GA</a:t>
                      </a:r>
                      <a:endParaRPr lang="en-US" sz="2200" b="0" i="0" u="none" strike="noStrike">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dirty="0">
                          <a:effectLst/>
                        </a:rPr>
                        <a:t>$38740</a:t>
                      </a:r>
                      <a:endParaRPr lang="ar-SA" sz="2200" b="0" i="0" u="none" strike="noStrike" dirty="0">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a:effectLst/>
                        </a:rPr>
                        <a:t>$13,460 </a:t>
                      </a:r>
                      <a:endParaRPr lang="ar-SA" sz="2200" b="0" i="0" u="none" strike="noStrike">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a:effectLst/>
                        </a:rPr>
                        <a:t>5,202</a:t>
                      </a:r>
                      <a:endParaRPr lang="ar-SA" sz="2200" b="0" i="0" u="none" strike="noStrike">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a:effectLst/>
                        </a:rPr>
                        <a:t>4,760</a:t>
                      </a:r>
                      <a:endParaRPr lang="ar-SA" sz="2200" b="0" i="0" u="none" strike="noStrike">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a:effectLst/>
                        </a:rPr>
                        <a:t>4,771</a:t>
                      </a:r>
                      <a:endParaRPr lang="ar-SA" sz="2200" b="0" i="0" u="none" strike="noStrike">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a:effectLst/>
                        </a:rPr>
                        <a:t>2,888</a:t>
                      </a:r>
                      <a:endParaRPr lang="ar-SA" sz="2200" b="0" i="0" u="none" strike="noStrike">
                        <a:solidFill>
                          <a:srgbClr val="000000"/>
                        </a:solidFill>
                        <a:effectLst/>
                        <a:latin typeface="Arial" panose="020B0604020202020204" pitchFamily="34" charset="0"/>
                      </a:endParaRPr>
                    </a:p>
                  </a:txBody>
                  <a:tcPr marL="14879" marR="14879" marT="14879" marB="0" anchor="ctr"/>
                </a:tc>
                <a:tc>
                  <a:txBody>
                    <a:bodyPr/>
                    <a:lstStyle/>
                    <a:p>
                      <a:pPr algn="ctr" rtl="0" fontAlgn="ctr"/>
                      <a:r>
                        <a:rPr lang="ar-SA" sz="2200" u="none" strike="noStrike" dirty="0">
                          <a:effectLst/>
                        </a:rPr>
                        <a:t>8,136</a:t>
                      </a:r>
                      <a:endParaRPr lang="ar-SA" sz="2200" b="0" i="0" u="none" strike="noStrike" dirty="0">
                        <a:solidFill>
                          <a:srgbClr val="000000"/>
                        </a:solidFill>
                        <a:effectLst/>
                        <a:latin typeface="Arial" panose="020B0604020202020204" pitchFamily="34" charset="0"/>
                      </a:endParaRPr>
                    </a:p>
                  </a:txBody>
                  <a:tcPr marL="14879" marR="14879" marT="14879" marB="0" anchor="ctr"/>
                </a:tc>
                <a:extLst>
                  <a:ext uri="{0D108BD9-81ED-4DB2-BD59-A6C34878D82A}">
                    <a16:rowId xmlns:a16="http://schemas.microsoft.com/office/drawing/2014/main" val="3435051871"/>
                  </a:ext>
                </a:extLst>
              </a:tr>
            </a:tbl>
          </a:graphicData>
        </a:graphic>
      </p:graphicFrame>
    </p:spTree>
    <p:extLst>
      <p:ext uri="{BB962C8B-B14F-4D97-AF65-F5344CB8AC3E}">
        <p14:creationId xmlns:p14="http://schemas.microsoft.com/office/powerpoint/2010/main" val="3432389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021E6AE-F3FF-C6FD-21AA-6828809F02EF}"/>
              </a:ext>
            </a:extLst>
          </p:cNvPr>
          <p:cNvSpPr>
            <a:spLocks noGrp="1"/>
          </p:cNvSpPr>
          <p:nvPr>
            <p:ph type="title"/>
          </p:nvPr>
        </p:nvSpPr>
        <p:spPr>
          <a:xfrm>
            <a:off x="876693" y="741391"/>
            <a:ext cx="3455821" cy="1616203"/>
          </a:xfrm>
        </p:spPr>
        <p:txBody>
          <a:bodyPr anchor="b">
            <a:normAutofit/>
          </a:bodyPr>
          <a:lstStyle/>
          <a:p>
            <a:pPr rtl="0"/>
            <a:r>
              <a:rPr lang="en-US" sz="3200" b="1" i="0">
                <a:effectLst/>
                <a:latin typeface="Söhne"/>
              </a:rPr>
              <a:t>integrating FLC with HOMER software </a:t>
            </a:r>
            <a:endParaRPr lang="ar-SA" sz="3200"/>
          </a:p>
        </p:txBody>
      </p:sp>
      <p:sp>
        <p:nvSpPr>
          <p:cNvPr id="7" name="عنصر نائب للمحتوى 2">
            <a:extLst>
              <a:ext uri="{FF2B5EF4-FFF2-40B4-BE49-F238E27FC236}">
                <a16:creationId xmlns:a16="http://schemas.microsoft.com/office/drawing/2014/main" id="{1F14607F-744A-6155-93EF-69418D85D515}"/>
              </a:ext>
            </a:extLst>
          </p:cNvPr>
          <p:cNvSpPr>
            <a:spLocks noGrp="1"/>
          </p:cNvSpPr>
          <p:nvPr>
            <p:ph idx="1"/>
          </p:nvPr>
        </p:nvSpPr>
        <p:spPr>
          <a:xfrm>
            <a:off x="876693" y="2533476"/>
            <a:ext cx="3455821" cy="3447832"/>
          </a:xfrm>
        </p:spPr>
        <p:txBody>
          <a:bodyPr anchor="t">
            <a:normAutofit/>
          </a:bodyPr>
          <a:lstStyle/>
          <a:p>
            <a:pPr marL="0" indent="0" rtl="0">
              <a:buNone/>
            </a:pPr>
            <a:r>
              <a:rPr lang="en-US" sz="2000" b="1" u="sng" spc="300">
                <a:effectLst>
                  <a:outerShdw blurRad="38100" dist="38100" dir="2700000" algn="tl">
                    <a:srgbClr val="000000">
                      <a:alpha val="43137"/>
                    </a:srgbClr>
                  </a:outerShdw>
                </a:effectLst>
                <a:latin typeface="Söhne"/>
                <a:cs typeface="+mj-cs"/>
              </a:rPr>
              <a:t>Results:</a:t>
            </a:r>
            <a:endParaRPr lang="ar-SA" sz="2000" b="1" u="sng" spc="300">
              <a:effectLst>
                <a:outerShdw blurRad="38100" dist="38100" dir="2700000" algn="tl">
                  <a:srgbClr val="000000">
                    <a:alpha val="43137"/>
                  </a:srgbClr>
                </a:outerShdw>
              </a:effectLst>
              <a:latin typeface="Söhne"/>
              <a:cs typeface="+mj-cs"/>
            </a:endParaRPr>
          </a:p>
        </p:txBody>
      </p:sp>
      <p:grpSp>
        <p:nvGrpSpPr>
          <p:cNvPr id="26" name="Group 25">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7" name="Rectangle 26">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مخطط 4">
            <a:extLst>
              <a:ext uri="{FF2B5EF4-FFF2-40B4-BE49-F238E27FC236}">
                <a16:creationId xmlns:a16="http://schemas.microsoft.com/office/drawing/2014/main" id="{EE6C77E5-261E-CA9A-87CF-805862DE3F38}"/>
              </a:ext>
            </a:extLst>
          </p:cNvPr>
          <p:cNvGraphicFramePr>
            <a:graphicFrameLocks/>
          </p:cNvGraphicFramePr>
          <p:nvPr>
            <p:extLst>
              <p:ext uri="{D42A27DB-BD31-4B8C-83A1-F6EECF244321}">
                <p14:modId xmlns:p14="http://schemas.microsoft.com/office/powerpoint/2010/main" val="72289845"/>
              </p:ext>
            </p:extLst>
          </p:nvPr>
        </p:nvGraphicFramePr>
        <p:xfrm>
          <a:off x="4987672" y="741391"/>
          <a:ext cx="6389346" cy="53845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3650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A14BF3-7CF6-4193-2CFE-2257A284032D}"/>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954BDCEE-99B5-A68B-F174-8CD5C9E8C9F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rtl="0"/>
            <a:r>
              <a:rPr lang="en-US" sz="7200" b="1" i="0" kern="1200">
                <a:solidFill>
                  <a:schemeClr val="tx1"/>
                </a:solidFill>
                <a:effectLst/>
                <a:latin typeface="+mj-lt"/>
                <a:ea typeface="+mj-ea"/>
                <a:cs typeface="+mj-cs"/>
              </a:rPr>
              <a:t>Thank you </a:t>
            </a:r>
            <a:endParaRPr lang="en-US" sz="7200" kern="1200">
              <a:solidFill>
                <a:schemeClr val="tx1"/>
              </a:solidFill>
              <a:latin typeface="+mj-lt"/>
              <a:ea typeface="+mj-ea"/>
              <a:cs typeface="+mj-cs"/>
            </a:endParaRPr>
          </a:p>
        </p:txBody>
      </p:sp>
      <p:sp>
        <p:nvSpPr>
          <p:cNvPr id="25" name="Rectangle 2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3B7901A-4B39-C599-5ACD-F715A2805AC5}"/>
              </a:ext>
            </a:extLst>
          </p:cNvPr>
          <p:cNvSpPr>
            <a:spLocks noGrp="1"/>
          </p:cNvSpPr>
          <p:nvPr>
            <p:ph type="title"/>
          </p:nvPr>
        </p:nvSpPr>
        <p:spPr/>
        <p:txBody>
          <a:bodyPr/>
          <a:lstStyle/>
          <a:p>
            <a:pPr algn="ctr" rtl="0"/>
            <a:r>
              <a:rPr lang="en-US" b="1" i="0">
                <a:effectLst/>
                <a:latin typeface="Söhne"/>
              </a:rPr>
              <a:t>Project Objectives</a:t>
            </a:r>
            <a:br>
              <a:rPr lang="en-US" b="1" i="0">
                <a:effectLst/>
                <a:latin typeface="Söhne"/>
              </a:rPr>
            </a:br>
            <a:endParaRPr lang="ar-SA" dirty="0"/>
          </a:p>
        </p:txBody>
      </p:sp>
      <p:graphicFrame>
        <p:nvGraphicFramePr>
          <p:cNvPr id="5" name="عنصر نائب للمحتوى 2">
            <a:extLst>
              <a:ext uri="{FF2B5EF4-FFF2-40B4-BE49-F238E27FC236}">
                <a16:creationId xmlns:a16="http://schemas.microsoft.com/office/drawing/2014/main" id="{98F40157-BD88-CB33-05C2-0783395E7FA6}"/>
              </a:ext>
            </a:extLst>
          </p:cNvPr>
          <p:cNvGraphicFramePr>
            <a:graphicFrameLocks noGrp="1"/>
          </p:cNvGraphicFramePr>
          <p:nvPr>
            <p:ph idx="1"/>
            <p:extLst>
              <p:ext uri="{D42A27DB-BD31-4B8C-83A1-F6EECF244321}">
                <p14:modId xmlns:p14="http://schemas.microsoft.com/office/powerpoint/2010/main" val="73788845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34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1700B7D7-ECB2-1A5C-BF81-5EAE5C5C86D4}"/>
              </a:ext>
            </a:extLst>
          </p:cNvPr>
          <p:cNvSpPr>
            <a:spLocks noGrp="1"/>
          </p:cNvSpPr>
          <p:nvPr>
            <p:ph type="title"/>
          </p:nvPr>
        </p:nvSpPr>
        <p:spPr>
          <a:xfrm>
            <a:off x="838196" y="978408"/>
            <a:ext cx="6007608" cy="1106424"/>
          </a:xfrm>
        </p:spPr>
        <p:txBody>
          <a:bodyPr>
            <a:normAutofit/>
          </a:bodyPr>
          <a:lstStyle/>
          <a:p>
            <a:pPr rtl="0"/>
            <a:r>
              <a:rPr lang="en-US" sz="2800" b="1" i="0" dirty="0">
                <a:solidFill>
                  <a:schemeClr val="tx1">
                    <a:lumMod val="75000"/>
                    <a:lumOff val="25000"/>
                  </a:schemeClr>
                </a:solidFill>
                <a:effectLst/>
                <a:latin typeface="Söhne"/>
              </a:rPr>
              <a:t>Fuzzy Logic Controller (FLC)</a:t>
            </a:r>
            <a:br>
              <a:rPr lang="en-US" sz="2800" b="1" i="0" dirty="0">
                <a:solidFill>
                  <a:schemeClr val="tx1">
                    <a:lumMod val="75000"/>
                    <a:lumOff val="25000"/>
                  </a:schemeClr>
                </a:solidFill>
                <a:effectLst/>
                <a:latin typeface="Söhne"/>
              </a:rPr>
            </a:br>
            <a:endParaRPr lang="ar-SA" sz="2800" dirty="0">
              <a:solidFill>
                <a:schemeClr val="tx1">
                  <a:lumMod val="75000"/>
                  <a:lumOff val="25000"/>
                </a:schemeClr>
              </a:solidFill>
            </a:endParaRPr>
          </a:p>
        </p:txBody>
      </p:sp>
      <p:sp>
        <p:nvSpPr>
          <p:cNvPr id="1035" name="Rectangle 1034">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عنصر نائب للمحتوى 2">
            <a:extLst>
              <a:ext uri="{FF2B5EF4-FFF2-40B4-BE49-F238E27FC236}">
                <a16:creationId xmlns:a16="http://schemas.microsoft.com/office/drawing/2014/main" id="{57F7719B-3E82-8A3B-5FFF-6FA85CA96353}"/>
              </a:ext>
            </a:extLst>
          </p:cNvPr>
          <p:cNvSpPr>
            <a:spLocks noGrp="1"/>
          </p:cNvSpPr>
          <p:nvPr>
            <p:ph idx="1"/>
          </p:nvPr>
        </p:nvSpPr>
        <p:spPr>
          <a:xfrm>
            <a:off x="841244" y="2359152"/>
            <a:ext cx="6007608" cy="3429000"/>
          </a:xfrm>
        </p:spPr>
        <p:txBody>
          <a:bodyPr>
            <a:normAutofit/>
          </a:bodyPr>
          <a:lstStyle/>
          <a:p>
            <a:pPr marL="0" indent="0" algn="l" rtl="0">
              <a:buNone/>
            </a:pPr>
            <a:r>
              <a:rPr lang="en-US" sz="2000" b="1" dirty="0">
                <a:solidFill>
                  <a:schemeClr val="tx1">
                    <a:lumMod val="75000"/>
                    <a:lumOff val="25000"/>
                  </a:schemeClr>
                </a:solidFill>
                <a:latin typeface="Söhne"/>
              </a:rPr>
              <a:t>Concept of FLC:</a:t>
            </a:r>
          </a:p>
          <a:p>
            <a:pPr marL="0" indent="0" algn="l" rtl="0">
              <a:buNone/>
            </a:pPr>
            <a:r>
              <a:rPr lang="en-US" sz="2000" dirty="0">
                <a:solidFill>
                  <a:schemeClr val="tx1">
                    <a:lumMod val="75000"/>
                    <a:lumOff val="25000"/>
                  </a:schemeClr>
                </a:solidFill>
              </a:rPr>
              <a:t>A Fuzzy Logic Controller (FLC) is a control system that uses fuzzy logic to process data. Instead of a binary approach, fuzzy logic works on degrees of truth ranging between 0 and 1, allowing for more precise decisions</a:t>
            </a:r>
          </a:p>
          <a:p>
            <a:pPr marL="0" indent="0" algn="l" rtl="0">
              <a:buNone/>
            </a:pPr>
            <a:endParaRPr lang="ar-SA" sz="2000" dirty="0">
              <a:solidFill>
                <a:schemeClr val="tx1">
                  <a:lumMod val="75000"/>
                  <a:lumOff val="25000"/>
                </a:schemeClr>
              </a:solidFill>
              <a:latin typeface="Söhne"/>
            </a:endParaRPr>
          </a:p>
        </p:txBody>
      </p:sp>
      <p:pic>
        <p:nvPicPr>
          <p:cNvPr id="1026" name="Picture 2" descr="Fuzzy logic">
            <a:extLst>
              <a:ext uri="{FF2B5EF4-FFF2-40B4-BE49-F238E27FC236}">
                <a16:creationId xmlns:a16="http://schemas.microsoft.com/office/drawing/2014/main" id="{D02D63FD-0F66-9E8F-3E25-209630EDC5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80960" y="1328952"/>
            <a:ext cx="4233672" cy="12610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What is Fuzzy Logic in AI and What are its Applications? | Edureka">
            <a:extLst>
              <a:ext uri="{FF2B5EF4-FFF2-40B4-BE49-F238E27FC236}">
                <a16:creationId xmlns:a16="http://schemas.microsoft.com/office/drawing/2014/main" id="{FF50F7D8-9674-D1FB-BB02-F5D897DA59A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08849" y="3472468"/>
            <a:ext cx="3774338"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45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87BFF03-11E5-2295-98CE-4B3F2848F532}"/>
              </a:ext>
            </a:extLst>
          </p:cNvPr>
          <p:cNvSpPr>
            <a:spLocks noGrp="1"/>
          </p:cNvSpPr>
          <p:nvPr>
            <p:ph type="title"/>
          </p:nvPr>
        </p:nvSpPr>
        <p:spPr>
          <a:xfrm>
            <a:off x="3437300" y="263183"/>
            <a:ext cx="5673397" cy="1120665"/>
          </a:xfrm>
        </p:spPr>
        <p:txBody>
          <a:bodyPr anchor="b">
            <a:normAutofit/>
          </a:bodyPr>
          <a:lstStyle/>
          <a:p>
            <a:pPr algn="ctr" rtl="0"/>
            <a:r>
              <a:rPr lang="en-US" sz="3600" b="1" i="0" dirty="0">
                <a:solidFill>
                  <a:schemeClr val="tx1">
                    <a:lumMod val="75000"/>
                    <a:lumOff val="25000"/>
                  </a:schemeClr>
                </a:solidFill>
                <a:effectLst/>
                <a:latin typeface="Söhne"/>
              </a:rPr>
              <a:t>Fuzzy Logic Controller (FLC)</a:t>
            </a:r>
            <a:br>
              <a:rPr lang="en-US" sz="3600" b="1" i="0" dirty="0">
                <a:solidFill>
                  <a:schemeClr val="tx1">
                    <a:lumMod val="75000"/>
                    <a:lumOff val="25000"/>
                  </a:schemeClr>
                </a:solidFill>
                <a:effectLst/>
                <a:latin typeface="Söhne"/>
              </a:rPr>
            </a:br>
            <a:endParaRPr lang="ar-SA" sz="3600" dirty="0">
              <a:solidFill>
                <a:schemeClr val="tx1">
                  <a:lumMod val="75000"/>
                  <a:lumOff val="25000"/>
                </a:schemeClr>
              </a:solidFill>
            </a:endParaRPr>
          </a:p>
        </p:txBody>
      </p:sp>
      <p:grpSp>
        <p:nvGrpSpPr>
          <p:cNvPr id="23" name="Group 22">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4" name="Rectangle 23">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عنصر نائب للمحتوى 2">
            <a:extLst>
              <a:ext uri="{FF2B5EF4-FFF2-40B4-BE49-F238E27FC236}">
                <a16:creationId xmlns:a16="http://schemas.microsoft.com/office/drawing/2014/main" id="{1D9AC885-5721-C9F4-2C3E-2D141C2D28DF}"/>
              </a:ext>
            </a:extLst>
          </p:cNvPr>
          <p:cNvSpPr>
            <a:spLocks noGrp="1"/>
          </p:cNvSpPr>
          <p:nvPr>
            <p:ph idx="1"/>
          </p:nvPr>
        </p:nvSpPr>
        <p:spPr>
          <a:xfrm>
            <a:off x="567613" y="1303020"/>
            <a:ext cx="10515600" cy="4251960"/>
          </a:xfrm>
        </p:spPr>
        <p:txBody>
          <a:bodyPr numCol="1">
            <a:normAutofit/>
          </a:bodyPr>
          <a:lstStyle/>
          <a:p>
            <a:pPr marL="0" indent="0" algn="l" rtl="0">
              <a:buNone/>
            </a:pPr>
            <a:r>
              <a:rPr lang="en-US" dirty="0">
                <a:solidFill>
                  <a:schemeClr val="tx1">
                    <a:lumMod val="75000"/>
                    <a:lumOff val="25000"/>
                  </a:schemeClr>
                </a:solidFill>
                <a:latin typeface="Söhne"/>
                <a:cs typeface="+mj-cs"/>
              </a:rPr>
              <a:t> </a:t>
            </a:r>
            <a:r>
              <a:rPr lang="en-US" b="1" dirty="0">
                <a:solidFill>
                  <a:schemeClr val="tx1">
                    <a:lumMod val="75000"/>
                    <a:lumOff val="25000"/>
                  </a:schemeClr>
                </a:solidFill>
                <a:latin typeface="Söhne"/>
                <a:cs typeface="+mj-cs"/>
              </a:rPr>
              <a:t>Importance of FLC:</a:t>
            </a:r>
          </a:p>
          <a:p>
            <a:pPr algn="l" rtl="0">
              <a:lnSpc>
                <a:spcPct val="150000"/>
              </a:lnSpc>
              <a:buFont typeface="Wingdings" panose="05000000000000000000" pitchFamily="2" charset="2"/>
              <a:buChar char="§"/>
            </a:pPr>
            <a:r>
              <a:rPr lang="en-US" sz="2400" i="0" dirty="0">
                <a:solidFill>
                  <a:schemeClr val="tx1">
                    <a:lumMod val="75000"/>
                    <a:lumOff val="25000"/>
                  </a:schemeClr>
                </a:solidFill>
                <a:effectLst/>
                <a:latin typeface="Söhne"/>
                <a:cs typeface="+mj-cs"/>
              </a:rPr>
              <a:t>Handling Uncertainty and Imprecision</a:t>
            </a:r>
          </a:p>
          <a:p>
            <a:pPr algn="l" rtl="0">
              <a:lnSpc>
                <a:spcPct val="150000"/>
              </a:lnSpc>
              <a:buFont typeface="Wingdings" panose="05000000000000000000" pitchFamily="2" charset="2"/>
              <a:buChar char="§"/>
            </a:pPr>
            <a:r>
              <a:rPr lang="en-US" sz="2400" dirty="0">
                <a:solidFill>
                  <a:schemeClr val="tx1">
                    <a:lumMod val="75000"/>
                    <a:lumOff val="25000"/>
                  </a:schemeClr>
                </a:solidFill>
                <a:latin typeface="Söhne"/>
                <a:cs typeface="+mj-cs"/>
              </a:rPr>
              <a:t>Flexibility</a:t>
            </a:r>
          </a:p>
          <a:p>
            <a:pPr algn="l" rtl="0">
              <a:lnSpc>
                <a:spcPct val="150000"/>
              </a:lnSpc>
              <a:buFont typeface="Wingdings" panose="05000000000000000000" pitchFamily="2" charset="2"/>
              <a:buChar char="§"/>
            </a:pPr>
            <a:r>
              <a:rPr lang="en-US" sz="2400" dirty="0">
                <a:solidFill>
                  <a:schemeClr val="tx1">
                    <a:lumMod val="75000"/>
                    <a:lumOff val="25000"/>
                  </a:schemeClr>
                </a:solidFill>
                <a:latin typeface="Söhne"/>
                <a:cs typeface="+mj-cs"/>
              </a:rPr>
              <a:t>No Need for Accurate Mathematical Models</a:t>
            </a:r>
          </a:p>
          <a:p>
            <a:pPr algn="l" rtl="0">
              <a:lnSpc>
                <a:spcPct val="150000"/>
              </a:lnSpc>
              <a:buFont typeface="Wingdings" panose="05000000000000000000" pitchFamily="2" charset="2"/>
              <a:buChar char="§"/>
            </a:pPr>
            <a:r>
              <a:rPr lang="en-US" sz="2400" dirty="0">
                <a:solidFill>
                  <a:schemeClr val="tx1">
                    <a:lumMod val="75000"/>
                    <a:lumOff val="25000"/>
                  </a:schemeClr>
                </a:solidFill>
                <a:latin typeface="Söhne"/>
                <a:cs typeface="+mj-cs"/>
              </a:rPr>
              <a:t>Efficiency in Complex Systems</a:t>
            </a:r>
          </a:p>
          <a:p>
            <a:pPr marL="0" indent="0" algn="l" rtl="0">
              <a:buNone/>
            </a:pPr>
            <a:endParaRPr lang="ar-SA" b="1" dirty="0">
              <a:solidFill>
                <a:schemeClr val="tx1">
                  <a:lumMod val="75000"/>
                  <a:lumOff val="25000"/>
                </a:schemeClr>
              </a:solidFill>
              <a:latin typeface="Söhne"/>
              <a:cs typeface="+mj-cs"/>
            </a:endParaRPr>
          </a:p>
        </p:txBody>
      </p:sp>
    </p:spTree>
    <p:extLst>
      <p:ext uri="{BB962C8B-B14F-4D97-AF65-F5344CB8AC3E}">
        <p14:creationId xmlns:p14="http://schemas.microsoft.com/office/powerpoint/2010/main" val="3046008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87BFF03-11E5-2295-98CE-4B3F2848F532}"/>
              </a:ext>
            </a:extLst>
          </p:cNvPr>
          <p:cNvSpPr>
            <a:spLocks noGrp="1"/>
          </p:cNvSpPr>
          <p:nvPr>
            <p:ph type="title"/>
          </p:nvPr>
        </p:nvSpPr>
        <p:spPr>
          <a:xfrm>
            <a:off x="3437300" y="319166"/>
            <a:ext cx="5673397" cy="1120665"/>
          </a:xfrm>
        </p:spPr>
        <p:txBody>
          <a:bodyPr anchor="b">
            <a:normAutofit/>
          </a:bodyPr>
          <a:lstStyle/>
          <a:p>
            <a:pPr algn="ctr" rtl="0"/>
            <a:r>
              <a:rPr lang="en-US" sz="3600" b="1" i="0" dirty="0">
                <a:solidFill>
                  <a:schemeClr val="tx1">
                    <a:lumMod val="75000"/>
                    <a:lumOff val="25000"/>
                  </a:schemeClr>
                </a:solidFill>
                <a:effectLst/>
                <a:latin typeface="Söhne"/>
              </a:rPr>
              <a:t>Fuzzy Logic Controller (FLC)</a:t>
            </a:r>
            <a:br>
              <a:rPr lang="en-US" sz="3600" b="1" i="0" dirty="0">
                <a:solidFill>
                  <a:schemeClr val="tx1">
                    <a:lumMod val="75000"/>
                    <a:lumOff val="25000"/>
                  </a:schemeClr>
                </a:solidFill>
                <a:effectLst/>
                <a:latin typeface="Söhne"/>
              </a:rPr>
            </a:br>
            <a:endParaRPr lang="ar-SA" sz="3600" dirty="0">
              <a:solidFill>
                <a:schemeClr val="tx1">
                  <a:lumMod val="75000"/>
                  <a:lumOff val="25000"/>
                </a:schemeClr>
              </a:solidFill>
            </a:endParaRPr>
          </a:p>
        </p:txBody>
      </p:sp>
      <p:sp>
        <p:nvSpPr>
          <p:cNvPr id="65" name="عنصر نائب للمحتوى 2">
            <a:extLst>
              <a:ext uri="{FF2B5EF4-FFF2-40B4-BE49-F238E27FC236}">
                <a16:creationId xmlns:a16="http://schemas.microsoft.com/office/drawing/2014/main" id="{8E831915-80A6-EBC9-C934-A9972D24E5A6}"/>
              </a:ext>
            </a:extLst>
          </p:cNvPr>
          <p:cNvSpPr>
            <a:spLocks noGrp="1"/>
          </p:cNvSpPr>
          <p:nvPr>
            <p:ph idx="1"/>
          </p:nvPr>
        </p:nvSpPr>
        <p:spPr>
          <a:xfrm>
            <a:off x="495692" y="1661888"/>
            <a:ext cx="7259601" cy="4465431"/>
          </a:xfrm>
        </p:spPr>
        <p:txBody>
          <a:bodyPr anchor="t">
            <a:normAutofit/>
          </a:bodyPr>
          <a:lstStyle/>
          <a:p>
            <a:pPr marL="0" indent="0" algn="l" rtl="0">
              <a:buNone/>
            </a:pPr>
            <a:r>
              <a:rPr lang="en-US" sz="2000" b="1" dirty="0">
                <a:solidFill>
                  <a:schemeClr val="tx1">
                    <a:lumMod val="75000"/>
                    <a:lumOff val="25000"/>
                  </a:schemeClr>
                </a:solidFill>
                <a:latin typeface="Söhne"/>
              </a:rPr>
              <a:t>When FLC gets input (like temperature, speed, etc.), it processes this input in three main steps:</a:t>
            </a:r>
          </a:p>
          <a:p>
            <a:pPr marL="0" indent="0" algn="l" rtl="0">
              <a:buNone/>
            </a:pPr>
            <a:endParaRPr lang="en-US" sz="2000" dirty="0">
              <a:solidFill>
                <a:schemeClr val="tx1">
                  <a:lumMod val="75000"/>
                  <a:lumOff val="25000"/>
                </a:schemeClr>
              </a:solidFill>
              <a:latin typeface="Söhne"/>
            </a:endParaRPr>
          </a:p>
          <a:p>
            <a:pPr algn="l" rtl="0"/>
            <a:r>
              <a:rPr lang="en-US" sz="2000" b="1" dirty="0">
                <a:solidFill>
                  <a:schemeClr val="tx1">
                    <a:lumMod val="75000"/>
                    <a:lumOff val="25000"/>
                  </a:schemeClr>
                </a:solidFill>
                <a:latin typeface="Söhne"/>
              </a:rPr>
              <a:t>Fuzzification: </a:t>
            </a:r>
            <a:r>
              <a:rPr lang="en-US" sz="2000" dirty="0">
                <a:solidFill>
                  <a:schemeClr val="tx1">
                    <a:lumMod val="75000"/>
                    <a:lumOff val="25000"/>
                  </a:schemeClr>
                </a:solidFill>
                <a:latin typeface="Söhne"/>
              </a:rPr>
              <a:t>This step changes regular numerical inputs into 'fuzzy' inputs, which are more like human language terms. For example, instead of saying the temperature is 73 degrees, it might say it's 'warm'.</a:t>
            </a:r>
          </a:p>
          <a:p>
            <a:pPr algn="l" rtl="0"/>
            <a:r>
              <a:rPr lang="en-US" sz="2000" b="1" dirty="0">
                <a:solidFill>
                  <a:schemeClr val="tx1">
                    <a:lumMod val="75000"/>
                    <a:lumOff val="25000"/>
                  </a:schemeClr>
                </a:solidFill>
                <a:latin typeface="Söhne"/>
              </a:rPr>
              <a:t>Decision-Making: </a:t>
            </a:r>
            <a:r>
              <a:rPr lang="en-US" sz="2000" dirty="0">
                <a:solidFill>
                  <a:schemeClr val="tx1">
                    <a:lumMod val="75000"/>
                    <a:lumOff val="25000"/>
                  </a:schemeClr>
                </a:solidFill>
                <a:latin typeface="Söhne"/>
              </a:rPr>
              <a:t>Here, the system uses the 'fuzzy' inputs and applies the rules set by the operator to figure out what to do next.</a:t>
            </a:r>
          </a:p>
          <a:p>
            <a:pPr algn="l" rtl="0"/>
            <a:r>
              <a:rPr lang="en-US" sz="2000" b="1" dirty="0">
                <a:solidFill>
                  <a:schemeClr val="tx1">
                    <a:lumMod val="75000"/>
                    <a:lumOff val="25000"/>
                  </a:schemeClr>
                </a:solidFill>
                <a:latin typeface="Söhne"/>
              </a:rPr>
              <a:t>Defuzzification: </a:t>
            </a:r>
            <a:r>
              <a:rPr lang="en-US" sz="2000" dirty="0">
                <a:solidFill>
                  <a:schemeClr val="tx1">
                    <a:lumMod val="75000"/>
                    <a:lumOff val="25000"/>
                  </a:schemeClr>
                </a:solidFill>
                <a:latin typeface="Söhne"/>
              </a:rPr>
              <a:t>This final step converts the fuzzy decisions back into specific actions or numerical outputs that the system can use to control something, like setting the temperature.</a:t>
            </a:r>
            <a:endParaRPr lang="ar-SA" sz="2000" dirty="0">
              <a:solidFill>
                <a:schemeClr val="tx1">
                  <a:lumMod val="75000"/>
                  <a:lumOff val="25000"/>
                </a:schemeClr>
              </a:solidFill>
              <a:latin typeface="Söhne"/>
            </a:endParaRPr>
          </a:p>
        </p:txBody>
      </p:sp>
      <p:pic>
        <p:nvPicPr>
          <p:cNvPr id="3" name="Picture 2" descr="Applications and Architecture of Fuzzy Logic Systems">
            <a:extLst>
              <a:ext uri="{FF2B5EF4-FFF2-40B4-BE49-F238E27FC236}">
                <a16:creationId xmlns:a16="http://schemas.microsoft.com/office/drawing/2014/main" id="{9B2916F1-5247-C045-2664-4D230B1392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73481" y="1891610"/>
            <a:ext cx="4428694" cy="256609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4" name="Rectangle 23">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1562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6CC8EAEF-D8BE-3EF3-0E7C-E199D2915B91}"/>
              </a:ext>
            </a:extLst>
          </p:cNvPr>
          <p:cNvSpPr>
            <a:spLocks noGrp="1"/>
          </p:cNvSpPr>
          <p:nvPr>
            <p:ph type="title"/>
          </p:nvPr>
        </p:nvSpPr>
        <p:spPr>
          <a:xfrm>
            <a:off x="1136397" y="502021"/>
            <a:ext cx="4959603" cy="1642969"/>
          </a:xfrm>
        </p:spPr>
        <p:txBody>
          <a:bodyPr anchor="b">
            <a:normAutofit/>
          </a:bodyPr>
          <a:lstStyle/>
          <a:p>
            <a:pPr rtl="0"/>
            <a:r>
              <a:rPr lang="en-US" sz="4000" b="1" dirty="0">
                <a:latin typeface="Söhne"/>
              </a:rPr>
              <a:t>Particle Swarm Optimization(PSO)</a:t>
            </a:r>
            <a:endParaRPr lang="ar-SA" sz="4000" b="1" dirty="0">
              <a:latin typeface="Söhne"/>
            </a:endParaRPr>
          </a:p>
        </p:txBody>
      </p:sp>
      <p:sp>
        <p:nvSpPr>
          <p:cNvPr id="3" name="عنصر نائب للمحتوى 2">
            <a:extLst>
              <a:ext uri="{FF2B5EF4-FFF2-40B4-BE49-F238E27FC236}">
                <a16:creationId xmlns:a16="http://schemas.microsoft.com/office/drawing/2014/main" id="{69912BB9-441F-B9A0-0C79-EFEE53A430F3}"/>
              </a:ext>
            </a:extLst>
          </p:cNvPr>
          <p:cNvSpPr>
            <a:spLocks noGrp="1"/>
          </p:cNvSpPr>
          <p:nvPr>
            <p:ph idx="1"/>
          </p:nvPr>
        </p:nvSpPr>
        <p:spPr>
          <a:xfrm>
            <a:off x="1136397" y="2418408"/>
            <a:ext cx="4959603" cy="3522569"/>
          </a:xfrm>
        </p:spPr>
        <p:txBody>
          <a:bodyPr anchor="t">
            <a:normAutofit/>
          </a:bodyPr>
          <a:lstStyle/>
          <a:p>
            <a:pPr marL="0" indent="0" algn="l" rtl="0">
              <a:buNone/>
            </a:pPr>
            <a:r>
              <a:rPr lang="en-US" sz="2000" dirty="0"/>
              <a:t>Particle Swarm Optimization: A computational technique for solving optimization problems. Developed in 1995 by Kennedy and Eberhart. inspired by the social behavior of birds and fish.</a:t>
            </a:r>
            <a:endParaRPr lang="ar-SA" sz="2000" dirty="0"/>
          </a:p>
        </p:txBody>
      </p:sp>
      <p:pic>
        <p:nvPicPr>
          <p:cNvPr id="5" name="صورة 4" descr="صورة تحتوي على رسم بياني, خريطة&#10;&#10;تم إنشاء الوصف تلقائياً">
            <a:extLst>
              <a:ext uri="{FF2B5EF4-FFF2-40B4-BE49-F238E27FC236}">
                <a16:creationId xmlns:a16="http://schemas.microsoft.com/office/drawing/2014/main" id="{DE02E0CD-4BDD-C75C-489A-47BAA58DCA1F}"/>
              </a:ext>
            </a:extLst>
          </p:cNvPr>
          <p:cNvPicPr>
            <a:picLocks noChangeAspect="1"/>
          </p:cNvPicPr>
          <p:nvPr/>
        </p:nvPicPr>
        <p:blipFill rotWithShape="1">
          <a:blip r:embed="rId2">
            <a:extLst>
              <a:ext uri="{28A0092B-C50C-407E-A947-70E740481C1C}">
                <a14:useLocalDpi xmlns:a14="http://schemas.microsoft.com/office/drawing/2010/main" val="0"/>
              </a:ext>
            </a:extLst>
          </a:blip>
          <a:srcRect l="7397"/>
          <a:stretch/>
        </p:blipFill>
        <p:spPr>
          <a:xfrm>
            <a:off x="6512442" y="1818003"/>
            <a:ext cx="5201023" cy="2808236"/>
          </a:xfrm>
          <a:prstGeom prst="rect">
            <a:avLst/>
          </a:prstGeom>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85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EA84A4AC-1A5B-9C87-3B51-CEF3DD652C31}"/>
              </a:ext>
            </a:extLst>
          </p:cNvPr>
          <p:cNvSpPr txBox="1"/>
          <p:nvPr/>
        </p:nvSpPr>
        <p:spPr>
          <a:xfrm>
            <a:off x="2534936" y="294392"/>
            <a:ext cx="7122126" cy="1077218"/>
          </a:xfrm>
          <a:prstGeom prst="rect">
            <a:avLst/>
          </a:prstGeom>
          <a:noFill/>
        </p:spPr>
        <p:txBody>
          <a:bodyPr wrap="square" rtlCol="1">
            <a:spAutoFit/>
          </a:bodyPr>
          <a:lstStyle/>
          <a:p>
            <a:pPr algn="ctr"/>
            <a:r>
              <a:rPr lang="en-US" sz="3200" b="1" dirty="0">
                <a:solidFill>
                  <a:schemeClr val="tx1">
                    <a:lumMod val="75000"/>
                    <a:lumOff val="25000"/>
                  </a:schemeClr>
                </a:solidFill>
                <a:latin typeface="Söhne"/>
              </a:rPr>
              <a:t>Basics Particle Swarm Optimization(PSO)</a:t>
            </a:r>
            <a:endParaRPr lang="ar-SA" sz="3200" dirty="0">
              <a:solidFill>
                <a:schemeClr val="tx1">
                  <a:lumMod val="75000"/>
                  <a:lumOff val="25000"/>
                </a:schemeClr>
              </a:solidFill>
              <a:latin typeface="Söhne"/>
            </a:endParaRPr>
          </a:p>
          <a:p>
            <a:pPr algn="ctr"/>
            <a:endParaRPr lang="en-US" sz="3200" b="1" dirty="0">
              <a:solidFill>
                <a:schemeClr val="tx1">
                  <a:lumMod val="75000"/>
                  <a:lumOff val="25000"/>
                </a:schemeClr>
              </a:solidFill>
              <a:latin typeface="Söhne"/>
            </a:endParaRPr>
          </a:p>
        </p:txBody>
      </p:sp>
      <p:sp>
        <p:nvSpPr>
          <p:cNvPr id="4" name="مربع نص 3">
            <a:extLst>
              <a:ext uri="{FF2B5EF4-FFF2-40B4-BE49-F238E27FC236}">
                <a16:creationId xmlns:a16="http://schemas.microsoft.com/office/drawing/2014/main" id="{51EA9109-1F3C-286D-FF26-F5CD3C8ADAE3}"/>
              </a:ext>
            </a:extLst>
          </p:cNvPr>
          <p:cNvSpPr txBox="1"/>
          <p:nvPr/>
        </p:nvSpPr>
        <p:spPr>
          <a:xfrm>
            <a:off x="2647025" y="1165378"/>
            <a:ext cx="6897949" cy="461665"/>
          </a:xfrm>
          <a:prstGeom prst="rect">
            <a:avLst/>
          </a:prstGeom>
          <a:noFill/>
        </p:spPr>
        <p:txBody>
          <a:bodyPr wrap="square" rtlCol="1">
            <a:spAutoFit/>
          </a:bodyPr>
          <a:lstStyle/>
          <a:p>
            <a:pPr algn="ctr" rtl="0"/>
            <a:r>
              <a:rPr lang="en-US" sz="2400" b="1" i="0" dirty="0">
                <a:solidFill>
                  <a:schemeClr val="tx1">
                    <a:lumMod val="75000"/>
                    <a:lumOff val="25000"/>
                  </a:schemeClr>
                </a:solidFill>
                <a:effectLst/>
                <a:latin typeface="Söhne"/>
              </a:rPr>
              <a:t>Why PSO?</a:t>
            </a:r>
            <a:endParaRPr lang="ar-SA" sz="2400" dirty="0">
              <a:solidFill>
                <a:schemeClr val="tx1">
                  <a:lumMod val="75000"/>
                  <a:lumOff val="25000"/>
                </a:schemeClr>
              </a:solidFill>
              <a:cs typeface="+mj-cs"/>
            </a:endParaRPr>
          </a:p>
        </p:txBody>
      </p:sp>
      <p:sp>
        <p:nvSpPr>
          <p:cNvPr id="5" name="مربع نص 4">
            <a:extLst>
              <a:ext uri="{FF2B5EF4-FFF2-40B4-BE49-F238E27FC236}">
                <a16:creationId xmlns:a16="http://schemas.microsoft.com/office/drawing/2014/main" id="{3696147C-725E-8729-32B1-A02A51242305}"/>
              </a:ext>
            </a:extLst>
          </p:cNvPr>
          <p:cNvSpPr txBox="1"/>
          <p:nvPr/>
        </p:nvSpPr>
        <p:spPr>
          <a:xfrm>
            <a:off x="409852" y="1959420"/>
            <a:ext cx="10725508" cy="2462213"/>
          </a:xfrm>
          <a:prstGeom prst="rect">
            <a:avLst/>
          </a:prstGeom>
          <a:noFill/>
        </p:spPr>
        <p:txBody>
          <a:bodyPr wrap="square" rtlCol="1">
            <a:spAutoFit/>
          </a:bodyPr>
          <a:lstStyle/>
          <a:p>
            <a:pPr marL="342900" indent="-342900" algn="l" rtl="0">
              <a:buFont typeface="Arial" panose="020B0604020202020204" pitchFamily="34" charset="0"/>
              <a:buChar char="•"/>
            </a:pPr>
            <a:r>
              <a:rPr lang="en-US" b="1" dirty="0">
                <a:solidFill>
                  <a:schemeClr val="tx1">
                    <a:lumMod val="75000"/>
                    <a:lumOff val="25000"/>
                  </a:schemeClr>
                </a:solidFill>
              </a:rPr>
              <a:t>Adaptable to various problems</a:t>
            </a:r>
            <a:r>
              <a:rPr lang="fr-FR" b="1" i="0" dirty="0">
                <a:solidFill>
                  <a:schemeClr val="tx1">
                    <a:lumMod val="75000"/>
                    <a:lumOff val="25000"/>
                  </a:schemeClr>
                </a:solidFill>
                <a:effectLst/>
                <a:latin typeface="Söhne"/>
              </a:rPr>
              <a:t>: </a:t>
            </a:r>
            <a:r>
              <a:rPr lang="en-US" dirty="0">
                <a:solidFill>
                  <a:schemeClr val="tx1">
                    <a:lumMod val="75000"/>
                    <a:lumOff val="25000"/>
                  </a:schemeClr>
                </a:solidFill>
              </a:rPr>
              <a:t>PSO is versatile. Whether it's engineering design, financial forecasting, PSO can be applied to optimize a solution.</a:t>
            </a:r>
          </a:p>
          <a:p>
            <a:pPr marL="342900" indent="-342900" algn="l" rtl="0">
              <a:buFont typeface="Arial" panose="020B0604020202020204" pitchFamily="34" charset="0"/>
              <a:buChar char="•"/>
            </a:pPr>
            <a:endParaRPr lang="en-US" sz="1600" i="0" dirty="0">
              <a:solidFill>
                <a:schemeClr val="tx1">
                  <a:lumMod val="75000"/>
                  <a:lumOff val="25000"/>
                </a:schemeClr>
              </a:solidFill>
              <a:effectLst/>
              <a:latin typeface="Söhne"/>
            </a:endParaRPr>
          </a:p>
          <a:p>
            <a:pPr marL="342900" indent="-342900" algn="l" rtl="0">
              <a:buFont typeface="Arial" panose="020B0604020202020204" pitchFamily="34" charset="0"/>
              <a:buChar char="•"/>
            </a:pPr>
            <a:r>
              <a:rPr lang="en-US" b="1" dirty="0">
                <a:solidFill>
                  <a:schemeClr val="tx1">
                    <a:lumMod val="75000"/>
                    <a:lumOff val="25000"/>
                  </a:schemeClr>
                </a:solidFill>
              </a:rPr>
              <a:t>Few parameters to adjust</a:t>
            </a:r>
            <a:r>
              <a:rPr lang="en-US" b="1" dirty="0">
                <a:solidFill>
                  <a:schemeClr val="tx1">
                    <a:lumMod val="75000"/>
                    <a:lumOff val="25000"/>
                  </a:schemeClr>
                </a:solidFill>
                <a:latin typeface="Söhne"/>
              </a:rPr>
              <a:t>: </a:t>
            </a:r>
            <a:r>
              <a:rPr lang="en-US" dirty="0">
                <a:solidFill>
                  <a:schemeClr val="tx1">
                    <a:lumMod val="75000"/>
                    <a:lumOff val="25000"/>
                  </a:schemeClr>
                </a:solidFill>
              </a:rPr>
              <a:t>One strength of PSO is its simplicity. With just a few parameters to adjust, it's less prone to overfitting and is straightforward to implement.</a:t>
            </a:r>
          </a:p>
          <a:p>
            <a:pPr marL="342900" indent="-342900" algn="l" rtl="0">
              <a:buFont typeface="Arial" panose="020B0604020202020204" pitchFamily="34" charset="0"/>
              <a:buChar char="•"/>
            </a:pPr>
            <a:endParaRPr lang="en-US" sz="1600" dirty="0">
              <a:solidFill>
                <a:schemeClr val="tx1">
                  <a:lumMod val="75000"/>
                  <a:lumOff val="25000"/>
                </a:schemeClr>
              </a:solidFill>
              <a:latin typeface="Söhne"/>
            </a:endParaRPr>
          </a:p>
          <a:p>
            <a:pPr marL="342900" indent="-342900" algn="l" rtl="0">
              <a:buFont typeface="Arial" panose="020B0604020202020204" pitchFamily="34" charset="0"/>
              <a:buChar char="•"/>
            </a:pPr>
            <a:endParaRPr lang="en-US" sz="1600" i="0" dirty="0">
              <a:solidFill>
                <a:schemeClr val="tx1">
                  <a:lumMod val="75000"/>
                  <a:lumOff val="25000"/>
                </a:schemeClr>
              </a:solidFill>
              <a:effectLst/>
              <a:latin typeface="Söhne"/>
            </a:endParaRPr>
          </a:p>
          <a:p>
            <a:pPr marL="285750" indent="-285750" algn="l" rtl="0">
              <a:buFont typeface="Arial" panose="020B0604020202020204" pitchFamily="34" charset="0"/>
              <a:buChar char="•"/>
            </a:pPr>
            <a:endParaRPr lang="en-US" sz="1600" dirty="0">
              <a:solidFill>
                <a:schemeClr val="tx1">
                  <a:lumMod val="75000"/>
                  <a:lumOff val="25000"/>
                </a:schemeClr>
              </a:solidFill>
              <a:cs typeface="+mj-cs"/>
            </a:endParaRPr>
          </a:p>
          <a:p>
            <a:pPr marL="342900" indent="-342900" algn="l" rtl="0">
              <a:buFont typeface="Arial" panose="020B0604020202020204" pitchFamily="34" charset="0"/>
              <a:buChar char="•"/>
            </a:pPr>
            <a:endParaRPr lang="ar-SA" dirty="0">
              <a:solidFill>
                <a:schemeClr val="tx1">
                  <a:lumMod val="75000"/>
                  <a:lumOff val="25000"/>
                </a:schemeClr>
              </a:solidFill>
            </a:endParaRPr>
          </a:p>
        </p:txBody>
      </p:sp>
      <p:pic>
        <p:nvPicPr>
          <p:cNvPr id="7172" name="Picture 4" descr="Particle Swarm Optimization (PSO) — pagmo 2.19.0 documentation">
            <a:extLst>
              <a:ext uri="{FF2B5EF4-FFF2-40B4-BE49-F238E27FC236}">
                <a16:creationId xmlns:a16="http://schemas.microsoft.com/office/drawing/2014/main" id="{4B48545A-E213-451F-C05E-544D6B849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1356" y="3510997"/>
            <a:ext cx="476250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89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EA84A4AC-1A5B-9C87-3B51-CEF3DD652C31}"/>
              </a:ext>
            </a:extLst>
          </p:cNvPr>
          <p:cNvSpPr txBox="1"/>
          <p:nvPr/>
        </p:nvSpPr>
        <p:spPr>
          <a:xfrm>
            <a:off x="2324997" y="363030"/>
            <a:ext cx="7542004" cy="1077218"/>
          </a:xfrm>
          <a:prstGeom prst="rect">
            <a:avLst/>
          </a:prstGeom>
          <a:noFill/>
        </p:spPr>
        <p:txBody>
          <a:bodyPr wrap="square" rtlCol="1">
            <a:spAutoFit/>
          </a:bodyPr>
          <a:lstStyle/>
          <a:p>
            <a:pPr algn="ctr"/>
            <a:r>
              <a:rPr lang="en-US" sz="3200" b="1" i="0" dirty="0">
                <a:solidFill>
                  <a:schemeClr val="tx1">
                    <a:lumMod val="75000"/>
                    <a:lumOff val="25000"/>
                  </a:schemeClr>
                </a:solidFill>
                <a:effectLst/>
                <a:latin typeface="Söhne"/>
              </a:rPr>
              <a:t>Basics </a:t>
            </a:r>
            <a:r>
              <a:rPr lang="en-US" sz="3200" b="1" dirty="0">
                <a:solidFill>
                  <a:schemeClr val="tx1">
                    <a:lumMod val="75000"/>
                    <a:lumOff val="25000"/>
                  </a:schemeClr>
                </a:solidFill>
                <a:latin typeface="Söhne"/>
              </a:rPr>
              <a:t>Particle Swarm Optimization(PSO)</a:t>
            </a:r>
            <a:endParaRPr lang="ar-SA" sz="3200" dirty="0">
              <a:solidFill>
                <a:schemeClr val="tx1">
                  <a:lumMod val="75000"/>
                  <a:lumOff val="25000"/>
                </a:schemeClr>
              </a:solidFill>
              <a:latin typeface="Söhne"/>
              <a:cs typeface="+mj-cs"/>
            </a:endParaRPr>
          </a:p>
          <a:p>
            <a:pPr algn="ctr"/>
            <a:endParaRPr lang="en-US" sz="3200" b="1" i="0" dirty="0">
              <a:solidFill>
                <a:schemeClr val="tx1">
                  <a:lumMod val="75000"/>
                  <a:lumOff val="25000"/>
                </a:schemeClr>
              </a:solidFill>
              <a:effectLst/>
              <a:latin typeface="Söhne"/>
            </a:endParaRPr>
          </a:p>
        </p:txBody>
      </p:sp>
      <p:sp>
        <p:nvSpPr>
          <p:cNvPr id="4" name="مربع نص 3">
            <a:extLst>
              <a:ext uri="{FF2B5EF4-FFF2-40B4-BE49-F238E27FC236}">
                <a16:creationId xmlns:a16="http://schemas.microsoft.com/office/drawing/2014/main" id="{51EA9109-1F3C-286D-FF26-F5CD3C8ADAE3}"/>
              </a:ext>
            </a:extLst>
          </p:cNvPr>
          <p:cNvSpPr txBox="1"/>
          <p:nvPr/>
        </p:nvSpPr>
        <p:spPr>
          <a:xfrm>
            <a:off x="2647025" y="1397674"/>
            <a:ext cx="6897949" cy="461665"/>
          </a:xfrm>
          <a:prstGeom prst="rect">
            <a:avLst/>
          </a:prstGeom>
          <a:noFill/>
        </p:spPr>
        <p:txBody>
          <a:bodyPr wrap="square" rtlCol="1">
            <a:spAutoFit/>
          </a:bodyPr>
          <a:lstStyle/>
          <a:p>
            <a:pPr algn="ctr" rtl="0"/>
            <a:r>
              <a:rPr lang="en-US" sz="2400" b="1" dirty="0">
                <a:solidFill>
                  <a:schemeClr val="tx1">
                    <a:lumMod val="75000"/>
                    <a:lumOff val="25000"/>
                  </a:schemeClr>
                </a:solidFill>
              </a:rPr>
              <a:t>Each particle in PSO has the following attributes</a:t>
            </a:r>
          </a:p>
        </p:txBody>
      </p:sp>
      <p:sp>
        <p:nvSpPr>
          <p:cNvPr id="5" name="مربع نص 4">
            <a:extLst>
              <a:ext uri="{FF2B5EF4-FFF2-40B4-BE49-F238E27FC236}">
                <a16:creationId xmlns:a16="http://schemas.microsoft.com/office/drawing/2014/main" id="{3696147C-725E-8729-32B1-A02A51242305}"/>
              </a:ext>
            </a:extLst>
          </p:cNvPr>
          <p:cNvSpPr txBox="1"/>
          <p:nvPr/>
        </p:nvSpPr>
        <p:spPr>
          <a:xfrm>
            <a:off x="496459" y="2360533"/>
            <a:ext cx="7976982" cy="3262432"/>
          </a:xfrm>
          <a:prstGeom prst="rect">
            <a:avLst/>
          </a:prstGeom>
          <a:noFill/>
        </p:spPr>
        <p:txBody>
          <a:bodyPr wrap="square" rtlCol="1">
            <a:spAutoFit/>
          </a:bodyPr>
          <a:lstStyle/>
          <a:p>
            <a:pPr marL="342900" indent="-342900" algn="l" rtl="0">
              <a:buFont typeface="+mj-lt"/>
              <a:buAutoNum type="arabicPeriod"/>
            </a:pPr>
            <a:r>
              <a:rPr lang="en-US" b="1" dirty="0"/>
              <a:t>Position</a:t>
            </a:r>
            <a:r>
              <a:rPr lang="fr-FR" b="1" i="0" dirty="0">
                <a:effectLst/>
                <a:latin typeface="Söhne"/>
              </a:rPr>
              <a:t>: </a:t>
            </a:r>
            <a:r>
              <a:rPr lang="en-US" dirty="0"/>
              <a:t>his represents a potential solution in the search space.</a:t>
            </a:r>
          </a:p>
          <a:p>
            <a:pPr marL="342900" indent="-342900" algn="l" rtl="0">
              <a:buFont typeface="+mj-lt"/>
              <a:buAutoNum type="arabicPeriod"/>
            </a:pPr>
            <a:endParaRPr lang="en-US" sz="1600" i="0" dirty="0">
              <a:effectLst/>
              <a:latin typeface="Söhne"/>
            </a:endParaRPr>
          </a:p>
          <a:p>
            <a:pPr marL="342900" indent="-342900" algn="l" rtl="0">
              <a:buFont typeface="+mj-lt"/>
              <a:buAutoNum type="arabicPeriod"/>
            </a:pPr>
            <a:r>
              <a:rPr lang="en-US" b="1" dirty="0"/>
              <a:t>Velocity</a:t>
            </a:r>
            <a:r>
              <a:rPr lang="en-US" b="1" dirty="0">
                <a:latin typeface="Söhne"/>
              </a:rPr>
              <a:t>: </a:t>
            </a:r>
            <a:r>
              <a:rPr lang="en-US" dirty="0"/>
              <a:t>This determines how much a particle's position changes in each iteration</a:t>
            </a:r>
          </a:p>
          <a:p>
            <a:pPr marL="342900" indent="-342900" algn="l" rtl="0">
              <a:buFont typeface="+mj-lt"/>
              <a:buAutoNum type="arabicPeriod"/>
            </a:pPr>
            <a:endParaRPr lang="en-US" b="1" dirty="0"/>
          </a:p>
          <a:p>
            <a:pPr marL="342900" indent="-342900" algn="l" rtl="0">
              <a:buFont typeface="+mj-lt"/>
              <a:buAutoNum type="arabicPeriod"/>
            </a:pPr>
            <a:r>
              <a:rPr lang="en-US" b="1" dirty="0"/>
              <a:t>Personal Best: </a:t>
            </a:r>
            <a:r>
              <a:rPr lang="en-US" dirty="0"/>
              <a:t>The best position (solution) the particle has visited.</a:t>
            </a:r>
          </a:p>
          <a:p>
            <a:pPr marL="342900" indent="-342900" algn="l" rtl="0">
              <a:buFont typeface="+mj-lt"/>
              <a:buAutoNum type="arabicPeriod"/>
            </a:pPr>
            <a:endParaRPr lang="en-US" sz="1600" dirty="0">
              <a:latin typeface="Söhne"/>
            </a:endParaRPr>
          </a:p>
          <a:p>
            <a:pPr marL="342900" indent="-342900" algn="l" rtl="0">
              <a:buFont typeface="+mj-lt"/>
              <a:buAutoNum type="arabicPeriod"/>
            </a:pPr>
            <a:r>
              <a:rPr lang="en-US" b="1" dirty="0"/>
              <a:t>Global Best: </a:t>
            </a:r>
            <a:r>
              <a:rPr lang="en-US" dirty="0"/>
              <a:t>The best position any particle in the swarm has visited.</a:t>
            </a:r>
          </a:p>
          <a:p>
            <a:pPr marL="342900" indent="-342900" algn="l" rtl="0">
              <a:buFont typeface="+mj-lt"/>
              <a:buAutoNum type="arabicPeriod"/>
            </a:pPr>
            <a:endParaRPr lang="en-US" sz="1600" dirty="0">
              <a:latin typeface="Söhne"/>
            </a:endParaRPr>
          </a:p>
          <a:p>
            <a:pPr marL="342900" indent="-342900" algn="l" rtl="0">
              <a:buFont typeface="+mj-lt"/>
              <a:buAutoNum type="arabicPeriod"/>
            </a:pPr>
            <a:endParaRPr lang="en-US" sz="1600" i="0" dirty="0">
              <a:effectLst/>
              <a:latin typeface="Söhne"/>
            </a:endParaRPr>
          </a:p>
          <a:p>
            <a:pPr marL="342900" indent="-342900" algn="l" rtl="0">
              <a:buFont typeface="+mj-lt"/>
              <a:buAutoNum type="arabicPeriod"/>
            </a:pPr>
            <a:endParaRPr lang="en-US" sz="1600" dirty="0">
              <a:cs typeface="+mj-cs"/>
            </a:endParaRPr>
          </a:p>
          <a:p>
            <a:pPr marL="342900" indent="-342900" algn="l" rtl="0">
              <a:buFont typeface="+mj-lt"/>
              <a:buAutoNum type="arabicPeriod"/>
            </a:pPr>
            <a:endParaRPr lang="ar-SA" dirty="0"/>
          </a:p>
        </p:txBody>
      </p:sp>
      <p:pic>
        <p:nvPicPr>
          <p:cNvPr id="8194" name="Picture 2" descr="Graphical illustration of the basic PSO algorithm, in which particle xi...  | Download Scientific Diagram">
            <a:extLst>
              <a:ext uri="{FF2B5EF4-FFF2-40B4-BE49-F238E27FC236}">
                <a16:creationId xmlns:a16="http://schemas.microsoft.com/office/drawing/2014/main" id="{33B47414-58D1-A6A8-72F6-0FB95DB9C0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14" t="6177" r="7952" b="5753"/>
          <a:stretch/>
        </p:blipFill>
        <p:spPr bwMode="auto">
          <a:xfrm>
            <a:off x="8148320" y="2240702"/>
            <a:ext cx="3547221" cy="2859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654343"/>
      </p:ext>
    </p:extLst>
  </p:cSld>
  <p:clrMapOvr>
    <a:masterClrMapping/>
  </p:clrMapOvr>
</p:sld>
</file>

<file path=ppt/theme/theme1.xml><?xml version="1.0" encoding="utf-8"?>
<a:theme xmlns:a="http://schemas.openxmlformats.org/drawingml/2006/main" name="أثر رجعي">
  <a:themeElements>
    <a:clrScheme name="أثر رجعي">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أثر رجعي">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أثر رجعي">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أثر رجعي">
  <a:themeElements>
    <a:clrScheme name="أثر رجعي">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أثر رجعي">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أثر رجعي">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2_أثر رجعي">
  <a:themeElements>
    <a:clrScheme name="أثر رجعي">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أثر رجعي">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أثر رجعي">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4.xml><?xml version="1.0" encoding="utf-8"?>
<a:theme xmlns:a="http://schemas.openxmlformats.org/drawingml/2006/main" name="نسق Office">
  <a:themeElements>
    <a:clrScheme name="أزرق">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نسق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Override1.xml><?xml version="1.0" encoding="utf-8"?>
<a:themeOverride xmlns:a="http://schemas.openxmlformats.org/drawingml/2006/main">
  <a:clrScheme name="أحمر بنفسجي">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Retrospect</Template>
  <TotalTime>3097</TotalTime>
  <Words>1160</Words>
  <Application>Microsoft Office PowerPoint</Application>
  <PresentationFormat>شاشة عريضة</PresentationFormat>
  <Paragraphs>146</Paragraphs>
  <Slides>26</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4</vt:i4>
      </vt:variant>
      <vt:variant>
        <vt:lpstr>عناوين الشرائح</vt:lpstr>
      </vt:variant>
      <vt:variant>
        <vt:i4>26</vt:i4>
      </vt:variant>
    </vt:vector>
  </HeadingPairs>
  <TitlesOfParts>
    <vt:vector size="35" baseType="lpstr">
      <vt:lpstr>Arial</vt:lpstr>
      <vt:lpstr>Calibri</vt:lpstr>
      <vt:lpstr>Calibri Light</vt:lpstr>
      <vt:lpstr>Söhne</vt:lpstr>
      <vt:lpstr>Wingdings</vt:lpstr>
      <vt:lpstr>أثر رجعي</vt:lpstr>
      <vt:lpstr>1_أثر رجعي</vt:lpstr>
      <vt:lpstr>2_أثر رجعي</vt:lpstr>
      <vt:lpstr>نسق Office</vt:lpstr>
      <vt:lpstr>Optimization and Application of Fuzzy Logic Controllers in HOMER Software</vt:lpstr>
      <vt:lpstr>Introduction </vt:lpstr>
      <vt:lpstr>Project Objectives </vt:lpstr>
      <vt:lpstr>Fuzzy Logic Controller (FLC) </vt:lpstr>
      <vt:lpstr>Fuzzy Logic Controller (FLC) </vt:lpstr>
      <vt:lpstr>Fuzzy Logic Controller (FLC) </vt:lpstr>
      <vt:lpstr>Particle Swarm Optimization(PSO)</vt:lpstr>
      <vt:lpstr>عرض تقديمي في PowerPoint</vt:lpstr>
      <vt:lpstr>عرض تقديمي في PowerPoint</vt:lpstr>
      <vt:lpstr>عرض تقديمي في PowerPoint</vt:lpstr>
      <vt:lpstr>Genetic Algorithm(GA) </vt:lpstr>
      <vt:lpstr>Genetic Algorithm(GA) </vt:lpstr>
      <vt:lpstr>Motor Control with FLC</vt:lpstr>
      <vt:lpstr>Motor Control with FLC</vt:lpstr>
      <vt:lpstr>Motor Control with FLC</vt:lpstr>
      <vt:lpstr>Motor Control with FLC</vt:lpstr>
      <vt:lpstr>Motor Control with FLC</vt:lpstr>
      <vt:lpstr>integrating FLC with HOMER software </vt:lpstr>
      <vt:lpstr>integrating FLC with HOMER software </vt:lpstr>
      <vt:lpstr>integrating FLC with HOMER software </vt:lpstr>
      <vt:lpstr>integrating FLC with HOMER software </vt:lpstr>
      <vt:lpstr>integrating FLC with HOMER software </vt:lpstr>
      <vt:lpstr>integrating FLC with HOMER software </vt:lpstr>
      <vt:lpstr>integrating FLC with HOMER software </vt:lpstr>
      <vt:lpstr>integrating FLC with HOMER software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FLC Optimization with PSO in HOMER Software</dc:title>
  <dc:creator>الوليد بن عبدالله بن احمد العياشي الزهراني</dc:creator>
  <cp:lastModifiedBy>الوليد بن عبدالله بن</cp:lastModifiedBy>
  <cp:revision>11</cp:revision>
  <dcterms:created xsi:type="dcterms:W3CDTF">2024-01-17T17:40:03Z</dcterms:created>
  <dcterms:modified xsi:type="dcterms:W3CDTF">2024-05-15T05:50:19Z</dcterms:modified>
</cp:coreProperties>
</file>