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82" d="100"/>
          <a:sy n="82"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107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00488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1301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80430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25898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76894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90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32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087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13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45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39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55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577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03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79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D8A92E-5FF9-8143-81B3-CCB531513398}" type="datetimeFigureOut">
              <a:rPr lang="en-US" smtClean="0"/>
              <a:t>1/30/2024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8466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adhvisof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4DFA-AFF4-7F79-426A-CD1A1FB6F593}"/>
              </a:ext>
            </a:extLst>
          </p:cNvPr>
          <p:cNvSpPr>
            <a:spLocks noGrp="1"/>
          </p:cNvSpPr>
          <p:nvPr>
            <p:ph type="ctrTitle"/>
          </p:nvPr>
        </p:nvSpPr>
        <p:spPr>
          <a:xfrm>
            <a:off x="1096520" y="846321"/>
            <a:ext cx="7766936" cy="1646302"/>
          </a:xfrm>
        </p:spPr>
        <p:txBody>
          <a:bodyPr>
            <a:normAutofit/>
          </a:bodyPr>
          <a:lstStyle/>
          <a:p>
            <a:r>
              <a:rPr lang="en-US" sz="3600" dirty="0"/>
              <a:t>INTERNSHIP PROJECT REPORT</a:t>
            </a:r>
            <a:endParaRPr lang="en-IN" sz="3600" dirty="0"/>
          </a:p>
        </p:txBody>
      </p:sp>
      <p:sp>
        <p:nvSpPr>
          <p:cNvPr id="3" name="Subtitle 2">
            <a:extLst>
              <a:ext uri="{FF2B5EF4-FFF2-40B4-BE49-F238E27FC236}">
                <a16:creationId xmlns:a16="http://schemas.microsoft.com/office/drawing/2014/main" id="{FAEA35CC-1C52-6922-BEF6-346738550439}"/>
              </a:ext>
            </a:extLst>
          </p:cNvPr>
          <p:cNvSpPr>
            <a:spLocks noGrp="1"/>
          </p:cNvSpPr>
          <p:nvPr>
            <p:ph type="subTitle" idx="1"/>
          </p:nvPr>
        </p:nvSpPr>
        <p:spPr>
          <a:xfrm>
            <a:off x="74645" y="2845839"/>
            <a:ext cx="9162661" cy="1922104"/>
          </a:xfrm>
        </p:spPr>
        <p:txBody>
          <a:bodyPr>
            <a:noAutofit/>
          </a:bodyPr>
          <a:lstStyle/>
          <a:p>
            <a:r>
              <a:rPr lang="en-US" sz="2800" dirty="0"/>
              <a:t>                       TITLE - Employee Attrition Analysis </a:t>
            </a:r>
          </a:p>
          <a:p>
            <a:r>
              <a:rPr lang="en-US" sz="2800" dirty="0"/>
              <a:t>                       NAME - ALWAR VIGNESH N</a:t>
            </a:r>
          </a:p>
          <a:p>
            <a:r>
              <a:rPr lang="en-US" sz="2800" dirty="0"/>
              <a:t>                       DATA ANALYST</a:t>
            </a:r>
          </a:p>
        </p:txBody>
      </p:sp>
      <p:sp>
        <p:nvSpPr>
          <p:cNvPr id="5" name="TextBox 4">
            <a:extLst>
              <a:ext uri="{FF2B5EF4-FFF2-40B4-BE49-F238E27FC236}">
                <a16:creationId xmlns:a16="http://schemas.microsoft.com/office/drawing/2014/main" id="{61BC56C0-6181-B747-95DC-8FE6A3499F2A}"/>
              </a:ext>
            </a:extLst>
          </p:cNvPr>
          <p:cNvSpPr txBox="1"/>
          <p:nvPr/>
        </p:nvSpPr>
        <p:spPr>
          <a:xfrm>
            <a:off x="7128588" y="4971868"/>
            <a:ext cx="6102220" cy="369332"/>
          </a:xfrm>
          <a:prstGeom prst="rect">
            <a:avLst/>
          </a:prstGeom>
          <a:noFill/>
        </p:spPr>
        <p:txBody>
          <a:bodyPr wrap="square">
            <a:spAutoFit/>
          </a:bodyPr>
          <a:lstStyle/>
          <a:p>
            <a:r>
              <a:rPr lang="en-IN" sz="1800" b="1" dirty="0">
                <a:latin typeface="+mn-lt"/>
              </a:rPr>
              <a:t>©2024 </a:t>
            </a:r>
            <a:r>
              <a:rPr lang="en-IN" sz="1800" b="1" dirty="0" err="1">
                <a:latin typeface="+mn-lt"/>
              </a:rPr>
              <a:t>Sadhv</a:t>
            </a:r>
            <a:r>
              <a:rPr lang="en-IN" b="1" dirty="0" err="1"/>
              <a:t>ia</a:t>
            </a:r>
            <a:r>
              <a:rPr lang="en-IN" sz="1800" b="1" dirty="0" err="1">
                <a:latin typeface="+mn-lt"/>
              </a:rPr>
              <a:t>cademy</a:t>
            </a:r>
            <a:endParaRPr lang="en-IN" sz="1800" b="1" dirty="0">
              <a:latin typeface="+mn-lt"/>
            </a:endParaRPr>
          </a:p>
        </p:txBody>
      </p:sp>
      <p:sp>
        <p:nvSpPr>
          <p:cNvPr id="7" name="TextBox 6">
            <a:extLst>
              <a:ext uri="{FF2B5EF4-FFF2-40B4-BE49-F238E27FC236}">
                <a16:creationId xmlns:a16="http://schemas.microsoft.com/office/drawing/2014/main" id="{4C10C754-4238-E911-66AB-69A43427F60B}"/>
              </a:ext>
            </a:extLst>
          </p:cNvPr>
          <p:cNvSpPr txBox="1"/>
          <p:nvPr/>
        </p:nvSpPr>
        <p:spPr>
          <a:xfrm>
            <a:off x="820318" y="4971868"/>
            <a:ext cx="6638730" cy="369332"/>
          </a:xfrm>
          <a:prstGeom prst="rect">
            <a:avLst/>
          </a:prstGeom>
          <a:noFill/>
        </p:spPr>
        <p:txBody>
          <a:bodyPr wrap="square">
            <a:spAutoFit/>
          </a:bodyPr>
          <a:lstStyle/>
          <a:p>
            <a:r>
              <a:rPr lang="en-IN" sz="1800" b="1" dirty="0">
                <a:latin typeface="+mn-lt"/>
                <a:hlinkClick r:id="rId2"/>
              </a:rPr>
              <a:t>www.sadhvisoft.com</a:t>
            </a:r>
            <a:endParaRPr lang="en-IN" sz="3600" dirty="0"/>
          </a:p>
        </p:txBody>
      </p:sp>
    </p:spTree>
    <p:extLst>
      <p:ext uri="{BB962C8B-B14F-4D97-AF65-F5344CB8AC3E}">
        <p14:creationId xmlns:p14="http://schemas.microsoft.com/office/powerpoint/2010/main" val="212965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DEA7-954D-82A2-943C-F2ABA7B39878}"/>
              </a:ext>
            </a:extLst>
          </p:cNvPr>
          <p:cNvSpPr>
            <a:spLocks noGrp="1"/>
          </p:cNvSpPr>
          <p:nvPr>
            <p:ph type="title"/>
          </p:nvPr>
        </p:nvSpPr>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C97EB269-6883-0D6E-2AD6-40ADD8AD8B7C}"/>
              </a:ext>
            </a:extLst>
          </p:cNvPr>
          <p:cNvSpPr>
            <a:spLocks noGrp="1"/>
          </p:cNvSpPr>
          <p:nvPr>
            <p:ph idx="1"/>
          </p:nvPr>
        </p:nvSpPr>
        <p:spPr/>
        <p:txBody>
          <a:bodyPr/>
          <a:lstStyle/>
          <a:p>
            <a:r>
              <a:rPr lang="en-US" dirty="0"/>
              <a:t>In conclusion, the methods employed in the data analysis of the given dataset were effective in providing insights into the data distribution.</a:t>
            </a:r>
          </a:p>
          <a:p>
            <a:r>
              <a:rPr lang="en-US" dirty="0"/>
              <a:t>The challenges encountered during the implementation of the methods provided valuable lessons for future works. </a:t>
            </a:r>
            <a:endParaRPr lang="en-IN" dirty="0"/>
          </a:p>
          <a:p>
            <a:endParaRPr lang="en-IN" dirty="0"/>
          </a:p>
        </p:txBody>
      </p:sp>
    </p:spTree>
    <p:extLst>
      <p:ext uri="{BB962C8B-B14F-4D97-AF65-F5344CB8AC3E}">
        <p14:creationId xmlns:p14="http://schemas.microsoft.com/office/powerpoint/2010/main" val="157054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0B7-3D9C-27B3-0AC6-4C77BFF503C1}"/>
              </a:ext>
            </a:extLst>
          </p:cNvPr>
          <p:cNvSpPr>
            <a:spLocks noGrp="1"/>
          </p:cNvSpPr>
          <p:nvPr>
            <p:ph type="ctrTitle"/>
          </p:nvPr>
        </p:nvSpPr>
        <p:spPr/>
        <p:txBody>
          <a:bodyPr/>
          <a:lstStyle/>
          <a:p>
            <a:r>
              <a:rPr lang="en-US" dirty="0"/>
              <a:t>THANKYOU</a:t>
            </a:r>
            <a:endParaRPr lang="en-IN" dirty="0"/>
          </a:p>
        </p:txBody>
      </p:sp>
      <p:sp>
        <p:nvSpPr>
          <p:cNvPr id="3" name="Subtitle 2">
            <a:extLst>
              <a:ext uri="{FF2B5EF4-FFF2-40B4-BE49-F238E27FC236}">
                <a16:creationId xmlns:a16="http://schemas.microsoft.com/office/drawing/2014/main" id="{7080FE66-3B73-2387-2551-FFD826C8C72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8620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176DF9-5462-93F8-6BDC-18ECBBE79DA4}"/>
              </a:ext>
            </a:extLst>
          </p:cNvPr>
          <p:cNvGraphicFramePr>
            <a:graphicFrameLocks noGrp="1"/>
          </p:cNvGraphicFramePr>
          <p:nvPr>
            <p:extLst>
              <p:ext uri="{D42A27DB-BD31-4B8C-83A1-F6EECF244321}">
                <p14:modId xmlns:p14="http://schemas.microsoft.com/office/powerpoint/2010/main" val="343222042"/>
              </p:ext>
            </p:extLst>
          </p:nvPr>
        </p:nvGraphicFramePr>
        <p:xfrm>
          <a:off x="2844363" y="186612"/>
          <a:ext cx="4116273" cy="6410135"/>
        </p:xfrm>
        <a:graphic>
          <a:graphicData uri="http://schemas.openxmlformats.org/drawingml/2006/table">
            <a:tbl>
              <a:tblPr firstRow="1" bandRow="1">
                <a:tableStyleId>{5C22544A-7EE6-4342-B048-85BDC9FD1C3A}</a:tableStyleId>
              </a:tblPr>
              <a:tblGrid>
                <a:gridCol w="4116273">
                  <a:extLst>
                    <a:ext uri="{9D8B030D-6E8A-4147-A177-3AD203B41FA5}">
                      <a16:colId xmlns:a16="http://schemas.microsoft.com/office/drawing/2014/main" val="310383027"/>
                    </a:ext>
                  </a:extLst>
                </a:gridCol>
              </a:tblGrid>
              <a:tr h="651647">
                <a:tc>
                  <a:txBody>
                    <a:bodyPr/>
                    <a:lstStyle/>
                    <a:p>
                      <a:pPr algn="ctr"/>
                      <a:r>
                        <a:rPr lang="en-US" b="0" dirty="0"/>
                        <a:t>TABLE OF CONTENTS</a:t>
                      </a:r>
                      <a:endParaRPr lang="en-IN" b="0" dirty="0"/>
                    </a:p>
                  </a:txBody>
                  <a:tcPr/>
                </a:tc>
                <a:extLst>
                  <a:ext uri="{0D108BD9-81ED-4DB2-BD59-A6C34878D82A}">
                    <a16:rowId xmlns:a16="http://schemas.microsoft.com/office/drawing/2014/main" val="4280476251"/>
                  </a:ext>
                </a:extLst>
              </a:tr>
              <a:tr h="959748">
                <a:tc>
                  <a:txBody>
                    <a:bodyPr/>
                    <a:lstStyle/>
                    <a:p>
                      <a:pPr marL="285750" indent="-285750" algn="just">
                        <a:buFont typeface="Wingdings" panose="05000000000000000000" pitchFamily="2" charset="2"/>
                        <a:buChar char="v"/>
                      </a:pPr>
                      <a:r>
                        <a:rPr lang="en-US" dirty="0"/>
                        <a:t>INTRODUCTION</a:t>
                      </a:r>
                    </a:p>
                  </a:txBody>
                  <a:tcPr/>
                </a:tc>
                <a:extLst>
                  <a:ext uri="{0D108BD9-81ED-4DB2-BD59-A6C34878D82A}">
                    <a16:rowId xmlns:a16="http://schemas.microsoft.com/office/drawing/2014/main" val="1869892074"/>
                  </a:ext>
                </a:extLst>
              </a:tr>
              <a:tr h="959748">
                <a:tc>
                  <a:txBody>
                    <a:bodyPr/>
                    <a:lstStyle/>
                    <a:p>
                      <a:pPr marL="285750" indent="-285750" algn="just">
                        <a:buFont typeface="Wingdings" panose="05000000000000000000" pitchFamily="2" charset="2"/>
                        <a:buChar char="v"/>
                      </a:pPr>
                      <a:r>
                        <a:rPr lang="en-US" dirty="0"/>
                        <a:t>DETAILS OF DATA</a:t>
                      </a:r>
                      <a:endParaRPr lang="en-IN" dirty="0"/>
                    </a:p>
                  </a:txBody>
                  <a:tcPr/>
                </a:tc>
                <a:extLst>
                  <a:ext uri="{0D108BD9-81ED-4DB2-BD59-A6C34878D82A}">
                    <a16:rowId xmlns:a16="http://schemas.microsoft.com/office/drawing/2014/main" val="1857140010"/>
                  </a:ext>
                </a:extLst>
              </a:tr>
              <a:tr h="959748">
                <a:tc>
                  <a:txBody>
                    <a:bodyPr/>
                    <a:lstStyle/>
                    <a:p>
                      <a:pPr marL="285750" indent="-285750" algn="just">
                        <a:buFont typeface="Wingdings" panose="05000000000000000000" pitchFamily="2" charset="2"/>
                        <a:buChar char="v"/>
                      </a:pPr>
                      <a:r>
                        <a:rPr lang="en-US" dirty="0"/>
                        <a:t>TOOLS USED</a:t>
                      </a:r>
                      <a:endParaRPr lang="en-IN" dirty="0"/>
                    </a:p>
                  </a:txBody>
                  <a:tcPr/>
                </a:tc>
                <a:extLst>
                  <a:ext uri="{0D108BD9-81ED-4DB2-BD59-A6C34878D82A}">
                    <a16:rowId xmlns:a16="http://schemas.microsoft.com/office/drawing/2014/main" val="270465409"/>
                  </a:ext>
                </a:extLst>
              </a:tr>
              <a:tr h="959748">
                <a:tc>
                  <a:txBody>
                    <a:bodyPr/>
                    <a:lstStyle/>
                    <a:p>
                      <a:pPr marL="285750" indent="-285750" algn="just">
                        <a:buFont typeface="Wingdings" panose="05000000000000000000" pitchFamily="2" charset="2"/>
                        <a:buChar char="v"/>
                      </a:pPr>
                      <a:r>
                        <a:rPr lang="en-US" dirty="0"/>
                        <a:t>SCREENSHOTS</a:t>
                      </a:r>
                      <a:endParaRPr lang="en-IN" dirty="0"/>
                    </a:p>
                  </a:txBody>
                  <a:tcPr/>
                </a:tc>
                <a:extLst>
                  <a:ext uri="{0D108BD9-81ED-4DB2-BD59-A6C34878D82A}">
                    <a16:rowId xmlns:a16="http://schemas.microsoft.com/office/drawing/2014/main" val="3721013206"/>
                  </a:ext>
                </a:extLst>
              </a:tr>
              <a:tr h="959748">
                <a:tc>
                  <a:txBody>
                    <a:bodyPr/>
                    <a:lstStyle/>
                    <a:p>
                      <a:pPr marL="285750" indent="-285750" algn="just">
                        <a:buFont typeface="Wingdings" panose="05000000000000000000" pitchFamily="2" charset="2"/>
                        <a:buChar char="v"/>
                      </a:pPr>
                      <a:r>
                        <a:rPr lang="en-US" dirty="0"/>
                        <a:t>MY DESIGN</a:t>
                      </a:r>
                      <a:endParaRPr lang="en-IN" dirty="0"/>
                    </a:p>
                  </a:txBody>
                  <a:tcPr/>
                </a:tc>
                <a:extLst>
                  <a:ext uri="{0D108BD9-81ED-4DB2-BD59-A6C34878D82A}">
                    <a16:rowId xmlns:a16="http://schemas.microsoft.com/office/drawing/2014/main" val="4196195005"/>
                  </a:ext>
                </a:extLst>
              </a:tr>
              <a:tr h="959748">
                <a:tc>
                  <a:txBody>
                    <a:bodyPr/>
                    <a:lstStyle/>
                    <a:p>
                      <a:pPr marL="285750" indent="-285750" algn="just">
                        <a:buFont typeface="Wingdings" panose="05000000000000000000" pitchFamily="2" charset="2"/>
                        <a:buChar char="v"/>
                      </a:pPr>
                      <a:r>
                        <a:rPr lang="en-US" dirty="0"/>
                        <a:t>CONCLUSION</a:t>
                      </a:r>
                      <a:endParaRPr lang="en-IN" dirty="0"/>
                    </a:p>
                  </a:txBody>
                  <a:tcPr/>
                </a:tc>
                <a:extLst>
                  <a:ext uri="{0D108BD9-81ED-4DB2-BD59-A6C34878D82A}">
                    <a16:rowId xmlns:a16="http://schemas.microsoft.com/office/drawing/2014/main" val="4020161900"/>
                  </a:ext>
                </a:extLst>
              </a:tr>
            </a:tbl>
          </a:graphicData>
        </a:graphic>
      </p:graphicFrame>
    </p:spTree>
    <p:extLst>
      <p:ext uri="{BB962C8B-B14F-4D97-AF65-F5344CB8AC3E}">
        <p14:creationId xmlns:p14="http://schemas.microsoft.com/office/powerpoint/2010/main" val="404444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4D22-F4B7-72BD-0A69-0E7A1DF223A8}"/>
              </a:ext>
            </a:extLst>
          </p:cNvPr>
          <p:cNvSpPr>
            <a:spLocks noGrp="1"/>
          </p:cNvSpPr>
          <p:nvPr>
            <p:ph type="title"/>
          </p:nvPr>
        </p:nvSpPr>
        <p:spPr/>
        <p:txBody>
          <a:bodyPr/>
          <a:lstStyle/>
          <a:p>
            <a:r>
              <a:rPr lang="en-US" u="sng" dirty="0"/>
              <a:t>INTRODUCTION</a:t>
            </a:r>
            <a:r>
              <a:rPr lang="en-US" dirty="0"/>
              <a:t>:</a:t>
            </a:r>
            <a:endParaRPr lang="en-IN" dirty="0"/>
          </a:p>
        </p:txBody>
      </p:sp>
      <p:sp>
        <p:nvSpPr>
          <p:cNvPr id="3" name="Content Placeholder 2">
            <a:extLst>
              <a:ext uri="{FF2B5EF4-FFF2-40B4-BE49-F238E27FC236}">
                <a16:creationId xmlns:a16="http://schemas.microsoft.com/office/drawing/2014/main" id="{C0E8E5D9-F97F-6ED1-839B-D00FAC67E47E}"/>
              </a:ext>
            </a:extLst>
          </p:cNvPr>
          <p:cNvSpPr>
            <a:spLocks noGrp="1"/>
          </p:cNvSpPr>
          <p:nvPr>
            <p:ph idx="1"/>
          </p:nvPr>
        </p:nvSpPr>
        <p:spPr>
          <a:xfrm>
            <a:off x="677333" y="2160589"/>
            <a:ext cx="8755915" cy="3176521"/>
          </a:xfrm>
        </p:spPr>
        <p:txBody>
          <a:bodyPr>
            <a:normAutofit/>
          </a:bodyPr>
          <a:lstStyle/>
          <a:p>
            <a:pPr marL="0" indent="0">
              <a:buNone/>
            </a:pPr>
            <a:r>
              <a:rPr lang="en-US" sz="2000" dirty="0"/>
              <a:t>Employee attrition, often underestimated, can rapidly jeopardize successful organizations. While hiring receives significant attention, addressing the reasons for top talent departure is crucial. This analysis provides practical insights for employers to understand and rectify issues before they harm the organization, preventing rising turnover rates, declining productivity, and uncertainty about the company's future.</a:t>
            </a:r>
            <a:endParaRPr lang="en-IN" sz="2000" dirty="0"/>
          </a:p>
        </p:txBody>
      </p:sp>
    </p:spTree>
    <p:extLst>
      <p:ext uri="{BB962C8B-B14F-4D97-AF65-F5344CB8AC3E}">
        <p14:creationId xmlns:p14="http://schemas.microsoft.com/office/powerpoint/2010/main" val="255102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CCCC-9430-DF58-C9CB-06AA0CC56919}"/>
              </a:ext>
            </a:extLst>
          </p:cNvPr>
          <p:cNvSpPr>
            <a:spLocks noGrp="1"/>
          </p:cNvSpPr>
          <p:nvPr>
            <p:ph type="title"/>
          </p:nvPr>
        </p:nvSpPr>
        <p:spPr/>
        <p:txBody>
          <a:bodyPr/>
          <a:lstStyle/>
          <a:p>
            <a:r>
              <a:rPr lang="en-US" u="sng" dirty="0"/>
              <a:t>DETAILS OF DATA:</a:t>
            </a:r>
            <a:endParaRPr lang="en-IN" u="sng" dirty="0"/>
          </a:p>
        </p:txBody>
      </p:sp>
      <p:sp>
        <p:nvSpPr>
          <p:cNvPr id="3" name="Content Placeholder 2">
            <a:extLst>
              <a:ext uri="{FF2B5EF4-FFF2-40B4-BE49-F238E27FC236}">
                <a16:creationId xmlns:a16="http://schemas.microsoft.com/office/drawing/2014/main" id="{0BDF29C4-E33C-4617-A0E3-146BD58C1467}"/>
              </a:ext>
            </a:extLst>
          </p:cNvPr>
          <p:cNvSpPr>
            <a:spLocks noGrp="1"/>
          </p:cNvSpPr>
          <p:nvPr>
            <p:ph idx="1"/>
          </p:nvPr>
        </p:nvSpPr>
        <p:spPr/>
        <p:txBody>
          <a:bodyPr/>
          <a:lstStyle/>
          <a:p>
            <a:r>
              <a:rPr lang="en-US" b="0" i="0" dirty="0">
                <a:solidFill>
                  <a:srgbClr val="374151"/>
                </a:solidFill>
                <a:effectLst/>
                <a:latin typeface="Söhne"/>
              </a:rPr>
              <a:t>Exploratory Data Analysis (EDA) involves examining and summarizing key characteristics of a dataset to gain insights and identify patterns.</a:t>
            </a:r>
          </a:p>
          <a:p>
            <a:r>
              <a:rPr lang="en-US" b="0" i="0" dirty="0">
                <a:solidFill>
                  <a:srgbClr val="374151"/>
                </a:solidFill>
                <a:effectLst/>
                <a:latin typeface="Söhne"/>
              </a:rPr>
              <a:t>In the analysis of employee attrition, we aim to explore relationships between attrition and these attributes, aiding in the identification of factors that could contribute to employee turnover</a:t>
            </a:r>
            <a:endParaRPr lang="en-IN" dirty="0"/>
          </a:p>
        </p:txBody>
      </p:sp>
    </p:spTree>
    <p:extLst>
      <p:ext uri="{BB962C8B-B14F-4D97-AF65-F5344CB8AC3E}">
        <p14:creationId xmlns:p14="http://schemas.microsoft.com/office/powerpoint/2010/main" val="31346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EA9D-515F-CBCA-9DE7-6F9FF5419AAA}"/>
              </a:ext>
            </a:extLst>
          </p:cNvPr>
          <p:cNvSpPr>
            <a:spLocks noGrp="1"/>
          </p:cNvSpPr>
          <p:nvPr>
            <p:ph type="title"/>
          </p:nvPr>
        </p:nvSpPr>
        <p:spPr/>
        <p:txBody>
          <a:bodyPr/>
          <a:lstStyle/>
          <a:p>
            <a:r>
              <a:rPr lang="en-US" u="sng" dirty="0"/>
              <a:t>TOOLS USED:</a:t>
            </a:r>
            <a:endParaRPr lang="en-IN" u="sng" dirty="0"/>
          </a:p>
        </p:txBody>
      </p:sp>
      <p:sp>
        <p:nvSpPr>
          <p:cNvPr id="3" name="Content Placeholder 2">
            <a:extLst>
              <a:ext uri="{FF2B5EF4-FFF2-40B4-BE49-F238E27FC236}">
                <a16:creationId xmlns:a16="http://schemas.microsoft.com/office/drawing/2014/main" id="{ACDAA818-D6F8-6F98-1D82-D03329F2DAA3}"/>
              </a:ext>
            </a:extLst>
          </p:cNvPr>
          <p:cNvSpPr>
            <a:spLocks noGrp="1"/>
          </p:cNvSpPr>
          <p:nvPr>
            <p:ph idx="1"/>
          </p:nvPr>
        </p:nvSpPr>
        <p:spPr/>
        <p:txBody>
          <a:bodyPr>
            <a:normAutofit/>
          </a:bodyPr>
          <a:lstStyle/>
          <a:p>
            <a:r>
              <a:rPr lang="en-US" sz="2800" dirty="0"/>
              <a:t>PANDAS</a:t>
            </a:r>
          </a:p>
          <a:p>
            <a:r>
              <a:rPr lang="en-US" sz="2800" dirty="0"/>
              <a:t>MATPLOTLIB</a:t>
            </a:r>
          </a:p>
          <a:p>
            <a:r>
              <a:rPr lang="en-US" sz="2800" dirty="0"/>
              <a:t>SEABORN</a:t>
            </a:r>
          </a:p>
          <a:p>
            <a:r>
              <a:rPr lang="en-US" sz="2800" dirty="0"/>
              <a:t>POWER BI</a:t>
            </a:r>
            <a:endParaRPr lang="en-IN" sz="2800" dirty="0"/>
          </a:p>
        </p:txBody>
      </p:sp>
    </p:spTree>
    <p:extLst>
      <p:ext uri="{BB962C8B-B14F-4D97-AF65-F5344CB8AC3E}">
        <p14:creationId xmlns:p14="http://schemas.microsoft.com/office/powerpoint/2010/main" val="4156431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FF00-A492-4AFE-9765-7DF6C0CA229C}"/>
              </a:ext>
            </a:extLst>
          </p:cNvPr>
          <p:cNvSpPr>
            <a:spLocks noGrp="1"/>
          </p:cNvSpPr>
          <p:nvPr>
            <p:ph type="title"/>
          </p:nvPr>
        </p:nvSpPr>
        <p:spPr/>
        <p:txBody>
          <a:bodyPr/>
          <a:lstStyle/>
          <a:p>
            <a:r>
              <a:rPr lang="en-US" u="sng" dirty="0"/>
              <a:t>TASKS:</a:t>
            </a:r>
            <a:br>
              <a:rPr lang="en-US" u="sng" dirty="0"/>
            </a:br>
            <a:endParaRPr lang="en-IN" u="sng" dirty="0"/>
          </a:p>
        </p:txBody>
      </p:sp>
      <p:sp>
        <p:nvSpPr>
          <p:cNvPr id="3" name="Content Placeholder 2">
            <a:extLst>
              <a:ext uri="{FF2B5EF4-FFF2-40B4-BE49-F238E27FC236}">
                <a16:creationId xmlns:a16="http://schemas.microsoft.com/office/drawing/2014/main" id="{92769FFA-621D-0F4A-4F0A-453134DAC9D1}"/>
              </a:ext>
            </a:extLst>
          </p:cNvPr>
          <p:cNvSpPr>
            <a:spLocks noGrp="1"/>
          </p:cNvSpPr>
          <p:nvPr>
            <p:ph idx="1"/>
          </p:nvPr>
        </p:nvSpPr>
        <p:spPr>
          <a:xfrm>
            <a:off x="616371" y="1582091"/>
            <a:ext cx="8718593" cy="3880773"/>
          </a:xfrm>
        </p:spPr>
        <p:txBody>
          <a:bodyPr>
            <a:normAutofit/>
          </a:bodyPr>
          <a:lstStyle/>
          <a:p>
            <a:r>
              <a:rPr lang="en-US" sz="1800" dirty="0"/>
              <a:t>IDENTIFY </a:t>
            </a:r>
            <a:r>
              <a:rPr lang="en-IN" dirty="0"/>
              <a:t>Overall Attrition Rate</a:t>
            </a:r>
          </a:p>
          <a:p>
            <a:r>
              <a:rPr lang="en-US" dirty="0"/>
              <a:t>IDENTIFY Top 5 Departments with Highest AND LOWEST Attrition Rates</a:t>
            </a:r>
          </a:p>
          <a:p>
            <a:r>
              <a:rPr lang="en-US" dirty="0"/>
              <a:t>IDENTIFY Relationship between Employee Satisfaction and Attrition.</a:t>
            </a:r>
          </a:p>
          <a:p>
            <a:r>
              <a:rPr lang="en-US" dirty="0"/>
              <a:t>IDENTIFY Attrition Rate by Job Level</a:t>
            </a:r>
          </a:p>
          <a:p>
            <a:r>
              <a:rPr lang="en-US" dirty="0"/>
              <a:t>IDENTIFY Relationship between Age and Attrition.</a:t>
            </a:r>
          </a:p>
          <a:p>
            <a:r>
              <a:rPr lang="en-US" dirty="0"/>
              <a:t>Compare Attrition Rates by Job Role</a:t>
            </a:r>
          </a:p>
          <a:p>
            <a:r>
              <a:rPr lang="en-US" dirty="0"/>
              <a:t>Compare Attrition Rates by Education Level</a:t>
            </a:r>
          </a:p>
          <a:p>
            <a:r>
              <a:rPr lang="en-US" dirty="0"/>
              <a:t>Compare Attrition Rates by Gender</a:t>
            </a:r>
          </a:p>
          <a:p>
            <a:r>
              <a:rPr lang="en-US" dirty="0"/>
              <a:t>Relationship Between Work Environment and Attrition</a:t>
            </a:r>
          </a:p>
          <a:p>
            <a:endParaRPr lang="en-US" b="0" dirty="0">
              <a:solidFill>
                <a:srgbClr val="CCCCCC"/>
              </a:solidFill>
              <a:effectLst/>
              <a:latin typeface="Consolas" panose="020B0609020204030204" pitchFamily="49" charset="0"/>
            </a:endParaRPr>
          </a:p>
          <a:p>
            <a:endParaRPr lang="en-US" dirty="0"/>
          </a:p>
          <a:p>
            <a:endParaRPr lang="en-IN" u="sng" dirty="0"/>
          </a:p>
        </p:txBody>
      </p:sp>
    </p:spTree>
    <p:extLst>
      <p:ext uri="{BB962C8B-B14F-4D97-AF65-F5344CB8AC3E}">
        <p14:creationId xmlns:p14="http://schemas.microsoft.com/office/powerpoint/2010/main" val="56010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33D3-50DE-6071-8DC5-842BF4351C7E}"/>
              </a:ext>
            </a:extLst>
          </p:cNvPr>
          <p:cNvSpPr>
            <a:spLocks noGrp="1"/>
          </p:cNvSpPr>
          <p:nvPr>
            <p:ph type="title"/>
          </p:nvPr>
        </p:nvSpPr>
        <p:spPr/>
        <p:txBody>
          <a:bodyPr/>
          <a:lstStyle/>
          <a:p>
            <a:r>
              <a:rPr lang="en-US" u="sng" dirty="0"/>
              <a:t>SCREENSHOTS:</a:t>
            </a:r>
            <a:endParaRPr lang="en-IN" u="sng" dirty="0"/>
          </a:p>
        </p:txBody>
      </p:sp>
      <p:pic>
        <p:nvPicPr>
          <p:cNvPr id="5" name="Picture 4">
            <a:extLst>
              <a:ext uri="{FF2B5EF4-FFF2-40B4-BE49-F238E27FC236}">
                <a16:creationId xmlns:a16="http://schemas.microsoft.com/office/drawing/2014/main" id="{448D72F0-A43D-2991-2C80-C6E8CB6794F9}"/>
              </a:ext>
            </a:extLst>
          </p:cNvPr>
          <p:cNvPicPr>
            <a:picLocks noChangeAspect="1"/>
          </p:cNvPicPr>
          <p:nvPr/>
        </p:nvPicPr>
        <p:blipFill>
          <a:blip r:embed="rId2"/>
          <a:stretch>
            <a:fillRect/>
          </a:stretch>
        </p:blipFill>
        <p:spPr>
          <a:xfrm>
            <a:off x="677334" y="1706820"/>
            <a:ext cx="8811279" cy="3676943"/>
          </a:xfrm>
          <a:prstGeom prst="rect">
            <a:avLst/>
          </a:prstGeom>
        </p:spPr>
      </p:pic>
    </p:spTree>
    <p:extLst>
      <p:ext uri="{BB962C8B-B14F-4D97-AF65-F5344CB8AC3E}">
        <p14:creationId xmlns:p14="http://schemas.microsoft.com/office/powerpoint/2010/main" val="258467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0E715-ABF2-EF4C-FB5B-FB81ED4AAACD}"/>
              </a:ext>
            </a:extLst>
          </p:cNvPr>
          <p:cNvPicPr>
            <a:picLocks noChangeAspect="1"/>
          </p:cNvPicPr>
          <p:nvPr/>
        </p:nvPicPr>
        <p:blipFill>
          <a:blip r:embed="rId2"/>
          <a:stretch>
            <a:fillRect/>
          </a:stretch>
        </p:blipFill>
        <p:spPr>
          <a:xfrm>
            <a:off x="913951" y="1166327"/>
            <a:ext cx="8603273" cy="3702978"/>
          </a:xfrm>
          <a:prstGeom prst="rect">
            <a:avLst/>
          </a:prstGeom>
        </p:spPr>
      </p:pic>
    </p:spTree>
    <p:extLst>
      <p:ext uri="{BB962C8B-B14F-4D97-AF65-F5344CB8AC3E}">
        <p14:creationId xmlns:p14="http://schemas.microsoft.com/office/powerpoint/2010/main" val="101028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029B-01BC-6378-2FF1-6D01F94C1648}"/>
              </a:ext>
            </a:extLst>
          </p:cNvPr>
          <p:cNvSpPr>
            <a:spLocks noGrp="1"/>
          </p:cNvSpPr>
          <p:nvPr>
            <p:ph type="title"/>
          </p:nvPr>
        </p:nvSpPr>
        <p:spPr/>
        <p:txBody>
          <a:bodyPr/>
          <a:lstStyle/>
          <a:p>
            <a:r>
              <a:rPr lang="en-US" u="sng" dirty="0"/>
              <a:t>MY DESIGN:</a:t>
            </a:r>
            <a:endParaRPr lang="en-IN" u="sng" dirty="0"/>
          </a:p>
        </p:txBody>
      </p:sp>
      <p:sp>
        <p:nvSpPr>
          <p:cNvPr id="4" name="Content Placeholder 3">
            <a:extLst>
              <a:ext uri="{FF2B5EF4-FFF2-40B4-BE49-F238E27FC236}">
                <a16:creationId xmlns:a16="http://schemas.microsoft.com/office/drawing/2014/main" id="{4E51FF9E-B06F-E8FF-38A1-06DD0F626883}"/>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8C4D1F3-51A0-3487-EA8A-353BAF94373F}"/>
              </a:ext>
            </a:extLst>
          </p:cNvPr>
          <p:cNvPicPr>
            <a:picLocks noChangeAspect="1"/>
          </p:cNvPicPr>
          <p:nvPr/>
        </p:nvPicPr>
        <p:blipFill>
          <a:blip r:embed="rId2"/>
          <a:stretch>
            <a:fillRect/>
          </a:stretch>
        </p:blipFill>
        <p:spPr>
          <a:xfrm>
            <a:off x="388312" y="1433668"/>
            <a:ext cx="8885690" cy="4961050"/>
          </a:xfrm>
          <a:prstGeom prst="rect">
            <a:avLst/>
          </a:prstGeom>
        </p:spPr>
      </p:pic>
    </p:spTree>
    <p:extLst>
      <p:ext uri="{BB962C8B-B14F-4D97-AF65-F5344CB8AC3E}">
        <p14:creationId xmlns:p14="http://schemas.microsoft.com/office/powerpoint/2010/main" val="162135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227</TotalTime>
  <Words>275</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Söhne</vt:lpstr>
      <vt:lpstr>Trebuchet MS</vt:lpstr>
      <vt:lpstr>Wingdings</vt:lpstr>
      <vt:lpstr>Wingdings 3</vt:lpstr>
      <vt:lpstr>Facet</vt:lpstr>
      <vt:lpstr>INTERNSHIP PROJECT REPORT</vt:lpstr>
      <vt:lpstr>PowerPoint Presentation</vt:lpstr>
      <vt:lpstr>INTRODUCTION:</vt:lpstr>
      <vt:lpstr>DETAILS OF DATA:</vt:lpstr>
      <vt:lpstr>TOOLS USED:</vt:lpstr>
      <vt:lpstr>TASKS: </vt:lpstr>
      <vt:lpstr>SCREENSHOTS:</vt:lpstr>
      <vt:lpstr>PowerPoint Presentation</vt:lpstr>
      <vt:lpstr>MY DESIGN: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REPORT</dc:title>
  <dc:creator>HP</dc:creator>
  <cp:lastModifiedBy>SURESH N</cp:lastModifiedBy>
  <cp:revision>7</cp:revision>
  <dcterms:created xsi:type="dcterms:W3CDTF">2023-11-06T07:05:00Z</dcterms:created>
  <dcterms:modified xsi:type="dcterms:W3CDTF">2024-01-30T10:44:33Z</dcterms:modified>
</cp:coreProperties>
</file>