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2" r:id="rId7"/>
    <p:sldId id="262" r:id="rId8"/>
    <p:sldId id="263" r:id="rId9"/>
    <p:sldId id="264" r:id="rId10"/>
    <p:sldId id="265" r:id="rId11"/>
    <p:sldId id="273" r:id="rId12"/>
    <p:sldId id="270" r:id="rId13"/>
    <p:sldId id="271"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27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355842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417611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17778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183555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236121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283844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92030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189897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347373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54721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A5D25A66-27A2-4D81-B558-9520BF8E6312}" type="datetimeFigureOut">
              <a:rPr lang="ru-RU" smtClean="0"/>
              <a:pPr/>
              <a:t>11.06.2020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367050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25A66-27A2-4D81-B558-9520BF8E6312}" type="datetimeFigureOut">
              <a:rPr lang="ru-RU" smtClean="0"/>
              <a:pPr/>
              <a:t>11.06.2020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69B51-C236-4908-B4CC-78E1EEAEFC6A}" type="slidenum">
              <a:rPr lang="ru-RU" smtClean="0"/>
              <a:pPr/>
              <a:t>‹#›</a:t>
            </a:fld>
            <a:endParaRPr lang="ru-RU"/>
          </a:p>
        </p:txBody>
      </p:sp>
    </p:spTree>
    <p:extLst>
      <p:ext uri="{BB962C8B-B14F-4D97-AF65-F5344CB8AC3E}">
        <p14:creationId xmlns="" xmlns:p14="http://schemas.microsoft.com/office/powerpoint/2010/main" val="1035830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progress-human.com/images/2018/Tom4_4/Kopylova.pdf" TargetMode="External"/><Relationship Id="rId2" Type="http://schemas.openxmlformats.org/officeDocument/2006/relationships/hyperlink" Target="http://doc.crossplatform.ru/q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latin typeface="Rubik" panose="020B0604020202020204" pitchFamily="2" charset="-79"/>
                <a:cs typeface="Rubik" panose="020B0604020202020204" pitchFamily="2" charset="-79"/>
              </a:rPr>
              <a:t>Презентация курсовой работы</a:t>
            </a:r>
          </a:p>
        </p:txBody>
      </p:sp>
      <p:sp>
        <p:nvSpPr>
          <p:cNvPr id="3" name="Подзаголовок 2"/>
          <p:cNvSpPr>
            <a:spLocks noGrp="1"/>
          </p:cNvSpPr>
          <p:nvPr>
            <p:ph type="subTitle" idx="1"/>
          </p:nvPr>
        </p:nvSpPr>
        <p:spPr/>
        <p:txBody>
          <a:bodyPr/>
          <a:lstStyle/>
          <a:p>
            <a:r>
              <a:rPr lang="ru-RU" dirty="0">
                <a:latin typeface="Rubik" panose="020B0604020202020204" pitchFamily="2" charset="-79"/>
                <a:cs typeface="Rubik" panose="020B0604020202020204" pitchFamily="2" charset="-79"/>
              </a:rPr>
              <a:t>Изучение и реализация алгоритмов дискретной математики</a:t>
            </a:r>
          </a:p>
          <a:p>
            <a:r>
              <a:rPr lang="ru-RU" dirty="0" smtClean="0">
                <a:latin typeface="Rubik" panose="020B0604020202020204" pitchFamily="2" charset="-79"/>
                <a:cs typeface="Rubik" panose="020B0604020202020204" pitchFamily="2" charset="-79"/>
              </a:rPr>
              <a:t>Решение задачи коммивояжера методом ветвей и границ</a:t>
            </a:r>
            <a:endParaRPr lang="ru-RU" dirty="0">
              <a:latin typeface="Rubik" panose="020B0604020202020204" pitchFamily="2" charset="-79"/>
              <a:cs typeface="Rubik" panose="020B0604020202020204" pitchFamily="2" charset="-79"/>
            </a:endParaRPr>
          </a:p>
        </p:txBody>
      </p:sp>
      <p:sp>
        <p:nvSpPr>
          <p:cNvPr id="4" name="TextBox 3"/>
          <p:cNvSpPr txBox="1"/>
          <p:nvPr/>
        </p:nvSpPr>
        <p:spPr>
          <a:xfrm>
            <a:off x="8894884" y="5732584"/>
            <a:ext cx="3297116" cy="923330"/>
          </a:xfrm>
          <a:prstGeom prst="rect">
            <a:avLst/>
          </a:prstGeom>
          <a:noFill/>
        </p:spPr>
        <p:txBody>
          <a:bodyPr wrap="square" rtlCol="0">
            <a:spAutoFit/>
          </a:bodyPr>
          <a:lstStyle/>
          <a:p>
            <a:pPr algn="r"/>
            <a:r>
              <a:rPr lang="ru-RU" dirty="0"/>
              <a:t>Презентацию подготовил студент группы ПО(</a:t>
            </a:r>
            <a:r>
              <a:rPr lang="ru-RU" dirty="0" err="1"/>
              <a:t>аб</a:t>
            </a:r>
            <a:r>
              <a:rPr lang="ru-RU" dirty="0"/>
              <a:t>)-81</a:t>
            </a:r>
          </a:p>
          <a:p>
            <a:pPr algn="r"/>
            <a:r>
              <a:rPr lang="ru-RU" dirty="0" err="1" smtClean="0"/>
              <a:t>Чекулаев</a:t>
            </a:r>
            <a:r>
              <a:rPr lang="ru-RU" dirty="0" smtClean="0"/>
              <a:t> Валентин Юрьевич</a:t>
            </a:r>
            <a:endParaRPr lang="ru-RU" dirty="0"/>
          </a:p>
        </p:txBody>
      </p:sp>
    </p:spTree>
    <p:extLst>
      <p:ext uri="{BB962C8B-B14F-4D97-AF65-F5344CB8AC3E}">
        <p14:creationId xmlns="" xmlns:p14="http://schemas.microsoft.com/office/powerpoint/2010/main" val="602647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61E1F44-96E6-4030-B929-5BBB1E2AF60D}"/>
              </a:ext>
            </a:extLst>
          </p:cNvPr>
          <p:cNvSpPr txBox="1"/>
          <p:nvPr/>
        </p:nvSpPr>
        <p:spPr>
          <a:xfrm>
            <a:off x="553914" y="351692"/>
            <a:ext cx="11280019" cy="1938992"/>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Пример автоматического построения </a:t>
            </a:r>
            <a:r>
              <a:rPr lang="ru-RU" sz="4000" dirty="0" smtClean="0">
                <a:latin typeface="Rubik" panose="020B0604020202020204" pitchFamily="2" charset="-79"/>
                <a:cs typeface="Rubik" panose="020B0604020202020204" pitchFamily="2" charset="-79"/>
              </a:rPr>
              <a:t>гамильтонова цикла </a:t>
            </a:r>
            <a:r>
              <a:rPr lang="ru-RU" sz="4000" dirty="0">
                <a:latin typeface="Rubik" panose="020B0604020202020204" pitchFamily="2" charset="-79"/>
                <a:cs typeface="Rubik" panose="020B0604020202020204" pitchFamily="2" charset="-79"/>
              </a:rPr>
              <a:t>из </a:t>
            </a:r>
            <a:r>
              <a:rPr lang="ru-RU" sz="4000" dirty="0" smtClean="0">
                <a:latin typeface="Rubik" panose="020B0604020202020204" pitchFamily="2" charset="-79"/>
                <a:cs typeface="Rubik" panose="020B0604020202020204" pitchFamily="2" charset="-79"/>
              </a:rPr>
              <a:t>заданной </a:t>
            </a:r>
            <a:r>
              <a:rPr lang="ru-RU" sz="4000" dirty="0">
                <a:latin typeface="Rubik" panose="020B0604020202020204" pitchFamily="2" charset="-79"/>
                <a:cs typeface="Rubik" panose="020B0604020202020204" pitchFamily="2" charset="-79"/>
              </a:rPr>
              <a:t>матрицы инцидентности</a:t>
            </a:r>
          </a:p>
        </p:txBody>
      </p:sp>
      <p:pic>
        <p:nvPicPr>
          <p:cNvPr id="1026" name="Picture 2" descr="C:\Users\alway\Desktop\курсач\Снимок экрана от 2020-06-11 12-02-14.png"/>
          <p:cNvPicPr>
            <a:picLocks noChangeAspect="1" noChangeArrowheads="1"/>
          </p:cNvPicPr>
          <p:nvPr/>
        </p:nvPicPr>
        <p:blipFill>
          <a:blip r:embed="rId2" cstate="print"/>
          <a:srcRect/>
          <a:stretch>
            <a:fillRect/>
          </a:stretch>
        </p:blipFill>
        <p:spPr bwMode="auto">
          <a:xfrm>
            <a:off x="7221893" y="2139216"/>
            <a:ext cx="3967907" cy="4224261"/>
          </a:xfrm>
          <a:prstGeom prst="rect">
            <a:avLst/>
          </a:prstGeom>
          <a:noFill/>
        </p:spPr>
      </p:pic>
      <p:pic>
        <p:nvPicPr>
          <p:cNvPr id="1027" name="Picture 3" descr="C:\Users\alway\Desktop\курсач\Снимок экрана от 2020-06-11 12-03-54.png"/>
          <p:cNvPicPr>
            <a:picLocks noChangeAspect="1" noChangeArrowheads="1"/>
          </p:cNvPicPr>
          <p:nvPr/>
        </p:nvPicPr>
        <p:blipFill>
          <a:blip r:embed="rId3" cstate="print"/>
          <a:srcRect/>
          <a:stretch>
            <a:fillRect/>
          </a:stretch>
        </p:blipFill>
        <p:spPr bwMode="auto">
          <a:xfrm>
            <a:off x="1600049" y="2379306"/>
            <a:ext cx="3322530" cy="3839612"/>
          </a:xfrm>
          <a:prstGeom prst="rect">
            <a:avLst/>
          </a:prstGeom>
          <a:noFill/>
        </p:spPr>
      </p:pic>
    </p:spTree>
    <p:extLst>
      <p:ext uri="{BB962C8B-B14F-4D97-AF65-F5344CB8AC3E}">
        <p14:creationId xmlns="" xmlns:p14="http://schemas.microsoft.com/office/powerpoint/2010/main" val="193665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61E1F44-96E6-4030-B929-5BBB1E2AF60D}"/>
              </a:ext>
            </a:extLst>
          </p:cNvPr>
          <p:cNvSpPr txBox="1"/>
          <p:nvPr/>
        </p:nvSpPr>
        <p:spPr>
          <a:xfrm>
            <a:off x="553914" y="351692"/>
            <a:ext cx="11280019" cy="1323439"/>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Пример автоматического построения </a:t>
            </a:r>
            <a:r>
              <a:rPr lang="ru-RU" sz="4000" dirty="0" smtClean="0">
                <a:latin typeface="Rubik" panose="020B0604020202020204" pitchFamily="2" charset="-79"/>
                <a:cs typeface="Rubik" panose="020B0604020202020204" pitchFamily="2" charset="-79"/>
              </a:rPr>
              <a:t>гамильтонова цикла </a:t>
            </a:r>
            <a:r>
              <a:rPr lang="ru-RU" sz="4000" dirty="0">
                <a:latin typeface="Rubik" panose="020B0604020202020204" pitchFamily="2" charset="-79"/>
                <a:cs typeface="Rubik" panose="020B0604020202020204" pitchFamily="2" charset="-79"/>
              </a:rPr>
              <a:t>из </a:t>
            </a:r>
            <a:r>
              <a:rPr lang="ru-RU" sz="4000" dirty="0" smtClean="0">
                <a:latin typeface="Rubik" panose="020B0604020202020204" pitchFamily="2" charset="-79"/>
                <a:cs typeface="Rubik" panose="020B0604020202020204" pitchFamily="2" charset="-79"/>
              </a:rPr>
              <a:t>заданных вершин графа</a:t>
            </a:r>
            <a:endParaRPr lang="ru-RU" sz="4000" dirty="0">
              <a:latin typeface="Rubik" panose="020B0604020202020204" pitchFamily="2" charset="-79"/>
              <a:cs typeface="Rubik" panose="020B0604020202020204" pitchFamily="2" charset="-79"/>
            </a:endParaRPr>
          </a:p>
        </p:txBody>
      </p:sp>
      <p:pic>
        <p:nvPicPr>
          <p:cNvPr id="2050" name="Picture 2" descr="C:\Users\alway\Desktop\курсач\Снимок экрана от 2020-06-11 12-06-07.png"/>
          <p:cNvPicPr>
            <a:picLocks noChangeAspect="1" noChangeArrowheads="1"/>
          </p:cNvPicPr>
          <p:nvPr/>
        </p:nvPicPr>
        <p:blipFill>
          <a:blip r:embed="rId2" cstate="print"/>
          <a:srcRect/>
          <a:stretch>
            <a:fillRect/>
          </a:stretch>
        </p:blipFill>
        <p:spPr bwMode="auto">
          <a:xfrm>
            <a:off x="3078903" y="2035435"/>
            <a:ext cx="6382338" cy="4216351"/>
          </a:xfrm>
          <a:prstGeom prst="rect">
            <a:avLst/>
          </a:prstGeom>
          <a:noFill/>
        </p:spPr>
      </p:pic>
    </p:spTree>
    <p:extLst>
      <p:ext uri="{BB962C8B-B14F-4D97-AF65-F5344CB8AC3E}">
        <p14:creationId xmlns="" xmlns:p14="http://schemas.microsoft.com/office/powerpoint/2010/main" val="193665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663BA8D-27C9-4F7E-9150-FBBA1FF50D26}"/>
              </a:ext>
            </a:extLst>
          </p:cNvPr>
          <p:cNvSpPr txBox="1"/>
          <p:nvPr/>
        </p:nvSpPr>
        <p:spPr>
          <a:xfrm>
            <a:off x="553914" y="351692"/>
            <a:ext cx="10685215"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Заключение</a:t>
            </a:r>
          </a:p>
        </p:txBody>
      </p:sp>
      <p:sp>
        <p:nvSpPr>
          <p:cNvPr id="3" name="Прямоугольник 2">
            <a:extLst>
              <a:ext uri="{FF2B5EF4-FFF2-40B4-BE49-F238E27FC236}">
                <a16:creationId xmlns="" xmlns:a16="http://schemas.microsoft.com/office/drawing/2014/main" id="{7523C6D5-4939-4910-90BD-AC8422819FC4}"/>
              </a:ext>
            </a:extLst>
          </p:cNvPr>
          <p:cNvSpPr/>
          <p:nvPr/>
        </p:nvSpPr>
        <p:spPr>
          <a:xfrm>
            <a:off x="409852" y="1633188"/>
            <a:ext cx="11372295" cy="4435830"/>
          </a:xfrm>
          <a:prstGeom prst="rect">
            <a:avLst/>
          </a:prstGeom>
        </p:spPr>
        <p:txBody>
          <a:bodyPr wrap="square">
            <a:spAutoFit/>
          </a:bodyPr>
          <a:lstStyle/>
          <a:p>
            <a:pPr indent="450215">
              <a:lnSpc>
                <a:spcPct val="150000"/>
              </a:lnSpc>
            </a:pPr>
            <a:r>
              <a:rPr lang="ru-RU" sz="2400" dirty="0" smtClean="0"/>
              <a:t>Выполнение курсовой работы завершилось созданием программного продукта, который обладает функциональными возможностями, определенными заданием. Для разработки программного продукта представлены два способа построения гамильтонова цикла с минимальной стоимостью. Первый способ подразумевает задание пользователем матрицы инцидентности, с помощью которой строится путь. Второй способ предполагает задание вершин графа пользователем с помощью представленных визуальных компонентов.</a:t>
            </a:r>
          </a:p>
          <a:p>
            <a:pPr indent="450215">
              <a:lnSpc>
                <a:spcPct val="150000"/>
              </a:lnSpc>
              <a:spcAft>
                <a:spcPts val="0"/>
              </a:spcAft>
            </a:pPr>
            <a:endParaRPr lang="ru-RU" sz="2200" dirty="0">
              <a:effectLst/>
              <a:latin typeface="Rubik" panose="00000500000000000000" pitchFamily="2" charset="-79"/>
              <a:ea typeface="Times New Roman" panose="02020603050405020304" pitchFamily="18" charset="0"/>
              <a:cs typeface="Rubik" panose="00000500000000000000" pitchFamily="2" charset="-79"/>
            </a:endParaRPr>
          </a:p>
        </p:txBody>
      </p:sp>
    </p:spTree>
    <p:extLst>
      <p:ext uri="{BB962C8B-B14F-4D97-AF65-F5344CB8AC3E}">
        <p14:creationId xmlns="" xmlns:p14="http://schemas.microsoft.com/office/powerpoint/2010/main" val="2335978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308CA86-90F3-459C-A502-94ACFA1D5AE4}"/>
              </a:ext>
            </a:extLst>
          </p:cNvPr>
          <p:cNvSpPr txBox="1"/>
          <p:nvPr/>
        </p:nvSpPr>
        <p:spPr>
          <a:xfrm>
            <a:off x="553914" y="351692"/>
            <a:ext cx="10685215"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Список источников</a:t>
            </a:r>
          </a:p>
        </p:txBody>
      </p:sp>
      <p:sp>
        <p:nvSpPr>
          <p:cNvPr id="3" name="Прямоугольник 2">
            <a:extLst>
              <a:ext uri="{FF2B5EF4-FFF2-40B4-BE49-F238E27FC236}">
                <a16:creationId xmlns="" xmlns:a16="http://schemas.microsoft.com/office/drawing/2014/main" id="{F9CA45A1-E782-4114-8694-3CFB89500DEF}"/>
              </a:ext>
            </a:extLst>
          </p:cNvPr>
          <p:cNvSpPr/>
          <p:nvPr/>
        </p:nvSpPr>
        <p:spPr>
          <a:xfrm>
            <a:off x="930675" y="1119673"/>
            <a:ext cx="9584925" cy="4867743"/>
          </a:xfrm>
          <a:prstGeom prst="rect">
            <a:avLst/>
          </a:prstGeom>
        </p:spPr>
        <p:txBody>
          <a:bodyPr wrap="square">
            <a:spAutoFit/>
          </a:bodyPr>
          <a:lstStyle/>
          <a:p>
            <a:pPr marL="342900" lvl="0" indent="-342900">
              <a:lnSpc>
                <a:spcPct val="107000"/>
              </a:lnSpc>
              <a:spcAft>
                <a:spcPts val="0"/>
              </a:spcAft>
              <a:buFont typeface="+mj-lt"/>
              <a:buAutoNum type="arabicPeriod"/>
            </a:pPr>
            <a:r>
              <a:rPr lang="ru-RU" sz="2200" dirty="0" err="1" smtClean="0">
                <a:latin typeface="Rubik" panose="00000500000000000000" pitchFamily="2" charset="-79"/>
                <a:ea typeface="Times New Roman" panose="02020603050405020304" pitchFamily="18" charset="0"/>
                <a:cs typeface="Rubik" panose="00000500000000000000" pitchFamily="2" charset="-79"/>
                <a:hlinkClick r:id="rId2"/>
              </a:rPr>
              <a:t>htt</a:t>
            </a:r>
            <a:r>
              <a:rPr lang="en-US" sz="2200" dirty="0" smtClean="0">
                <a:latin typeface="Rubik" panose="00000500000000000000" pitchFamily="2" charset="-79"/>
                <a:ea typeface="Times New Roman" panose="02020603050405020304" pitchFamily="18" charset="0"/>
                <a:cs typeface="Rubik" panose="00000500000000000000" pitchFamily="2" charset="-79"/>
                <a:hlinkClick r:id="rId2"/>
              </a:rPr>
              <a:t>p://doc.crossplatform.ru/qt/</a:t>
            </a:r>
            <a:r>
              <a:rPr lang="en-US" sz="2200" dirty="0" smtClean="0">
                <a:latin typeface="Rubik" panose="00000500000000000000" pitchFamily="2" charset="-79"/>
                <a:ea typeface="Times New Roman" panose="02020603050405020304" pitchFamily="18" charset="0"/>
                <a:cs typeface="Rubik" panose="00000500000000000000" pitchFamily="2" charset="-79"/>
              </a:rPr>
              <a:t> - </a:t>
            </a:r>
            <a:r>
              <a:rPr lang="ru-RU" sz="2200" dirty="0" smtClean="0">
                <a:latin typeface="Rubik" panose="00000500000000000000" pitchFamily="2" charset="-79"/>
                <a:ea typeface="Times New Roman" panose="02020603050405020304" pitchFamily="18" charset="0"/>
                <a:cs typeface="Rubik" panose="00000500000000000000" pitchFamily="2" charset="-79"/>
              </a:rPr>
              <a:t>документация </a:t>
            </a:r>
            <a:r>
              <a:rPr lang="en-US" sz="2200" dirty="0" smtClean="0">
                <a:latin typeface="Rubik" panose="00000500000000000000" pitchFamily="2" charset="-79"/>
                <a:ea typeface="Times New Roman" panose="02020603050405020304" pitchFamily="18" charset="0"/>
                <a:cs typeface="Rubik" panose="00000500000000000000" pitchFamily="2" charset="-79"/>
              </a:rPr>
              <a:t>Qt</a:t>
            </a:r>
            <a:endParaRPr lang="ru-RU" sz="2200" dirty="0">
              <a:latin typeface="Rubik" panose="00000500000000000000" pitchFamily="2" charset="-79"/>
              <a:ea typeface="Times New Roman" panose="02020603050405020304" pitchFamily="18" charset="0"/>
              <a:cs typeface="Rubik" panose="00000500000000000000" pitchFamily="2" charset="-79"/>
            </a:endParaRPr>
          </a:p>
          <a:p>
            <a:pPr marL="342900" lvl="0" indent="-342900">
              <a:lnSpc>
                <a:spcPct val="107000"/>
              </a:lnSpc>
              <a:spcAft>
                <a:spcPts val="0"/>
              </a:spcAft>
              <a:buFont typeface="+mj-lt"/>
              <a:buAutoNum type="arabicPeriod"/>
            </a:pPr>
            <a:r>
              <a:rPr lang="ru-RU" sz="2200" dirty="0" smtClean="0">
                <a:latin typeface="Rubik" panose="00000500000000000000" pitchFamily="2" charset="-79"/>
                <a:ea typeface="Times New Roman" panose="02020603050405020304" pitchFamily="18" charset="0"/>
                <a:cs typeface="Rubik" panose="00000500000000000000" pitchFamily="2" charset="-79"/>
              </a:rPr>
              <a:t>Р. </a:t>
            </a:r>
            <a:r>
              <a:rPr lang="ru-RU" sz="2200" dirty="0" err="1" smtClean="0">
                <a:latin typeface="Rubik" panose="00000500000000000000" pitchFamily="2" charset="-79"/>
                <a:ea typeface="Times New Roman" panose="02020603050405020304" pitchFamily="18" charset="0"/>
                <a:cs typeface="Rubik" panose="00000500000000000000" pitchFamily="2" charset="-79"/>
              </a:rPr>
              <a:t>Лафоре</a:t>
            </a:r>
            <a:r>
              <a:rPr lang="ru-RU" sz="2200" dirty="0" smtClean="0">
                <a:latin typeface="Rubik" panose="00000500000000000000" pitchFamily="2" charset="-79"/>
                <a:ea typeface="Times New Roman" panose="02020603050405020304" pitchFamily="18" charset="0"/>
                <a:cs typeface="Rubik" panose="00000500000000000000" pitchFamily="2" charset="-79"/>
              </a:rPr>
              <a:t>. Объектно-ориентированное программирование в С++, 4-е издание. Издательство «Питер». 2004.</a:t>
            </a:r>
            <a:endParaRPr lang="ru-RU" sz="2200" dirty="0">
              <a:latin typeface="Rubik" panose="00000500000000000000" pitchFamily="2" charset="-79"/>
              <a:ea typeface="Times New Roman" panose="02020603050405020304" pitchFamily="18" charset="0"/>
              <a:cs typeface="Rubik" panose="00000500000000000000" pitchFamily="2" charset="-79"/>
            </a:endParaRPr>
          </a:p>
          <a:p>
            <a:pPr marL="342900" lvl="0" indent="-342900">
              <a:lnSpc>
                <a:spcPct val="107000"/>
              </a:lnSpc>
              <a:spcAft>
                <a:spcPts val="0"/>
              </a:spcAft>
              <a:buFont typeface="+mj-lt"/>
              <a:buAutoNum type="arabicPeriod"/>
            </a:pPr>
            <a:r>
              <a:rPr lang="ru-RU" sz="2200" dirty="0" smtClean="0">
                <a:latin typeface="Rubik" panose="00000500000000000000" pitchFamily="2" charset="-79"/>
                <a:ea typeface="Times New Roman" panose="02020603050405020304" pitchFamily="18" charset="0"/>
                <a:cs typeface="Rubik" panose="00000500000000000000" pitchFamily="2" charset="-79"/>
              </a:rPr>
              <a:t>Копылова Е.С., Николаева Д.С., </a:t>
            </a:r>
            <a:r>
              <a:rPr lang="ru-RU" sz="2200" dirty="0" err="1" smtClean="0">
                <a:latin typeface="Rubik" panose="00000500000000000000" pitchFamily="2" charset="-79"/>
                <a:ea typeface="Times New Roman" panose="02020603050405020304" pitchFamily="18" charset="0"/>
                <a:cs typeface="Rubik" panose="00000500000000000000" pitchFamily="2" charset="-79"/>
              </a:rPr>
              <a:t>Бунтова</a:t>
            </a:r>
            <a:r>
              <a:rPr lang="ru-RU" sz="2200" dirty="0" smtClean="0">
                <a:latin typeface="Rubik" panose="00000500000000000000" pitchFamily="2" charset="-79"/>
                <a:ea typeface="Times New Roman" panose="02020603050405020304" pitchFamily="18" charset="0"/>
                <a:cs typeface="Rubik" panose="00000500000000000000" pitchFamily="2" charset="-79"/>
              </a:rPr>
              <a:t> Е.В. Решение задачи коммивояжера с использованием метода ветвей и границ // </a:t>
            </a:r>
            <a:r>
              <a:rPr lang="en-US" sz="2200" dirty="0" smtClean="0">
                <a:latin typeface="Rubik" panose="00000500000000000000" pitchFamily="2" charset="-79"/>
                <a:ea typeface="Times New Roman" panose="02020603050405020304" pitchFamily="18" charset="0"/>
                <a:cs typeface="Rubik" panose="00000500000000000000" pitchFamily="2" charset="-79"/>
              </a:rPr>
              <a:t>Human Progress. – 2018. – </a:t>
            </a:r>
            <a:r>
              <a:rPr lang="ru-RU" sz="2200" dirty="0" smtClean="0">
                <a:latin typeface="Rubik" panose="00000500000000000000" pitchFamily="2" charset="-79"/>
                <a:ea typeface="Times New Roman" panose="02020603050405020304" pitchFamily="18" charset="0"/>
                <a:cs typeface="Rubik" panose="00000500000000000000" pitchFamily="2" charset="-79"/>
              </a:rPr>
              <a:t>Том 4, №4 </a:t>
            </a:r>
            <a:r>
              <a:rPr lang="en-US" sz="2200" dirty="0" smtClean="0">
                <a:latin typeface="Rubik" panose="00000500000000000000" pitchFamily="2" charset="-79"/>
                <a:ea typeface="Times New Roman" panose="02020603050405020304" pitchFamily="18" charset="0"/>
                <a:cs typeface="Rubik" panose="00000500000000000000" pitchFamily="2" charset="-79"/>
              </a:rPr>
              <a:t>[</a:t>
            </a:r>
            <a:r>
              <a:rPr lang="ru-RU" sz="2200" dirty="0" smtClean="0">
                <a:latin typeface="Rubik" panose="00000500000000000000" pitchFamily="2" charset="-79"/>
                <a:ea typeface="Times New Roman" panose="02020603050405020304" pitchFamily="18" charset="0"/>
                <a:cs typeface="Rubik" panose="00000500000000000000" pitchFamily="2" charset="-79"/>
              </a:rPr>
              <a:t>электронный ресурс</a:t>
            </a:r>
            <a:r>
              <a:rPr lang="en-US" sz="2200" dirty="0" smtClean="0">
                <a:latin typeface="Rubik" panose="00000500000000000000" pitchFamily="2" charset="-79"/>
                <a:ea typeface="Times New Roman" panose="02020603050405020304" pitchFamily="18" charset="0"/>
                <a:cs typeface="Rubik" panose="00000500000000000000" pitchFamily="2" charset="-79"/>
              </a:rPr>
              <a:t>]</a:t>
            </a:r>
            <a:r>
              <a:rPr lang="ru-RU" sz="2200" dirty="0" smtClean="0">
                <a:latin typeface="Rubik" panose="00000500000000000000" pitchFamily="2" charset="-79"/>
                <a:ea typeface="Times New Roman" panose="02020603050405020304" pitchFamily="18" charset="0"/>
                <a:cs typeface="Rubik" panose="00000500000000000000" pitchFamily="2" charset="-79"/>
              </a:rPr>
              <a:t> </a:t>
            </a:r>
            <a:r>
              <a:rPr lang="en-US" sz="2200" dirty="0" smtClean="0">
                <a:latin typeface="Rubik" panose="00000500000000000000" pitchFamily="2" charset="-79"/>
                <a:ea typeface="Times New Roman" panose="02020603050405020304" pitchFamily="18" charset="0"/>
                <a:cs typeface="Rubik" panose="00000500000000000000" pitchFamily="2" charset="-79"/>
              </a:rPr>
              <a:t>URL: </a:t>
            </a:r>
            <a:r>
              <a:rPr lang="ru-RU" sz="2400" u="sng" dirty="0" smtClean="0">
                <a:hlinkClick r:id="rId3"/>
              </a:rPr>
              <a:t>http://progress-human.com/images/2018/Tom4_4/Kopylova.pdf</a:t>
            </a:r>
            <a:r>
              <a:rPr lang="ru-RU" sz="2400" u="sng" dirty="0" smtClean="0"/>
              <a:t> </a:t>
            </a:r>
            <a:r>
              <a:rPr lang="ru-RU" sz="2200" dirty="0" smtClean="0">
                <a:latin typeface="Rubik" panose="00000500000000000000" pitchFamily="2" charset="-79"/>
                <a:ea typeface="Times New Roman" panose="02020603050405020304" pitchFamily="18" charset="0"/>
                <a:cs typeface="Rubik" panose="00000500000000000000" pitchFamily="2" charset="-79"/>
              </a:rPr>
              <a:t>, свободный. - </a:t>
            </a:r>
            <a:r>
              <a:rPr lang="ru-RU" sz="2200" dirty="0" err="1" smtClean="0">
                <a:latin typeface="Rubik" panose="00000500000000000000" pitchFamily="2" charset="-79"/>
                <a:ea typeface="Times New Roman" panose="02020603050405020304" pitchFamily="18" charset="0"/>
                <a:cs typeface="Rubik" panose="00000500000000000000" pitchFamily="2" charset="-79"/>
              </a:rPr>
              <a:t>Загл</a:t>
            </a:r>
            <a:r>
              <a:rPr lang="ru-RU" sz="2200" dirty="0" smtClean="0">
                <a:latin typeface="Rubik" panose="00000500000000000000" pitchFamily="2" charset="-79"/>
                <a:ea typeface="Times New Roman" panose="02020603050405020304" pitchFamily="18" charset="0"/>
                <a:cs typeface="Rubik" panose="00000500000000000000" pitchFamily="2" charset="-79"/>
              </a:rPr>
              <a:t>. с экрана. – Яз. рус. англ.</a:t>
            </a:r>
            <a:endParaRPr lang="ru-RU" sz="2200" dirty="0">
              <a:latin typeface="Rubik" panose="00000500000000000000" pitchFamily="2" charset="-79"/>
              <a:ea typeface="Times New Roman" panose="02020603050405020304" pitchFamily="18" charset="0"/>
              <a:cs typeface="Rubik" panose="00000500000000000000" pitchFamily="2" charset="-79"/>
            </a:endParaRPr>
          </a:p>
          <a:p>
            <a:pPr marL="342900" lvl="0" indent="-342900">
              <a:lnSpc>
                <a:spcPct val="107000"/>
              </a:lnSpc>
              <a:spcAft>
                <a:spcPts val="0"/>
              </a:spcAft>
              <a:buFont typeface="+mj-lt"/>
              <a:buAutoNum type="arabicPeriod"/>
            </a:pPr>
            <a:r>
              <a:rPr lang="ru-RU" sz="2200" dirty="0" err="1" smtClean="0">
                <a:latin typeface="Rubik" panose="00000500000000000000" pitchFamily="2" charset="-79"/>
                <a:ea typeface="Times New Roman" panose="02020603050405020304" pitchFamily="18" charset="0"/>
                <a:cs typeface="Rubik" panose="00000500000000000000" pitchFamily="2" charset="-79"/>
              </a:rPr>
              <a:t>Костюк</a:t>
            </a:r>
            <a:r>
              <a:rPr lang="ru-RU" sz="2200" dirty="0" smtClean="0">
                <a:latin typeface="Rubik" panose="00000500000000000000" pitchFamily="2" charset="-79"/>
                <a:ea typeface="Times New Roman" panose="02020603050405020304" pitchFamily="18" charset="0"/>
                <a:cs typeface="Rubik" panose="00000500000000000000" pitchFamily="2" charset="-79"/>
              </a:rPr>
              <a:t> Ю. Л. Эффективная реализация алгоритма решения задачи коммивояжера методом ветвей и границ. Национальный исследовательский Томский государственный университет, г. Томск, Россия. 2013. </a:t>
            </a:r>
          </a:p>
          <a:p>
            <a:pPr marL="342900" lvl="0" indent="-342900">
              <a:lnSpc>
                <a:spcPct val="107000"/>
              </a:lnSpc>
              <a:spcAft>
                <a:spcPts val="0"/>
              </a:spcAft>
              <a:buFont typeface="+mj-lt"/>
              <a:buAutoNum type="arabicPeriod"/>
            </a:pPr>
            <a:r>
              <a:rPr lang="ru-RU" sz="2200" dirty="0" err="1" smtClean="0">
                <a:latin typeface="Rubik" panose="00000500000000000000" pitchFamily="2" charset="-79"/>
                <a:ea typeface="Times New Roman" panose="02020603050405020304" pitchFamily="18" charset="0"/>
                <a:cs typeface="Rubik" panose="00000500000000000000" pitchFamily="2" charset="-79"/>
              </a:rPr>
              <a:t>Мудров</a:t>
            </a:r>
            <a:r>
              <a:rPr lang="ru-RU" sz="2200" dirty="0" smtClean="0">
                <a:latin typeface="Rubik" panose="00000500000000000000" pitchFamily="2" charset="-79"/>
                <a:ea typeface="Times New Roman" panose="02020603050405020304" pitchFamily="18" charset="0"/>
                <a:cs typeface="Rubik" panose="00000500000000000000" pitchFamily="2" charset="-79"/>
              </a:rPr>
              <a:t> В. И. Задача о коммивояжере. Издательство «Знание». Москва.1969.</a:t>
            </a:r>
            <a:endParaRPr lang="ru-RU" sz="2200" dirty="0">
              <a:latin typeface="Rubik" panose="00000500000000000000" pitchFamily="2" charset="-79"/>
              <a:ea typeface="Times New Roman" panose="02020603050405020304" pitchFamily="18" charset="0"/>
              <a:cs typeface="Rubik" panose="00000500000000000000" pitchFamily="2" charset="-79"/>
            </a:endParaRPr>
          </a:p>
        </p:txBody>
      </p:sp>
    </p:spTree>
    <p:extLst>
      <p:ext uri="{BB962C8B-B14F-4D97-AF65-F5344CB8AC3E}">
        <p14:creationId xmlns="" xmlns:p14="http://schemas.microsoft.com/office/powerpoint/2010/main" val="94623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915" y="351692"/>
            <a:ext cx="3393831"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Содержание</a:t>
            </a:r>
          </a:p>
        </p:txBody>
      </p:sp>
      <p:sp>
        <p:nvSpPr>
          <p:cNvPr id="3" name="TextBox 2"/>
          <p:cNvSpPr txBox="1"/>
          <p:nvPr/>
        </p:nvSpPr>
        <p:spPr>
          <a:xfrm>
            <a:off x="970910" y="2079486"/>
            <a:ext cx="8581463" cy="3816429"/>
          </a:xfrm>
          <a:prstGeom prst="rect">
            <a:avLst/>
          </a:prstGeom>
          <a:noFill/>
        </p:spPr>
        <p:txBody>
          <a:bodyPr wrap="square" rtlCol="0">
            <a:spAutoFit/>
          </a:bodyPr>
          <a:lstStyle/>
          <a:p>
            <a:pPr marL="342900" indent="-342900">
              <a:buFont typeface="+mj-lt"/>
              <a:buAutoNum type="arabicPeriod"/>
            </a:pPr>
            <a:r>
              <a:rPr lang="ru-RU" sz="2200" dirty="0">
                <a:latin typeface="Rubik" panose="020B0604020202020204" pitchFamily="2" charset="-79"/>
                <a:cs typeface="Rubik" panose="020B0604020202020204" pitchFamily="2" charset="-79"/>
                <a:hlinkClick r:id="rId2" action="ppaction://hlinksldjump"/>
              </a:rPr>
              <a:t>Введение</a:t>
            </a:r>
            <a:endParaRPr lang="ru-RU" sz="2200" dirty="0">
              <a:latin typeface="Rubik" panose="020B0604020202020204" pitchFamily="2" charset="-79"/>
              <a:cs typeface="Rubik" panose="020B0604020202020204" pitchFamily="2" charset="-79"/>
            </a:endParaRPr>
          </a:p>
          <a:p>
            <a:pPr marL="342900" indent="-342900">
              <a:buFont typeface="+mj-lt"/>
              <a:buAutoNum type="arabicPeriod"/>
            </a:pPr>
            <a:r>
              <a:rPr lang="ru-RU" sz="2200" dirty="0">
                <a:latin typeface="Rubik" panose="020B0604020202020204" pitchFamily="2" charset="-79"/>
                <a:cs typeface="Rubik" panose="020B0604020202020204" pitchFamily="2" charset="-79"/>
                <a:hlinkClick r:id="rId3" action="ppaction://hlinksldjump"/>
              </a:rPr>
              <a:t>Постановка задачи</a:t>
            </a:r>
            <a:endParaRPr lang="en-US" sz="2200" dirty="0">
              <a:latin typeface="Rubik" panose="020B0604020202020204" pitchFamily="2" charset="-79"/>
              <a:cs typeface="Rubik" panose="020B0604020202020204" pitchFamily="2" charset="-79"/>
            </a:endParaRPr>
          </a:p>
          <a:p>
            <a:pPr marL="342900" indent="-342900">
              <a:buFont typeface="+mj-lt"/>
              <a:buAutoNum type="arabicPeriod"/>
            </a:pPr>
            <a:r>
              <a:rPr lang="ru-RU" sz="2200" dirty="0">
                <a:latin typeface="Rubik" panose="020B0604020202020204" pitchFamily="2" charset="-79"/>
                <a:cs typeface="Rubik" panose="020B0604020202020204" pitchFamily="2" charset="-79"/>
                <a:hlinkClick r:id="rId4" action="ppaction://hlinksldjump"/>
              </a:rPr>
              <a:t>Основные понятия</a:t>
            </a:r>
            <a:endParaRPr lang="ru-RU" sz="2200" dirty="0">
              <a:latin typeface="Rubik" panose="020B0604020202020204" pitchFamily="2" charset="-79"/>
              <a:cs typeface="Rubik" panose="020B0604020202020204" pitchFamily="2" charset="-79"/>
            </a:endParaRPr>
          </a:p>
          <a:p>
            <a:pPr marL="342900" indent="-342900">
              <a:buFont typeface="+mj-lt"/>
              <a:buAutoNum type="arabicPeriod"/>
            </a:pPr>
            <a:r>
              <a:rPr lang="ru-RU" sz="2200" dirty="0">
                <a:latin typeface="Rubik" panose="020B0604020202020204" pitchFamily="2" charset="-79"/>
                <a:cs typeface="Rubik" panose="020B0604020202020204" pitchFamily="2" charset="-79"/>
                <a:hlinkClick r:id="rId5" action="ppaction://hlinksldjump"/>
              </a:rPr>
              <a:t>Алгоритм </a:t>
            </a:r>
            <a:r>
              <a:rPr lang="ru-RU" sz="2200" dirty="0" smtClean="0">
                <a:latin typeface="Rubik" panose="020B0604020202020204" pitchFamily="2" charset="-79"/>
                <a:cs typeface="Rubik" panose="020B0604020202020204" pitchFamily="2" charset="-79"/>
                <a:hlinkClick r:id="rId5" action="ppaction://hlinksldjump"/>
              </a:rPr>
              <a:t>решения задачи (Алгоритм </a:t>
            </a:r>
            <a:r>
              <a:rPr lang="ru-RU" sz="2200" dirty="0" err="1" smtClean="0">
                <a:latin typeface="Rubik" panose="020B0604020202020204" pitchFamily="2" charset="-79"/>
                <a:cs typeface="Rubik" panose="020B0604020202020204" pitchFamily="2" charset="-79"/>
                <a:hlinkClick r:id="rId5" action="ppaction://hlinksldjump"/>
              </a:rPr>
              <a:t>Литтла</a:t>
            </a:r>
            <a:r>
              <a:rPr lang="ru-RU" sz="2200" dirty="0" smtClean="0">
                <a:latin typeface="Rubik" panose="020B0604020202020204" pitchFamily="2" charset="-79"/>
                <a:cs typeface="Rubik" panose="020B0604020202020204" pitchFamily="2" charset="-79"/>
                <a:hlinkClick r:id="rId5" action="ppaction://hlinksldjump"/>
              </a:rPr>
              <a:t>)</a:t>
            </a:r>
            <a:endParaRPr lang="ru-RU" sz="2200" dirty="0">
              <a:latin typeface="Rubik" panose="020B0604020202020204" pitchFamily="2" charset="-79"/>
              <a:cs typeface="Rubik" panose="020B0604020202020204" pitchFamily="2" charset="-79"/>
            </a:endParaRPr>
          </a:p>
          <a:p>
            <a:pPr marL="342900" indent="-342900">
              <a:buFont typeface="+mj-lt"/>
              <a:buAutoNum type="arabicPeriod"/>
            </a:pPr>
            <a:r>
              <a:rPr lang="ru-RU" sz="2200" dirty="0">
                <a:latin typeface="Rubik" panose="020B0604020202020204" pitchFamily="2" charset="-79"/>
                <a:cs typeface="Rubik" panose="020B0604020202020204" pitchFamily="2" charset="-79"/>
                <a:hlinkClick r:id="rId6" action="ppaction://hlinksldjump"/>
              </a:rPr>
              <a:t>Программная реализация алгоритма</a:t>
            </a:r>
            <a:endParaRPr lang="ru-RU" sz="2200" dirty="0">
              <a:latin typeface="Rubik" panose="020B0604020202020204" pitchFamily="2" charset="-79"/>
              <a:cs typeface="Rubik" panose="020B0604020202020204" pitchFamily="2" charset="-79"/>
            </a:endParaRPr>
          </a:p>
          <a:p>
            <a:pPr marL="342900" indent="-342900">
              <a:buFont typeface="+mj-lt"/>
              <a:buAutoNum type="arabicPeriod"/>
            </a:pPr>
            <a:r>
              <a:rPr lang="ru-RU" sz="2200" dirty="0">
                <a:latin typeface="Rubik" panose="020B0604020202020204" pitchFamily="2" charset="-79"/>
                <a:cs typeface="Rubik" panose="020B0604020202020204" pitchFamily="2" charset="-79"/>
                <a:hlinkClick r:id="rId7" action="ppaction://hlinksldjump"/>
              </a:rPr>
              <a:t>Описание программы</a:t>
            </a:r>
            <a:endParaRPr lang="ru-RU" sz="2200" dirty="0">
              <a:latin typeface="Rubik" panose="020B0604020202020204" pitchFamily="2" charset="-79"/>
              <a:cs typeface="Rubik" panose="020B0604020202020204" pitchFamily="2" charset="-79"/>
            </a:endParaRPr>
          </a:p>
          <a:p>
            <a:pPr marL="342900" indent="-342900">
              <a:buFont typeface="+mj-lt"/>
              <a:buAutoNum type="arabicPeriod"/>
            </a:pPr>
            <a:r>
              <a:rPr lang="ru-RU" sz="2200" dirty="0">
                <a:latin typeface="Rubik" panose="020B0604020202020204" pitchFamily="2" charset="-79"/>
                <a:cs typeface="Rubik" panose="020B0604020202020204" pitchFamily="2" charset="-79"/>
                <a:hlinkClick r:id="rId8" action="ppaction://hlinksldjump"/>
              </a:rPr>
              <a:t>Заключение</a:t>
            </a:r>
            <a:endParaRPr lang="ru-RU" sz="2200" dirty="0">
              <a:latin typeface="Rubik" panose="020B0604020202020204" pitchFamily="2" charset="-79"/>
              <a:cs typeface="Rubik" panose="020B0604020202020204" pitchFamily="2" charset="-79"/>
            </a:endParaRPr>
          </a:p>
          <a:p>
            <a:pPr marL="342900" indent="-342900">
              <a:buFont typeface="+mj-lt"/>
              <a:buAutoNum type="arabicPeriod"/>
            </a:pPr>
            <a:r>
              <a:rPr lang="ru-RU" sz="2200" dirty="0">
                <a:latin typeface="Rubik" panose="020B0604020202020204" pitchFamily="2" charset="-79"/>
                <a:cs typeface="Rubik" panose="020B0604020202020204" pitchFamily="2" charset="-79"/>
                <a:hlinkClick r:id="rId9" action="ppaction://hlinksldjump"/>
              </a:rPr>
              <a:t>Список источников</a:t>
            </a:r>
            <a:endParaRPr lang="ru-RU" sz="2200" dirty="0">
              <a:latin typeface="Rubik" panose="020B0604020202020204" pitchFamily="2" charset="-79"/>
              <a:cs typeface="Rubik" panose="020B0604020202020204" pitchFamily="2" charset="-79"/>
            </a:endParaRPr>
          </a:p>
          <a:p>
            <a:pPr marL="342900" indent="-342900">
              <a:buFont typeface="+mj-lt"/>
              <a:buAutoNum type="arabicPeriod"/>
            </a:pPr>
            <a:endParaRPr lang="ru-RU" sz="2200" dirty="0">
              <a:latin typeface="Rubik" panose="020B0604020202020204" pitchFamily="2" charset="-79"/>
              <a:cs typeface="Rubik" panose="020B0604020202020204" pitchFamily="2" charset="-79"/>
            </a:endParaRPr>
          </a:p>
          <a:p>
            <a:pPr marL="342900" indent="-342900">
              <a:buFont typeface="+mj-lt"/>
              <a:buAutoNum type="arabicPeriod"/>
            </a:pPr>
            <a:endParaRPr lang="ru-RU" sz="2200" dirty="0">
              <a:latin typeface="Rubik" panose="020B0604020202020204" pitchFamily="2" charset="-79"/>
              <a:cs typeface="Rubik" panose="020B0604020202020204" pitchFamily="2" charset="-79"/>
            </a:endParaRPr>
          </a:p>
          <a:p>
            <a:pPr marL="342900" indent="-342900">
              <a:buFont typeface="+mj-lt"/>
              <a:buAutoNum type="arabicPeriod"/>
            </a:pPr>
            <a:endParaRPr lang="ru-RU" sz="2200" dirty="0">
              <a:latin typeface="Rubik" panose="020B0604020202020204" pitchFamily="2" charset="-79"/>
              <a:cs typeface="Rubik" panose="020B0604020202020204" pitchFamily="2" charset="-79"/>
            </a:endParaRPr>
          </a:p>
        </p:txBody>
      </p:sp>
    </p:spTree>
    <p:extLst>
      <p:ext uri="{BB962C8B-B14F-4D97-AF65-F5344CB8AC3E}">
        <p14:creationId xmlns="" xmlns:p14="http://schemas.microsoft.com/office/powerpoint/2010/main" val="88447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915" y="351692"/>
            <a:ext cx="3393831"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Введение</a:t>
            </a:r>
          </a:p>
        </p:txBody>
      </p:sp>
      <p:sp>
        <p:nvSpPr>
          <p:cNvPr id="3" name="Прямоугольник 2">
            <a:extLst>
              <a:ext uri="{FF2B5EF4-FFF2-40B4-BE49-F238E27FC236}">
                <a16:creationId xmlns="" xmlns:a16="http://schemas.microsoft.com/office/drawing/2014/main" id="{009D7D23-66D5-4E8E-8B88-E8F71C646C2E}"/>
              </a:ext>
            </a:extLst>
          </p:cNvPr>
          <p:cNvSpPr/>
          <p:nvPr/>
        </p:nvSpPr>
        <p:spPr>
          <a:xfrm>
            <a:off x="1600940" y="5278228"/>
            <a:ext cx="9318594" cy="1062791"/>
          </a:xfrm>
          <a:prstGeom prst="rect">
            <a:avLst/>
          </a:prstGeom>
        </p:spPr>
        <p:txBody>
          <a:bodyPr wrap="square">
            <a:spAutoFit/>
          </a:bodyPr>
          <a:lstStyle/>
          <a:p>
            <a:pPr indent="448310" algn="just">
              <a:lnSpc>
                <a:spcPct val="150000"/>
              </a:lnSpc>
              <a:spcAft>
                <a:spcPts val="800"/>
              </a:spcAft>
            </a:pPr>
            <a:r>
              <a:rPr lang="ru-RU" sz="2200" dirty="0">
                <a:solidFill>
                  <a:srgbClr val="000000"/>
                </a:solidFill>
                <a:latin typeface="Rubik" panose="00000500000000000000" pitchFamily="2" charset="-79"/>
                <a:ea typeface="Times New Roman" panose="02020603050405020304" pitchFamily="18" charset="0"/>
                <a:cs typeface="Rubik" panose="00000500000000000000" pitchFamily="2" charset="-79"/>
              </a:rPr>
              <a:t>В ходе курсовой работы необходимо </a:t>
            </a:r>
            <a:r>
              <a:rPr lang="ru-RU" sz="2200" dirty="0" smtClean="0">
                <a:solidFill>
                  <a:srgbClr val="000000"/>
                </a:solidFill>
                <a:latin typeface="Rubik" panose="00000500000000000000" pitchFamily="2" charset="-79"/>
                <a:ea typeface="Times New Roman" panose="02020603050405020304" pitchFamily="18" charset="0"/>
                <a:cs typeface="Rubik" panose="00000500000000000000" pitchFamily="2" charset="-79"/>
              </a:rPr>
              <a:t>реализовать алгоритм решения задачи коммивояжера методом ветвей и границ.</a:t>
            </a:r>
            <a:endParaRPr lang="ru-RU" sz="2200" dirty="0">
              <a:effectLst/>
              <a:latin typeface="Rubik" panose="00000500000000000000" pitchFamily="2" charset="-79"/>
              <a:ea typeface="Times New Roman" panose="02020603050405020304" pitchFamily="18" charset="0"/>
              <a:cs typeface="Rubik" panose="00000500000000000000" pitchFamily="2" charset="-79"/>
            </a:endParaRPr>
          </a:p>
        </p:txBody>
      </p:sp>
      <p:pic>
        <p:nvPicPr>
          <p:cNvPr id="1026" name="Picture 2" descr="C:\Users\alway\Desktop\курсач\123.png"/>
          <p:cNvPicPr>
            <a:picLocks noChangeAspect="1" noChangeArrowheads="1"/>
          </p:cNvPicPr>
          <p:nvPr/>
        </p:nvPicPr>
        <p:blipFill>
          <a:blip r:embed="rId2" cstate="print"/>
          <a:srcRect/>
          <a:stretch>
            <a:fillRect/>
          </a:stretch>
        </p:blipFill>
        <p:spPr bwMode="auto">
          <a:xfrm>
            <a:off x="3732179" y="1110342"/>
            <a:ext cx="4049552" cy="4049552"/>
          </a:xfrm>
          <a:prstGeom prst="rect">
            <a:avLst/>
          </a:prstGeom>
          <a:noFill/>
        </p:spPr>
      </p:pic>
    </p:spTree>
    <p:extLst>
      <p:ext uri="{BB962C8B-B14F-4D97-AF65-F5344CB8AC3E}">
        <p14:creationId xmlns="" xmlns:p14="http://schemas.microsoft.com/office/powerpoint/2010/main" val="204078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915" y="351692"/>
            <a:ext cx="5037993"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Постановка задачи</a:t>
            </a:r>
          </a:p>
        </p:txBody>
      </p:sp>
      <p:sp>
        <p:nvSpPr>
          <p:cNvPr id="3" name="Прямоугольник 2"/>
          <p:cNvSpPr/>
          <p:nvPr/>
        </p:nvSpPr>
        <p:spPr>
          <a:xfrm>
            <a:off x="632846" y="2051785"/>
            <a:ext cx="9234853" cy="1569660"/>
          </a:xfrm>
          <a:prstGeom prst="rect">
            <a:avLst/>
          </a:prstGeom>
        </p:spPr>
        <p:txBody>
          <a:bodyPr wrap="square">
            <a:spAutoFit/>
          </a:bodyPr>
          <a:lstStyle/>
          <a:p>
            <a:r>
              <a:rPr lang="ru-RU" sz="2400" dirty="0" smtClean="0"/>
              <a:t>	Задан  полный ориентированный граф  </a:t>
            </a:r>
            <a:r>
              <a:rPr lang="ru-RU" sz="2400" b="1" dirty="0" smtClean="0"/>
              <a:t>G = (V, E) </a:t>
            </a:r>
            <a:r>
              <a:rPr lang="ru-RU" sz="2400" dirty="0" smtClean="0"/>
              <a:t>с множеством вершин </a:t>
            </a:r>
            <a:r>
              <a:rPr lang="ru-RU" sz="2400" b="1" dirty="0" smtClean="0"/>
              <a:t>V = {1, …, </a:t>
            </a:r>
            <a:r>
              <a:rPr lang="ru-RU" sz="2400" b="1" dirty="0" err="1" smtClean="0"/>
              <a:t>n</a:t>
            </a:r>
            <a:r>
              <a:rPr lang="ru-RU" sz="2400" b="1" dirty="0" smtClean="0"/>
              <a:t>} </a:t>
            </a:r>
            <a:r>
              <a:rPr lang="ru-RU" sz="2400" dirty="0" smtClean="0"/>
              <a:t>и множеством дуг </a:t>
            </a:r>
            <a:r>
              <a:rPr lang="ru-RU" sz="2400" b="1" dirty="0" smtClean="0"/>
              <a:t>E</a:t>
            </a:r>
            <a:r>
              <a:rPr lang="ru-RU" sz="2400" dirty="0" smtClean="0"/>
              <a:t>. Каждой дуге </a:t>
            </a:r>
            <a:r>
              <a:rPr lang="ru-RU" sz="2400" b="1" dirty="0" smtClean="0"/>
              <a:t>(</a:t>
            </a:r>
            <a:r>
              <a:rPr lang="ru-RU" sz="2400" b="1" dirty="0" err="1" smtClean="0"/>
              <a:t>i,j</a:t>
            </a:r>
            <a:r>
              <a:rPr lang="ru-RU" sz="2400" b="1" dirty="0" smtClean="0"/>
              <a:t>)</a:t>
            </a:r>
            <a:r>
              <a:rPr lang="en-US" sz="2400" b="1" dirty="0" smtClean="0"/>
              <a:t> </a:t>
            </a:r>
            <a:r>
              <a:rPr lang="ru-RU" sz="2400" dirty="0" smtClean="0"/>
              <a:t>принадлежащей </a:t>
            </a:r>
            <a:r>
              <a:rPr lang="ru-RU" sz="2400" b="1" dirty="0" smtClean="0"/>
              <a:t>E</a:t>
            </a:r>
            <a:r>
              <a:rPr lang="ru-RU" sz="2400" dirty="0" smtClean="0"/>
              <a:t> приписана длина </a:t>
            </a:r>
            <a:r>
              <a:rPr lang="en-US" sz="2400" b="1" dirty="0" err="1" smtClean="0"/>
              <a:t>Cij</a:t>
            </a:r>
            <a:r>
              <a:rPr lang="en-US" sz="2400" b="1" dirty="0" smtClean="0"/>
              <a:t> &gt;= 0 </a:t>
            </a:r>
            <a:r>
              <a:rPr lang="ru-RU" sz="2400" dirty="0" smtClean="0"/>
              <a:t>. Требуется найти гамильтонов цикл минимальной длины.</a:t>
            </a:r>
            <a:endParaRPr lang="ru-RU" sz="2200" dirty="0">
              <a:latin typeface="Rubik" panose="020B0604020202020204" pitchFamily="2" charset="-79"/>
              <a:cs typeface="Rubik" panose="020B0604020202020204" pitchFamily="2" charset="-79"/>
            </a:endParaRPr>
          </a:p>
        </p:txBody>
      </p:sp>
    </p:spTree>
    <p:extLst>
      <p:ext uri="{BB962C8B-B14F-4D97-AF65-F5344CB8AC3E}">
        <p14:creationId xmlns="" xmlns:p14="http://schemas.microsoft.com/office/powerpoint/2010/main" val="376147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915" y="351692"/>
            <a:ext cx="5064370"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Основные понятия</a:t>
            </a:r>
          </a:p>
        </p:txBody>
      </p:sp>
      <p:sp>
        <p:nvSpPr>
          <p:cNvPr id="3" name="Прямоугольник 2"/>
          <p:cNvSpPr/>
          <p:nvPr/>
        </p:nvSpPr>
        <p:spPr>
          <a:xfrm>
            <a:off x="633047" y="1360355"/>
            <a:ext cx="10823330" cy="4360168"/>
          </a:xfrm>
          <a:prstGeom prst="rect">
            <a:avLst/>
          </a:prstGeom>
        </p:spPr>
        <p:txBody>
          <a:bodyPr wrap="square">
            <a:spAutoFit/>
          </a:bodyPr>
          <a:lstStyle/>
          <a:p>
            <a:pPr indent="448310">
              <a:lnSpc>
                <a:spcPct val="150000"/>
              </a:lnSpc>
              <a:spcAft>
                <a:spcPts val="800"/>
              </a:spcAft>
            </a:pPr>
            <a:r>
              <a:rPr lang="ru-RU" sz="2200" b="1" u="sng" dirty="0" smtClean="0">
                <a:latin typeface="Rubik" panose="020B0604020202020204" pitchFamily="2" charset="-79"/>
                <a:cs typeface="Rubik" panose="020B0604020202020204" pitchFamily="2" charset="-79"/>
              </a:rPr>
              <a:t>Ориентированный граф </a:t>
            </a:r>
            <a:r>
              <a:rPr lang="ru-RU" sz="2200" dirty="0" smtClean="0">
                <a:latin typeface="Rubik" panose="020B0604020202020204" pitchFamily="2" charset="-79"/>
                <a:cs typeface="Rubik" panose="020B0604020202020204" pitchFamily="2" charset="-79"/>
              </a:rPr>
              <a:t>– </a:t>
            </a:r>
            <a:r>
              <a:rPr lang="ru-RU" sz="2200" dirty="0" err="1" smtClean="0">
                <a:latin typeface="Rubik" panose="020B0604020202020204" pitchFamily="2" charset="-79"/>
                <a:cs typeface="Rubik" panose="020B0604020202020204" pitchFamily="2" charset="-79"/>
              </a:rPr>
              <a:t>граф</a:t>
            </a:r>
            <a:r>
              <a:rPr lang="ru-RU" sz="2200" dirty="0" smtClean="0">
                <a:latin typeface="Rubik" panose="020B0604020202020204" pitchFamily="2" charset="-79"/>
                <a:cs typeface="Rubik" panose="020B0604020202020204" pitchFamily="2" charset="-79"/>
              </a:rPr>
              <a:t>, ребрам которого присвоено направление.</a:t>
            </a:r>
          </a:p>
          <a:p>
            <a:pPr indent="448310">
              <a:lnSpc>
                <a:spcPct val="150000"/>
              </a:lnSpc>
              <a:spcAft>
                <a:spcPts val="800"/>
              </a:spcAft>
            </a:pPr>
            <a:r>
              <a:rPr lang="ru-RU" sz="2200" b="1" u="sng" dirty="0" smtClean="0">
                <a:latin typeface="Rubik" panose="020B0604020202020204" pitchFamily="2" charset="-79"/>
                <a:cs typeface="Rubik" panose="020B0604020202020204" pitchFamily="2" charset="-79"/>
              </a:rPr>
              <a:t>Взвешенный граф </a:t>
            </a:r>
            <a:r>
              <a:rPr lang="ru-RU" sz="2200" dirty="0" smtClean="0">
                <a:latin typeface="Rubik" panose="020B0604020202020204" pitchFamily="2" charset="-79"/>
                <a:cs typeface="Rubik" panose="020B0604020202020204" pitchFamily="2" charset="-79"/>
              </a:rPr>
              <a:t>– такой граф, в котором каждому ребру графа поставлено в соответствие некоторое число, называемое весом ребра.</a:t>
            </a:r>
          </a:p>
          <a:p>
            <a:pPr indent="448310">
              <a:lnSpc>
                <a:spcPct val="150000"/>
              </a:lnSpc>
              <a:spcAft>
                <a:spcPts val="800"/>
              </a:spcAft>
            </a:pPr>
            <a:r>
              <a:rPr lang="ru-RU" sz="2200" b="1" u="sng" dirty="0" smtClean="0">
                <a:latin typeface="Rubik" panose="020B0604020202020204" pitchFamily="2" charset="-79"/>
                <a:cs typeface="Rubik" panose="020B0604020202020204" pitchFamily="2" charset="-79"/>
              </a:rPr>
              <a:t>Матрица </a:t>
            </a:r>
            <a:r>
              <a:rPr lang="ru-RU" sz="2200" b="1" u="sng" dirty="0">
                <a:latin typeface="Rubik" panose="020B0604020202020204" pitchFamily="2" charset="-79"/>
                <a:cs typeface="Rubik" panose="020B0604020202020204" pitchFamily="2" charset="-79"/>
              </a:rPr>
              <a:t>инцидентности</a:t>
            </a:r>
            <a:r>
              <a:rPr lang="ru-RU" sz="2200" dirty="0">
                <a:latin typeface="Rubik" panose="020B0604020202020204" pitchFamily="2" charset="-79"/>
                <a:cs typeface="Rubik" panose="020B0604020202020204" pitchFamily="2" charset="-79"/>
              </a:rPr>
              <a:t> — одна из форм представления графа, в которой указываются связи между инцидентными элементами графа (ребро(дуга) и вершина). Столбцы матрицы соответствуют ребрам(дугам), строки — вершинам. Ненулевое значение в ячейке матрицы указывает связь между вершиной и ребром(дугой) (их инцидентность).</a:t>
            </a:r>
            <a:endParaRPr lang="ru-RU" sz="2200" dirty="0">
              <a:effectLst/>
              <a:latin typeface="Rubik" panose="020B0604020202020204" pitchFamily="2" charset="-79"/>
              <a:ea typeface="Times New Roman" panose="02020603050405020304" pitchFamily="18" charset="0"/>
              <a:cs typeface="Rubik" panose="020B0604020202020204" pitchFamily="2" charset="-79"/>
            </a:endParaRPr>
          </a:p>
        </p:txBody>
      </p:sp>
    </p:spTree>
    <p:extLst>
      <p:ext uri="{BB962C8B-B14F-4D97-AF65-F5344CB8AC3E}">
        <p14:creationId xmlns="" xmlns:p14="http://schemas.microsoft.com/office/powerpoint/2010/main" val="219559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915" y="351692"/>
            <a:ext cx="5064370"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Основные понятия</a:t>
            </a:r>
          </a:p>
        </p:txBody>
      </p:sp>
      <p:sp>
        <p:nvSpPr>
          <p:cNvPr id="3" name="Прямоугольник 2"/>
          <p:cNvSpPr/>
          <p:nvPr/>
        </p:nvSpPr>
        <p:spPr>
          <a:xfrm>
            <a:off x="633047" y="1360355"/>
            <a:ext cx="10823330" cy="1062791"/>
          </a:xfrm>
          <a:prstGeom prst="rect">
            <a:avLst/>
          </a:prstGeom>
        </p:spPr>
        <p:txBody>
          <a:bodyPr wrap="square">
            <a:spAutoFit/>
          </a:bodyPr>
          <a:lstStyle/>
          <a:p>
            <a:pPr indent="448310">
              <a:lnSpc>
                <a:spcPct val="150000"/>
              </a:lnSpc>
              <a:spcAft>
                <a:spcPts val="800"/>
              </a:spcAft>
            </a:pPr>
            <a:r>
              <a:rPr lang="ru-RU" sz="2200" b="1" u="sng" dirty="0" smtClean="0">
                <a:latin typeface="Rubik" panose="020B0604020202020204" pitchFamily="2" charset="-79"/>
                <a:cs typeface="Rubik" panose="020B0604020202020204" pitchFamily="2" charset="-79"/>
              </a:rPr>
              <a:t>Гамильтонов цикл</a:t>
            </a:r>
            <a:r>
              <a:rPr lang="ru-RU" sz="2200" dirty="0" smtClean="0">
                <a:latin typeface="Rubik" panose="020B0604020202020204" pitchFamily="2" charset="-79"/>
                <a:cs typeface="Rubik" panose="020B0604020202020204" pitchFamily="2" charset="-79"/>
              </a:rPr>
              <a:t> – это путь (цикл), который содержит все вершины графа. Граф называется графом Гамильтона в том случае, если он содержит цикл Гамильтона.</a:t>
            </a:r>
            <a:endParaRPr lang="ru-RU" sz="2200" dirty="0">
              <a:effectLst/>
              <a:latin typeface="Rubik" panose="020B0604020202020204" pitchFamily="2" charset="-79"/>
              <a:ea typeface="Times New Roman" panose="02020603050405020304" pitchFamily="18" charset="0"/>
              <a:cs typeface="Rubik" panose="020B0604020202020204" pitchFamily="2" charset="-79"/>
            </a:endParaRPr>
          </a:p>
        </p:txBody>
      </p:sp>
    </p:spTree>
    <p:extLst>
      <p:ext uri="{BB962C8B-B14F-4D97-AF65-F5344CB8AC3E}">
        <p14:creationId xmlns="" xmlns:p14="http://schemas.microsoft.com/office/powerpoint/2010/main" val="219559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914" y="351692"/>
            <a:ext cx="11084172"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Алгоритм </a:t>
            </a:r>
            <a:r>
              <a:rPr lang="ru-RU" sz="4000" dirty="0" smtClean="0">
                <a:latin typeface="Rubik" panose="020B0604020202020204" pitchFamily="2" charset="-79"/>
                <a:cs typeface="Rubik" panose="020B0604020202020204" pitchFamily="2" charset="-79"/>
              </a:rPr>
              <a:t>решения задачи (Алгоритм </a:t>
            </a:r>
            <a:r>
              <a:rPr lang="ru-RU" sz="4000" dirty="0" err="1" smtClean="0">
                <a:latin typeface="Rubik" panose="020B0604020202020204" pitchFamily="2" charset="-79"/>
                <a:cs typeface="Rubik" panose="020B0604020202020204" pitchFamily="2" charset="-79"/>
              </a:rPr>
              <a:t>Литтла</a:t>
            </a:r>
            <a:r>
              <a:rPr lang="ru-RU" sz="4000" dirty="0" smtClean="0">
                <a:latin typeface="Rubik" panose="020B0604020202020204" pitchFamily="2" charset="-79"/>
                <a:cs typeface="Rubik" panose="020B0604020202020204" pitchFamily="2" charset="-79"/>
              </a:rPr>
              <a:t>)</a:t>
            </a:r>
            <a:endParaRPr lang="ru-RU" sz="4000" dirty="0">
              <a:latin typeface="Rubik" panose="020B0604020202020204" pitchFamily="2" charset="-79"/>
              <a:cs typeface="Rubik" panose="020B0604020202020204" pitchFamily="2" charset="-79"/>
            </a:endParaRPr>
          </a:p>
        </p:txBody>
      </p:sp>
      <p:sp>
        <p:nvSpPr>
          <p:cNvPr id="3" name="Прямоугольник 2"/>
          <p:cNvSpPr/>
          <p:nvPr/>
        </p:nvSpPr>
        <p:spPr>
          <a:xfrm>
            <a:off x="553914" y="1595999"/>
            <a:ext cx="11473963" cy="4154984"/>
          </a:xfrm>
          <a:prstGeom prst="rect">
            <a:avLst/>
          </a:prstGeom>
        </p:spPr>
        <p:txBody>
          <a:bodyPr wrap="square">
            <a:spAutoFit/>
          </a:bodyPr>
          <a:lstStyle/>
          <a:p>
            <a:pPr indent="450215">
              <a:lnSpc>
                <a:spcPct val="150000"/>
              </a:lnSpc>
              <a:spcAft>
                <a:spcPts val="0"/>
              </a:spcAft>
              <a:buFont typeface="+mj-lt"/>
              <a:buAutoNum type="arabicPeriod"/>
            </a:pPr>
            <a:r>
              <a:rPr lang="ru-RU" sz="2200" dirty="0" smtClean="0">
                <a:effectLst/>
                <a:latin typeface="Rubik" panose="020B0604020202020204" pitchFamily="2" charset="-79"/>
                <a:ea typeface="Times New Roman" panose="02020603050405020304" pitchFamily="18" charset="0"/>
                <a:cs typeface="Rubik" panose="020B0604020202020204" pitchFamily="2" charset="-79"/>
              </a:rPr>
              <a:t>Составление матрицы инцидентности (таблицы расстояний)</a:t>
            </a:r>
          </a:p>
          <a:p>
            <a:pPr indent="450215">
              <a:lnSpc>
                <a:spcPct val="150000"/>
              </a:lnSpc>
              <a:spcAft>
                <a:spcPts val="0"/>
              </a:spcAft>
              <a:buFont typeface="+mj-lt"/>
              <a:buAutoNum type="arabicPeriod"/>
            </a:pPr>
            <a:r>
              <a:rPr lang="ru-RU" sz="2200" dirty="0" smtClean="0">
                <a:latin typeface="Rubik" panose="020B0604020202020204" pitchFamily="2" charset="-79"/>
                <a:ea typeface="Times New Roman" panose="02020603050405020304" pitchFamily="18" charset="0"/>
                <a:cs typeface="Rubik" panose="020B0604020202020204" pitchFamily="2" charset="-79"/>
              </a:rPr>
              <a:t>Редукция (уменьшение) строк и столбцов матрицы</a:t>
            </a:r>
          </a:p>
          <a:p>
            <a:pPr indent="450215">
              <a:lnSpc>
                <a:spcPct val="150000"/>
              </a:lnSpc>
              <a:spcAft>
                <a:spcPts val="0"/>
              </a:spcAft>
              <a:buFont typeface="+mj-lt"/>
              <a:buAutoNum type="arabicPeriod"/>
            </a:pPr>
            <a:r>
              <a:rPr lang="ru-RU" sz="2200" dirty="0" smtClean="0">
                <a:effectLst/>
                <a:latin typeface="Rubik" panose="020B0604020202020204" pitchFamily="2" charset="-79"/>
                <a:ea typeface="Times New Roman" panose="02020603050405020304" pitchFamily="18" charset="0"/>
                <a:cs typeface="Rubik" panose="020B0604020202020204" pitchFamily="2" charset="-79"/>
              </a:rPr>
              <a:t>Расчет нижней границы</a:t>
            </a:r>
          </a:p>
          <a:p>
            <a:pPr indent="450215">
              <a:lnSpc>
                <a:spcPct val="150000"/>
              </a:lnSpc>
              <a:spcAft>
                <a:spcPts val="0"/>
              </a:spcAft>
              <a:buFont typeface="+mj-lt"/>
              <a:buAutoNum type="arabicPeriod"/>
            </a:pPr>
            <a:r>
              <a:rPr lang="ru-RU" sz="2200" dirty="0" smtClean="0">
                <a:latin typeface="Rubik" panose="020B0604020202020204" pitchFamily="2" charset="-79"/>
                <a:ea typeface="Times New Roman" panose="02020603050405020304" pitchFamily="18" charset="0"/>
                <a:cs typeface="Rubik" panose="020B0604020202020204" pitchFamily="2" charset="-79"/>
              </a:rPr>
              <a:t>Ветвление (выбор ребра ветвления)</a:t>
            </a:r>
            <a:endParaRPr lang="ru-RU" sz="2200" dirty="0">
              <a:latin typeface="Rubik" panose="020B0604020202020204" pitchFamily="2" charset="-79"/>
              <a:ea typeface="Times New Roman" panose="02020603050405020304" pitchFamily="18" charset="0"/>
              <a:cs typeface="Rubik" panose="020B0604020202020204" pitchFamily="2" charset="-79"/>
            </a:endParaRPr>
          </a:p>
          <a:p>
            <a:pPr indent="450215">
              <a:lnSpc>
                <a:spcPct val="150000"/>
              </a:lnSpc>
              <a:spcAft>
                <a:spcPts val="0"/>
              </a:spcAft>
              <a:buFont typeface="+mj-lt"/>
              <a:buAutoNum type="arabicPeriod"/>
            </a:pPr>
            <a:r>
              <a:rPr lang="ru-RU" sz="2200" dirty="0" smtClean="0">
                <a:latin typeface="Rubik" panose="020B0604020202020204" pitchFamily="2" charset="-79"/>
                <a:ea typeface="Times New Roman" panose="02020603050405020304" pitchFamily="18" charset="0"/>
                <a:cs typeface="Rubik" panose="020B0604020202020204" pitchFamily="2" charset="-79"/>
              </a:rPr>
              <a:t>Повторение шагов 2-4 для матриц, разбитых по ребру ветвления до тех пор, пока размерность матрицы не достигнет 2х2</a:t>
            </a:r>
          </a:p>
          <a:p>
            <a:pPr indent="450215">
              <a:lnSpc>
                <a:spcPct val="150000"/>
              </a:lnSpc>
              <a:spcAft>
                <a:spcPts val="0"/>
              </a:spcAft>
              <a:buFont typeface="+mj-lt"/>
              <a:buAutoNum type="arabicPeriod"/>
            </a:pPr>
            <a:r>
              <a:rPr lang="ru-RU" sz="2200" dirty="0" smtClean="0">
                <a:latin typeface="Rubik" panose="020B0604020202020204" pitchFamily="2" charset="-79"/>
                <a:ea typeface="Times New Roman" panose="02020603050405020304" pitchFamily="18" charset="0"/>
                <a:cs typeface="Rubik" panose="020B0604020202020204" pitchFamily="2" charset="-79"/>
              </a:rPr>
              <a:t>Если оценка снизу окажется меньше стоимости ранее найденного наилучшего маршрута, то строится окончательный путь. Иначе этот путь отбрасывается.</a:t>
            </a:r>
          </a:p>
        </p:txBody>
      </p:sp>
    </p:spTree>
    <p:extLst>
      <p:ext uri="{BB962C8B-B14F-4D97-AF65-F5344CB8AC3E}">
        <p14:creationId xmlns="" xmlns:p14="http://schemas.microsoft.com/office/powerpoint/2010/main" val="272199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915" y="351692"/>
            <a:ext cx="9355016"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Программная реализация алгоритма</a:t>
            </a:r>
          </a:p>
        </p:txBody>
      </p:sp>
      <p:sp>
        <p:nvSpPr>
          <p:cNvPr id="4" name="TextBox 3"/>
          <p:cNvSpPr txBox="1"/>
          <p:nvPr/>
        </p:nvSpPr>
        <p:spPr>
          <a:xfrm>
            <a:off x="214604" y="1259631"/>
            <a:ext cx="5243804" cy="3816429"/>
          </a:xfrm>
          <a:prstGeom prst="rect">
            <a:avLst/>
          </a:prstGeom>
          <a:noFill/>
        </p:spPr>
        <p:txBody>
          <a:bodyPr wrap="square" rtlCol="0">
            <a:spAutoFit/>
          </a:bodyPr>
          <a:lstStyle/>
          <a:p>
            <a:pPr indent="457200"/>
            <a:r>
              <a:rPr lang="ru-RU" sz="2200" dirty="0"/>
              <a:t>Метод </a:t>
            </a:r>
            <a:r>
              <a:rPr lang="en-US" sz="2200" dirty="0" err="1" smtClean="0"/>
              <a:t>commivoyager</a:t>
            </a:r>
            <a:r>
              <a:rPr lang="en-US" sz="2200" dirty="0" smtClean="0"/>
              <a:t>(</a:t>
            </a:r>
            <a:r>
              <a:rPr lang="en-US" sz="2200" dirty="0" err="1" smtClean="0"/>
              <a:t>MatrixD</a:t>
            </a:r>
            <a:r>
              <a:rPr lang="en-US" sz="2200" dirty="0" smtClean="0"/>
              <a:t> matrix)</a:t>
            </a:r>
            <a:r>
              <a:rPr lang="ru-RU" sz="2200" dirty="0" smtClean="0"/>
              <a:t> принимает в качестве единственного аргумента экземпляр класса </a:t>
            </a:r>
            <a:r>
              <a:rPr lang="en-US" sz="2200" dirty="0" err="1" smtClean="0"/>
              <a:t>MatrixD</a:t>
            </a:r>
            <a:r>
              <a:rPr lang="ru-RU" sz="2200" dirty="0" smtClean="0"/>
              <a:t>, который представляет из себя матрицу инцидентности с реализованными методами преобразования этой матрицы для прохождения по алгоритму </a:t>
            </a:r>
            <a:r>
              <a:rPr lang="ru-RU" sz="2200" dirty="0" err="1" smtClean="0"/>
              <a:t>Литтла</a:t>
            </a:r>
            <a:r>
              <a:rPr lang="ru-RU" sz="2200" dirty="0" smtClean="0"/>
              <a:t>. </a:t>
            </a:r>
            <a:endParaRPr lang="ru-RU" sz="2200" dirty="0"/>
          </a:p>
          <a:p>
            <a:r>
              <a:rPr lang="ru-RU" sz="2200" dirty="0" smtClean="0"/>
              <a:t>В результате работы метода в глобальных статических переменных </a:t>
            </a:r>
            <a:r>
              <a:rPr lang="en-US" sz="2200" dirty="0" err="1" smtClean="0"/>
              <a:t>total_path</a:t>
            </a:r>
            <a:r>
              <a:rPr lang="en-US" sz="2200" dirty="0" smtClean="0"/>
              <a:t> </a:t>
            </a:r>
            <a:r>
              <a:rPr lang="ru-RU" sz="2200" dirty="0" smtClean="0"/>
              <a:t>и </a:t>
            </a:r>
            <a:r>
              <a:rPr lang="en-US" sz="2200" dirty="0" smtClean="0"/>
              <a:t>record </a:t>
            </a:r>
            <a:r>
              <a:rPr lang="ru-RU" sz="2200" dirty="0" smtClean="0"/>
              <a:t>сохраняются итоговый путь и длина этого пути соответственно.</a:t>
            </a:r>
            <a:endParaRPr lang="ru-RU" sz="2200" dirty="0"/>
          </a:p>
        </p:txBody>
      </p:sp>
      <p:pic>
        <p:nvPicPr>
          <p:cNvPr id="2050" name="Picture 2" descr="C:\Users\alway\Desktop\курсач\Снимок экрана от 2020-06-11 14-49-12.png"/>
          <p:cNvPicPr>
            <a:picLocks noChangeAspect="1" noChangeArrowheads="1"/>
          </p:cNvPicPr>
          <p:nvPr/>
        </p:nvPicPr>
        <p:blipFill>
          <a:blip r:embed="rId2" cstate="print"/>
          <a:srcRect/>
          <a:stretch>
            <a:fillRect/>
          </a:stretch>
        </p:blipFill>
        <p:spPr bwMode="auto">
          <a:xfrm>
            <a:off x="5557935" y="1060229"/>
            <a:ext cx="6634065" cy="5797771"/>
          </a:xfrm>
          <a:prstGeom prst="rect">
            <a:avLst/>
          </a:prstGeom>
          <a:noFill/>
        </p:spPr>
      </p:pic>
    </p:spTree>
    <p:extLst>
      <p:ext uri="{BB962C8B-B14F-4D97-AF65-F5344CB8AC3E}">
        <p14:creationId xmlns="" xmlns:p14="http://schemas.microsoft.com/office/powerpoint/2010/main" val="376878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915" y="351692"/>
            <a:ext cx="9355016" cy="707886"/>
          </a:xfrm>
          <a:prstGeom prst="rect">
            <a:avLst/>
          </a:prstGeom>
          <a:noFill/>
        </p:spPr>
        <p:txBody>
          <a:bodyPr wrap="square" rtlCol="0">
            <a:spAutoFit/>
          </a:bodyPr>
          <a:lstStyle/>
          <a:p>
            <a:r>
              <a:rPr lang="ru-RU" sz="4000" dirty="0">
                <a:latin typeface="Rubik" panose="020B0604020202020204" pitchFamily="2" charset="-79"/>
                <a:cs typeface="Rubik" panose="020B0604020202020204" pitchFamily="2" charset="-79"/>
              </a:rPr>
              <a:t>Описание программы</a:t>
            </a:r>
          </a:p>
        </p:txBody>
      </p:sp>
      <p:sp>
        <p:nvSpPr>
          <p:cNvPr id="3" name="Прямоугольник 2"/>
          <p:cNvSpPr/>
          <p:nvPr/>
        </p:nvSpPr>
        <p:spPr>
          <a:xfrm>
            <a:off x="712177" y="1374674"/>
            <a:ext cx="10357338" cy="3647152"/>
          </a:xfrm>
          <a:prstGeom prst="rect">
            <a:avLst/>
          </a:prstGeom>
        </p:spPr>
        <p:txBody>
          <a:bodyPr wrap="square">
            <a:spAutoFit/>
          </a:bodyPr>
          <a:lstStyle/>
          <a:p>
            <a:pPr indent="450215">
              <a:lnSpc>
                <a:spcPct val="150000"/>
              </a:lnSpc>
              <a:spcAft>
                <a:spcPts val="0"/>
              </a:spcAft>
            </a:pPr>
            <a:r>
              <a:rPr lang="ru-RU" sz="2200" dirty="0" smtClean="0">
                <a:latin typeface="Rubik" panose="020B0604020202020204" pitchFamily="2" charset="-79"/>
                <a:ea typeface="Times New Roman" panose="02020603050405020304" pitchFamily="18" charset="0"/>
                <a:cs typeface="Rubik" panose="020B0604020202020204" pitchFamily="2" charset="-79"/>
              </a:rPr>
              <a:t>Разработанная программа представляет собой визуальное</a:t>
            </a:r>
            <a:r>
              <a:rPr lang="en-US" sz="2200" dirty="0" smtClean="0">
                <a:latin typeface="Rubik" panose="020B0604020202020204" pitchFamily="2" charset="-79"/>
                <a:ea typeface="Times New Roman" panose="02020603050405020304" pitchFamily="18" charset="0"/>
                <a:cs typeface="Rubik" panose="020B0604020202020204" pitchFamily="2" charset="-79"/>
              </a:rPr>
              <a:t> </a:t>
            </a:r>
            <a:r>
              <a:rPr lang="ru-RU" sz="2200" dirty="0" smtClean="0">
                <a:latin typeface="Rubik" panose="020B0604020202020204" pitchFamily="2" charset="-79"/>
                <a:ea typeface="Times New Roman" panose="02020603050405020304" pitchFamily="18" charset="0"/>
                <a:cs typeface="Rubik" panose="020B0604020202020204" pitchFamily="2" charset="-79"/>
              </a:rPr>
              <a:t>приложение для нахождения гамильтонова цикла с наименьшей стоимостью по заданной матрице инцидентности взвешенного ориентированного графа. Пользователь может задать таблицу расстояний непосредственно, либо разместить вершины графа на сцене (в этом случае за вес дуги будет принято расстояние между вершинами в пикселях).</a:t>
            </a:r>
          </a:p>
          <a:p>
            <a:pPr indent="450215">
              <a:lnSpc>
                <a:spcPct val="150000"/>
              </a:lnSpc>
              <a:spcAft>
                <a:spcPts val="0"/>
              </a:spcAft>
            </a:pPr>
            <a:r>
              <a:rPr lang="ru-RU" sz="2200" dirty="0" smtClean="0">
                <a:latin typeface="Rubik" panose="020B0604020202020204" pitchFamily="2" charset="-79"/>
                <a:cs typeface="Rubik" panose="020B0604020202020204" pitchFamily="2" charset="-79"/>
              </a:rPr>
              <a:t>Программа была создана на языке </a:t>
            </a:r>
            <a:r>
              <a:rPr lang="en-US" sz="2200" dirty="0" smtClean="0">
                <a:latin typeface="Rubik" panose="020B0604020202020204" pitchFamily="2" charset="-79"/>
                <a:cs typeface="Rubik" panose="020B0604020202020204" pitchFamily="2" charset="-79"/>
              </a:rPr>
              <a:t>C</a:t>
            </a:r>
            <a:r>
              <a:rPr lang="ru-RU" sz="2200" dirty="0" smtClean="0">
                <a:latin typeface="Rubik" panose="020B0604020202020204" pitchFamily="2" charset="-79"/>
                <a:cs typeface="Rubik" panose="020B0604020202020204" pitchFamily="2" charset="-79"/>
              </a:rPr>
              <a:t>++ с использованием среды программирования (</a:t>
            </a:r>
            <a:r>
              <a:rPr lang="en-US" sz="2200" dirty="0" smtClean="0">
                <a:latin typeface="Rubik" panose="020B0604020202020204" pitchFamily="2" charset="-79"/>
                <a:cs typeface="Rubik" panose="020B0604020202020204" pitchFamily="2" charset="-79"/>
              </a:rPr>
              <a:t>IDE</a:t>
            </a:r>
            <a:r>
              <a:rPr lang="ru-RU" sz="2200" dirty="0" smtClean="0">
                <a:latin typeface="Rubik" panose="020B0604020202020204" pitchFamily="2" charset="-79"/>
                <a:cs typeface="Rubik" panose="020B0604020202020204" pitchFamily="2" charset="-79"/>
              </a:rPr>
              <a:t>) </a:t>
            </a:r>
            <a:r>
              <a:rPr lang="en-US" sz="2200" dirty="0" smtClean="0">
                <a:latin typeface="Rubik" panose="020B0604020202020204" pitchFamily="2" charset="-79"/>
                <a:cs typeface="Rubik" panose="020B0604020202020204" pitchFamily="2" charset="-79"/>
              </a:rPr>
              <a:t>Qt Creator</a:t>
            </a:r>
            <a:r>
              <a:rPr lang="ru-RU" sz="2200" dirty="0" smtClean="0">
                <a:latin typeface="Rubik" panose="020B0604020202020204" pitchFamily="2" charset="-79"/>
                <a:cs typeface="Rubik" panose="020B0604020202020204" pitchFamily="2" charset="-79"/>
              </a:rPr>
              <a:t> </a:t>
            </a:r>
            <a:r>
              <a:rPr lang="en-US" sz="2200" dirty="0" smtClean="0">
                <a:latin typeface="Rubik" panose="020B0604020202020204" pitchFamily="2" charset="-79"/>
                <a:cs typeface="Rubik" panose="020B0604020202020204" pitchFamily="2" charset="-79"/>
              </a:rPr>
              <a:t>4.12.2</a:t>
            </a:r>
            <a:r>
              <a:rPr lang="ru-RU" sz="2200" dirty="0" smtClean="0">
                <a:latin typeface="Rubik" panose="020B0604020202020204" pitchFamily="2" charset="-79"/>
                <a:cs typeface="Rubik" panose="020B0604020202020204" pitchFamily="2" charset="-79"/>
              </a:rPr>
              <a:t>. </a:t>
            </a:r>
            <a:endParaRPr lang="ru-RU" sz="2200" dirty="0">
              <a:effectLst/>
              <a:latin typeface="Rubik" panose="020B0604020202020204" pitchFamily="2" charset="-79"/>
              <a:ea typeface="Times New Roman" panose="02020603050405020304" pitchFamily="18" charset="0"/>
              <a:cs typeface="Rubik" panose="020B0604020202020204" pitchFamily="2" charset="-79"/>
            </a:endParaRPr>
          </a:p>
        </p:txBody>
      </p:sp>
    </p:spTree>
    <p:extLst>
      <p:ext uri="{BB962C8B-B14F-4D97-AF65-F5344CB8AC3E}">
        <p14:creationId xmlns="" xmlns:p14="http://schemas.microsoft.com/office/powerpoint/2010/main" val="177137663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530</Words>
  <Application>Microsoft Office PowerPoint</Application>
  <PresentationFormat>Произвольный</PresentationFormat>
  <Paragraphs>48</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Тема Office</vt:lpstr>
      <vt:lpstr>Презентация курсовой работы</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курсовой работы</dc:title>
  <dc:creator>Данил Пшеничный</dc:creator>
  <cp:lastModifiedBy>alway</cp:lastModifiedBy>
  <cp:revision>24</cp:revision>
  <dcterms:created xsi:type="dcterms:W3CDTF">2020-06-03T04:42:15Z</dcterms:created>
  <dcterms:modified xsi:type="dcterms:W3CDTF">2020-06-11T02:05:24Z</dcterms:modified>
</cp:coreProperties>
</file>