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7" r:id="rId1"/>
  </p:sldMasterIdLst>
  <p:notesMasterIdLst>
    <p:notesMasterId r:id="rId12"/>
  </p:notesMasterIdLst>
  <p:sldIdLst>
    <p:sldId id="256" r:id="rId2"/>
    <p:sldId id="265" r:id="rId3"/>
    <p:sldId id="257" r:id="rId4"/>
    <p:sldId id="258" r:id="rId5"/>
    <p:sldId id="264" r:id="rId6"/>
    <p:sldId id="259" r:id="rId7"/>
    <p:sldId id="260"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2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6C5DC4-749D-4A67-868B-AA5BD811843D}" type="datetimeFigureOut">
              <a:rPr lang="en-IN" smtClean="0"/>
              <a:t>29-08-2019</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640893-F135-4B51-94B1-27DABB6F06E8}" type="slidenum">
              <a:rPr lang="en-IN" smtClean="0"/>
              <a:t>‹#›</a:t>
            </a:fld>
            <a:endParaRPr lang="en-IN"/>
          </a:p>
        </p:txBody>
      </p:sp>
    </p:spTree>
    <p:extLst>
      <p:ext uri="{BB962C8B-B14F-4D97-AF65-F5344CB8AC3E}">
        <p14:creationId xmlns:p14="http://schemas.microsoft.com/office/powerpoint/2010/main" val="1662535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5640893-F135-4B51-94B1-27DABB6F06E8}" type="slidenum">
              <a:rPr lang="en-IN" smtClean="0"/>
              <a:t>1</a:t>
            </a:fld>
            <a:endParaRPr lang="en-IN"/>
          </a:p>
        </p:txBody>
      </p:sp>
    </p:spTree>
    <p:extLst>
      <p:ext uri="{BB962C8B-B14F-4D97-AF65-F5344CB8AC3E}">
        <p14:creationId xmlns:p14="http://schemas.microsoft.com/office/powerpoint/2010/main" val="1598412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6D9BCB1-20E8-439C-BAA2-6F984C91237B}" type="datetimeFigureOut">
              <a:rPr lang="en-IN" smtClean="0"/>
              <a:t>29-08-2019</a:t>
            </a:fld>
            <a:endParaRPr lang="en-IN"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F864254-418B-4455-93DA-F5151460E12C}" type="slidenum">
              <a:rPr lang="en-IN" smtClean="0"/>
              <a:t>‹#›</a:t>
            </a:fld>
            <a:endParaRPr lang="en-IN"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710494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D9BCB1-20E8-439C-BAA2-6F984C91237B}" type="datetimeFigureOut">
              <a:rPr lang="en-IN" smtClean="0"/>
              <a:t>29-08-2019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F864254-418B-4455-93DA-F5151460E12C}" type="slidenum">
              <a:rPr lang="en-IN" smtClean="0"/>
              <a:t>‹#›</a:t>
            </a:fld>
            <a:endParaRPr lang="en-IN" dirty="0"/>
          </a:p>
        </p:txBody>
      </p:sp>
    </p:spTree>
    <p:extLst>
      <p:ext uri="{BB962C8B-B14F-4D97-AF65-F5344CB8AC3E}">
        <p14:creationId xmlns:p14="http://schemas.microsoft.com/office/powerpoint/2010/main" val="474993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D9BCB1-20E8-439C-BAA2-6F984C91237B}" type="datetimeFigureOut">
              <a:rPr lang="en-IN" smtClean="0"/>
              <a:t>29-08-2019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F864254-418B-4455-93DA-F5151460E12C}" type="slidenum">
              <a:rPr lang="en-IN" smtClean="0"/>
              <a:t>‹#›</a:t>
            </a:fld>
            <a:endParaRPr lang="en-IN" dirty="0"/>
          </a:p>
        </p:txBody>
      </p:sp>
    </p:spTree>
    <p:extLst>
      <p:ext uri="{BB962C8B-B14F-4D97-AF65-F5344CB8AC3E}">
        <p14:creationId xmlns:p14="http://schemas.microsoft.com/office/powerpoint/2010/main" val="1001381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D9BCB1-20E8-439C-BAA2-6F984C91237B}" type="datetimeFigureOut">
              <a:rPr lang="en-IN" smtClean="0"/>
              <a:t>29-08-2019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F864254-418B-4455-93DA-F5151460E12C}" type="slidenum">
              <a:rPr lang="en-IN" smtClean="0"/>
              <a:t>‹#›</a:t>
            </a:fld>
            <a:endParaRPr lang="en-IN" dirty="0"/>
          </a:p>
        </p:txBody>
      </p:sp>
    </p:spTree>
    <p:extLst>
      <p:ext uri="{BB962C8B-B14F-4D97-AF65-F5344CB8AC3E}">
        <p14:creationId xmlns:p14="http://schemas.microsoft.com/office/powerpoint/2010/main" val="1357626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D9BCB1-20E8-439C-BAA2-6F984C91237B}" type="datetimeFigureOut">
              <a:rPr lang="en-IN" smtClean="0"/>
              <a:t>29-08-2019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F864254-418B-4455-93DA-F5151460E12C}" type="slidenum">
              <a:rPr lang="en-IN" smtClean="0"/>
              <a:t>‹#›</a:t>
            </a:fld>
            <a:endParaRPr lang="en-IN" dirty="0"/>
          </a:p>
        </p:txBody>
      </p:sp>
    </p:spTree>
    <p:extLst>
      <p:ext uri="{BB962C8B-B14F-4D97-AF65-F5344CB8AC3E}">
        <p14:creationId xmlns:p14="http://schemas.microsoft.com/office/powerpoint/2010/main" val="2011228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D9BCB1-20E8-439C-BAA2-6F984C91237B}" type="datetimeFigureOut">
              <a:rPr lang="en-IN" smtClean="0"/>
              <a:t>29-08-2019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F864254-418B-4455-93DA-F5151460E12C}" type="slidenum">
              <a:rPr lang="en-IN" smtClean="0"/>
              <a:t>‹#›</a:t>
            </a:fld>
            <a:endParaRPr lang="en-IN"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35893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D9BCB1-20E8-439C-BAA2-6F984C91237B}" type="datetimeFigureOut">
              <a:rPr lang="en-IN" smtClean="0"/>
              <a:t>29-08-2019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F864254-418B-4455-93DA-F5151460E12C}" type="slidenum">
              <a:rPr lang="en-IN" smtClean="0"/>
              <a:t>‹#›</a:t>
            </a:fld>
            <a:endParaRPr lang="en-IN" dirty="0"/>
          </a:p>
        </p:txBody>
      </p:sp>
    </p:spTree>
    <p:extLst>
      <p:ext uri="{BB962C8B-B14F-4D97-AF65-F5344CB8AC3E}">
        <p14:creationId xmlns:p14="http://schemas.microsoft.com/office/powerpoint/2010/main" val="676920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D9BCB1-20E8-439C-BAA2-6F984C91237B}" type="datetimeFigureOut">
              <a:rPr lang="en-IN" smtClean="0"/>
              <a:t>29-08-2019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F864254-418B-4455-93DA-F5151460E12C}" type="slidenum">
              <a:rPr lang="en-IN" smtClean="0"/>
              <a:t>‹#›</a:t>
            </a:fld>
            <a:endParaRPr lang="en-IN" dirty="0"/>
          </a:p>
        </p:txBody>
      </p:sp>
    </p:spTree>
    <p:extLst>
      <p:ext uri="{BB962C8B-B14F-4D97-AF65-F5344CB8AC3E}">
        <p14:creationId xmlns:p14="http://schemas.microsoft.com/office/powerpoint/2010/main" val="3324644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D9BCB1-20E8-439C-BAA2-6F984C91237B}" type="datetimeFigureOut">
              <a:rPr lang="en-IN" smtClean="0"/>
              <a:t>29-08-2019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F864254-418B-4455-93DA-F5151460E12C}" type="slidenum">
              <a:rPr lang="en-IN" smtClean="0"/>
              <a:t>‹#›</a:t>
            </a:fld>
            <a:endParaRPr lang="en-IN" dirty="0"/>
          </a:p>
        </p:txBody>
      </p:sp>
    </p:spTree>
    <p:extLst>
      <p:ext uri="{BB962C8B-B14F-4D97-AF65-F5344CB8AC3E}">
        <p14:creationId xmlns:p14="http://schemas.microsoft.com/office/powerpoint/2010/main" val="1052069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D9BCB1-20E8-439C-BAA2-6F984C91237B}" type="datetimeFigureOut">
              <a:rPr lang="en-IN" smtClean="0"/>
              <a:t>29-08-2019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F864254-418B-4455-93DA-F5151460E12C}" type="slidenum">
              <a:rPr lang="en-IN" smtClean="0"/>
              <a:t>‹#›</a:t>
            </a:fld>
            <a:endParaRPr lang="en-IN" dirty="0"/>
          </a:p>
        </p:txBody>
      </p:sp>
    </p:spTree>
    <p:extLst>
      <p:ext uri="{BB962C8B-B14F-4D97-AF65-F5344CB8AC3E}">
        <p14:creationId xmlns:p14="http://schemas.microsoft.com/office/powerpoint/2010/main" val="3396327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D9BCB1-20E8-439C-BAA2-6F984C91237B}" type="datetimeFigureOut">
              <a:rPr lang="en-IN" smtClean="0"/>
              <a:t>29-08-2019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F864254-418B-4455-93DA-F5151460E12C}" type="slidenum">
              <a:rPr lang="en-IN" smtClean="0"/>
              <a:t>‹#›</a:t>
            </a:fld>
            <a:endParaRPr lang="en-IN" dirty="0"/>
          </a:p>
        </p:txBody>
      </p:sp>
    </p:spTree>
    <p:extLst>
      <p:ext uri="{BB962C8B-B14F-4D97-AF65-F5344CB8AC3E}">
        <p14:creationId xmlns:p14="http://schemas.microsoft.com/office/powerpoint/2010/main" val="147314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D9BCB1-20E8-439C-BAA2-6F984C91237B}" type="datetimeFigureOut">
              <a:rPr lang="en-IN" smtClean="0"/>
              <a:t>29-08-2019</a:t>
            </a:fld>
            <a:endParaRPr lang="en-IN"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864254-418B-4455-93DA-F5151460E12C}" type="slidenum">
              <a:rPr lang="en-IN" smtClean="0"/>
              <a:t>‹#›</a:t>
            </a:fld>
            <a:endParaRPr lang="en-IN" dirty="0"/>
          </a:p>
        </p:txBody>
      </p:sp>
    </p:spTree>
    <p:extLst>
      <p:ext uri="{BB962C8B-B14F-4D97-AF65-F5344CB8AC3E}">
        <p14:creationId xmlns:p14="http://schemas.microsoft.com/office/powerpoint/2010/main" val="2691326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A6D9BCB1-20E8-439C-BAA2-6F984C91237B}" type="datetimeFigureOut">
              <a:rPr lang="en-IN" smtClean="0"/>
              <a:t>29-08-2019</a:t>
            </a:fld>
            <a:endParaRPr lang="en-IN"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F864254-418B-4455-93DA-F5151460E12C}" type="slidenum">
              <a:rPr lang="en-IN" smtClean="0"/>
              <a:t>‹#›</a:t>
            </a:fld>
            <a:endParaRPr lang="en-IN" dirty="0"/>
          </a:p>
        </p:txBody>
      </p:sp>
    </p:spTree>
    <p:extLst>
      <p:ext uri="{BB962C8B-B14F-4D97-AF65-F5344CB8AC3E}">
        <p14:creationId xmlns:p14="http://schemas.microsoft.com/office/powerpoint/2010/main" val="276997021"/>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 id="2147483929" r:id="rId12"/>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C62C8433-4255-4DF9-A582-EA9B56F9B566}"/>
              </a:ext>
            </a:extLst>
          </p:cNvPr>
          <p:cNvSpPr>
            <a:spLocks noChangeArrowheads="1"/>
          </p:cNvSpPr>
          <p:nvPr/>
        </p:nvSpPr>
        <p:spPr bwMode="auto">
          <a:xfrm>
            <a:off x="2088108" y="24479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pic>
        <p:nvPicPr>
          <p:cNvPr id="1025" name="Picture 58">
            <a:extLst>
              <a:ext uri="{FF2B5EF4-FFF2-40B4-BE49-F238E27FC236}">
                <a16:creationId xmlns:a16="http://schemas.microsoft.com/office/drawing/2014/main" xmlns="" id="{9530527C-3B12-4C8B-9C34-285F01F2874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3341" y="307431"/>
            <a:ext cx="6179658" cy="180308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xmlns="" id="{7112B42E-84F6-45EB-96CA-460A1791B68F}"/>
              </a:ext>
            </a:extLst>
          </p:cNvPr>
          <p:cNvSpPr>
            <a:spLocks noChangeArrowheads="1"/>
          </p:cNvSpPr>
          <p:nvPr/>
        </p:nvSpPr>
        <p:spPr bwMode="auto">
          <a:xfrm>
            <a:off x="1756012" y="2521059"/>
            <a:ext cx="8434316"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School of Computer Science and Engineering</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University of Petroleum &amp; Energy Studies</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Dehradun - 248001</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2019</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AD270AC7-945F-4F1F-B4FB-29CBEFF4220B}"/>
              </a:ext>
            </a:extLst>
          </p:cNvPr>
          <p:cNvSpPr txBox="1"/>
          <p:nvPr/>
        </p:nvSpPr>
        <p:spPr>
          <a:xfrm>
            <a:off x="1756012" y="5013239"/>
            <a:ext cx="9592102" cy="584775"/>
          </a:xfrm>
          <a:prstGeom prst="rect">
            <a:avLst/>
          </a:prstGeom>
          <a:noFill/>
        </p:spPr>
        <p:txBody>
          <a:bodyPr wrap="square" rtlCol="0">
            <a:spAutoFit/>
          </a:bodyPr>
          <a:lstStyle/>
          <a:p>
            <a:r>
              <a:rPr lang="en-GB" sz="3200" dirty="0"/>
              <a:t>Email Server configuration and customization</a:t>
            </a:r>
            <a:endParaRPr lang="en-IN" sz="3200" dirty="0"/>
          </a:p>
        </p:txBody>
      </p:sp>
    </p:spTree>
    <p:extLst>
      <p:ext uri="{BB962C8B-B14F-4D97-AF65-F5344CB8AC3E}">
        <p14:creationId xmlns:p14="http://schemas.microsoft.com/office/powerpoint/2010/main" val="2189695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AA3579-19D9-4098-9D3D-16FF14F670DA}"/>
              </a:ext>
            </a:extLst>
          </p:cNvPr>
          <p:cNvSpPr>
            <a:spLocks noGrp="1"/>
          </p:cNvSpPr>
          <p:nvPr>
            <p:ph type="title"/>
          </p:nvPr>
        </p:nvSpPr>
        <p:spPr>
          <a:xfrm>
            <a:off x="2101756" y="2766219"/>
            <a:ext cx="10222172" cy="1325562"/>
          </a:xfrm>
        </p:spPr>
        <p:txBody>
          <a:bodyPr>
            <a:normAutofit/>
          </a:bodyPr>
          <a:lstStyle/>
          <a:p>
            <a:r>
              <a:rPr lang="en-GB" dirty="0"/>
              <a:t>THANK YOU </a:t>
            </a:r>
            <a:r>
              <a:rPr lang="en-GB" sz="2800" dirty="0"/>
              <a:t>for precious time …</a:t>
            </a:r>
            <a:endParaRPr lang="en-IN" dirty="0"/>
          </a:p>
        </p:txBody>
      </p:sp>
    </p:spTree>
    <p:extLst>
      <p:ext uri="{BB962C8B-B14F-4D97-AF65-F5344CB8AC3E}">
        <p14:creationId xmlns:p14="http://schemas.microsoft.com/office/powerpoint/2010/main" val="3278254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385106-EB39-4760-A78E-9B2C2D0BDB15}"/>
              </a:ext>
            </a:extLst>
          </p:cNvPr>
          <p:cNvSpPr>
            <a:spLocks noGrp="1"/>
          </p:cNvSpPr>
          <p:nvPr>
            <p:ph type="title"/>
          </p:nvPr>
        </p:nvSpPr>
        <p:spPr>
          <a:xfrm>
            <a:off x="152401" y="3606420"/>
            <a:ext cx="11286698" cy="791570"/>
          </a:xfrm>
        </p:spPr>
        <p:txBody>
          <a:bodyPr>
            <a:normAutofit/>
          </a:bodyPr>
          <a:lstStyle/>
          <a:p>
            <a:r>
              <a:rPr lang="en-GB" sz="4200" dirty="0"/>
              <a:t>Email Server Configuration &amp; Customization</a:t>
            </a:r>
            <a:endParaRPr lang="en-IN" sz="4200" dirty="0"/>
          </a:p>
        </p:txBody>
      </p:sp>
      <p:sp>
        <p:nvSpPr>
          <p:cNvPr id="4" name="TextBox 3">
            <a:extLst>
              <a:ext uri="{FF2B5EF4-FFF2-40B4-BE49-F238E27FC236}">
                <a16:creationId xmlns:a16="http://schemas.microsoft.com/office/drawing/2014/main" xmlns="" id="{259C0A27-4D15-4D14-9A51-EA266A5EF74A}"/>
              </a:ext>
            </a:extLst>
          </p:cNvPr>
          <p:cNvSpPr txBox="1"/>
          <p:nvPr/>
        </p:nvSpPr>
        <p:spPr>
          <a:xfrm>
            <a:off x="2629470" y="1050878"/>
            <a:ext cx="6332560" cy="2031325"/>
          </a:xfrm>
          <a:prstGeom prst="rect">
            <a:avLst/>
          </a:prstGeom>
          <a:noFill/>
        </p:spPr>
        <p:txBody>
          <a:bodyPr wrap="square" rtlCol="0">
            <a:spAutoFit/>
          </a:bodyPr>
          <a:lstStyle/>
          <a:p>
            <a:pPr algn="ctr"/>
            <a:r>
              <a:rPr lang="en-GB" sz="4200" dirty="0">
                <a:latin typeface="+mj-lt"/>
              </a:rPr>
              <a:t>Minor 1</a:t>
            </a:r>
          </a:p>
          <a:p>
            <a:pPr algn="ctr"/>
            <a:endParaRPr lang="en-GB" sz="4200" dirty="0">
              <a:latin typeface="+mj-lt"/>
            </a:endParaRPr>
          </a:p>
          <a:p>
            <a:pPr algn="ctr"/>
            <a:r>
              <a:rPr lang="en-GB" sz="4200" dirty="0">
                <a:latin typeface="+mj-lt"/>
              </a:rPr>
              <a:t>Aug 2019-Dec 2019</a:t>
            </a:r>
            <a:endParaRPr lang="en-IN" sz="4200" dirty="0">
              <a:latin typeface="+mj-lt"/>
            </a:endParaRPr>
          </a:p>
        </p:txBody>
      </p:sp>
    </p:spTree>
    <p:extLst>
      <p:ext uri="{BB962C8B-B14F-4D97-AF65-F5344CB8AC3E}">
        <p14:creationId xmlns:p14="http://schemas.microsoft.com/office/powerpoint/2010/main" val="3130322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B9C629-D534-4E0B-9E49-E69AD0A8AAE2}"/>
              </a:ext>
            </a:extLst>
          </p:cNvPr>
          <p:cNvSpPr>
            <a:spLocks noGrp="1"/>
          </p:cNvSpPr>
          <p:nvPr>
            <p:ph type="title"/>
          </p:nvPr>
        </p:nvSpPr>
        <p:spPr>
          <a:xfrm>
            <a:off x="466299" y="474942"/>
            <a:ext cx="11259402" cy="1325562"/>
          </a:xfrm>
        </p:spPr>
        <p:txBody>
          <a:bodyPr>
            <a:normAutofit/>
          </a:bodyPr>
          <a:lstStyle/>
          <a:p>
            <a:pPr algn="ctr"/>
            <a:r>
              <a:rPr lang="en-GB" sz="4000" dirty="0"/>
              <a:t>Email Server  </a:t>
            </a:r>
          </a:p>
        </p:txBody>
      </p:sp>
      <p:sp>
        <p:nvSpPr>
          <p:cNvPr id="3" name="Content Placeholder 2">
            <a:extLst>
              <a:ext uri="{FF2B5EF4-FFF2-40B4-BE49-F238E27FC236}">
                <a16:creationId xmlns:a16="http://schemas.microsoft.com/office/drawing/2014/main" xmlns="" id="{E0719E46-645D-4D68-8C2F-C49F6782B359}"/>
              </a:ext>
            </a:extLst>
          </p:cNvPr>
          <p:cNvSpPr>
            <a:spLocks noGrp="1"/>
          </p:cNvSpPr>
          <p:nvPr>
            <p:ph sz="quarter" idx="13"/>
          </p:nvPr>
        </p:nvSpPr>
        <p:spPr/>
        <p:txBody>
          <a:bodyPr>
            <a:normAutofit lnSpcReduction="10000"/>
          </a:bodyPr>
          <a:lstStyle/>
          <a:p>
            <a:r>
              <a:rPr lang="en-IN" sz="1600" dirty="0"/>
              <a:t>An </a:t>
            </a:r>
            <a:r>
              <a:rPr lang="en-IN" sz="1600" b="1" dirty="0"/>
              <a:t>email server</a:t>
            </a:r>
            <a:r>
              <a:rPr lang="en-IN" sz="1600" dirty="0"/>
              <a:t> or a</a:t>
            </a:r>
            <a:r>
              <a:rPr lang="en-IN" sz="1600" b="1" dirty="0"/>
              <a:t> mail server</a:t>
            </a:r>
            <a:r>
              <a:rPr lang="en-IN" sz="1600" dirty="0"/>
              <a:t> is a computer that serves the functionality of a mail transfer agent (MTA). </a:t>
            </a:r>
            <a:r>
              <a:rPr lang="en-GB" sz="1600" b="1" dirty="0"/>
              <a:t> </a:t>
            </a:r>
          </a:p>
          <a:p>
            <a:r>
              <a:rPr lang="en-IN" sz="1600" dirty="0"/>
              <a:t>Basis on statistics report on e-mail account in 2014, totalled 4.1 billion email accounts were actively used. </a:t>
            </a:r>
          </a:p>
          <a:p>
            <a:r>
              <a:rPr lang="en-IN" sz="1600" dirty="0"/>
              <a:t>Most of the internet system uses </a:t>
            </a:r>
            <a:r>
              <a:rPr lang="en-IN" sz="1600" b="1" dirty="0"/>
              <a:t>SMTP (Simple Mail Transfer Protocol) for</a:t>
            </a:r>
            <a:r>
              <a:rPr lang="en-IN" sz="1600" dirty="0"/>
              <a:t> transfer of mail from one user to another. It is a push protocol i.e. it is used to send the mail. </a:t>
            </a:r>
          </a:p>
          <a:p>
            <a:pPr algn="just">
              <a:lnSpc>
                <a:spcPct val="107000"/>
              </a:lnSpc>
              <a:spcAft>
                <a:spcPts val="0"/>
              </a:spcAft>
            </a:pPr>
            <a:r>
              <a:rPr lang="en-IN" sz="1600" dirty="0">
                <a:solidFill>
                  <a:srgbClr val="1C1E29"/>
                </a:solidFill>
                <a:latin typeface="+mj-lt"/>
                <a:ea typeface="Times New Roman" panose="02020603050405020304" pitchFamily="18" charset="0"/>
                <a:cs typeface="Mangal" panose="02040503050203030202" pitchFamily="18" charset="0"/>
              </a:rPr>
              <a:t>In </a:t>
            </a:r>
            <a:r>
              <a:rPr lang="en-IN" sz="1600" b="1" dirty="0">
                <a:solidFill>
                  <a:srgbClr val="1C1E29"/>
                </a:solidFill>
                <a:latin typeface="+mj-lt"/>
                <a:ea typeface="Times New Roman" panose="02020603050405020304" pitchFamily="18" charset="0"/>
                <a:cs typeface="Mangal" panose="02040503050203030202" pitchFamily="18" charset="0"/>
              </a:rPr>
              <a:t>SMTP</a:t>
            </a:r>
            <a:r>
              <a:rPr lang="en-IN" sz="1600" dirty="0">
                <a:solidFill>
                  <a:srgbClr val="1C1E29"/>
                </a:solidFill>
                <a:latin typeface="+mj-lt"/>
                <a:ea typeface="Times New Roman" panose="02020603050405020304" pitchFamily="18" charset="0"/>
                <a:cs typeface="Mangal" panose="02040503050203030202" pitchFamily="18" charset="0"/>
              </a:rPr>
              <a:t>, there is a direct link between the sender's client SMTP (who wants to send the mail) and the destinations host SMTP. </a:t>
            </a:r>
          </a:p>
          <a:p>
            <a:pPr algn="just">
              <a:lnSpc>
                <a:spcPct val="107000"/>
              </a:lnSpc>
              <a:spcAft>
                <a:spcPts val="0"/>
              </a:spcAft>
            </a:pPr>
            <a:r>
              <a:rPr lang="en-IN" sz="1600" dirty="0">
                <a:solidFill>
                  <a:srgbClr val="1C1E29"/>
                </a:solidFill>
                <a:latin typeface="+mj-lt"/>
                <a:ea typeface="Times New Roman" panose="02020603050405020304" pitchFamily="18" charset="0"/>
                <a:cs typeface="Mangal" panose="02040503050203030202" pitchFamily="18" charset="0"/>
              </a:rPr>
              <a:t>The client SMTP is the one which initiates the session, and the receiver-SMTP is the one which responds to the session. </a:t>
            </a:r>
            <a:endParaRPr lang="en-IN" sz="1600" dirty="0">
              <a:latin typeface="+mj-lt"/>
              <a:ea typeface="Calibri" panose="020F0502020204030204" pitchFamily="34" charset="0"/>
              <a:cs typeface="Mangal" panose="02040503050203030202" pitchFamily="18" charset="0"/>
            </a:endParaRPr>
          </a:p>
          <a:p>
            <a:endParaRPr lang="en-IN" sz="1400" dirty="0"/>
          </a:p>
        </p:txBody>
      </p:sp>
    </p:spTree>
    <p:extLst>
      <p:ext uri="{BB962C8B-B14F-4D97-AF65-F5344CB8AC3E}">
        <p14:creationId xmlns:p14="http://schemas.microsoft.com/office/powerpoint/2010/main" val="276164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0EFF4E-36D7-40FC-9FE4-E55EE42C8EE4}"/>
              </a:ext>
            </a:extLst>
          </p:cNvPr>
          <p:cNvSpPr>
            <a:spLocks noGrp="1"/>
          </p:cNvSpPr>
          <p:nvPr>
            <p:ph type="title"/>
          </p:nvPr>
        </p:nvSpPr>
        <p:spPr/>
        <p:txBody>
          <a:bodyPr/>
          <a:lstStyle/>
          <a:p>
            <a:r>
              <a:rPr lang="en-GB" dirty="0"/>
              <a:t>Protocols and essentials</a:t>
            </a:r>
            <a:endParaRPr lang="en-IN" dirty="0"/>
          </a:p>
        </p:txBody>
      </p:sp>
      <p:sp>
        <p:nvSpPr>
          <p:cNvPr id="3" name="Content Placeholder 2">
            <a:extLst>
              <a:ext uri="{FF2B5EF4-FFF2-40B4-BE49-F238E27FC236}">
                <a16:creationId xmlns:a16="http://schemas.microsoft.com/office/drawing/2014/main" xmlns="" id="{8D89595D-010C-4FF6-8D32-42DB9E5C6444}"/>
              </a:ext>
            </a:extLst>
          </p:cNvPr>
          <p:cNvSpPr>
            <a:spLocks noGrp="1"/>
          </p:cNvSpPr>
          <p:nvPr>
            <p:ph sz="quarter" idx="13"/>
          </p:nvPr>
        </p:nvSpPr>
        <p:spPr>
          <a:xfrm>
            <a:off x="913774" y="2367092"/>
            <a:ext cx="10363826" cy="3719809"/>
          </a:xfrm>
        </p:spPr>
        <p:txBody>
          <a:bodyPr>
            <a:normAutofit/>
          </a:bodyPr>
          <a:lstStyle/>
          <a:p>
            <a:r>
              <a:rPr lang="en-IN" sz="1600" dirty="0"/>
              <a:t>In </a:t>
            </a:r>
            <a:r>
              <a:rPr lang="en-IN" sz="1600" b="1" dirty="0"/>
              <a:t>SMTP</a:t>
            </a:r>
            <a:r>
              <a:rPr lang="en-IN" sz="1600" dirty="0"/>
              <a:t>, there is a direct link between the sender's client SMTP (who wants to send the mail) and the destinations host SMTP.</a:t>
            </a:r>
          </a:p>
          <a:p>
            <a:r>
              <a:rPr lang="en-IN" sz="1600" dirty="0"/>
              <a:t>The SMTP server keeps the mail until and unless it is successfully copied to the receiver's SMTP.</a:t>
            </a:r>
          </a:p>
          <a:p>
            <a:pPr marL="0" indent="0">
              <a:buNone/>
            </a:pPr>
            <a:r>
              <a:rPr lang="en-IN" sz="1600" dirty="0"/>
              <a:t>		=) sending -	ports (ssl) – 465</a:t>
            </a:r>
          </a:p>
          <a:p>
            <a:r>
              <a:rPr lang="en-IN" sz="1600" dirty="0"/>
              <a:t>POP 3 – acts as the receiving protocol for the mailing server.</a:t>
            </a:r>
          </a:p>
          <a:p>
            <a:r>
              <a:rPr lang="en-IN" sz="1600" dirty="0">
                <a:solidFill>
                  <a:srgbClr val="1C1E29"/>
                </a:solidFill>
                <a:latin typeface="Times New Roman" panose="02020603050405020304" pitchFamily="18" charset="0"/>
                <a:ea typeface="Times New Roman" panose="02020603050405020304" pitchFamily="18" charset="0"/>
              </a:rPr>
              <a:t>POP can be thought of as a "store-and-forward” service.</a:t>
            </a:r>
            <a:r>
              <a:rPr lang="en-IN" sz="1600" dirty="0"/>
              <a:t>  </a:t>
            </a:r>
          </a:p>
          <a:p>
            <a:pPr marL="1828800" lvl="4" indent="0">
              <a:buNone/>
            </a:pPr>
            <a:r>
              <a:rPr lang="en-IN" sz="1600" dirty="0"/>
              <a:t>=) Receiving - 	ports (ssl) – 995</a:t>
            </a:r>
          </a:p>
          <a:p>
            <a:r>
              <a:rPr lang="en-IN" sz="1600" b="1" dirty="0"/>
              <a:t>POSTFIX: </a:t>
            </a:r>
            <a:r>
              <a:rPr lang="en-IN" sz="1600" dirty="0"/>
              <a:t>It is a free and open mail transfer agent (MTA) that relays mail between different mail servers and the internet. It routes and delivers the email. It is released under the IBM Public License 1.0 which is a free software license.</a:t>
            </a:r>
          </a:p>
          <a:p>
            <a:endParaRPr lang="en-IN" sz="1800" dirty="0"/>
          </a:p>
        </p:txBody>
      </p:sp>
    </p:spTree>
    <p:extLst>
      <p:ext uri="{BB962C8B-B14F-4D97-AF65-F5344CB8AC3E}">
        <p14:creationId xmlns:p14="http://schemas.microsoft.com/office/powerpoint/2010/main" val="4115965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264866-3278-47CD-91FE-D942D8FD57FA}"/>
              </a:ext>
            </a:extLst>
          </p:cNvPr>
          <p:cNvSpPr>
            <a:spLocks noGrp="1"/>
          </p:cNvSpPr>
          <p:nvPr>
            <p:ph type="title"/>
          </p:nvPr>
        </p:nvSpPr>
        <p:spPr>
          <a:xfrm>
            <a:off x="1084451" y="870727"/>
            <a:ext cx="6995024" cy="862539"/>
          </a:xfrm>
        </p:spPr>
        <p:txBody>
          <a:bodyPr/>
          <a:lstStyle/>
          <a:p>
            <a:r>
              <a:rPr lang="en-GB" dirty="0"/>
              <a:t>Email Server Architecture</a:t>
            </a:r>
            <a:endParaRPr lang="en-IN" dirty="0"/>
          </a:p>
        </p:txBody>
      </p:sp>
      <p:sp>
        <p:nvSpPr>
          <p:cNvPr id="3" name="Content Placeholder 2">
            <a:extLst>
              <a:ext uri="{FF2B5EF4-FFF2-40B4-BE49-F238E27FC236}">
                <a16:creationId xmlns:a16="http://schemas.microsoft.com/office/drawing/2014/main" xmlns="" id="{F240150C-30A2-4493-AD54-B9A7F111862B}"/>
              </a:ext>
            </a:extLst>
          </p:cNvPr>
          <p:cNvSpPr>
            <a:spLocks noGrp="1"/>
          </p:cNvSpPr>
          <p:nvPr>
            <p:ph sz="quarter" idx="13"/>
          </p:nvPr>
        </p:nvSpPr>
        <p:spPr>
          <a:xfrm>
            <a:off x="344606" y="2113893"/>
            <a:ext cx="10655490" cy="3873380"/>
          </a:xfrm>
        </p:spPr>
        <p:txBody>
          <a:bodyPr/>
          <a:lstStyle/>
          <a:p>
            <a:r>
              <a:rPr lang="en-US" dirty="0"/>
              <a:t>The e-mail system is an integration of several components such as hardware and software, services and protocol that support the communication between user and server, or vice versa.</a:t>
            </a:r>
            <a:endParaRPr lang="en-GB" dirty="0"/>
          </a:p>
          <a:p>
            <a:endParaRPr lang="en-IN" dirty="0"/>
          </a:p>
        </p:txBody>
      </p:sp>
      <p:pic>
        <p:nvPicPr>
          <p:cNvPr id="5" name="Picture 4">
            <a:extLst>
              <a:ext uri="{FF2B5EF4-FFF2-40B4-BE49-F238E27FC236}">
                <a16:creationId xmlns:a16="http://schemas.microsoft.com/office/drawing/2014/main" xmlns="" id="{BEF8D6EC-3A57-481F-A825-CD10FD8836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2028" y="2881188"/>
            <a:ext cx="6662396" cy="3544324"/>
          </a:xfrm>
          <a:prstGeom prst="rect">
            <a:avLst/>
          </a:prstGeom>
        </p:spPr>
      </p:pic>
    </p:spTree>
    <p:extLst>
      <p:ext uri="{BB962C8B-B14F-4D97-AF65-F5344CB8AC3E}">
        <p14:creationId xmlns:p14="http://schemas.microsoft.com/office/powerpoint/2010/main" val="2844316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1D035E-4032-423C-9596-F701E2AAF94A}"/>
              </a:ext>
            </a:extLst>
          </p:cNvPr>
          <p:cNvSpPr>
            <a:spLocks noGrp="1"/>
          </p:cNvSpPr>
          <p:nvPr>
            <p:ph type="title"/>
          </p:nvPr>
        </p:nvSpPr>
        <p:spPr/>
        <p:txBody>
          <a:bodyPr/>
          <a:lstStyle/>
          <a:p>
            <a:r>
              <a:rPr lang="en-US" dirty="0">
                <a:ea typeface="Calibri" panose="020F0502020204030204" pitchFamily="34" charset="0"/>
                <a:cs typeface="Mangal" panose="02040503050203030202" pitchFamily="18" charset="0"/>
              </a:rPr>
              <a:t>Problem Statement</a:t>
            </a:r>
            <a:endParaRPr lang="en-IN" dirty="0"/>
          </a:p>
        </p:txBody>
      </p:sp>
      <p:sp>
        <p:nvSpPr>
          <p:cNvPr id="3" name="Content Placeholder 2">
            <a:extLst>
              <a:ext uri="{FF2B5EF4-FFF2-40B4-BE49-F238E27FC236}">
                <a16:creationId xmlns:a16="http://schemas.microsoft.com/office/drawing/2014/main" xmlns="" id="{C011688A-F81E-42BE-9F17-C1FBF803FF5F}"/>
              </a:ext>
            </a:extLst>
          </p:cNvPr>
          <p:cNvSpPr>
            <a:spLocks noGrp="1"/>
          </p:cNvSpPr>
          <p:nvPr>
            <p:ph sz="quarter" idx="13"/>
          </p:nvPr>
        </p:nvSpPr>
        <p:spPr/>
        <p:txBody>
          <a:bodyPr>
            <a:normAutofit/>
          </a:bodyPr>
          <a:lstStyle/>
          <a:p>
            <a:pPr marL="0" indent="0">
              <a:spcAft>
                <a:spcPts val="0"/>
              </a:spcAft>
              <a:buNone/>
            </a:pPr>
            <a:endParaRPr lang="en-IN" sz="1600" dirty="0">
              <a:latin typeface="+mj-lt"/>
              <a:ea typeface="Calibri" panose="020F0502020204030204" pitchFamily="34" charset="0"/>
              <a:cs typeface="Mangal" panose="02040503050203030202" pitchFamily="18" charset="0"/>
            </a:endParaRPr>
          </a:p>
          <a:p>
            <a:pPr>
              <a:lnSpc>
                <a:spcPct val="107000"/>
              </a:lnSpc>
              <a:spcAft>
                <a:spcPts val="800"/>
              </a:spcAft>
            </a:pPr>
            <a:r>
              <a:rPr lang="en-US" sz="1800" dirty="0">
                <a:latin typeface="+mj-lt"/>
                <a:ea typeface="Calibri" panose="020F0502020204030204" pitchFamily="34" charset="0"/>
                <a:cs typeface="Mangal" panose="02040503050203030202" pitchFamily="18" charset="0"/>
              </a:rPr>
              <a:t>A lot of companies nowadays have their own privacy factors, in which they prefer to keep their delicate data inside their organizations. </a:t>
            </a:r>
          </a:p>
          <a:p>
            <a:pPr>
              <a:lnSpc>
                <a:spcPct val="107000"/>
              </a:lnSpc>
              <a:spcAft>
                <a:spcPts val="800"/>
              </a:spcAft>
            </a:pPr>
            <a:r>
              <a:rPr lang="en-US" sz="1800" dirty="0">
                <a:latin typeface="+mj-lt"/>
                <a:ea typeface="Calibri" panose="020F0502020204030204" pitchFamily="34" charset="0"/>
                <a:cs typeface="Mangal" panose="02040503050203030202" pitchFamily="18" charset="0"/>
              </a:rPr>
              <a:t>The Proposed work attempts to provide an improvement over basic email servers to add functionalities like log maintenance (Back up/ Deletion), algorithm to inspect incoming traffic and provide ease of access to the flagged mails. </a:t>
            </a:r>
            <a:endParaRPr lang="en-IN" sz="1600" dirty="0">
              <a:latin typeface="+mj-lt"/>
              <a:ea typeface="Calibri" panose="020F0502020204030204" pitchFamily="34" charset="0"/>
              <a:cs typeface="Mangal" panose="02040503050203030202" pitchFamily="18" charset="0"/>
            </a:endParaRPr>
          </a:p>
          <a:p>
            <a:endParaRPr lang="en-IN" sz="1800" dirty="0"/>
          </a:p>
        </p:txBody>
      </p:sp>
    </p:spTree>
    <p:extLst>
      <p:ext uri="{BB962C8B-B14F-4D97-AF65-F5344CB8AC3E}">
        <p14:creationId xmlns:p14="http://schemas.microsoft.com/office/powerpoint/2010/main" val="2144371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4FC654-84A9-4FFA-BF47-339376D1DA49}"/>
              </a:ext>
            </a:extLst>
          </p:cNvPr>
          <p:cNvSpPr>
            <a:spLocks noGrp="1"/>
          </p:cNvSpPr>
          <p:nvPr>
            <p:ph type="title"/>
          </p:nvPr>
        </p:nvSpPr>
        <p:spPr>
          <a:xfrm>
            <a:off x="1261872" y="777922"/>
            <a:ext cx="2614092" cy="913400"/>
          </a:xfrm>
        </p:spPr>
        <p:txBody>
          <a:bodyPr>
            <a:normAutofit/>
          </a:bodyPr>
          <a:lstStyle/>
          <a:p>
            <a:r>
              <a:rPr lang="en-US" dirty="0"/>
              <a:t>Objective</a:t>
            </a:r>
            <a:endParaRPr lang="en-IN" dirty="0"/>
          </a:p>
        </p:txBody>
      </p:sp>
      <p:sp>
        <p:nvSpPr>
          <p:cNvPr id="3" name="Content Placeholder 2">
            <a:extLst>
              <a:ext uri="{FF2B5EF4-FFF2-40B4-BE49-F238E27FC236}">
                <a16:creationId xmlns:a16="http://schemas.microsoft.com/office/drawing/2014/main" xmlns="" id="{8CE72870-D5A1-4F1E-A5EB-65CC8BF3493B}"/>
              </a:ext>
            </a:extLst>
          </p:cNvPr>
          <p:cNvSpPr>
            <a:spLocks noGrp="1"/>
          </p:cNvSpPr>
          <p:nvPr>
            <p:ph sz="quarter" idx="13"/>
          </p:nvPr>
        </p:nvSpPr>
        <p:spPr>
          <a:xfrm>
            <a:off x="670702" y="1772208"/>
            <a:ext cx="10850596" cy="4126172"/>
          </a:xfrm>
        </p:spPr>
        <p:txBody>
          <a:bodyPr>
            <a:normAutofit/>
          </a:bodyPr>
          <a:lstStyle/>
          <a:p>
            <a:pPr marL="0" indent="0">
              <a:buNone/>
            </a:pPr>
            <a:r>
              <a:rPr lang="en-US" b="1" dirty="0"/>
              <a:t> </a:t>
            </a:r>
            <a:endParaRPr lang="en-IN" dirty="0"/>
          </a:p>
          <a:p>
            <a:pPr lvl="0"/>
            <a:r>
              <a:rPr lang="en-US" dirty="0"/>
              <a:t>The Perform Customization of an email server to serve as per the constraints identified for an organization </a:t>
            </a:r>
            <a:endParaRPr lang="en-IN" dirty="0"/>
          </a:p>
          <a:p>
            <a:pPr lvl="1" fontAlgn="base"/>
            <a:r>
              <a:rPr lang="en-US" dirty="0"/>
              <a:t>Maintain a log of all mails (sent/ received) from the server.</a:t>
            </a:r>
            <a:endParaRPr lang="en-IN" dirty="0"/>
          </a:p>
          <a:p>
            <a:pPr lvl="1" fontAlgn="base"/>
            <a:r>
              <a:rPr lang="en-US" dirty="0"/>
              <a:t>To automate the process of Backup and deletion of logs.</a:t>
            </a:r>
            <a:endParaRPr lang="en-IN" dirty="0"/>
          </a:p>
          <a:p>
            <a:pPr lvl="1" fontAlgn="base"/>
            <a:r>
              <a:rPr lang="en-US" dirty="0"/>
              <a:t>To inspect sensitive content in the mail and add constraints respective to it.</a:t>
            </a:r>
            <a:endParaRPr lang="en-IN" dirty="0"/>
          </a:p>
          <a:p>
            <a:pPr lvl="1" fontAlgn="base"/>
            <a:r>
              <a:rPr lang="en-US" dirty="0"/>
              <a:t>Applying searching and sorting algorithm to buffer list for easy access.</a:t>
            </a:r>
            <a:endParaRPr lang="en-IN" dirty="0"/>
          </a:p>
          <a:p>
            <a:pPr lvl="1" fontAlgn="base"/>
            <a:r>
              <a:rPr lang="en-US" dirty="0"/>
              <a:t>Filtering the content and providing the security to the process by signing SSL, TSL Certifications.</a:t>
            </a:r>
            <a:endParaRPr lang="en-IN" dirty="0"/>
          </a:p>
          <a:p>
            <a:endParaRPr lang="en-IN" dirty="0"/>
          </a:p>
        </p:txBody>
      </p:sp>
    </p:spTree>
    <p:extLst>
      <p:ext uri="{BB962C8B-B14F-4D97-AF65-F5344CB8AC3E}">
        <p14:creationId xmlns:p14="http://schemas.microsoft.com/office/powerpoint/2010/main" val="3025491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AC82F6-A9AA-402D-8CD3-8B951453B760}"/>
              </a:ext>
            </a:extLst>
          </p:cNvPr>
          <p:cNvSpPr>
            <a:spLocks noGrp="1"/>
          </p:cNvSpPr>
          <p:nvPr>
            <p:ph type="title"/>
          </p:nvPr>
        </p:nvSpPr>
        <p:spPr/>
        <p:txBody>
          <a:bodyPr/>
          <a:lstStyle/>
          <a:p>
            <a:r>
              <a:rPr lang="en-GB" dirty="0"/>
              <a:t>Project requirements</a:t>
            </a:r>
            <a:endParaRPr lang="en-IN" dirty="0"/>
          </a:p>
        </p:txBody>
      </p:sp>
      <p:sp>
        <p:nvSpPr>
          <p:cNvPr id="3" name="Content Placeholder 2">
            <a:extLst>
              <a:ext uri="{FF2B5EF4-FFF2-40B4-BE49-F238E27FC236}">
                <a16:creationId xmlns:a16="http://schemas.microsoft.com/office/drawing/2014/main" xmlns="" id="{33B55CFC-2DDD-4E4B-8386-B7346E57A5F1}"/>
              </a:ext>
            </a:extLst>
          </p:cNvPr>
          <p:cNvSpPr>
            <a:spLocks noGrp="1"/>
          </p:cNvSpPr>
          <p:nvPr>
            <p:ph sz="quarter" idx="13"/>
          </p:nvPr>
        </p:nvSpPr>
        <p:spPr>
          <a:xfrm>
            <a:off x="590686" y="1848477"/>
            <a:ext cx="10363826" cy="4101947"/>
          </a:xfrm>
        </p:spPr>
        <p:txBody>
          <a:bodyPr>
            <a:normAutofit fontScale="92500" lnSpcReduction="10000"/>
          </a:bodyPr>
          <a:lstStyle/>
          <a:p>
            <a:pPr lvl="0"/>
            <a:r>
              <a:rPr lang="en-US" sz="2400" b="1" dirty="0"/>
              <a:t>Hardware Requirements</a:t>
            </a:r>
            <a:endParaRPr lang="en-IN" sz="2400" b="1" dirty="0"/>
          </a:p>
          <a:p>
            <a:pPr lvl="0"/>
            <a:r>
              <a:rPr lang="en-US" sz="1600" dirty="0"/>
              <a:t>Computer system</a:t>
            </a:r>
            <a:endParaRPr lang="en-IN" sz="1600" dirty="0"/>
          </a:p>
          <a:p>
            <a:pPr lvl="0"/>
            <a:r>
              <a:rPr lang="en-US" sz="1600" dirty="0"/>
              <a:t>Minimum 1GB Ram</a:t>
            </a:r>
            <a:endParaRPr lang="en-IN" sz="1600" dirty="0"/>
          </a:p>
          <a:p>
            <a:pPr lvl="0"/>
            <a:r>
              <a:rPr lang="en-US" sz="1600" dirty="0"/>
              <a:t>Minimum 40GB Hard disk</a:t>
            </a:r>
            <a:endParaRPr lang="en-IN" sz="1600" dirty="0"/>
          </a:p>
          <a:p>
            <a:pPr lvl="0"/>
            <a:r>
              <a:rPr lang="en-US" sz="2400" b="1" dirty="0"/>
              <a:t>Software Requirements</a:t>
            </a:r>
          </a:p>
          <a:p>
            <a:pPr lvl="0"/>
            <a:r>
              <a:rPr lang="en-US" sz="1600" dirty="0"/>
              <a:t>Linux OS (Ubuntu Distribution)</a:t>
            </a:r>
          </a:p>
          <a:p>
            <a:pPr lvl="0"/>
            <a:r>
              <a:rPr lang="en-US" sz="1600" dirty="0"/>
              <a:t>GCC</a:t>
            </a:r>
          </a:p>
          <a:p>
            <a:pPr lvl="0"/>
            <a:r>
              <a:rPr lang="en-US" sz="1600" dirty="0"/>
              <a:t>PostFix</a:t>
            </a:r>
          </a:p>
          <a:p>
            <a:pPr lvl="0"/>
            <a:r>
              <a:rPr lang="en-US" sz="1600" dirty="0"/>
              <a:t>SSL</a:t>
            </a:r>
          </a:p>
          <a:p>
            <a:pPr lvl="0"/>
            <a:r>
              <a:rPr lang="en-US" sz="1600" dirty="0"/>
              <a:t>Smtp/pop 3</a:t>
            </a:r>
            <a:endParaRPr lang="en-IN" dirty="0"/>
          </a:p>
        </p:txBody>
      </p:sp>
    </p:spTree>
    <p:extLst>
      <p:ext uri="{BB962C8B-B14F-4D97-AF65-F5344CB8AC3E}">
        <p14:creationId xmlns:p14="http://schemas.microsoft.com/office/powerpoint/2010/main" val="541490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357D58-AA01-447F-BAAB-E77B821A9C94}"/>
              </a:ext>
            </a:extLst>
          </p:cNvPr>
          <p:cNvSpPr>
            <a:spLocks noGrp="1"/>
          </p:cNvSpPr>
          <p:nvPr>
            <p:ph type="title"/>
          </p:nvPr>
        </p:nvSpPr>
        <p:spPr>
          <a:xfrm>
            <a:off x="457199" y="427449"/>
            <a:ext cx="10754437" cy="800850"/>
          </a:xfrm>
        </p:spPr>
        <p:txBody>
          <a:bodyPr>
            <a:normAutofit fontScale="90000"/>
          </a:bodyPr>
          <a:lstStyle/>
          <a:p>
            <a:r>
              <a:rPr lang="en-IN" dirty="0"/>
              <a:t>Program Evaluation Review Technique</a:t>
            </a:r>
            <a:r>
              <a:rPr lang="en-GB" dirty="0"/>
              <a:t> chart</a:t>
            </a:r>
            <a:endParaRPr lang="en-IN" dirty="0"/>
          </a:p>
        </p:txBody>
      </p:sp>
      <p:pic>
        <p:nvPicPr>
          <p:cNvPr id="4" name="Content Placeholder 3">
            <a:extLst>
              <a:ext uri="{FF2B5EF4-FFF2-40B4-BE49-F238E27FC236}">
                <a16:creationId xmlns:a16="http://schemas.microsoft.com/office/drawing/2014/main" xmlns="" id="{C87DD56F-A8E8-42D0-A791-C6D227D174CE}"/>
              </a:ext>
            </a:extLst>
          </p:cNvPr>
          <p:cNvPicPr>
            <a:picLocks noGrp="1"/>
          </p:cNvPicPr>
          <p:nvPr>
            <p:ph sz="quarter" idx="13"/>
          </p:nvPr>
        </p:nvPicPr>
        <p:blipFill rotWithShape="1">
          <a:blip r:embed="rId2">
            <a:extLst>
              <a:ext uri="{28A0092B-C50C-407E-A947-70E740481C1C}">
                <a14:useLocalDpi xmlns:a14="http://schemas.microsoft.com/office/drawing/2010/main" val="0"/>
              </a:ext>
            </a:extLst>
          </a:blip>
          <a:srcRect l="773" t="1315" r="1855" b="3500"/>
          <a:stretch/>
        </p:blipFill>
        <p:spPr bwMode="auto">
          <a:xfrm>
            <a:off x="1487606" y="1487606"/>
            <a:ext cx="8598090" cy="4942945"/>
          </a:xfrm>
          <a:prstGeom prst="rect">
            <a:avLst/>
          </a:prstGeom>
          <a:noFill/>
          <a:ln>
            <a:noFill/>
          </a:ln>
        </p:spPr>
      </p:pic>
    </p:spTree>
    <p:extLst>
      <p:ext uri="{BB962C8B-B14F-4D97-AF65-F5344CB8AC3E}">
        <p14:creationId xmlns:p14="http://schemas.microsoft.com/office/powerpoint/2010/main" val="2394706073"/>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xmlns=""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123</TotalTime>
  <Words>348</Words>
  <Application>Microsoft Office PowerPoint</Application>
  <PresentationFormat>Custom</PresentationFormat>
  <Paragraphs>51</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View</vt:lpstr>
      <vt:lpstr>PowerPoint Presentation</vt:lpstr>
      <vt:lpstr>Email Server Configuration &amp; Customization</vt:lpstr>
      <vt:lpstr>Email Server  </vt:lpstr>
      <vt:lpstr>Protocols and essentials</vt:lpstr>
      <vt:lpstr>Email Server Architecture</vt:lpstr>
      <vt:lpstr>Problem Statement</vt:lpstr>
      <vt:lpstr>Objective</vt:lpstr>
      <vt:lpstr>Project requirements</vt:lpstr>
      <vt:lpstr>Program Evaluation Review Technique chart</vt:lpstr>
      <vt:lpstr>THANK YOU for precious time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Saurabh</dc:creator>
  <cp:lastModifiedBy>Darsh asawa</cp:lastModifiedBy>
  <cp:revision>11</cp:revision>
  <dcterms:created xsi:type="dcterms:W3CDTF">2019-08-28T18:37:52Z</dcterms:created>
  <dcterms:modified xsi:type="dcterms:W3CDTF">2019-08-29T10:20:43Z</dcterms:modified>
</cp:coreProperties>
</file>