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57" r:id="rId3"/>
    <p:sldId id="258" r:id="rId4"/>
    <p:sldId id="259" r:id="rId5"/>
    <p:sldId id="260" r:id="rId6"/>
    <p:sldId id="266" r:id="rId7"/>
    <p:sldId id="264" r:id="rId8"/>
    <p:sldId id="265" r:id="rId9"/>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189"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n-lt"/>
        <a:ea typeface="+mn-ea"/>
        <a:cs typeface="+mn-cs"/>
        <a:sym typeface="Calibri"/>
      </a:defRPr>
    </a:lvl1pPr>
    <a:lvl2pPr marL="0" marR="0" indent="0" algn="l" defTabSz="457189"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n-lt"/>
        <a:ea typeface="+mn-ea"/>
        <a:cs typeface="+mn-cs"/>
        <a:sym typeface="Calibri"/>
      </a:defRPr>
    </a:lvl2pPr>
    <a:lvl3pPr marL="0" marR="0" indent="0" algn="l" defTabSz="457189"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n-lt"/>
        <a:ea typeface="+mn-ea"/>
        <a:cs typeface="+mn-cs"/>
        <a:sym typeface="Calibri"/>
      </a:defRPr>
    </a:lvl3pPr>
    <a:lvl4pPr marL="0" marR="0" indent="0" algn="l" defTabSz="457189"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n-lt"/>
        <a:ea typeface="+mn-ea"/>
        <a:cs typeface="+mn-cs"/>
        <a:sym typeface="Calibri"/>
      </a:defRPr>
    </a:lvl4pPr>
    <a:lvl5pPr marL="0" marR="0" indent="0" algn="l" defTabSz="457189"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n-lt"/>
        <a:ea typeface="+mn-ea"/>
        <a:cs typeface="+mn-cs"/>
        <a:sym typeface="Calibri"/>
      </a:defRPr>
    </a:lvl5pPr>
    <a:lvl6pPr marL="0" marR="0" indent="0" algn="l" defTabSz="457189"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n-lt"/>
        <a:ea typeface="+mn-ea"/>
        <a:cs typeface="+mn-cs"/>
        <a:sym typeface="Calibri"/>
      </a:defRPr>
    </a:lvl6pPr>
    <a:lvl7pPr marL="0" marR="0" indent="0" algn="l" defTabSz="457189"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n-lt"/>
        <a:ea typeface="+mn-ea"/>
        <a:cs typeface="+mn-cs"/>
        <a:sym typeface="Calibri"/>
      </a:defRPr>
    </a:lvl7pPr>
    <a:lvl8pPr marL="0" marR="0" indent="0" algn="l" defTabSz="457189"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n-lt"/>
        <a:ea typeface="+mn-ea"/>
        <a:cs typeface="+mn-cs"/>
        <a:sym typeface="Calibri"/>
      </a:defRPr>
    </a:lvl8pPr>
    <a:lvl9pPr marL="0" marR="0" indent="0" algn="l" defTabSz="457189"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n-lt"/>
        <a:ea typeface="+mn-ea"/>
        <a:cs typeface="+mn-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20"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8" name="Shape 58"/>
          <p:cNvSpPr>
            <a:spLocks noGrp="1" noRot="1" noChangeAspect="1"/>
          </p:cNvSpPr>
          <p:nvPr>
            <p:ph type="sldImg"/>
          </p:nvPr>
        </p:nvSpPr>
        <p:spPr>
          <a:xfrm>
            <a:off x="1143000" y="685800"/>
            <a:ext cx="4572000" cy="3429000"/>
          </a:xfrm>
          <a:prstGeom prst="rect">
            <a:avLst/>
          </a:prstGeom>
        </p:spPr>
        <p:txBody>
          <a:bodyPr/>
          <a:lstStyle/>
          <a:p>
            <a:endParaRPr dirty="0"/>
          </a:p>
        </p:txBody>
      </p:sp>
      <p:sp>
        <p:nvSpPr>
          <p:cNvPr id="59" name="Shape 5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652192569"/>
      </p:ext>
    </p:extLst>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Custom Layou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1_Custom Layou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8" name="Title Text"/>
          <p:cNvSpPr txBox="1">
            <a:spLocks noGrp="1"/>
          </p:cNvSpPr>
          <p:nvPr>
            <p:ph type="title"/>
          </p:nvPr>
        </p:nvSpPr>
        <p:spPr>
          <a:xfrm>
            <a:off x="0" y="2275826"/>
            <a:ext cx="12192000" cy="564912"/>
          </a:xfrm>
          <a:prstGeom prst="rect">
            <a:avLst/>
          </a:prstGeom>
        </p:spPr>
        <p:txBody>
          <a:bodyPr/>
          <a:lstStyle>
            <a:lvl1pPr>
              <a:defRPr sz="3600">
                <a:solidFill>
                  <a:srgbClr val="17375E"/>
                </a:solidFill>
              </a:defRPr>
            </a:lvl1pPr>
          </a:lstStyle>
          <a:p>
            <a:r>
              <a:t>Title Text</a:t>
            </a:r>
          </a:p>
        </p:txBody>
      </p:sp>
      <p:sp>
        <p:nvSpPr>
          <p:cNvPr id="19"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6" name="Title Text"/>
          <p:cNvSpPr txBox="1">
            <a:spLocks noGrp="1"/>
          </p:cNvSpPr>
          <p:nvPr>
            <p:ph type="title"/>
          </p:nvPr>
        </p:nvSpPr>
        <p:spPr>
          <a:prstGeom prst="rect">
            <a:avLst/>
          </a:prstGeom>
        </p:spPr>
        <p:txBody>
          <a:bodyPr/>
          <a:lstStyle/>
          <a:p>
            <a:r>
              <a:t>Title Text</a:t>
            </a:r>
          </a:p>
        </p:txBody>
      </p:sp>
      <p:sp>
        <p:nvSpPr>
          <p:cNvPr id="2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8"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3_Custom Layou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35" name="Title Text"/>
          <p:cNvSpPr txBox="1">
            <a:spLocks noGrp="1"/>
          </p:cNvSpPr>
          <p:nvPr>
            <p:ph type="title"/>
          </p:nvPr>
        </p:nvSpPr>
        <p:spPr>
          <a:xfrm>
            <a:off x="0" y="2275826"/>
            <a:ext cx="12192000" cy="564912"/>
          </a:xfrm>
          <a:prstGeom prst="rect">
            <a:avLst/>
          </a:prstGeom>
        </p:spPr>
        <p:txBody>
          <a:bodyPr/>
          <a:lstStyle>
            <a:lvl1pPr>
              <a:defRPr sz="3600">
                <a:solidFill>
                  <a:srgbClr val="17375E"/>
                </a:solidFill>
              </a:defRPr>
            </a:lvl1pPr>
          </a:lstStyle>
          <a:p>
            <a:r>
              <a:t>Title Text</a:t>
            </a:r>
          </a:p>
        </p:txBody>
      </p:sp>
      <p:sp>
        <p:nvSpPr>
          <p:cNvPr id="36"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nd Conten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43"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50" name="Title Text"/>
          <p:cNvSpPr txBox="1">
            <a:spLocks noGrp="1"/>
          </p:cNvSpPr>
          <p:nvPr>
            <p:ph type="title"/>
          </p:nvPr>
        </p:nvSpPr>
        <p:spPr>
          <a:prstGeom prst="rect">
            <a:avLst/>
          </a:prstGeom>
        </p:spPr>
        <p:txBody>
          <a:bodyPr/>
          <a:lstStyle/>
          <a:p>
            <a:r>
              <a:t>Title Text</a:t>
            </a:r>
          </a:p>
        </p:txBody>
      </p:sp>
      <p:sp>
        <p:nvSpPr>
          <p:cNvPr id="51" name="Body Level One…"/>
          <p:cNvSpPr txBox="1">
            <a:spLocks noGrp="1"/>
          </p:cNvSpPr>
          <p:nvPr>
            <p:ph type="body" idx="1"/>
          </p:nvPr>
        </p:nvSpPr>
        <p:spPr>
          <a:xfrm>
            <a:off x="762000" y="1752600"/>
            <a:ext cx="10972800" cy="4525965"/>
          </a:xfrm>
          <a:prstGeom prst="rect">
            <a:avLst/>
          </a:prstGeom>
        </p:spPr>
        <p:txBody>
          <a:bodyPr/>
          <a:lstStyle>
            <a:lvl1pPr marL="342889" indent="-342889"/>
            <a:lvl3pPr indent="-304790"/>
            <a:lvl4pPr indent="-365748"/>
            <a:lvl5pPr indent="-365748"/>
          </a:lstStyle>
          <a:p>
            <a:r>
              <a:t>Body Level One</a:t>
            </a:r>
          </a:p>
          <a:p>
            <a:pPr lvl="1"/>
            <a:r>
              <a:t>Body Level Two</a:t>
            </a:r>
          </a:p>
          <a:p>
            <a:pPr lvl="2"/>
            <a:r>
              <a:t>Body Level Three</a:t>
            </a:r>
          </a:p>
          <a:p>
            <a:pPr lvl="3"/>
            <a:r>
              <a:t>Body Level Four</a:t>
            </a:r>
          </a:p>
          <a:p>
            <a:pPr lvl="4"/>
            <a:r>
              <a:t>Body Level Five</a:t>
            </a:r>
          </a:p>
        </p:txBody>
      </p:sp>
      <p:sp>
        <p:nvSpPr>
          <p:cNvPr id="52" name="Slide Number"/>
          <p:cNvSpPr txBox="1">
            <a:spLocks noGrp="1"/>
          </p:cNvSpPr>
          <p:nvPr>
            <p:ph type="sldNum" sz="quarter" idx="2"/>
          </p:nvPr>
        </p:nvSpPr>
        <p:spPr>
          <a:xfrm>
            <a:off x="11308750" y="6404296"/>
            <a:ext cx="273652" cy="269237"/>
          </a:xfrm>
          <a:prstGeom prst="rect">
            <a:avLst/>
          </a:prstGeom>
        </p:spPr>
        <p:txBody>
          <a:bodyPr/>
          <a:lstStyle/>
          <a:p>
            <a:fld id="{86CB4B4D-7CA3-9044-876B-883B54F8677D}" type="slidenum">
              <a:t>‹#›</a:t>
            </a:fld>
            <a:endParaRPr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8"/>
          <a:srcRect/>
          <a:stretch>
            <a:fillRect/>
          </a:stretch>
        </a:blip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762000" y="427039"/>
            <a:ext cx="10972800" cy="1143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p>
            <a:r>
              <a:t>Title Text</a:t>
            </a:r>
          </a:p>
        </p:txBody>
      </p:sp>
      <p:sp>
        <p:nvSpPr>
          <p:cNvPr id="3" name="Body Level One…"/>
          <p:cNvSpPr txBox="1">
            <a:spLocks noGrp="1"/>
          </p:cNvSpPr>
          <p:nvPr>
            <p:ph type="body" idx="1"/>
          </p:nvPr>
        </p:nvSpPr>
        <p:spPr>
          <a:xfrm>
            <a:off x="762000" y="1752600"/>
            <a:ext cx="10972800" cy="45259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308749" y="6404295"/>
            <a:ext cx="273652" cy="269237"/>
          </a:xfrm>
          <a:prstGeom prst="rect">
            <a:avLst/>
          </a:prstGeom>
          <a:ln w="12700">
            <a:miter lim="400000"/>
          </a:ln>
        </p:spPr>
        <p:txBody>
          <a:bodyPr wrap="none" lIns="45718" tIns="45718" rIns="45718" bIns="45718" anchor="ctr">
            <a:spAutoFit/>
          </a:bodyPr>
          <a:lstStyle>
            <a:lvl1pPr algn="r">
              <a:defRPr sz="1200">
                <a:solidFill>
                  <a:srgbClr val="888888"/>
                </a:solidFill>
              </a:defRPr>
            </a:lvl1pPr>
          </a:lstStyle>
          <a:p>
            <a:fld id="{86CB4B4D-7CA3-9044-876B-883B54F8677D}" type="slidenum">
              <a:t>‹#›</a:t>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ransition spd="med"/>
  <p:txStyles>
    <p:titleStyle>
      <a:lvl1pPr marL="0" marR="0" indent="0" algn="ctr" defTabSz="457189"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1pPr>
      <a:lvl2pPr marL="0" marR="0" indent="0" algn="ctr" defTabSz="457189"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2pPr>
      <a:lvl3pPr marL="0" marR="0" indent="0" algn="ctr" defTabSz="457189"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3pPr>
      <a:lvl4pPr marL="0" marR="0" indent="0" algn="ctr" defTabSz="457189"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4pPr>
      <a:lvl5pPr marL="0" marR="0" indent="0" algn="ctr" defTabSz="457189"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5pPr>
      <a:lvl6pPr marL="0" marR="0" indent="0" algn="ctr" defTabSz="457189"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6pPr>
      <a:lvl7pPr marL="0" marR="0" indent="0" algn="ctr" defTabSz="457189"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7pPr>
      <a:lvl8pPr marL="0" marR="0" indent="0" algn="ctr" defTabSz="457189"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8pPr>
      <a:lvl9pPr marL="0" marR="0" indent="0" algn="ctr" defTabSz="457189"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9pPr>
    </p:titleStyle>
    <p:bodyStyle>
      <a:lvl1pPr marL="342889" marR="0" indent="-342889" algn="l" defTabSz="457189"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1pPr>
      <a:lvl2pPr marL="783752" marR="0" indent="-326564" algn="l" defTabSz="457189"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2pPr>
      <a:lvl3pPr marL="1219168" marR="0" indent="-304790" algn="l" defTabSz="457189"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3pPr>
      <a:lvl4pPr marL="1737316" marR="0" indent="-365749" algn="l" defTabSz="457189"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4pPr>
      <a:lvl5pPr marL="2194505" marR="0" indent="-365749" algn="l" defTabSz="457189"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5pPr>
      <a:lvl6pPr marL="2651692" marR="0" indent="-365749" algn="l" defTabSz="457189"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6pPr>
      <a:lvl7pPr marL="3108881" marR="0" indent="-365749" algn="l" defTabSz="457189"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7pPr>
      <a:lvl8pPr marL="3566069" marR="0" indent="-365749" algn="l" defTabSz="457189"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8pPr>
      <a:lvl9pPr marL="4023259" marR="0" indent="-365750" algn="l" defTabSz="457189"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9pPr>
    </p:bodyStyle>
    <p:otherStyle>
      <a:lvl1pPr marL="0" marR="0" indent="0" algn="r" defTabSz="457189"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0" algn="r" defTabSz="457189"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0" algn="r" defTabSz="457189"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0" algn="r" defTabSz="457189"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0" algn="r" defTabSz="457189"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0" algn="r" defTabSz="457189"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0" algn="r" defTabSz="457189"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0" algn="r" defTabSz="457189"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0" algn="r" defTabSz="457189"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3"/>
          <p:cNvSpPr txBox="1"/>
          <p:nvPr/>
        </p:nvSpPr>
        <p:spPr>
          <a:xfrm>
            <a:off x="1689791" y="341078"/>
            <a:ext cx="8812418" cy="2010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lgn="ctr">
              <a:defRPr sz="4400" b="1">
                <a:latin typeface="Times New Roman"/>
                <a:ea typeface="Times New Roman"/>
                <a:cs typeface="Times New Roman"/>
                <a:sym typeface="Times New Roman"/>
              </a:defRPr>
            </a:pPr>
            <a:r>
              <a:rPr dirty="0"/>
              <a:t>Minor - I</a:t>
            </a:r>
          </a:p>
          <a:p>
            <a:pPr algn="ctr">
              <a:defRPr sz="4400" b="1">
                <a:latin typeface="Times New Roman"/>
                <a:ea typeface="Times New Roman"/>
                <a:cs typeface="Times New Roman"/>
                <a:sym typeface="Times New Roman"/>
              </a:defRPr>
            </a:pPr>
            <a:r>
              <a:rPr dirty="0"/>
              <a:t>Mid-Term Presentation</a:t>
            </a:r>
          </a:p>
          <a:p>
            <a:pPr algn="ctr">
              <a:defRPr sz="4400" b="1">
                <a:latin typeface="Times New Roman"/>
                <a:ea typeface="Times New Roman"/>
                <a:cs typeface="Times New Roman"/>
                <a:sym typeface="Times New Roman"/>
              </a:defRPr>
            </a:pPr>
            <a:r>
              <a:rPr dirty="0"/>
              <a:t>on</a:t>
            </a:r>
          </a:p>
        </p:txBody>
      </p:sp>
      <p:sp>
        <p:nvSpPr>
          <p:cNvPr id="63" name="Process and Memory Management in OS/161"/>
          <p:cNvSpPr txBox="1">
            <a:spLocks noGrp="1"/>
          </p:cNvSpPr>
          <p:nvPr>
            <p:ph type="title"/>
          </p:nvPr>
        </p:nvSpPr>
        <p:spPr>
          <a:xfrm>
            <a:off x="1055440" y="2276872"/>
            <a:ext cx="11136560" cy="890155"/>
          </a:xfrm>
          <a:prstGeom prst="rect">
            <a:avLst/>
          </a:prstGeom>
        </p:spPr>
        <p:txBody>
          <a:bodyPr>
            <a:normAutofit fontScale="90000"/>
          </a:bodyPr>
          <a:lstStyle>
            <a:lvl1pPr>
              <a:defRPr sz="4400" b="1">
                <a:solidFill>
                  <a:srgbClr val="000000"/>
                </a:solidFill>
                <a:latin typeface="Times New Roman"/>
                <a:ea typeface="Times New Roman"/>
                <a:cs typeface="Times New Roman"/>
                <a:sym typeface="Times New Roman"/>
              </a:defRPr>
            </a:lvl1pPr>
          </a:lstStyle>
          <a:p>
            <a:r>
              <a:rPr lang="en-US" dirty="0" smtClean="0"/>
              <a:t>Email Server Configuration and Customization</a:t>
            </a:r>
            <a:endParaRPr dirty="0"/>
          </a:p>
        </p:txBody>
      </p:sp>
      <p:sp>
        <p:nvSpPr>
          <p:cNvPr id="64" name="Project Guide…"/>
          <p:cNvSpPr txBox="1"/>
          <p:nvPr/>
        </p:nvSpPr>
        <p:spPr>
          <a:xfrm>
            <a:off x="7027377" y="4386477"/>
            <a:ext cx="3776030" cy="11264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p>
            <a:pPr algn="ctr">
              <a:lnSpc>
                <a:spcPct val="80000"/>
              </a:lnSpc>
              <a:defRPr sz="2100" b="1">
                <a:latin typeface="Times New Roman"/>
                <a:ea typeface="Times New Roman"/>
                <a:cs typeface="Times New Roman"/>
                <a:sym typeface="Times New Roman"/>
              </a:defRPr>
            </a:pPr>
            <a:r>
              <a:rPr dirty="0"/>
              <a:t>Project </a:t>
            </a:r>
            <a:r>
              <a:rPr lang="en-US" dirty="0" smtClean="0"/>
              <a:t>Mentor</a:t>
            </a:r>
            <a:endParaRPr dirty="0"/>
          </a:p>
          <a:p>
            <a:pPr algn="ctr" defTabSz="914400">
              <a:lnSpc>
                <a:spcPct val="80000"/>
              </a:lnSpc>
              <a:defRPr sz="2100">
                <a:latin typeface="Times New Roman"/>
                <a:ea typeface="Times New Roman"/>
                <a:cs typeface="Times New Roman"/>
                <a:sym typeface="Times New Roman"/>
              </a:defRPr>
            </a:pPr>
            <a:r>
              <a:rPr lang="en-US" dirty="0" smtClean="0"/>
              <a:t>Dr. Monit Kapoor </a:t>
            </a:r>
            <a:endParaRPr dirty="0"/>
          </a:p>
          <a:p>
            <a:pPr algn="ctr" defTabSz="914400">
              <a:lnSpc>
                <a:spcPct val="80000"/>
              </a:lnSpc>
              <a:defRPr sz="2100">
                <a:latin typeface="Times New Roman"/>
                <a:ea typeface="Times New Roman"/>
                <a:cs typeface="Times New Roman"/>
                <a:sym typeface="Times New Roman"/>
              </a:defRPr>
            </a:pPr>
            <a:r>
              <a:rPr lang="en-US" dirty="0" smtClean="0"/>
              <a:t>Associate</a:t>
            </a:r>
            <a:r>
              <a:rPr dirty="0" smtClean="0"/>
              <a:t> Professor, </a:t>
            </a:r>
            <a:endParaRPr dirty="0"/>
          </a:p>
          <a:p>
            <a:pPr algn="ctr" defTabSz="914400">
              <a:lnSpc>
                <a:spcPct val="80000"/>
              </a:lnSpc>
              <a:defRPr sz="2100">
                <a:latin typeface="Times New Roman"/>
                <a:ea typeface="Times New Roman"/>
                <a:cs typeface="Times New Roman"/>
                <a:sym typeface="Times New Roman"/>
              </a:defRPr>
            </a:pPr>
            <a:r>
              <a:rPr lang="en-US" dirty="0" smtClean="0"/>
              <a:t>HOD</a:t>
            </a:r>
            <a:r>
              <a:rPr dirty="0" smtClean="0"/>
              <a:t>(Department </a:t>
            </a:r>
            <a:r>
              <a:rPr dirty="0"/>
              <a:t>of </a:t>
            </a:r>
            <a:r>
              <a:rPr lang="en-US" dirty="0" smtClean="0"/>
              <a:t>Cybernetics</a:t>
            </a:r>
            <a:r>
              <a:rPr dirty="0" smtClean="0"/>
              <a:t>)</a:t>
            </a:r>
            <a:endParaRPr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Motivation"/>
          <p:cNvSpPr txBox="1">
            <a:spLocks noGrp="1"/>
          </p:cNvSpPr>
          <p:nvPr>
            <p:ph type="title"/>
          </p:nvPr>
        </p:nvSpPr>
        <p:spPr>
          <a:xfrm>
            <a:off x="762000" y="427039"/>
            <a:ext cx="10972800" cy="1143001"/>
          </a:xfrm>
          <a:prstGeom prst="rect">
            <a:avLst/>
          </a:prstGeom>
        </p:spPr>
        <p:txBody>
          <a:bodyPr/>
          <a:lstStyle/>
          <a:p>
            <a:pPr lvl="1">
              <a:defRPr b="1">
                <a:latin typeface="Times New Roman"/>
                <a:ea typeface="Times New Roman"/>
                <a:cs typeface="Times New Roman"/>
                <a:sym typeface="Times New Roman"/>
              </a:defRPr>
            </a:pPr>
            <a:r>
              <a:rPr dirty="0"/>
              <a:t>Motivation</a:t>
            </a:r>
          </a:p>
        </p:txBody>
      </p:sp>
      <p:sp>
        <p:nvSpPr>
          <p:cNvPr id="67" name="Every software developer encounters operating system like large-scale systems in his career. Young software developers consider operating systems as “low-level” software and a “relic of the past”.…"/>
          <p:cNvSpPr txBox="1"/>
          <p:nvPr/>
        </p:nvSpPr>
        <p:spPr>
          <a:xfrm>
            <a:off x="263352" y="1860188"/>
            <a:ext cx="11665296" cy="37290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p>
            <a:r>
              <a:rPr lang="en-US" dirty="0">
                <a:latin typeface="Times New Roman" pitchFamily="18" charset="0"/>
                <a:cs typeface="Times New Roman" pitchFamily="18" charset="0"/>
              </a:rPr>
              <a:t>Emails have become a greater part of our lives. The Email, one organized well, is the most effective means of communication for business. A lot of companies nowadays have their privacy factors, in which they prefer to keep their delicate data inside their organizations. Thus, data can be shared with trust and under supervision by the organization. More versatile than anything it can be used to communicate with people in different parts of the world, but for a different organization, different types of configurations are required. </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customization done in the project are on the requirements that are generally required by the company to establish a smooth and reliable medium of communication with restriction of messages like maintaining the buffer log, automating the mail server to generate automatic backups, providing special restriction to unaccepted contents and to make the data searchable and easily accessible.</a:t>
            </a:r>
            <a:endParaRPr lang="en-IN" dirty="0">
              <a:latin typeface="Times New Roman" pitchFamily="18" charset="0"/>
              <a:cs typeface="Times New Roman" pitchFamily="18" charset="0"/>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Objectives achieved so far"/>
          <p:cNvSpPr txBox="1">
            <a:spLocks noGrp="1"/>
          </p:cNvSpPr>
          <p:nvPr>
            <p:ph type="title"/>
          </p:nvPr>
        </p:nvSpPr>
        <p:spPr>
          <a:xfrm>
            <a:off x="762000" y="427039"/>
            <a:ext cx="10972800" cy="1143001"/>
          </a:xfrm>
          <a:prstGeom prst="rect">
            <a:avLst/>
          </a:prstGeom>
        </p:spPr>
        <p:txBody>
          <a:bodyPr/>
          <a:lstStyle>
            <a:lvl1pPr>
              <a:defRPr b="1">
                <a:latin typeface="Times New Roman"/>
                <a:ea typeface="Times New Roman"/>
                <a:cs typeface="Times New Roman"/>
                <a:sym typeface="Times New Roman"/>
              </a:defRPr>
            </a:lvl1pPr>
          </a:lstStyle>
          <a:p>
            <a:r>
              <a:rPr dirty="0"/>
              <a:t>Objectives achieved so far</a:t>
            </a:r>
          </a:p>
        </p:txBody>
      </p:sp>
      <p:sp>
        <p:nvSpPr>
          <p:cNvPr id="70" name="Implemented synchronisation primitives for processes and threads in OS/161."/>
          <p:cNvSpPr txBox="1">
            <a:spLocks noGrp="1"/>
          </p:cNvSpPr>
          <p:nvPr>
            <p:ph type="body" idx="1"/>
          </p:nvPr>
        </p:nvSpPr>
        <p:spPr>
          <a:xfrm>
            <a:off x="762000" y="1752599"/>
            <a:ext cx="10972800" cy="4525966"/>
          </a:xfrm>
          <a:prstGeom prst="rect">
            <a:avLst/>
          </a:prstGeom>
        </p:spPr>
        <p:txBody>
          <a:bodyPr/>
          <a:lstStyle>
            <a:lvl1pPr marL="342890" indent="-342890" algn="just">
              <a:defRPr sz="2400">
                <a:latin typeface="Times New Roman"/>
                <a:ea typeface="Times New Roman"/>
                <a:cs typeface="Times New Roman"/>
                <a:sym typeface="Times New Roman"/>
              </a:defRPr>
            </a:lvl1pPr>
          </a:lstStyle>
          <a:p>
            <a:r>
              <a:rPr lang="en-US" smtClean="0"/>
              <a:t>Implemented </a:t>
            </a:r>
            <a:r>
              <a:rPr lang="en-US" dirty="0"/>
              <a:t>filtering of mail based on sensitive content, and if a mail contains sensitive content then the mail is marked as flagged and logs of such mail are maintained for administration purposes</a:t>
            </a:r>
            <a:r>
              <a:rPr lang="en-US" dirty="0" smtClean="0"/>
              <a:t>.</a:t>
            </a:r>
          </a:p>
          <a:p>
            <a:r>
              <a:rPr lang="en-US" dirty="0" smtClean="0"/>
              <a:t>Designed </a:t>
            </a:r>
            <a:r>
              <a:rPr lang="en-US" dirty="0"/>
              <a:t>a completely scripted package that provides the user with a UI (Java AWT) to send mail via postfix and in the backend, it inspects the mail for any sensitive content and thus performs filtration process.</a:t>
            </a:r>
            <a:endParaRPr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Synchronization primitives: Sleep locks"/>
          <p:cNvSpPr txBox="1">
            <a:spLocks noGrp="1"/>
          </p:cNvSpPr>
          <p:nvPr>
            <p:ph type="title"/>
          </p:nvPr>
        </p:nvSpPr>
        <p:spPr>
          <a:xfrm>
            <a:off x="762000" y="427039"/>
            <a:ext cx="10972800" cy="1143001"/>
          </a:xfrm>
          <a:prstGeom prst="rect">
            <a:avLst/>
          </a:prstGeom>
        </p:spPr>
        <p:txBody>
          <a:bodyPr/>
          <a:lstStyle>
            <a:lvl1pPr>
              <a:defRPr b="1">
                <a:latin typeface="Times New Roman"/>
                <a:ea typeface="Times New Roman"/>
                <a:cs typeface="Times New Roman"/>
                <a:sym typeface="Times New Roman"/>
              </a:defRPr>
            </a:lvl1pPr>
          </a:lstStyle>
          <a:p>
            <a:r>
              <a:rPr lang="en-US" dirty="0" smtClean="0"/>
              <a:t>Filtering of mails </a:t>
            </a:r>
            <a:endParaRPr dirty="0"/>
          </a:p>
        </p:txBody>
      </p:sp>
      <p:sp>
        <p:nvSpPr>
          <p:cNvPr id="5" name="TextBox 4"/>
          <p:cNvSpPr txBox="1"/>
          <p:nvPr/>
        </p:nvSpPr>
        <p:spPr>
          <a:xfrm>
            <a:off x="407368" y="1628800"/>
            <a:ext cx="11017224" cy="40934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342900" indent="-342900">
              <a:buFont typeface="Arial" pitchFamily="34" charset="0"/>
              <a:buChar char="•"/>
            </a:pPr>
            <a:r>
              <a:rPr lang="en-US" sz="2000" dirty="0">
                <a:latin typeface="Times New Roman" pitchFamily="18" charset="0"/>
                <a:cs typeface="Times New Roman" pitchFamily="18" charset="0"/>
              </a:rPr>
              <a:t>In every organization, some privacy factors are needed to be followed by the employees. </a:t>
            </a:r>
            <a:r>
              <a:rPr lang="en-US" sz="2000" dirty="0" smtClean="0">
                <a:latin typeface="Times New Roman" pitchFamily="18" charset="0"/>
                <a:cs typeface="Times New Roman" pitchFamily="18" charset="0"/>
              </a:rPr>
              <a:t>(</a:t>
            </a:r>
            <a:r>
              <a:rPr lang="en-US" sz="2000" dirty="0">
                <a:latin typeface="Times New Roman" pitchFamily="18" charset="0"/>
                <a:cs typeface="Times New Roman" pitchFamily="18" charset="0"/>
              </a:rPr>
              <a:t>Here privacy factors refers to any sensitive information related to the organization or some other purposes which must always  remain in the organization itself).Even the employees must never use such a language which may lead to having issues in inter-organization or intra-organization</a:t>
            </a:r>
            <a:r>
              <a:rPr lang="en-US" sz="2000" dirty="0" smtClean="0">
                <a:latin typeface="Times New Roman" pitchFamily="18" charset="0"/>
                <a:cs typeface="Times New Roman" pitchFamily="18" charset="0"/>
              </a:rPr>
              <a:t>.</a:t>
            </a:r>
          </a:p>
          <a:p>
            <a:endParaRPr lang="en-US" sz="2000" dirty="0" smtClean="0">
              <a:latin typeface="Times New Roman" pitchFamily="18" charset="0"/>
              <a:cs typeface="Times New Roman" pitchFamily="18" charset="0"/>
            </a:endParaRPr>
          </a:p>
          <a:p>
            <a:pPr marL="342900" indent="-342900">
              <a:buFont typeface="Arial" pitchFamily="34" charset="0"/>
              <a:buChar char="•"/>
            </a:pPr>
            <a:r>
              <a:rPr lang="en-US" sz="2000" dirty="0" smtClean="0">
                <a:latin typeface="Times New Roman" pitchFamily="18" charset="0"/>
                <a:cs typeface="Times New Roman" pitchFamily="18" charset="0"/>
              </a:rPr>
              <a:t>Email </a:t>
            </a:r>
            <a:r>
              <a:rPr lang="en-US" sz="2000" dirty="0">
                <a:latin typeface="Times New Roman" pitchFamily="18" charset="0"/>
                <a:cs typeface="Times New Roman" pitchFamily="18" charset="0"/>
              </a:rPr>
              <a:t>is the primary source of communication in intra-organization or inter-organization.  Thus every organization must have their email servers customized in such a way that the emails sent by their employees must be always filtered so that they get to know if any employee is breaking the boundaries</a:t>
            </a:r>
            <a:r>
              <a:rPr lang="en-US" sz="2000" dirty="0" smtClean="0">
                <a:latin typeface="Times New Roman" pitchFamily="18" charset="0"/>
                <a:cs typeface="Times New Roman" pitchFamily="18" charset="0"/>
              </a:rPr>
              <a:t>.</a:t>
            </a:r>
          </a:p>
          <a:p>
            <a:pPr marL="342900" indent="-342900">
              <a:buFont typeface="Arial" pitchFamily="34" charset="0"/>
              <a:buChar char="•"/>
            </a:pPr>
            <a:endParaRPr lang="en-US" sz="2000" dirty="0">
              <a:latin typeface="Times New Roman" pitchFamily="18" charset="0"/>
              <a:cs typeface="Times New Roman" pitchFamily="18" charset="0"/>
            </a:endParaRPr>
          </a:p>
          <a:p>
            <a:pPr marL="342900" indent="-342900">
              <a:buFont typeface="Arial" pitchFamily="34" charset="0"/>
              <a:buChar char="•"/>
            </a:pPr>
            <a:r>
              <a:rPr lang="en-US" sz="2000" dirty="0" smtClean="0">
                <a:latin typeface="Times New Roman" pitchFamily="18" charset="0"/>
                <a:cs typeface="Times New Roman" pitchFamily="18" charset="0"/>
              </a:rPr>
              <a:t>Filtering of email is done on its content and is based on the resources (i.e. files which tells what is the sensitive content that should not be used in email). </a:t>
            </a:r>
          </a:p>
          <a:p>
            <a:pPr marL="342900" indent="-342900">
              <a:buFont typeface="Arial" pitchFamily="34" charset="0"/>
              <a:buChar char="•"/>
            </a:pPr>
            <a:r>
              <a:rPr lang="en-US" sz="2000" dirty="0" smtClean="0">
                <a:latin typeface="Times New Roman" pitchFamily="18" charset="0"/>
                <a:cs typeface="Times New Roman" pitchFamily="18" charset="0"/>
              </a:rPr>
              <a:t>The resource files are needed to be maintained and updated by the organization on regular intervals.</a:t>
            </a:r>
          </a:p>
          <a:p>
            <a:pPr marL="342900" indent="-342900">
              <a:buFont typeface="Arial" pitchFamily="34" charset="0"/>
              <a:buChar char="•"/>
            </a:pPr>
            <a:endParaRPr kumimoji="0" lang="en-IN" sz="2000" b="0" i="0" u="none" strike="noStrike" cap="none" spc="0" normalizeH="0" baseline="0" dirty="0">
              <a:ln>
                <a:noFill/>
              </a:ln>
              <a:solidFill>
                <a:srgbClr val="000000"/>
              </a:solidFill>
              <a:effectLst/>
              <a:uFillTx/>
              <a:latin typeface="Times New Roman" pitchFamily="18" charset="0"/>
              <a:cs typeface="Times New Roman" pitchFamily="18" charset="0"/>
              <a:sym typeface="Calibri"/>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latin typeface="Times New Roman" pitchFamily="18" charset="0"/>
                <a:cs typeface="Times New Roman" pitchFamily="18" charset="0"/>
              </a:rPr>
              <a:t>SCIMAIL</a:t>
            </a:r>
            <a:endParaRPr lang="en-IN" sz="4000" b="1"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normAutofit/>
          </a:bodyPr>
          <a:lstStyle/>
          <a:p>
            <a:r>
              <a:rPr lang="en-US" sz="2200" dirty="0" smtClean="0"/>
              <a:t>Scimail is the name which we have given to our scripted package , which when executed </a:t>
            </a:r>
            <a:r>
              <a:rPr lang="en-US" sz="2200" dirty="0" smtClean="0"/>
              <a:t>performs various code such as java AWT code for UI interface and C code </a:t>
            </a:r>
            <a:r>
              <a:rPr lang="en-US" sz="2200" dirty="0" smtClean="0"/>
              <a:t>providing functionality </a:t>
            </a:r>
            <a:r>
              <a:rPr lang="en-US" sz="2200" dirty="0" smtClean="0"/>
              <a:t>for filtering of mail based on sensitive content, and thus makes it all possible by running just one command in the shell.</a:t>
            </a:r>
          </a:p>
          <a:p>
            <a:r>
              <a:rPr lang="en-US" sz="2200" dirty="0" smtClean="0"/>
              <a:t>The codes executed after running this shell command also sends mail using postfix and in the backend filtering is performed on the sent mail and so the backup of flagged mails (i.e. mails with sensitive content) is maintained.</a:t>
            </a:r>
            <a:endParaRPr lang="en-IN" sz="2200" dirty="0"/>
          </a:p>
        </p:txBody>
      </p:sp>
    </p:spTree>
    <p:extLst>
      <p:ext uri="{BB962C8B-B14F-4D97-AF65-F5344CB8AC3E}">
        <p14:creationId xmlns:p14="http://schemas.microsoft.com/office/powerpoint/2010/main" val="293635575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Pert Chart"/>
          <p:cNvSpPr txBox="1">
            <a:spLocks noGrp="1"/>
          </p:cNvSpPr>
          <p:nvPr>
            <p:ph type="title"/>
          </p:nvPr>
        </p:nvSpPr>
        <p:spPr>
          <a:xfrm>
            <a:off x="407368" y="116632"/>
            <a:ext cx="10787287" cy="518687"/>
          </a:xfrm>
          <a:prstGeom prst="rect">
            <a:avLst/>
          </a:prstGeom>
        </p:spPr>
        <p:txBody>
          <a:bodyPr>
            <a:normAutofit fontScale="90000"/>
          </a:bodyPr>
          <a:lstStyle>
            <a:lvl1pPr defTabSz="327071">
              <a:defRPr sz="3822" b="1">
                <a:latin typeface="+mj-lt"/>
                <a:ea typeface="+mj-ea"/>
                <a:cs typeface="+mj-cs"/>
                <a:sym typeface="Helvetica"/>
              </a:defRPr>
            </a:lvl1pPr>
          </a:lstStyle>
          <a:p>
            <a:r>
              <a:rPr dirty="0"/>
              <a:t>Pert Chart </a:t>
            </a:r>
          </a:p>
        </p:txBody>
      </p:sp>
      <p:sp>
        <p:nvSpPr>
          <p:cNvPr id="86" name="Fig 3: PERT chart for the minor project"/>
          <p:cNvSpPr txBox="1"/>
          <p:nvPr/>
        </p:nvSpPr>
        <p:spPr>
          <a:xfrm>
            <a:off x="4437360" y="6276552"/>
            <a:ext cx="2707513" cy="2754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lvl1pPr algn="ctr" defTabSz="457200">
              <a:defRPr sz="1200" b="1">
                <a:uFill>
                  <a:solidFill>
                    <a:srgbClr val="000000"/>
                  </a:solidFill>
                </a:uFill>
                <a:latin typeface="Times New Roman"/>
                <a:ea typeface="Times New Roman"/>
                <a:cs typeface="Times New Roman"/>
                <a:sym typeface="Times New Roman"/>
              </a:defRPr>
            </a:lvl1pPr>
          </a:lstStyle>
          <a:p>
            <a:r>
              <a:rPr dirty="0"/>
              <a:t>Fig 3: PERT chart for the minor project</a:t>
            </a: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752690" y="670424"/>
            <a:ext cx="8640960" cy="5563767"/>
          </a:xfrm>
          <a:prstGeom prst="rect">
            <a:avLst/>
          </a:prstGeom>
          <a:noFill/>
          <a:ln>
            <a:noFill/>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8" tIns="45718" rIns="45718" bIns="45718" numCol="1" spcCol="38100" rtlCol="0" anchor="ctr">
        <a:spAutoFit/>
      </a:bodyPr>
      <a:lstStyle>
        <a:defPPr marL="0" marR="0" indent="0" algn="l" defTabSz="457189"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457189"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8" tIns="45718" rIns="45718" bIns="45718" numCol="1" spcCol="38100" rtlCol="0" anchor="ctr">
        <a:spAutoFit/>
      </a:bodyPr>
      <a:lstStyle>
        <a:defPPr marL="0" marR="0" indent="0" algn="l" defTabSz="457189"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457189"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2614</TotalTime>
  <Words>537</Words>
  <Application>Microsoft Office PowerPoint</Application>
  <PresentationFormat>Custom</PresentationFormat>
  <Paragraphs>27</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Email Server Configuration and Customization</vt:lpstr>
      <vt:lpstr>Motivation</vt:lpstr>
      <vt:lpstr>Objectives achieved so far</vt:lpstr>
      <vt:lpstr>Filtering of mails </vt:lpstr>
      <vt:lpstr>SCIMAIL</vt:lpstr>
      <vt:lpstr>Pert Chart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Darsh asawa</dc:creator>
  <cp:lastModifiedBy>Darsh asawa</cp:lastModifiedBy>
  <cp:revision>24</cp:revision>
  <dcterms:modified xsi:type="dcterms:W3CDTF">2019-11-12T17:50:49Z</dcterms:modified>
</cp:coreProperties>
</file>