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86" r:id="rId2"/>
    <p:sldId id="387" r:id="rId3"/>
    <p:sldId id="305" r:id="rId4"/>
    <p:sldId id="258" r:id="rId5"/>
    <p:sldId id="259" r:id="rId6"/>
    <p:sldId id="302" r:id="rId7"/>
    <p:sldId id="273" r:id="rId8"/>
    <p:sldId id="260" r:id="rId9"/>
    <p:sldId id="278" r:id="rId10"/>
    <p:sldId id="279" r:id="rId11"/>
    <p:sldId id="261" r:id="rId12"/>
    <p:sldId id="306" r:id="rId13"/>
    <p:sldId id="262" r:id="rId14"/>
    <p:sldId id="307" r:id="rId15"/>
    <p:sldId id="308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309" r:id="rId26"/>
    <p:sldId id="303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84" r:id="rId35"/>
    <p:sldId id="288" r:id="rId36"/>
    <p:sldId id="311" r:id="rId37"/>
    <p:sldId id="312" r:id="rId38"/>
    <p:sldId id="289" r:id="rId39"/>
    <p:sldId id="290" r:id="rId40"/>
    <p:sldId id="291" r:id="rId41"/>
    <p:sldId id="292" r:id="rId42"/>
    <p:sldId id="313" r:id="rId43"/>
    <p:sldId id="315" r:id="rId44"/>
    <p:sldId id="287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4" r:id="rId59"/>
    <p:sldId id="343" r:id="rId60"/>
    <p:sldId id="293" r:id="rId61"/>
    <p:sldId id="294" r:id="rId62"/>
    <p:sldId id="295" r:id="rId63"/>
    <p:sldId id="296" r:id="rId64"/>
    <p:sldId id="297" r:id="rId65"/>
    <p:sldId id="299" r:id="rId66"/>
    <p:sldId id="298" r:id="rId67"/>
    <p:sldId id="300" r:id="rId68"/>
    <p:sldId id="304" r:id="rId69"/>
    <p:sldId id="374" r:id="rId70"/>
    <p:sldId id="375" r:id="rId71"/>
    <p:sldId id="376" r:id="rId72"/>
    <p:sldId id="378" r:id="rId73"/>
    <p:sldId id="379" r:id="rId74"/>
    <p:sldId id="382" r:id="rId75"/>
    <p:sldId id="38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16870A-2493-4323-A107-D9BF7D657C77}">
          <p14:sldIdLst>
            <p14:sldId id="386"/>
            <p14:sldId id="387"/>
            <p14:sldId id="305"/>
            <p14:sldId id="258"/>
            <p14:sldId id="259"/>
            <p14:sldId id="302"/>
            <p14:sldId id="273"/>
            <p14:sldId id="260"/>
            <p14:sldId id="278"/>
            <p14:sldId id="279"/>
            <p14:sldId id="261"/>
            <p14:sldId id="306"/>
            <p14:sldId id="262"/>
            <p14:sldId id="307"/>
            <p14:sldId id="30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309"/>
            <p14:sldId id="303"/>
            <p14:sldId id="280"/>
            <p14:sldId id="281"/>
            <p14:sldId id="282"/>
            <p14:sldId id="283"/>
            <p14:sldId id="284"/>
            <p14:sldId id="285"/>
            <p14:sldId id="286"/>
            <p14:sldId id="384"/>
            <p14:sldId id="288"/>
            <p14:sldId id="311"/>
            <p14:sldId id="312"/>
            <p14:sldId id="289"/>
            <p14:sldId id="290"/>
            <p14:sldId id="291"/>
            <p14:sldId id="292"/>
            <p14:sldId id="313"/>
            <p14:sldId id="315"/>
            <p14:sldId id="28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3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4"/>
            <p14:sldId id="374"/>
            <p14:sldId id="375"/>
            <p14:sldId id="376"/>
            <p14:sldId id="378"/>
            <p14:sldId id="379"/>
            <p14:sldId id="382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82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711E-267C-48D4-B0BF-FEFB2FDB30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53696-1AB9-480C-9E11-006C8E2E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53696-1AB9-480C-9E11-006C8E2EA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442F-7556-4A2C-90B7-3A54EE5639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CE25-2801-4945-B417-72A3B97A3F6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3339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n-lt"/>
              </a:rPr>
              <a:t>CS-112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Object </a:t>
            </a:r>
            <a:r>
              <a:rPr lang="en-US" dirty="0" smtClean="0">
                <a:latin typeface="+mn-lt"/>
              </a:rPr>
              <a:t>Oriented </a:t>
            </a:r>
            <a:r>
              <a:rPr lang="en-US" dirty="0" smtClean="0">
                <a:latin typeface="+mn-lt"/>
              </a:rPr>
              <a:t>Programming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3+1)</a:t>
            </a:r>
            <a:br>
              <a:rPr lang="en-US" dirty="0" smtClean="0">
                <a:latin typeface="+mn-lt"/>
              </a:rPr>
            </a:br>
            <a:r>
              <a:rPr lang="en-US" dirty="0"/>
              <a:t>Prerequisites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Programming Fundamentals</a:t>
            </a:r>
            <a:r>
              <a:rPr lang="en-US" dirty="0" smtClean="0"/>
              <a:t> 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257800"/>
            <a:ext cx="7467600" cy="1752600"/>
          </a:xfrm>
          <a:prstGeom prst="rect">
            <a:avLst/>
          </a:prstGeom>
        </p:spPr>
        <p:txBody>
          <a:bodyPr vert="horz" anchor="t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Syed</a:t>
            </a:r>
            <a:r>
              <a:rPr kumimoji="0" lang="en-US" sz="1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Muhammad </a:t>
            </a:r>
            <a:r>
              <a:rPr kumimoji="0" lang="en-US" sz="1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Rafi</a:t>
            </a: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Lecturer, Department of Software Engineering</a:t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Faculty of Engineering Science and Technology,</a:t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Ziauddin</a:t>
            </a: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University</a:t>
            </a:r>
            <a: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81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676894"/>
            <a:ext cx="10914413" cy="5500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postfix form </a:t>
            </a:r>
            <a:r>
              <a:rPr lang="en-US" dirty="0"/>
              <a:t>the statement </a:t>
            </a:r>
            <a:r>
              <a:rPr lang="en-US" dirty="0" smtClean="0"/>
              <a:t>A=B-- </a:t>
            </a:r>
            <a:r>
              <a:rPr lang="en-US" dirty="0"/>
              <a:t>works in following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assign the value of B to 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</a:t>
            </a:r>
            <a:r>
              <a:rPr lang="en-US" dirty="0" smtClean="0"/>
              <a:t>decrement </a:t>
            </a:r>
            <a:r>
              <a:rPr lang="en-US" dirty="0"/>
              <a:t>the value of B by 1.</a:t>
            </a:r>
          </a:p>
          <a:p>
            <a:r>
              <a:rPr lang="en-US" dirty="0"/>
              <a:t>The above statement is equivalent to following two statements.</a:t>
            </a:r>
          </a:p>
          <a:p>
            <a:pPr marL="0" indent="0">
              <a:buNone/>
            </a:pPr>
            <a:r>
              <a:rPr lang="en-US" dirty="0"/>
              <a:t>A=B;</a:t>
            </a:r>
          </a:p>
          <a:p>
            <a:pPr marL="0" indent="0">
              <a:buNone/>
            </a:pPr>
            <a:r>
              <a:rPr lang="en-US" dirty="0" smtClean="0"/>
              <a:t>B--;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21"/>
            <a:ext cx="12191999" cy="6453266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/>
              <a:t>Data </a:t>
            </a:r>
            <a:r>
              <a:rPr lang="en-US" sz="3600" b="1" u="sng" dirty="0" smtClean="0"/>
              <a:t>Types</a:t>
            </a:r>
            <a:endParaRPr lang="en-US" sz="3600" u="sng" dirty="0" smtClean="0"/>
          </a:p>
          <a:p>
            <a:r>
              <a:rPr lang="en-US" dirty="0" smtClean="0"/>
              <a:t>A data type defines the set of values and set of operations on those values.</a:t>
            </a:r>
          </a:p>
          <a:p>
            <a:r>
              <a:rPr lang="en-US" dirty="0" smtClean="0"/>
              <a:t>The computer manipulates various types of data.</a:t>
            </a:r>
          </a:p>
          <a:p>
            <a:r>
              <a:rPr lang="en-US" dirty="0" smtClean="0"/>
              <a:t>The data is given to program as input.</a:t>
            </a:r>
          </a:p>
          <a:p>
            <a:r>
              <a:rPr lang="en-US" dirty="0" smtClean="0"/>
              <a:t>The data is processed according to program instructions and output is returned.</a:t>
            </a:r>
          </a:p>
          <a:p>
            <a:r>
              <a:rPr lang="en-US" dirty="0" smtClean="0"/>
              <a:t>The data and its types are defined before designing the actual program used to process the data.</a:t>
            </a:r>
          </a:p>
          <a:p>
            <a:r>
              <a:rPr lang="en-US" dirty="0" smtClean="0"/>
              <a:t>The type each data type value is identified at the beginning of program design.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35864" y="1350137"/>
            <a:ext cx="11292840" cy="39106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15" dirty="0">
                <a:latin typeface="Times New Roman"/>
                <a:cs typeface="Times New Roman"/>
              </a:rPr>
              <a:t>Every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problem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involves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some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sort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data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it.</a:t>
            </a:r>
            <a:endParaRPr sz="22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D1515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50" dirty="0">
                <a:latin typeface="Times New Roman"/>
                <a:cs typeface="Times New Roman"/>
              </a:rPr>
              <a:t>The </a:t>
            </a:r>
            <a:r>
              <a:rPr sz="2200" spc="110" dirty="0">
                <a:latin typeface="Times New Roman"/>
                <a:cs typeface="Times New Roman"/>
              </a:rPr>
              <a:t>data </a:t>
            </a:r>
            <a:r>
              <a:rPr sz="2200" spc="70" dirty="0">
                <a:latin typeface="Times New Roman"/>
                <a:cs typeface="Times New Roman"/>
              </a:rPr>
              <a:t>can</a:t>
            </a:r>
            <a:r>
              <a:rPr sz="2200" spc="-39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be: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Numbers</a:t>
            </a:r>
            <a:endParaRPr sz="1900" dirty="0">
              <a:latin typeface="Times New Roman"/>
              <a:cs typeface="Times New Roman"/>
            </a:endParaRPr>
          </a:p>
          <a:p>
            <a:pPr marL="1213485" lvl="2" indent="-286385">
              <a:lnSpc>
                <a:spcPct val="100000"/>
              </a:lnSpc>
              <a:spcBef>
                <a:spcPts val="600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900" b="1" spc="70" dirty="0">
                <a:solidFill>
                  <a:srgbClr val="6F2F9F"/>
                </a:solidFill>
                <a:latin typeface="Times New Roman"/>
                <a:cs typeface="Times New Roman"/>
              </a:rPr>
              <a:t>Integers</a:t>
            </a:r>
            <a:r>
              <a:rPr sz="19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(e.g.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b="1" spc="100" dirty="0">
                <a:solidFill>
                  <a:srgbClr val="00AF50"/>
                </a:solidFill>
                <a:latin typeface="Times New Roman"/>
                <a:cs typeface="Times New Roman"/>
              </a:rPr>
              <a:t>24,</a:t>
            </a:r>
            <a:r>
              <a:rPr sz="1900" b="1" spc="-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b="1" spc="120" dirty="0">
                <a:solidFill>
                  <a:srgbClr val="00AF50"/>
                </a:solidFill>
                <a:latin typeface="Times New Roman"/>
                <a:cs typeface="Times New Roman"/>
              </a:rPr>
              <a:t>5874</a:t>
            </a:r>
            <a:r>
              <a:rPr sz="1900" spc="120" dirty="0">
                <a:latin typeface="Times New Roman"/>
                <a:cs typeface="Times New Roman"/>
              </a:rPr>
              <a:t>,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b="1" spc="120" dirty="0">
                <a:solidFill>
                  <a:srgbClr val="00AF50"/>
                </a:solidFill>
                <a:latin typeface="Times New Roman"/>
                <a:cs typeface="Times New Roman"/>
              </a:rPr>
              <a:t>-547</a:t>
            </a:r>
            <a:r>
              <a:rPr sz="1900" spc="12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1213485" lvl="2" indent="-286385">
              <a:lnSpc>
                <a:spcPct val="100000"/>
              </a:lnSpc>
              <a:spcBef>
                <a:spcPts val="605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900" b="1" spc="45" dirty="0">
                <a:solidFill>
                  <a:srgbClr val="6F2F9F"/>
                </a:solidFill>
                <a:latin typeface="Times New Roman"/>
                <a:cs typeface="Times New Roman"/>
              </a:rPr>
              <a:t>Floating</a:t>
            </a:r>
            <a:r>
              <a:rPr sz="19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(e.g.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b="1" spc="105" dirty="0">
                <a:solidFill>
                  <a:srgbClr val="00AF50"/>
                </a:solidFill>
                <a:latin typeface="Times New Roman"/>
                <a:cs typeface="Times New Roman"/>
              </a:rPr>
              <a:t>45.214</a:t>
            </a:r>
            <a:r>
              <a:rPr sz="1900" spc="105" dirty="0">
                <a:latin typeface="Times New Roman"/>
                <a:cs typeface="Times New Roman"/>
              </a:rPr>
              <a:t>,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b="1" spc="105" dirty="0">
                <a:solidFill>
                  <a:srgbClr val="00AF50"/>
                </a:solidFill>
                <a:latin typeface="Times New Roman"/>
                <a:cs typeface="Times New Roman"/>
              </a:rPr>
              <a:t>0.2547</a:t>
            </a:r>
            <a:r>
              <a:rPr sz="1900" spc="105" dirty="0">
                <a:latin typeface="Times New Roman"/>
                <a:cs typeface="Times New Roman"/>
              </a:rPr>
              <a:t>,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b="1" spc="120" dirty="0">
                <a:solidFill>
                  <a:srgbClr val="00AF50"/>
                </a:solidFill>
                <a:latin typeface="Times New Roman"/>
                <a:cs typeface="Times New Roman"/>
              </a:rPr>
              <a:t>-658.748</a:t>
            </a:r>
            <a:r>
              <a:rPr sz="1900" spc="12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Characters </a:t>
            </a:r>
            <a:r>
              <a:rPr sz="1900" spc="-10" dirty="0">
                <a:latin typeface="Times New Roman"/>
                <a:cs typeface="Times New Roman"/>
              </a:rPr>
              <a:t>(e.g. </a:t>
            </a:r>
            <a:r>
              <a:rPr sz="1900" b="1" spc="-114" dirty="0">
                <a:solidFill>
                  <a:srgbClr val="00AF50"/>
                </a:solidFill>
                <a:latin typeface="Times New Roman"/>
                <a:cs typeface="Times New Roman"/>
              </a:rPr>
              <a:t>‘a’</a:t>
            </a:r>
            <a:r>
              <a:rPr sz="1900" spc="-114" dirty="0">
                <a:latin typeface="Times New Roman"/>
                <a:cs typeface="Times New Roman"/>
              </a:rPr>
              <a:t>, </a:t>
            </a:r>
            <a:r>
              <a:rPr sz="19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‘f’</a:t>
            </a:r>
            <a:r>
              <a:rPr sz="1900" spc="-85" dirty="0">
                <a:latin typeface="Times New Roman"/>
                <a:cs typeface="Times New Roman"/>
              </a:rPr>
              <a:t>, </a:t>
            </a:r>
            <a:r>
              <a:rPr sz="19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‘#’</a:t>
            </a:r>
            <a:r>
              <a:rPr sz="1900" spc="-60" dirty="0">
                <a:latin typeface="Times New Roman"/>
                <a:cs typeface="Times New Roman"/>
              </a:rPr>
              <a:t>, </a:t>
            </a:r>
            <a:r>
              <a:rPr sz="1900" b="1" spc="-145" dirty="0">
                <a:solidFill>
                  <a:srgbClr val="00AF50"/>
                </a:solidFill>
                <a:latin typeface="Times New Roman"/>
                <a:cs typeface="Times New Roman"/>
              </a:rPr>
              <a:t>‘?’</a:t>
            </a:r>
            <a:r>
              <a:rPr sz="1900" spc="-145" dirty="0">
                <a:latin typeface="Times New Roman"/>
                <a:cs typeface="Times New Roman"/>
              </a:rPr>
              <a:t>, </a:t>
            </a:r>
            <a:r>
              <a:rPr sz="1900" b="1" spc="-120" dirty="0">
                <a:solidFill>
                  <a:srgbClr val="00AF50"/>
                </a:solidFill>
                <a:latin typeface="Times New Roman"/>
                <a:cs typeface="Times New Roman"/>
              </a:rPr>
              <a:t>‘!’</a:t>
            </a:r>
            <a:r>
              <a:rPr sz="1900" spc="-120" dirty="0">
                <a:latin typeface="Times New Roman"/>
                <a:cs typeface="Times New Roman"/>
              </a:rPr>
              <a:t>,</a:t>
            </a:r>
            <a:r>
              <a:rPr sz="1900" spc="-315" dirty="0">
                <a:latin typeface="Times New Roman"/>
                <a:cs typeface="Times New Roman"/>
              </a:rPr>
              <a:t> </a:t>
            </a:r>
            <a:r>
              <a:rPr sz="19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‘w’</a:t>
            </a:r>
            <a:r>
              <a:rPr sz="1900" spc="-35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String </a:t>
            </a:r>
            <a:r>
              <a:rPr sz="1900" spc="-10" dirty="0">
                <a:latin typeface="Times New Roman"/>
                <a:cs typeface="Times New Roman"/>
              </a:rPr>
              <a:t>(e.g. </a:t>
            </a:r>
            <a:r>
              <a:rPr sz="1900" b="1" spc="-10" dirty="0" smtClean="0">
                <a:solidFill>
                  <a:srgbClr val="00AF50"/>
                </a:solidFill>
                <a:latin typeface="Times New Roman"/>
                <a:cs typeface="Times New Roman"/>
              </a:rPr>
              <a:t>“</a:t>
            </a:r>
            <a:r>
              <a:rPr lang="en-US" sz="1900" b="1" spc="-10" dirty="0" smtClean="0">
                <a:solidFill>
                  <a:srgbClr val="00AF50"/>
                </a:solidFill>
                <a:latin typeface="Times New Roman"/>
                <a:cs typeface="Times New Roman"/>
              </a:rPr>
              <a:t>ZUFEST</a:t>
            </a:r>
            <a:r>
              <a:rPr sz="1900" b="1" spc="-10" dirty="0" smtClean="0">
                <a:solidFill>
                  <a:srgbClr val="00AF50"/>
                </a:solidFill>
                <a:latin typeface="Times New Roman"/>
                <a:cs typeface="Times New Roman"/>
              </a:rPr>
              <a:t>”</a:t>
            </a:r>
            <a:r>
              <a:rPr sz="1900" spc="-10" dirty="0" smtClean="0">
                <a:latin typeface="Times New Roman"/>
                <a:cs typeface="Times New Roman"/>
              </a:rPr>
              <a:t>, </a:t>
            </a:r>
            <a:r>
              <a:rPr sz="1900" b="1" spc="15" dirty="0" smtClean="0">
                <a:solidFill>
                  <a:srgbClr val="00AF50"/>
                </a:solidFill>
                <a:latin typeface="Times New Roman"/>
                <a:cs typeface="Times New Roman"/>
              </a:rPr>
              <a:t>“</a:t>
            </a:r>
            <a:r>
              <a:rPr lang="en-US" sz="1900" b="1" spc="15" dirty="0" smtClean="0">
                <a:solidFill>
                  <a:srgbClr val="00AF50"/>
                </a:solidFill>
                <a:latin typeface="Times New Roman"/>
                <a:cs typeface="Times New Roman"/>
              </a:rPr>
              <a:t>SE</a:t>
            </a:r>
            <a:r>
              <a:rPr sz="1900" b="1" spc="15" dirty="0" smtClean="0">
                <a:solidFill>
                  <a:srgbClr val="00AF50"/>
                </a:solidFill>
                <a:latin typeface="Times New Roman"/>
                <a:cs typeface="Times New Roman"/>
              </a:rPr>
              <a:t>”</a:t>
            </a:r>
            <a:r>
              <a:rPr sz="1900" spc="15" dirty="0" smtClean="0">
                <a:latin typeface="Times New Roman"/>
                <a:cs typeface="Times New Roman"/>
              </a:rPr>
              <a:t>, </a:t>
            </a:r>
            <a:r>
              <a:rPr sz="1900" b="1" spc="-140" dirty="0" smtClean="0">
                <a:solidFill>
                  <a:srgbClr val="00AF50"/>
                </a:solidFill>
                <a:latin typeface="Times New Roman"/>
                <a:cs typeface="Times New Roman"/>
              </a:rPr>
              <a:t>“</a:t>
            </a:r>
            <a:r>
              <a:rPr lang="en-US" sz="1900" b="1" spc="-140" dirty="0" smtClean="0">
                <a:solidFill>
                  <a:srgbClr val="00AF50"/>
                </a:solidFill>
                <a:latin typeface="Times New Roman"/>
                <a:cs typeface="Times New Roman"/>
              </a:rPr>
              <a:t>ZUFEST </a:t>
            </a:r>
            <a:r>
              <a:rPr sz="1900" b="1" spc="-135" dirty="0" smtClean="0">
                <a:solidFill>
                  <a:srgbClr val="00AF50"/>
                </a:solidFill>
                <a:latin typeface="Times New Roman"/>
                <a:cs typeface="Times New Roman"/>
              </a:rPr>
              <a:t>SE”</a:t>
            </a:r>
            <a:r>
              <a:rPr sz="1900" spc="-135" dirty="0" smtClean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Logical</a:t>
            </a:r>
            <a:r>
              <a:rPr sz="19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(e.g.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True</a:t>
            </a:r>
            <a:r>
              <a:rPr sz="19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and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False</a:t>
            </a:r>
            <a:r>
              <a:rPr sz="1900" spc="20" dirty="0">
                <a:latin typeface="Times New Roman"/>
                <a:cs typeface="Times New Roman"/>
              </a:rPr>
              <a:t>,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Yes</a:t>
            </a:r>
            <a:r>
              <a:rPr sz="19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and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No</a:t>
            </a:r>
            <a:r>
              <a:rPr sz="1900" spc="-20" dirty="0">
                <a:latin typeface="Times New Roman"/>
                <a:cs typeface="Times New Roman"/>
              </a:rPr>
              <a:t>,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b="1" spc="170" dirty="0">
                <a:solidFill>
                  <a:srgbClr val="00AF50"/>
                </a:solidFill>
                <a:latin typeface="Times New Roman"/>
                <a:cs typeface="Times New Roman"/>
              </a:rPr>
              <a:t>0</a:t>
            </a:r>
            <a:r>
              <a:rPr sz="19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and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1900" spc="13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8D1515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5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type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data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known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data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type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that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data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item.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707137" y="509339"/>
            <a:ext cx="52059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85" dirty="0">
                <a:latin typeface="+mn-lt"/>
              </a:rPr>
              <a:t>Data</a:t>
            </a:r>
            <a:r>
              <a:rPr sz="3600" b="1" u="sng" spc="-190" dirty="0">
                <a:latin typeface="+mn-lt"/>
              </a:rPr>
              <a:t> </a:t>
            </a:r>
            <a:r>
              <a:rPr sz="3600" b="1" u="sng" spc="75" dirty="0">
                <a:latin typeface="+mn-lt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364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285008"/>
            <a:ext cx="11617377" cy="58919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C++ program may need  to process different types of data. Each data types requires different amount of memory. C++  provides the following data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72" y="2926080"/>
            <a:ext cx="6749143" cy="26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817" y="350843"/>
            <a:ext cx="322567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85" dirty="0">
                <a:latin typeface="+mn-lt"/>
              </a:rPr>
              <a:t>Data</a:t>
            </a:r>
            <a:r>
              <a:rPr sz="3600" b="1" u="sng" spc="-190" dirty="0">
                <a:latin typeface="+mn-lt"/>
              </a:rPr>
              <a:t> </a:t>
            </a:r>
            <a:r>
              <a:rPr sz="3600" b="1" u="sng" spc="75" dirty="0">
                <a:latin typeface="+mn-lt"/>
              </a:rPr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75"/>
              </a:lnSpc>
            </a:pPr>
            <a:fld id="{81D60167-4931-47E6-BA6A-407CBD079E47}" type="slidenum">
              <a:rPr spc="130" dirty="0"/>
              <a:t>14</a:t>
            </a:fld>
            <a:endParaRPr spc="1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67922"/>
              </p:ext>
            </p:extLst>
          </p:nvPr>
        </p:nvGraphicFramePr>
        <p:xfrm>
          <a:off x="1170432" y="1767842"/>
          <a:ext cx="9507599" cy="434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5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person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Radius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circle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27.58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Floating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3.14159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Floating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0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8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vowel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8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keyboard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Person’s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spc="-70" dirty="0" err="1" smtClean="0">
                          <a:latin typeface="Times New Roman"/>
                          <a:cs typeface="Times New Roman"/>
                        </a:rPr>
                        <a:t>mohsin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office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Times New Roman"/>
                          <a:cs typeface="Times New Roman"/>
                        </a:rPr>
                        <a:t>Department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0" dirty="0" smtClean="0">
                          <a:latin typeface="Times New Roman"/>
                          <a:cs typeface="Times New Roman"/>
                        </a:rPr>
                        <a:t>SE-</a:t>
                      </a:r>
                      <a:r>
                        <a:rPr lang="en-US" sz="1800" spc="-100" dirty="0" smtClean="0">
                          <a:latin typeface="Times New Roman"/>
                          <a:cs typeface="Times New Roman"/>
                        </a:rPr>
                        <a:t>ZUFEST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0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104" baseline="25462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800" spc="142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112" baseline="25462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spc="-60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Yes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?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Logical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75"/>
              </a:lnSpc>
            </a:pPr>
            <a:r>
              <a:rPr lang="pt-BR" spc="-50" smtClean="0"/>
              <a:t>.</a:t>
            </a:r>
            <a:endParaRPr lang="pt-BR" spc="-70" dirty="0"/>
          </a:p>
        </p:txBody>
      </p:sp>
    </p:spTree>
    <p:extLst>
      <p:ext uri="{BB962C8B-B14F-4D97-AF65-F5344CB8AC3E}">
        <p14:creationId xmlns:p14="http://schemas.microsoft.com/office/powerpoint/2010/main" val="16799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373" y="1011377"/>
            <a:ext cx="24339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85" dirty="0">
                <a:cs typeface="Times New Roman"/>
              </a:rPr>
              <a:t>Data</a:t>
            </a:r>
            <a:r>
              <a:rPr sz="3600" b="1" u="sng" spc="-190" dirty="0">
                <a:cs typeface="Times New Roman"/>
              </a:rPr>
              <a:t> </a:t>
            </a:r>
            <a:r>
              <a:rPr sz="3600" b="1" u="sng" spc="75" dirty="0">
                <a:cs typeface="Times New Roman"/>
              </a:rPr>
              <a:t>Types</a:t>
            </a:r>
            <a:endParaRPr sz="3600" b="1" u="sng" dirty="0"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4524" y="229616"/>
            <a:ext cx="2526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Do </a:t>
            </a:r>
            <a:r>
              <a:rPr sz="32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3200" b="1" spc="-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yourself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75"/>
              </a:lnSpc>
            </a:pPr>
            <a:fld id="{81D60167-4931-47E6-BA6A-407CBD079E47}" type="slidenum">
              <a:rPr spc="130" dirty="0"/>
              <a:t>15</a:t>
            </a:fld>
            <a:endParaRPr spc="1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94392"/>
              </p:ext>
            </p:extLst>
          </p:nvPr>
        </p:nvGraphicFramePr>
        <p:xfrm>
          <a:off x="829056" y="1938530"/>
          <a:ext cx="9848975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Integer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Brand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smartphone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Samsung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String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number?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Logical/Boolean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7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Count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cars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parking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Integer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57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Speed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car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35.6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Float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Your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grade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Character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prime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?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57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book</a:t>
                      </a:r>
                      <a:r>
                        <a:rPr sz="18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57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Percentage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57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MCQ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75"/>
              </a:lnSpc>
            </a:pPr>
            <a:r>
              <a:rPr lang="pt-BR" spc="-50" smtClean="0"/>
              <a:t>.</a:t>
            </a:r>
            <a:endParaRPr lang="pt-BR" spc="-70" dirty="0"/>
          </a:p>
        </p:txBody>
      </p:sp>
    </p:spTree>
    <p:extLst>
      <p:ext uri="{BB962C8B-B14F-4D97-AF65-F5344CB8AC3E}">
        <p14:creationId xmlns:p14="http://schemas.microsoft.com/office/powerpoint/2010/main" val="16911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04930"/>
            <a:ext cx="12072079" cy="646076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b="1" u="sng" dirty="0" smtClean="0"/>
              <a:t>Integer Data Type</a:t>
            </a:r>
          </a:p>
          <a:p>
            <a:r>
              <a:rPr lang="en-US" dirty="0" smtClean="0"/>
              <a:t>Integer data type is numeric value with no decimal point or fraction .</a:t>
            </a:r>
          </a:p>
          <a:p>
            <a:r>
              <a:rPr lang="en-US" dirty="0" smtClean="0"/>
              <a:t>It includes both positive and negative value</a:t>
            </a:r>
          </a:p>
          <a:p>
            <a:r>
              <a:rPr lang="en-US" dirty="0" smtClean="0"/>
              <a:t>If no sign is used the value is positive by default.</a:t>
            </a:r>
          </a:p>
          <a:p>
            <a:pPr marL="0" indent="0">
              <a:buNone/>
            </a:pPr>
            <a:r>
              <a:rPr lang="en-US" sz="3600" b="1" u="sng" dirty="0" smtClean="0"/>
              <a:t>Example </a:t>
            </a:r>
          </a:p>
          <a:p>
            <a:pPr marL="0" indent="0">
              <a:buNone/>
            </a:pPr>
            <a:r>
              <a:rPr lang="en-US" dirty="0" smtClean="0"/>
              <a:t>Some</a:t>
            </a:r>
            <a:r>
              <a:rPr lang="en-US" sz="3600" b="1" dirty="0" smtClean="0"/>
              <a:t> </a:t>
            </a:r>
            <a:r>
              <a:rPr lang="en-US" dirty="0" smtClean="0"/>
              <a:t>integers values are 10, 520, -20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4871"/>
            <a:ext cx="12192000" cy="6460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Types of Integers</a:t>
            </a:r>
          </a:p>
          <a:p>
            <a:pPr marL="0" indent="0">
              <a:buNone/>
            </a:pPr>
            <a:r>
              <a:rPr lang="en-US" dirty="0" smtClean="0"/>
              <a:t>C++ provides different types of integer data as follows.</a:t>
            </a:r>
            <a:r>
              <a:rPr lang="en-US" dirty="0" smtClean="0">
                <a:solidFill>
                  <a:srgbClr val="FF0000"/>
                </a:solidFill>
              </a:rPr>
              <a:t>(in turbo C compiler)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b="1" dirty="0" smtClean="0">
                <a:solidFill>
                  <a:srgbClr val="FF0000"/>
                </a:solidFill>
              </a:rPr>
              <a:t>The size varies with type of compiler.. Different in Turbo C and Code Block etc.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2304288"/>
            <a:ext cx="10319657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299802"/>
            <a:ext cx="11602387" cy="62508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LcPeriod"/>
            </a:pPr>
            <a:r>
              <a:rPr lang="en-US" sz="3600" b="1" u="sng" dirty="0" err="1" smtClean="0"/>
              <a:t>int</a:t>
            </a:r>
            <a:r>
              <a:rPr lang="en-US" sz="3600" b="1" u="sng" dirty="0" smtClean="0"/>
              <a:t> Data Type</a:t>
            </a:r>
          </a:p>
          <a:p>
            <a:r>
              <a:rPr lang="en-US" dirty="0" smtClean="0"/>
              <a:t>Integer data type is used to store integer values.</a:t>
            </a:r>
          </a:p>
          <a:p>
            <a:r>
              <a:rPr lang="en-US" dirty="0" smtClean="0"/>
              <a:t>It takes two  four bytes in memory  depending on the computer and compiler being used.</a:t>
            </a:r>
          </a:p>
          <a:p>
            <a:r>
              <a:rPr lang="en-US" dirty="0" smtClean="0"/>
              <a:t>In </a:t>
            </a:r>
            <a:r>
              <a:rPr lang="en-US" u="sng" dirty="0" smtClean="0"/>
              <a:t>MS-DOS it takes two bytes  and it ranges from -32,768 to </a:t>
            </a:r>
            <a:r>
              <a:rPr lang="en-US" u="sng" dirty="0"/>
              <a:t>32,768 </a:t>
            </a:r>
            <a:r>
              <a:rPr lang="en-US" u="sng" dirty="0" smtClean="0"/>
              <a:t>.</a:t>
            </a:r>
          </a:p>
          <a:p>
            <a:pPr marL="742950" indent="-742950">
              <a:buFont typeface="+mj-lt"/>
              <a:buAutoNum type="alphaLcPeriod" startAt="2"/>
            </a:pPr>
            <a:r>
              <a:rPr lang="en-US" sz="3600" b="1" u="sng" dirty="0"/>
              <a:t>s</a:t>
            </a:r>
            <a:r>
              <a:rPr lang="en-US" sz="3600" b="1" u="sng" dirty="0" smtClean="0"/>
              <a:t>hort </a:t>
            </a:r>
            <a:r>
              <a:rPr lang="en-US" sz="3600" b="1" u="sng" dirty="0" err="1" smtClean="0"/>
              <a:t>int</a:t>
            </a:r>
            <a:r>
              <a:rPr lang="en-US" sz="3600" b="1" u="sng" dirty="0" smtClean="0"/>
              <a:t> Data Type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data is store integer values .</a:t>
            </a:r>
          </a:p>
          <a:p>
            <a:r>
              <a:rPr lang="en-US" dirty="0" smtClean="0"/>
              <a:t>It takes two bytes in memory.</a:t>
            </a:r>
          </a:p>
          <a:p>
            <a:r>
              <a:rPr lang="en-US" dirty="0" smtClean="0"/>
              <a:t>It ranges from </a:t>
            </a:r>
            <a:r>
              <a:rPr lang="en-US" dirty="0"/>
              <a:t>-32,768 to 32,768 .</a:t>
            </a:r>
          </a:p>
        </p:txBody>
      </p:sp>
    </p:spTree>
    <p:extLst>
      <p:ext uri="{BB962C8B-B14F-4D97-AF65-F5344CB8AC3E}">
        <p14:creationId xmlns:p14="http://schemas.microsoft.com/office/powerpoint/2010/main" val="1180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149902"/>
            <a:ext cx="11902190" cy="602706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LcPeriod" startAt="3"/>
            </a:pPr>
            <a:r>
              <a:rPr lang="en-US" sz="3600" b="1" u="sng" dirty="0"/>
              <a:t>u</a:t>
            </a:r>
            <a:r>
              <a:rPr lang="en-US" sz="3600" b="1" u="sng" dirty="0" smtClean="0"/>
              <a:t>nsigned </a:t>
            </a:r>
            <a:r>
              <a:rPr lang="en-US" sz="3600" b="1" u="sng" dirty="0" err="1" smtClean="0"/>
              <a:t>int</a:t>
            </a:r>
            <a:r>
              <a:rPr lang="en-US" sz="3600" b="1" u="sng" dirty="0" smtClean="0"/>
              <a:t> Data Type</a:t>
            </a:r>
          </a:p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data type is used to store only positive integer values.</a:t>
            </a:r>
          </a:p>
          <a:p>
            <a:r>
              <a:rPr lang="en-US" dirty="0" smtClean="0"/>
              <a:t>It takes two bytes in memory.</a:t>
            </a:r>
          </a:p>
          <a:p>
            <a:r>
              <a:rPr lang="en-US" dirty="0" smtClean="0"/>
              <a:t>It ranges from 0 to 65,535.</a:t>
            </a:r>
          </a:p>
          <a:p>
            <a:pPr marL="742950" indent="-742950">
              <a:buFont typeface="+mj-lt"/>
              <a:buAutoNum type="alphaLcPeriod" startAt="4"/>
            </a:pPr>
            <a:r>
              <a:rPr lang="en-US" sz="3600" b="1" u="sng" dirty="0"/>
              <a:t>l</a:t>
            </a:r>
            <a:r>
              <a:rPr lang="en-US" sz="3600" b="1" u="sng" dirty="0" smtClean="0"/>
              <a:t>ong </a:t>
            </a:r>
            <a:r>
              <a:rPr lang="en-US" sz="3600" b="1" u="sng" dirty="0" err="1" smtClean="0"/>
              <a:t>int</a:t>
            </a:r>
            <a:r>
              <a:rPr lang="en-US" sz="3600" b="1" u="sng" dirty="0" smtClean="0"/>
              <a:t> Data Type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data type is used to store large integer values.</a:t>
            </a:r>
          </a:p>
          <a:p>
            <a:pPr marL="0" indent="0">
              <a:buNone/>
            </a:pPr>
            <a:r>
              <a:rPr lang="en-US" dirty="0" smtClean="0"/>
              <a:t>It takes four bytes in memory.</a:t>
            </a:r>
          </a:p>
          <a:p>
            <a:pPr marL="0" indent="0">
              <a:buNone/>
            </a:pPr>
            <a:r>
              <a:rPr lang="en-US" dirty="0" smtClean="0"/>
              <a:t>It ranges from -2,147,483,648 to 2,147,483,647.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8837"/>
            <a:ext cx="10515600" cy="431180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Basic Concepts of C++</a:t>
            </a:r>
            <a:br>
              <a:rPr lang="en-US" sz="6000" b="1" dirty="0" smtClean="0">
                <a:latin typeface="+mn-lt"/>
              </a:rPr>
            </a:br>
            <a:r>
              <a:rPr lang="en-US" sz="6000" b="1" dirty="0" smtClean="0"/>
              <a:t>Lecture # 02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3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299804"/>
            <a:ext cx="11377534" cy="587716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b="1" u="sng" dirty="0" smtClean="0"/>
              <a:t>Real  Data type</a:t>
            </a:r>
          </a:p>
          <a:p>
            <a:r>
              <a:rPr lang="en-US" dirty="0" smtClean="0"/>
              <a:t>Real data type is numeric values with decimal point or fraction .</a:t>
            </a:r>
          </a:p>
          <a:p>
            <a:r>
              <a:rPr lang="en-US" dirty="0" smtClean="0"/>
              <a:t>It is also called floating point number.</a:t>
            </a:r>
          </a:p>
          <a:p>
            <a:r>
              <a:rPr lang="en-US" dirty="0" smtClean="0"/>
              <a:t>It includes both positive and negative values.</a:t>
            </a:r>
          </a:p>
          <a:p>
            <a:r>
              <a:rPr lang="en-US" dirty="0" smtClean="0"/>
              <a:t>the minus sign is used to indicate negative value.</a:t>
            </a:r>
          </a:p>
          <a:p>
            <a:r>
              <a:rPr lang="en-US" dirty="0" smtClean="0"/>
              <a:t>It no sign is used the value is positive by default.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82072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Types of Real </a:t>
            </a:r>
          </a:p>
          <a:p>
            <a:pPr marL="0" indent="0">
              <a:buNone/>
            </a:pPr>
            <a:r>
              <a:rPr lang="en-US" dirty="0" smtClean="0"/>
              <a:t>C++ provides different types of real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37" y="2519060"/>
            <a:ext cx="9548037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12248" cy="6595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600" b="1" u="sng" dirty="0"/>
              <a:t>f</a:t>
            </a:r>
            <a:r>
              <a:rPr lang="en-US" sz="3600" b="1" u="sng" dirty="0" smtClean="0"/>
              <a:t>loat Data Type</a:t>
            </a:r>
          </a:p>
          <a:p>
            <a:r>
              <a:rPr lang="en-US" dirty="0"/>
              <a:t>f</a:t>
            </a:r>
            <a:r>
              <a:rPr lang="en-US" dirty="0" smtClean="0"/>
              <a:t>loat data types is used to store real values.</a:t>
            </a:r>
          </a:p>
          <a:p>
            <a:r>
              <a:rPr lang="en-US" dirty="0" smtClean="0"/>
              <a:t>It takes four bytes in memory.</a:t>
            </a:r>
          </a:p>
          <a:p>
            <a:r>
              <a:rPr lang="en-US" dirty="0" smtClean="0"/>
              <a:t>It s ranges is from 3.4x10</a:t>
            </a:r>
            <a:r>
              <a:rPr lang="en-US" baseline="30000" dirty="0" smtClean="0"/>
              <a:t>-38  </a:t>
            </a:r>
            <a:r>
              <a:rPr lang="en-US" dirty="0" smtClean="0"/>
              <a:t> to</a:t>
            </a:r>
            <a:r>
              <a:rPr lang="en-US" dirty="0"/>
              <a:t> </a:t>
            </a:r>
            <a:r>
              <a:rPr lang="en-US" dirty="0" smtClean="0"/>
              <a:t>3.4x10</a:t>
            </a:r>
            <a:r>
              <a:rPr lang="en-US" baseline="30000" dirty="0" smtClean="0"/>
              <a:t>38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It provides accuracy of 6 decimal places.</a:t>
            </a:r>
            <a:endParaRPr lang="en-US" dirty="0"/>
          </a:p>
          <a:p>
            <a:pPr marL="514350" indent="-514350">
              <a:buFont typeface="+mj-lt"/>
              <a:buAutoNum type="alphaLcPeriod" startAt="2"/>
            </a:pPr>
            <a:r>
              <a:rPr lang="en-US" sz="3600" b="1" u="sng" dirty="0" smtClean="0"/>
              <a:t>double Data Type</a:t>
            </a:r>
          </a:p>
          <a:p>
            <a:r>
              <a:rPr lang="en-US" dirty="0"/>
              <a:t>d</a:t>
            </a:r>
            <a:r>
              <a:rPr lang="en-US" dirty="0" smtClean="0"/>
              <a:t>ouble data type is used to store large real values.</a:t>
            </a:r>
          </a:p>
          <a:p>
            <a:r>
              <a:rPr lang="en-US" dirty="0" smtClean="0"/>
              <a:t>It takes four bytes in memory.</a:t>
            </a:r>
          </a:p>
          <a:p>
            <a:r>
              <a:rPr lang="en-US" dirty="0" smtClean="0"/>
              <a:t>Its ranges is from 1.7x 10</a:t>
            </a:r>
            <a:r>
              <a:rPr lang="en-US" baseline="30000" dirty="0" smtClean="0"/>
              <a:t>-308 </a:t>
            </a:r>
            <a:r>
              <a:rPr lang="en-US" dirty="0" smtClean="0"/>
              <a:t> to </a:t>
            </a:r>
            <a:r>
              <a:rPr lang="en-US" dirty="0"/>
              <a:t>1.7x </a:t>
            </a:r>
            <a:r>
              <a:rPr lang="en-US" dirty="0" smtClean="0"/>
              <a:t>10</a:t>
            </a:r>
            <a:r>
              <a:rPr lang="en-US" baseline="30000" dirty="0" smtClean="0"/>
              <a:t>+308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It provides accuracy of 15 decimal places.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2" y="130629"/>
            <a:ext cx="12096997" cy="6305797"/>
          </a:xfrm>
        </p:spPr>
        <p:txBody>
          <a:bodyPr/>
          <a:lstStyle/>
          <a:p>
            <a:pPr marL="514350" indent="-514350">
              <a:buFont typeface="+mj-lt"/>
              <a:buAutoNum type="alphaLcPeriod" startAt="3"/>
            </a:pPr>
            <a:r>
              <a:rPr lang="en-US" sz="3600" b="1" u="sng" dirty="0" smtClean="0"/>
              <a:t>long double  Data Type</a:t>
            </a:r>
          </a:p>
          <a:p>
            <a:r>
              <a:rPr lang="en-US" dirty="0" smtClean="0"/>
              <a:t>Long double data type is used to store very large real values </a:t>
            </a:r>
          </a:p>
          <a:p>
            <a:r>
              <a:rPr lang="en-US" dirty="0" smtClean="0"/>
              <a:t>It takes 10 bytes in memory.</a:t>
            </a:r>
          </a:p>
          <a:p>
            <a:r>
              <a:rPr lang="en-US" dirty="0" smtClean="0"/>
              <a:t>It ranges is form 1.7x10</a:t>
            </a:r>
            <a:r>
              <a:rPr lang="en-US" baseline="30000" dirty="0" smtClean="0"/>
              <a:t>-4932 </a:t>
            </a:r>
            <a:r>
              <a:rPr lang="en-US" dirty="0" smtClean="0"/>
              <a:t> to 1.7x10</a:t>
            </a:r>
            <a:r>
              <a:rPr lang="en-US" baseline="30000" dirty="0" smtClean="0"/>
              <a:t>4932</a:t>
            </a:r>
          </a:p>
          <a:p>
            <a:r>
              <a:rPr lang="en-US" dirty="0" smtClean="0"/>
              <a:t> It provides accuracy of 19 decimal places.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34" y="134911"/>
            <a:ext cx="11714018" cy="65152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b="1" u="sng" dirty="0" smtClean="0"/>
              <a:t>Character Data Type</a:t>
            </a:r>
          </a:p>
          <a:p>
            <a:r>
              <a:rPr lang="en-US" dirty="0" smtClean="0"/>
              <a:t>Char data type is used to store character values.</a:t>
            </a:r>
          </a:p>
          <a:p>
            <a:r>
              <a:rPr lang="en-US" dirty="0" smtClean="0"/>
              <a:t>It takes 1 byte in memory.</a:t>
            </a:r>
          </a:p>
          <a:p>
            <a:r>
              <a:rPr lang="en-US" dirty="0" smtClean="0"/>
              <a:t>It is used to represent a letter, number or punctuation marks and a few other symbols.</a:t>
            </a:r>
          </a:p>
          <a:p>
            <a:pPr marL="0" indent="0">
              <a:buNone/>
            </a:pPr>
            <a:r>
              <a:rPr lang="en-US" dirty="0" smtClean="0"/>
              <a:t>Character values are normally given in single quotes.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058" y="523055"/>
            <a:ext cx="47724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85" dirty="0">
                <a:latin typeface="+mn-lt"/>
              </a:rPr>
              <a:t>Data </a:t>
            </a:r>
            <a:r>
              <a:rPr sz="3600" b="1" spc="75" dirty="0">
                <a:latin typeface="+mn-lt"/>
              </a:rPr>
              <a:t>Types </a:t>
            </a:r>
            <a:r>
              <a:rPr sz="3600" b="1" spc="114" dirty="0">
                <a:latin typeface="+mn-lt"/>
              </a:rPr>
              <a:t>in</a:t>
            </a:r>
            <a:r>
              <a:rPr sz="3600" b="1" spc="-580" dirty="0">
                <a:latin typeface="+mn-lt"/>
              </a:rPr>
              <a:t> </a:t>
            </a:r>
            <a:r>
              <a:rPr sz="3600" b="1" spc="-175" dirty="0">
                <a:latin typeface="+mn-lt"/>
              </a:rPr>
              <a:t>C++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84590"/>
              </p:ext>
            </p:extLst>
          </p:nvPr>
        </p:nvGraphicFramePr>
        <p:xfrm>
          <a:off x="780289" y="2015363"/>
          <a:ext cx="10333734" cy="444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1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-128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short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-32,768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32,767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short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65,535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-2,147,483,648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2,147,483,647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4,294,967,295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-9,223,372,036,854,775,807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9,223,372,036,854,775,807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18,446,744,073,709,551,615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3.4 </a:t>
                      </a:r>
                      <a:r>
                        <a:rPr sz="1800" spc="229" dirty="0">
                          <a:latin typeface="Arial"/>
                          <a:cs typeface="Arial"/>
                        </a:rPr>
                        <a:t>×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950" spc="75" baseline="27777" dirty="0">
                          <a:latin typeface="Arial"/>
                          <a:cs typeface="Arial"/>
                        </a:rPr>
                        <a:t>−38</a:t>
                      </a:r>
                      <a:endParaRPr sz="1950" baseline="27777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3.4 </a:t>
                      </a:r>
                      <a:r>
                        <a:rPr sz="1800" spc="229" dirty="0">
                          <a:latin typeface="Arial"/>
                          <a:cs typeface="Arial"/>
                        </a:rPr>
                        <a:t>×</a:t>
                      </a:r>
                      <a:r>
                        <a:rPr sz="18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950" spc="22" baseline="27777" dirty="0">
                          <a:latin typeface="Arial"/>
                          <a:cs typeface="Arial"/>
                        </a:rPr>
                        <a:t>38</a:t>
                      </a:r>
                      <a:endParaRPr sz="1950" baseline="27777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1.7 </a:t>
                      </a:r>
                      <a:r>
                        <a:rPr sz="1800" spc="229" dirty="0">
                          <a:latin typeface="Arial"/>
                          <a:cs typeface="Arial"/>
                        </a:rPr>
                        <a:t>×</a:t>
                      </a:r>
                      <a:r>
                        <a:rPr sz="18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950" spc="75" baseline="27777" dirty="0">
                          <a:latin typeface="Arial"/>
                          <a:cs typeface="Arial"/>
                        </a:rPr>
                        <a:t>−308</a:t>
                      </a:r>
                      <a:endParaRPr sz="1950" baseline="27777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1.7 </a:t>
                      </a:r>
                      <a:r>
                        <a:rPr sz="1800" spc="229" dirty="0">
                          <a:latin typeface="Arial"/>
                          <a:cs typeface="Arial"/>
                        </a:rPr>
                        <a:t>×</a:t>
                      </a:r>
                      <a:r>
                        <a:rPr sz="18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950" spc="30" baseline="27777" dirty="0">
                          <a:latin typeface="Arial"/>
                          <a:cs typeface="Arial"/>
                        </a:rPr>
                        <a:t>308</a:t>
                      </a:r>
                      <a:endParaRPr sz="1950" baseline="27777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bool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true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46304"/>
            <a:ext cx="11049000" cy="59331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print character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include&lt;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clrscr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char ch1,ch2,sum;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ch1='A';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ch2='B';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&lt;&lt;"Character are: "&lt;&lt;ch1&lt;&lt;ch2;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707" b="1"/>
          <a:stretch/>
        </p:blipFill>
        <p:spPr>
          <a:xfrm>
            <a:off x="6754368" y="1999488"/>
            <a:ext cx="4450080" cy="25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1" y="164892"/>
            <a:ext cx="11637819" cy="60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Integer Overflow and Underflow</a:t>
            </a:r>
          </a:p>
          <a:p>
            <a:r>
              <a:rPr lang="en-US" dirty="0" smtClean="0"/>
              <a:t>Integer overflow occurs when the value assigned to an integer variable is more than maximum possible value.</a:t>
            </a:r>
          </a:p>
          <a:p>
            <a:r>
              <a:rPr lang="en-US" dirty="0" smtClean="0"/>
              <a:t>Integer underflow occurs when the value assigned to an integer  variable </a:t>
            </a:r>
          </a:p>
          <a:p>
            <a:pPr marL="0" indent="0">
              <a:buNone/>
            </a:pPr>
            <a:r>
              <a:rPr lang="en-US" dirty="0" smtClean="0"/>
              <a:t>Is less than possible minimum value.</a:t>
            </a:r>
          </a:p>
          <a:p>
            <a:r>
              <a:rPr lang="en-US" dirty="0" smtClean="0"/>
              <a:t>An integer variable  can stored values from -32768 to 32767.</a:t>
            </a:r>
          </a:p>
          <a:p>
            <a:r>
              <a:rPr lang="en-US" dirty="0" smtClean="0"/>
              <a:t>If assigned value is greater than 32767, it is known as </a:t>
            </a:r>
            <a:r>
              <a:rPr lang="en-US" b="1" dirty="0" smtClean="0"/>
              <a:t>integer overflow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assigned value is less than -32768, it is called </a:t>
            </a:r>
            <a:r>
              <a:rPr lang="en-US" b="1" dirty="0" smtClean="0"/>
              <a:t>integer underflow</a:t>
            </a:r>
          </a:p>
          <a:p>
            <a:r>
              <a:rPr lang="en-US" dirty="0">
                <a:solidFill>
                  <a:srgbClr val="FF0000"/>
                </a:solidFill>
              </a:rPr>
              <a:t>Integer overflow and underflow is not detected by compiler.</a:t>
            </a:r>
          </a:p>
          <a:p>
            <a:r>
              <a:rPr lang="en-US" dirty="0">
                <a:solidFill>
                  <a:srgbClr val="FF0000"/>
                </a:solidFill>
              </a:rPr>
              <a:t>But the result may become wrong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245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0"/>
            <a:ext cx="11910950" cy="67214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explains the concept of overflow and underflow.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# include 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short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testVar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=32767;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testVar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testVar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=testVar+1;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testVar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testVar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=testVar-1;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testVar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return0;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61" y="2434441"/>
            <a:ext cx="5225142" cy="2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1" y="134910"/>
            <a:ext cx="11737299" cy="6460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Scientific or Exponential Notation</a:t>
            </a:r>
          </a:p>
          <a:p>
            <a:r>
              <a:rPr lang="en-US" dirty="0" smtClean="0"/>
              <a:t>The real numbers can also be written in exponential or scientific notation.</a:t>
            </a:r>
          </a:p>
          <a:p>
            <a:r>
              <a:rPr lang="en-US" dirty="0" smtClean="0"/>
              <a:t>This notation represent large real number in a short way.</a:t>
            </a:r>
          </a:p>
          <a:p>
            <a:r>
              <a:rPr lang="en-US" dirty="0" smtClean="0"/>
              <a:t>The exponential notation consist of two parts.</a:t>
            </a:r>
          </a:p>
          <a:p>
            <a:r>
              <a:rPr lang="en-US" dirty="0" smtClean="0"/>
              <a:t>Mantissa</a:t>
            </a:r>
          </a:p>
          <a:p>
            <a:r>
              <a:rPr lang="en-US" dirty="0" smtClean="0"/>
              <a:t>Exponent</a:t>
            </a:r>
          </a:p>
          <a:p>
            <a:r>
              <a:rPr lang="en-US" dirty="0" smtClean="0"/>
              <a:t>The general form of writing real values in exponential notation is as follows </a:t>
            </a:r>
          </a:p>
          <a:p>
            <a:pPr marL="0" indent="0">
              <a:buNone/>
            </a:pPr>
            <a:r>
              <a:rPr lang="en-US" dirty="0" smtClean="0"/>
              <a:t>±m e ±n     OR         ±m E ±n  </a:t>
            </a:r>
          </a:p>
          <a:p>
            <a:r>
              <a:rPr lang="en-US" dirty="0" smtClean="0"/>
              <a:t>The value before  e is known as </a:t>
            </a:r>
            <a:r>
              <a:rPr lang="en-US" b="1" dirty="0" smtClean="0"/>
              <a:t>mantissa</a:t>
            </a:r>
            <a:r>
              <a:rPr lang="en-US" dirty="0" smtClean="0"/>
              <a:t> and the value after e is known as </a:t>
            </a:r>
            <a:r>
              <a:rPr lang="en-US" b="1" dirty="0" smtClean="0"/>
              <a:t>exponent.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0" y="359764"/>
            <a:ext cx="11932171" cy="63858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u="sng" dirty="0"/>
              <a:t>Increment Operator</a:t>
            </a:r>
            <a:endParaRPr lang="en-US" sz="3900" u="sng" dirty="0"/>
          </a:p>
          <a:p>
            <a:r>
              <a:rPr lang="en-US" dirty="0"/>
              <a:t>The increment operator is used to increase the value of a variable by 1.</a:t>
            </a:r>
          </a:p>
          <a:p>
            <a:r>
              <a:rPr lang="en-US" dirty="0"/>
              <a:t>It is denoted by the symbol ++.</a:t>
            </a:r>
          </a:p>
          <a:p>
            <a:r>
              <a:rPr lang="en-US" dirty="0"/>
              <a:t>It is unary operator and work with single variable.</a:t>
            </a:r>
          </a:p>
          <a:p>
            <a:r>
              <a:rPr lang="en-US" dirty="0"/>
              <a:t>The increment operator can be used in two forms.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000" b="1" u="sng" dirty="0" smtClean="0"/>
              <a:t>Prefix Form</a:t>
            </a:r>
          </a:p>
          <a:p>
            <a:r>
              <a:rPr lang="en-US" dirty="0"/>
              <a:t>In prefix form, the increment operator is written before the variable as follows:</a:t>
            </a:r>
          </a:p>
          <a:p>
            <a:pPr marL="0" indent="0">
              <a:buNone/>
            </a:pPr>
            <a:r>
              <a:rPr lang="en-US" dirty="0"/>
              <a:t>++y;</a:t>
            </a:r>
          </a:p>
          <a:p>
            <a:r>
              <a:rPr lang="en-US" dirty="0"/>
              <a:t>The above line increment the value of </a:t>
            </a:r>
            <a:r>
              <a:rPr lang="en-US" dirty="0" smtClean="0"/>
              <a:t>variable y by 1.</a:t>
            </a:r>
          </a:p>
          <a:p>
            <a:pPr marL="514350" indent="-514350">
              <a:buFont typeface="+mj-lt"/>
              <a:buAutoNum type="alphaLcPeriod" startAt="2"/>
            </a:pPr>
            <a:r>
              <a:rPr lang="en-US" sz="3000" b="1" u="sng" dirty="0" smtClean="0"/>
              <a:t>Postfix Form</a:t>
            </a:r>
          </a:p>
          <a:p>
            <a:r>
              <a:rPr lang="en-US" dirty="0" smtClean="0"/>
              <a:t>In </a:t>
            </a:r>
            <a:r>
              <a:rPr lang="en-US" dirty="0"/>
              <a:t>postfix form, the increment operator is written after the variable as follows:</a:t>
            </a:r>
          </a:p>
          <a:p>
            <a:pPr marL="0" indent="0">
              <a:buNone/>
            </a:pPr>
            <a:r>
              <a:rPr lang="en-US" dirty="0"/>
              <a:t>y++;</a:t>
            </a:r>
          </a:p>
          <a:p>
            <a:r>
              <a:rPr lang="en-US" dirty="0"/>
              <a:t>The above line also increment the value by 1.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364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629"/>
            <a:ext cx="12089081" cy="6626431"/>
          </a:xfrm>
        </p:spPr>
        <p:txBody>
          <a:bodyPr/>
          <a:lstStyle/>
          <a:p>
            <a:r>
              <a:rPr lang="en-US" dirty="0" smtClean="0"/>
              <a:t>Some important points about exponential notation is as follows.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Mantissa and exponent may be positive or negative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Exponent is always a integer value. It cannot be areal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absolute value must be greater or equal to 1 and less than 10.  </a:t>
            </a:r>
          </a:p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r>
              <a:rPr lang="en-US" dirty="0" smtClean="0"/>
              <a:t>Suppose we have a real number 1000.0 .It can be represented in scientific notation as 1.0 x10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also be written in exponential form as 1.0e3.</a:t>
            </a:r>
          </a:p>
          <a:p>
            <a:r>
              <a:rPr lang="en-US" dirty="0" smtClean="0"/>
              <a:t>In this example 1.0 is the mantissa and 3 is the value of exponent.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391886"/>
            <a:ext cx="11269683" cy="5785077"/>
          </a:xfrm>
        </p:spPr>
        <p:txBody>
          <a:bodyPr/>
          <a:lstStyle/>
          <a:p>
            <a:r>
              <a:rPr lang="en-US" dirty="0" smtClean="0"/>
              <a:t>Some examples of real numbers with scientific  and  exponential notations are as follows.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8" y="2398816"/>
            <a:ext cx="9155875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53" y="225631"/>
            <a:ext cx="11946577" cy="6543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Range and Precision</a:t>
            </a:r>
          </a:p>
          <a:p>
            <a:r>
              <a:rPr lang="en-US" dirty="0" smtClean="0"/>
              <a:t>The possible value that a floating type variable can store are describe in the term of range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Precision: </a:t>
            </a:r>
            <a:r>
              <a:rPr lang="en-US" dirty="0" smtClean="0"/>
              <a:t>The number of digits after the decimal point.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Range: </a:t>
            </a:r>
            <a:r>
              <a:rPr lang="en-US" dirty="0" smtClean="0"/>
              <a:t>Range is the exponential power of 10.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float</a:t>
            </a:r>
            <a:r>
              <a:rPr lang="en-US" dirty="0" smtClean="0"/>
              <a:t> variable has a precision of 6 digits and a range of 10</a:t>
            </a:r>
            <a:r>
              <a:rPr lang="en-US" baseline="30000" dirty="0" smtClean="0"/>
              <a:t>-38 </a:t>
            </a:r>
            <a:r>
              <a:rPr lang="en-US" dirty="0" smtClean="0"/>
              <a:t> to 10</a:t>
            </a:r>
            <a:r>
              <a:rPr lang="en-US" baseline="30000" dirty="0" smtClean="0"/>
              <a:t>+38</a:t>
            </a:r>
            <a:endParaRPr lang="en-US" dirty="0"/>
          </a:p>
          <a:p>
            <a:r>
              <a:rPr lang="en-US" dirty="0" smtClean="0"/>
              <a:t>Suppose we have a value 0.12345x10</a:t>
            </a:r>
            <a:r>
              <a:rPr lang="en-US" baseline="30000" dirty="0" smtClean="0"/>
              <a:t>3</a:t>
            </a:r>
            <a:r>
              <a:rPr lang="en-US" dirty="0" smtClean="0"/>
              <a:t> . The precision of this value is 5 and range is 3. Similarly, a value 0.123456x 10</a:t>
            </a:r>
            <a:r>
              <a:rPr lang="en-US" baseline="30000" dirty="0" smtClean="0"/>
              <a:t>-3</a:t>
            </a:r>
            <a:r>
              <a:rPr lang="en-US" dirty="0" smtClean="0"/>
              <a:t> has a precision of 6 digits and a range of-3.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double </a:t>
            </a:r>
            <a:r>
              <a:rPr lang="en-US" dirty="0" smtClean="0"/>
              <a:t>variable has a precision of 15 digits and a range of 10</a:t>
            </a:r>
            <a:r>
              <a:rPr lang="en-US" baseline="30000" dirty="0" smtClean="0"/>
              <a:t>-308</a:t>
            </a:r>
            <a:r>
              <a:rPr lang="en-US" dirty="0" smtClean="0"/>
              <a:t> to 10</a:t>
            </a:r>
            <a:r>
              <a:rPr lang="en-US" baseline="30000" dirty="0" smtClean="0"/>
              <a:t>+308</a:t>
            </a:r>
            <a:endParaRPr lang="en-US" dirty="0"/>
          </a:p>
          <a:p>
            <a:r>
              <a:rPr lang="en-US" dirty="0" smtClean="0"/>
              <a:t>A large precision provides more accuracy .</a:t>
            </a:r>
          </a:p>
          <a:p>
            <a:r>
              <a:rPr lang="en-US" dirty="0" smtClean="0"/>
              <a:t>If the value to be stored requires more precision ,double data type is more suitable than float.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427512"/>
            <a:ext cx="11661568" cy="574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Variables</a:t>
            </a:r>
          </a:p>
          <a:p>
            <a:pPr marL="0" indent="0">
              <a:buNone/>
            </a:pPr>
            <a:r>
              <a:rPr lang="en-US" sz="3600" spc="55" dirty="0">
                <a:latin typeface="Times New Roman"/>
                <a:cs typeface="Times New Roman"/>
              </a:rPr>
              <a:t>In</a:t>
            </a:r>
            <a:r>
              <a:rPr lang="en-US" sz="3600" spc="-75" dirty="0">
                <a:latin typeface="Times New Roman"/>
                <a:cs typeface="Times New Roman"/>
              </a:rPr>
              <a:t> </a:t>
            </a:r>
            <a:r>
              <a:rPr lang="en-US" sz="3600" spc="70" dirty="0">
                <a:latin typeface="Times New Roman"/>
                <a:cs typeface="Times New Roman"/>
              </a:rPr>
              <a:t>programming,</a:t>
            </a:r>
            <a:r>
              <a:rPr lang="en-US" sz="3600" spc="-90" dirty="0">
                <a:latin typeface="Times New Roman"/>
                <a:cs typeface="Times New Roman"/>
              </a:rPr>
              <a:t> </a:t>
            </a:r>
            <a:r>
              <a:rPr lang="en-US" sz="3600" spc="105" dirty="0">
                <a:latin typeface="Times New Roman"/>
                <a:cs typeface="Times New Roman"/>
              </a:rPr>
              <a:t>a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65" dirty="0">
                <a:latin typeface="Times New Roman"/>
                <a:cs typeface="Times New Roman"/>
              </a:rPr>
              <a:t>variable</a:t>
            </a:r>
            <a:r>
              <a:rPr lang="en-US" sz="3600" spc="-90" dirty="0">
                <a:latin typeface="Times New Roman"/>
                <a:cs typeface="Times New Roman"/>
              </a:rPr>
              <a:t> </a:t>
            </a:r>
            <a:r>
              <a:rPr lang="en-US" sz="3600" spc="45" dirty="0">
                <a:latin typeface="Times New Roman"/>
                <a:cs typeface="Times New Roman"/>
              </a:rPr>
              <a:t>is</a:t>
            </a:r>
            <a:r>
              <a:rPr lang="en-US" sz="3600" spc="-80" dirty="0">
                <a:latin typeface="Times New Roman"/>
                <a:cs typeface="Times New Roman"/>
              </a:rPr>
              <a:t> </a:t>
            </a:r>
            <a:r>
              <a:rPr lang="en-US" sz="3600" spc="120" dirty="0">
                <a:latin typeface="Times New Roman"/>
                <a:cs typeface="Times New Roman"/>
              </a:rPr>
              <a:t>the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100" dirty="0">
                <a:latin typeface="Times New Roman"/>
                <a:cs typeface="Times New Roman"/>
              </a:rPr>
              <a:t>memory</a:t>
            </a:r>
            <a:r>
              <a:rPr lang="en-US" sz="3600" spc="-60" dirty="0">
                <a:latin typeface="Times New Roman"/>
                <a:cs typeface="Times New Roman"/>
              </a:rPr>
              <a:t> </a:t>
            </a:r>
            <a:r>
              <a:rPr lang="en-US" sz="3600" spc="-65" dirty="0">
                <a:latin typeface="Times New Roman"/>
                <a:cs typeface="Times New Roman"/>
              </a:rPr>
              <a:t>(RAM)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60" dirty="0">
                <a:latin typeface="Times New Roman"/>
                <a:cs typeface="Times New Roman"/>
              </a:rPr>
              <a:t>location</a:t>
            </a:r>
            <a:r>
              <a:rPr lang="en-US" sz="3600" spc="-75" dirty="0">
                <a:latin typeface="Times New Roman"/>
                <a:cs typeface="Times New Roman"/>
              </a:rPr>
              <a:t> </a:t>
            </a:r>
            <a:r>
              <a:rPr lang="en-US" sz="3600" spc="125" dirty="0">
                <a:latin typeface="Times New Roman"/>
                <a:cs typeface="Times New Roman"/>
              </a:rPr>
              <a:t>that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75" dirty="0">
                <a:latin typeface="Times New Roman"/>
                <a:cs typeface="Times New Roman"/>
              </a:rPr>
              <a:t>can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110" dirty="0">
                <a:latin typeface="Times New Roman"/>
                <a:cs typeface="Times New Roman"/>
              </a:rPr>
              <a:t>store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125" dirty="0">
                <a:latin typeface="Times New Roman"/>
                <a:cs typeface="Times New Roman"/>
              </a:rPr>
              <a:t>the  </a:t>
            </a:r>
            <a:r>
              <a:rPr lang="en-US" sz="3600" spc="120" dirty="0">
                <a:latin typeface="Times New Roman"/>
                <a:cs typeface="Times New Roman"/>
              </a:rPr>
              <a:t>data</a:t>
            </a:r>
            <a:r>
              <a:rPr lang="en-US" sz="3600" spc="-80" dirty="0">
                <a:latin typeface="Times New Roman"/>
                <a:cs typeface="Times New Roman"/>
              </a:rPr>
              <a:t> </a:t>
            </a:r>
            <a:r>
              <a:rPr lang="en-US" sz="3600" spc="70" dirty="0" smtClean="0">
                <a:latin typeface="Times New Roman"/>
                <a:cs typeface="Times New Roman"/>
              </a:rPr>
              <a:t>temporary.</a:t>
            </a:r>
            <a:endParaRPr lang="en-US" sz="3600" b="1" dirty="0" smtClean="0"/>
          </a:p>
          <a:p>
            <a:r>
              <a:rPr lang="en-US" dirty="0" smtClean="0"/>
              <a:t>The variable is a named memory location or cell.</a:t>
            </a:r>
          </a:p>
          <a:p>
            <a:r>
              <a:rPr lang="en-US" dirty="0" smtClean="0"/>
              <a:t>It is used to store programs input data and computational results during execution.</a:t>
            </a:r>
          </a:p>
          <a:p>
            <a:r>
              <a:rPr lang="en-US" dirty="0" smtClean="0"/>
              <a:t>The value of variable may change during the execution of program. However the name of variable cannot be changed.</a:t>
            </a:r>
          </a:p>
          <a:p>
            <a:r>
              <a:rPr lang="en-US" dirty="0" smtClean="0"/>
              <a:t>The  variables are created in RAM. RAM is a temporary memory. That is why the data stored in variable is also temporary.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endParaRPr lang="en-US" dirty="0" smtClean="0"/>
          </a:p>
          <a:p>
            <a:r>
              <a:rPr lang="en-US" dirty="0" smtClean="0"/>
              <a:t>It can only be used and proceed during the execution of program. The data stored in variable is automatically remove when program 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648" y="497147"/>
            <a:ext cx="430187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45" dirty="0">
                <a:latin typeface="+mn-lt"/>
              </a:rPr>
              <a:t>Variables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75"/>
              </a:lnSpc>
            </a:pPr>
            <a:fld id="{81D60167-4931-47E6-BA6A-407CBD079E47}" type="slidenum">
              <a:rPr spc="130" dirty="0"/>
              <a:t>34</a:t>
            </a:fld>
            <a:endParaRPr spc="13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3512566"/>
            <a:ext cx="7878445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Consider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two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examples.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117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first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example,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have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variable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whose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name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solidFill>
                  <a:srgbClr val="00AF50"/>
                </a:solidFill>
                <a:latin typeface="Times New Roman"/>
                <a:cs typeface="Times New Roman"/>
              </a:rPr>
              <a:t>radius</a:t>
            </a:r>
            <a:r>
              <a:rPr sz="2400" spc="55" dirty="0">
                <a:latin typeface="Times New Roman"/>
                <a:cs typeface="Times New Roman"/>
              </a:rPr>
              <a:t>,  </a:t>
            </a:r>
            <a:r>
              <a:rPr sz="2400" spc="80" dirty="0">
                <a:latin typeface="Times New Roman"/>
                <a:cs typeface="Times New Roman"/>
              </a:rPr>
              <a:t>its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types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floating</a:t>
            </a:r>
            <a:r>
              <a:rPr sz="24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value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00AF50"/>
                </a:solidFill>
                <a:latin typeface="Times New Roman"/>
                <a:cs typeface="Times New Roman"/>
              </a:rPr>
              <a:t>25.5</a:t>
            </a:r>
            <a:r>
              <a:rPr sz="2400" spc="9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369" y="5423712"/>
            <a:ext cx="7230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second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example,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have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variable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whose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name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400" b="1" spc="80" dirty="0">
                <a:solidFill>
                  <a:srgbClr val="00AF50"/>
                </a:solidFill>
                <a:latin typeface="Times New Roman"/>
                <a:cs typeface="Times New Roman"/>
              </a:rPr>
              <a:t>option</a:t>
            </a:r>
            <a:r>
              <a:rPr sz="2400" spc="80" dirty="0">
                <a:latin typeface="Times New Roman"/>
                <a:cs typeface="Times New Roman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data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type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character</a:t>
            </a:r>
            <a:r>
              <a:rPr sz="24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value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4476" y="2415539"/>
            <a:ext cx="1388364" cy="15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3369" y="2463157"/>
            <a:ext cx="9458325" cy="9239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5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name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variable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C00000"/>
                </a:solidFill>
                <a:latin typeface="Times New Roman"/>
                <a:cs typeface="Times New Roman"/>
              </a:rPr>
              <a:t>identifier</a:t>
            </a:r>
            <a:r>
              <a:rPr sz="2400" spc="7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32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25.5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2451" y="2050237"/>
            <a:ext cx="775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radius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56292" y="4718303"/>
            <a:ext cx="1254252" cy="150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51083" y="5176520"/>
            <a:ext cx="266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7431" y="4354195"/>
            <a:ext cx="794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1F5F"/>
                </a:solidFill>
                <a:latin typeface="Times New Roman"/>
                <a:cs typeface="Times New Roman"/>
              </a:rPr>
              <a:t>opt</a:t>
            </a:r>
            <a:r>
              <a:rPr sz="20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75"/>
              </a:lnSpc>
            </a:pPr>
            <a:r>
              <a:rPr lang="pt-BR" spc="-50" smtClean="0"/>
              <a:t>.</a:t>
            </a:r>
            <a:endParaRPr lang="pt-BR" spc="-70" dirty="0"/>
          </a:p>
        </p:txBody>
      </p:sp>
    </p:spTree>
    <p:extLst>
      <p:ext uri="{BB962C8B-B14F-4D97-AF65-F5344CB8AC3E}">
        <p14:creationId xmlns:p14="http://schemas.microsoft.com/office/powerpoint/2010/main" val="41777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7" y="285008"/>
            <a:ext cx="12207835" cy="6572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Variable Declaration </a:t>
            </a:r>
          </a:p>
          <a:p>
            <a:r>
              <a:rPr lang="en-US" dirty="0" smtClean="0"/>
              <a:t>The process of specifying the variable name and its type is called variable declaration.</a:t>
            </a:r>
          </a:p>
          <a:p>
            <a:r>
              <a:rPr lang="en-US" spc="-240" dirty="0">
                <a:latin typeface="Times New Roman"/>
                <a:cs typeface="Times New Roman"/>
              </a:rPr>
              <a:t>A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65" dirty="0">
                <a:latin typeface="Times New Roman"/>
                <a:cs typeface="Times New Roman"/>
              </a:rPr>
              <a:t>variable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45" dirty="0">
                <a:latin typeface="Times New Roman"/>
                <a:cs typeface="Times New Roman"/>
              </a:rPr>
              <a:t>is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90" dirty="0">
                <a:latin typeface="Times New Roman"/>
                <a:cs typeface="Times New Roman"/>
              </a:rPr>
              <a:t>declared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when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100" dirty="0">
                <a:latin typeface="Times New Roman"/>
                <a:cs typeface="Times New Roman"/>
              </a:rPr>
              <a:t>we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100" dirty="0">
                <a:latin typeface="Times New Roman"/>
                <a:cs typeface="Times New Roman"/>
              </a:rPr>
              <a:t>do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not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90" dirty="0">
                <a:latin typeface="Times New Roman"/>
                <a:cs typeface="Times New Roman"/>
              </a:rPr>
              <a:t>know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120" dirty="0">
                <a:latin typeface="Times New Roman"/>
                <a:cs typeface="Times New Roman"/>
              </a:rPr>
              <a:t>the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value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95" dirty="0">
                <a:latin typeface="Times New Roman"/>
                <a:cs typeface="Times New Roman"/>
              </a:rPr>
              <a:t>to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100" dirty="0">
                <a:latin typeface="Times New Roman"/>
                <a:cs typeface="Times New Roman"/>
              </a:rPr>
              <a:t>be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stored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65" dirty="0">
                <a:latin typeface="Times New Roman"/>
                <a:cs typeface="Times New Roman"/>
              </a:rPr>
              <a:t>in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it</a:t>
            </a:r>
            <a:r>
              <a:rPr lang="en-US" spc="25" dirty="0" smtClean="0">
                <a:latin typeface="Times New Roman"/>
                <a:cs typeface="Times New Roman"/>
              </a:rPr>
              <a:t>.</a:t>
            </a:r>
            <a:endParaRPr lang="en-US" dirty="0" smtClean="0"/>
          </a:p>
          <a:p>
            <a:r>
              <a:rPr lang="en-US" dirty="0" smtClean="0"/>
              <a:t>A program can have as many variables as needed.</a:t>
            </a:r>
          </a:p>
          <a:p>
            <a:r>
              <a:rPr lang="en-US" dirty="0" smtClean="0"/>
              <a:t>All variables can be declared anywhere in the program before its use.</a:t>
            </a:r>
          </a:p>
          <a:p>
            <a:pPr marL="0" indent="0">
              <a:buNone/>
            </a:pPr>
            <a:r>
              <a:rPr lang="en-US" sz="3600" b="1" u="sng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declaring variable is as follows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data_type variable_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where,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data_type                         It indicates type of data that can be stored in variable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>
                <a:solidFill>
                  <a:schemeClr val="accent1"/>
                </a:solidFill>
              </a:rPr>
              <a:t>_ </a:t>
            </a:r>
            <a:r>
              <a:rPr lang="en-US" dirty="0" smtClean="0">
                <a:solidFill>
                  <a:schemeClr val="accent1"/>
                </a:solidFill>
              </a:rPr>
              <a:t>name                It refers to memory location of the variable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 smtClean="0"/>
              <a:t>Char grade;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71155"/>
            <a:ext cx="81616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30" dirty="0">
                <a:latin typeface="+mn-lt"/>
              </a:rPr>
              <a:t>Variable </a:t>
            </a:r>
            <a:r>
              <a:rPr sz="3600" b="1" u="sng" spc="95" dirty="0" smtClean="0">
                <a:latin typeface="+mn-lt"/>
              </a:rPr>
              <a:t>Declaration</a:t>
            </a:r>
            <a:endParaRPr sz="3600" b="1" u="sng" spc="-175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73496" y="3968496"/>
            <a:ext cx="1577340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6592" y="2259838"/>
            <a:ext cx="2372360" cy="163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035050" algn="l"/>
              </a:tabLst>
            </a:pPr>
            <a:r>
              <a:rPr sz="3200" b="1" spc="100" dirty="0">
                <a:solidFill>
                  <a:srgbClr val="006FC0"/>
                </a:solidFill>
                <a:latin typeface="Times New Roman"/>
                <a:cs typeface="Times New Roman"/>
              </a:rPr>
              <a:t>float	</a:t>
            </a:r>
            <a:r>
              <a:rPr sz="3200" b="1" spc="70" dirty="0">
                <a:latin typeface="Times New Roman"/>
                <a:cs typeface="Times New Roman"/>
              </a:rPr>
              <a:t>radius</a:t>
            </a:r>
            <a:r>
              <a:rPr sz="32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R="50165" algn="ctr">
              <a:lnSpc>
                <a:spcPct val="100000"/>
              </a:lnSpc>
            </a:pPr>
            <a:r>
              <a:rPr sz="2800" b="1" spc="95" dirty="0">
                <a:latin typeface="Times New Roman"/>
                <a:cs typeface="Times New Roman"/>
              </a:rPr>
              <a:t>radius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75"/>
              </a:lnSpc>
            </a:pPr>
            <a:r>
              <a:rPr lang="pt-BR" spc="-70" smtClean="0"/>
              <a:t>.</a:t>
            </a:r>
            <a:endParaRPr lang="pt-BR" spc="-70" dirty="0"/>
          </a:p>
        </p:txBody>
      </p:sp>
    </p:spTree>
    <p:extLst>
      <p:ext uri="{BB962C8B-B14F-4D97-AF65-F5344CB8AC3E}">
        <p14:creationId xmlns:p14="http://schemas.microsoft.com/office/powerpoint/2010/main" val="8952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334" y="584014"/>
            <a:ext cx="59251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30" dirty="0">
                <a:latin typeface="+mn-lt"/>
              </a:rPr>
              <a:t>Variable </a:t>
            </a:r>
            <a:r>
              <a:rPr sz="3600" b="1" u="sng" spc="95" dirty="0" smtClean="0">
                <a:latin typeface="+mn-lt"/>
              </a:rPr>
              <a:t>Declaration</a:t>
            </a:r>
            <a:endParaRPr sz="3600" b="1" u="sng" spc="-175" dirty="0">
              <a:latin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249170" y="2247772"/>
            <a:ext cx="6784340" cy="12757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1050290" algn="l"/>
                <a:tab pos="5136515" algn="l"/>
                <a:tab pos="6153150" algn="l"/>
              </a:tabLst>
            </a:pPr>
            <a:r>
              <a:rPr sz="30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char	</a:t>
            </a:r>
            <a:r>
              <a:rPr sz="3000" b="1" spc="180" dirty="0">
                <a:latin typeface="Times New Roman"/>
                <a:cs typeface="Times New Roman"/>
              </a:rPr>
              <a:t>v1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	</a:t>
            </a:r>
            <a:r>
              <a:rPr sz="3000" b="1" spc="120" dirty="0">
                <a:solidFill>
                  <a:srgbClr val="006FC0"/>
                </a:solidFill>
                <a:latin typeface="Times New Roman"/>
                <a:cs typeface="Times New Roman"/>
              </a:rPr>
              <a:t>long	</a:t>
            </a:r>
            <a:r>
              <a:rPr sz="3000" b="1" spc="180" dirty="0">
                <a:latin typeface="Times New Roman"/>
                <a:cs typeface="Times New Roman"/>
              </a:rPr>
              <a:t>v7</a:t>
            </a:r>
            <a:r>
              <a:rPr sz="3000" b="1" spc="-175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1871345" algn="l"/>
                <a:tab pos="2911475" algn="l"/>
                <a:tab pos="5136515" algn="l"/>
              </a:tabLst>
            </a:pPr>
            <a:r>
              <a:rPr sz="3000" b="1" spc="140" dirty="0">
                <a:solidFill>
                  <a:srgbClr val="006FC0"/>
                </a:solidFill>
                <a:latin typeface="Times New Roman"/>
                <a:cs typeface="Times New Roman"/>
              </a:rPr>
              <a:t>unsigned	</a:t>
            </a:r>
            <a:r>
              <a:rPr sz="30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char	</a:t>
            </a:r>
            <a:r>
              <a:rPr sz="3000" b="1" spc="180" dirty="0">
                <a:latin typeface="Times New Roman"/>
                <a:cs typeface="Times New Roman"/>
              </a:rPr>
              <a:t>v2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	</a:t>
            </a:r>
            <a:r>
              <a:rPr sz="3000" b="1" spc="140" dirty="0">
                <a:solidFill>
                  <a:srgbClr val="006FC0"/>
                </a:solidFill>
                <a:latin typeface="Times New Roman"/>
                <a:cs typeface="Times New Roman"/>
              </a:rPr>
              <a:t>unsigned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734" y="3040760"/>
            <a:ext cx="1661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sz="3000" b="1" spc="120" dirty="0">
                <a:solidFill>
                  <a:srgbClr val="006FC0"/>
                </a:solidFill>
                <a:latin typeface="Times New Roman"/>
                <a:cs typeface="Times New Roman"/>
              </a:rPr>
              <a:t>long	</a:t>
            </a:r>
            <a:r>
              <a:rPr sz="3000" b="1" spc="180" dirty="0">
                <a:latin typeface="Times New Roman"/>
                <a:cs typeface="Times New Roman"/>
              </a:rPr>
              <a:t>v8</a:t>
            </a:r>
            <a:r>
              <a:rPr sz="3000" b="1" spc="-180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170" y="3498399"/>
            <a:ext cx="7462520" cy="2524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95"/>
              </a:spcBef>
              <a:tabLst>
                <a:tab pos="753110" algn="l"/>
                <a:tab pos="1199515" algn="l"/>
                <a:tab pos="1873250" algn="l"/>
                <a:tab pos="3060700" algn="l"/>
                <a:tab pos="5136515" algn="l"/>
                <a:tab pos="6167120" algn="l"/>
                <a:tab pos="6191250" algn="l"/>
                <a:tab pos="6605905" algn="l"/>
              </a:tabLst>
            </a:pPr>
            <a:r>
              <a:rPr sz="3000" b="1" spc="135" dirty="0">
                <a:solidFill>
                  <a:srgbClr val="006FC0"/>
                </a:solidFill>
                <a:latin typeface="Times New Roman"/>
                <a:cs typeface="Times New Roman"/>
              </a:rPr>
              <a:t>short	</a:t>
            </a:r>
            <a:r>
              <a:rPr sz="3000" b="1" spc="180" dirty="0">
                <a:latin typeface="Times New Roman"/>
                <a:cs typeface="Times New Roman"/>
              </a:rPr>
              <a:t>v3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			</a:t>
            </a:r>
            <a:r>
              <a:rPr sz="300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float		</a:t>
            </a:r>
            <a:r>
              <a:rPr sz="3000" b="1" spc="180" dirty="0">
                <a:latin typeface="Times New Roman"/>
                <a:cs typeface="Times New Roman"/>
              </a:rPr>
              <a:t>v9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3000" b="1" spc="140" dirty="0">
                <a:solidFill>
                  <a:srgbClr val="006FC0"/>
                </a:solidFill>
                <a:latin typeface="Times New Roman"/>
                <a:cs typeface="Times New Roman"/>
              </a:rPr>
              <a:t>unsigned	</a:t>
            </a:r>
            <a:r>
              <a:rPr sz="3000" b="1" spc="135" dirty="0">
                <a:solidFill>
                  <a:srgbClr val="006FC0"/>
                </a:solidFill>
                <a:latin typeface="Times New Roman"/>
                <a:cs typeface="Times New Roman"/>
              </a:rPr>
              <a:t>short	</a:t>
            </a:r>
            <a:r>
              <a:rPr sz="3000" b="1" spc="185" dirty="0">
                <a:latin typeface="Times New Roman"/>
                <a:cs typeface="Times New Roman"/>
              </a:rPr>
              <a:t>v4</a:t>
            </a:r>
            <a:r>
              <a:rPr sz="3000" b="1" spc="-105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	</a:t>
            </a:r>
            <a:r>
              <a:rPr sz="3000" b="1" spc="145" dirty="0">
                <a:solidFill>
                  <a:srgbClr val="006FC0"/>
                </a:solidFill>
                <a:latin typeface="Times New Roman"/>
                <a:cs typeface="Times New Roman"/>
              </a:rPr>
              <a:t>double	</a:t>
            </a:r>
            <a:r>
              <a:rPr sz="3000" b="1" spc="215" dirty="0">
                <a:latin typeface="Times New Roman"/>
                <a:cs typeface="Times New Roman"/>
              </a:rPr>
              <a:t>v10</a:t>
            </a:r>
            <a:r>
              <a:rPr sz="3000" b="1" spc="-200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30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3000" b="1" spc="180" dirty="0">
                <a:latin typeface="Times New Roman"/>
                <a:cs typeface="Times New Roman"/>
              </a:rPr>
              <a:t>v5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			</a:t>
            </a:r>
            <a:r>
              <a:rPr sz="3000" b="1" spc="145" dirty="0">
                <a:solidFill>
                  <a:srgbClr val="006FC0"/>
                </a:solidFill>
                <a:latin typeface="Times New Roman"/>
                <a:cs typeface="Times New Roman"/>
              </a:rPr>
              <a:t>bool	</a:t>
            </a:r>
            <a:r>
              <a:rPr sz="3000" b="1" spc="215" dirty="0">
                <a:latin typeface="Times New Roman"/>
                <a:cs typeface="Times New Roman"/>
              </a:rPr>
              <a:t>v11</a:t>
            </a:r>
            <a:r>
              <a:rPr sz="3000" b="1" spc="-114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1871345" algn="l"/>
                <a:tab pos="2614295" algn="l"/>
              </a:tabLst>
            </a:pPr>
            <a:r>
              <a:rPr sz="3000" b="1" spc="140" dirty="0">
                <a:solidFill>
                  <a:srgbClr val="006FC0"/>
                </a:solidFill>
                <a:latin typeface="Times New Roman"/>
                <a:cs typeface="Times New Roman"/>
              </a:rPr>
              <a:t>unsigned	</a:t>
            </a:r>
            <a:r>
              <a:rPr sz="30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3000" b="1" spc="185" dirty="0">
                <a:latin typeface="Times New Roman"/>
                <a:cs typeface="Times New Roman"/>
              </a:rPr>
              <a:t>v6</a:t>
            </a:r>
            <a:r>
              <a:rPr sz="3000" b="1" spc="-100" dirty="0"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8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0627"/>
            <a:ext cx="12077205" cy="6602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Rules of Declaring Variable</a:t>
            </a:r>
          </a:p>
          <a:p>
            <a:r>
              <a:rPr lang="en-US" dirty="0" smtClean="0"/>
              <a:t>Following are the rules for naming variables in C++ language.</a:t>
            </a:r>
          </a:p>
          <a:p>
            <a:r>
              <a:rPr lang="en-US" dirty="0" smtClean="0"/>
              <a:t>Variable may include letters ,numbers and underscore(_).</a:t>
            </a:r>
          </a:p>
          <a:p>
            <a:r>
              <a:rPr lang="en-US" dirty="0" smtClean="0"/>
              <a:t>The first character of variable must be a letter or underscore_. The use of underscore is not recommended. The variable 9minutes,#home are invalid.</a:t>
            </a:r>
          </a:p>
          <a:p>
            <a:r>
              <a:rPr lang="en-US" dirty="0" smtClean="0"/>
              <a:t>Blank spaces are not allowed in variable names. </a:t>
            </a:r>
            <a:r>
              <a:rPr lang="en-US" dirty="0"/>
              <a:t>T</a:t>
            </a:r>
            <a:r>
              <a:rPr lang="en-US" dirty="0" smtClean="0"/>
              <a:t>he variable my </a:t>
            </a: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and your car are invalid.</a:t>
            </a:r>
          </a:p>
          <a:p>
            <a:r>
              <a:rPr lang="en-US" dirty="0" smtClean="0"/>
              <a:t>Both upper and lower cases are allowed. A user defined variable is conventionally written in lower case. The constants are conventionally written in upper case. </a:t>
            </a:r>
          </a:p>
          <a:p>
            <a:pPr marL="0" indent="0">
              <a:buNone/>
            </a:pPr>
            <a:r>
              <a:rPr lang="en-US" sz="3600" b="1" dirty="0" smtClean="0"/>
              <a:t>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94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05" y="356260"/>
            <a:ext cx="11851574" cy="5820703"/>
          </a:xfrm>
        </p:spPr>
        <p:txBody>
          <a:bodyPr/>
          <a:lstStyle/>
          <a:p>
            <a:r>
              <a:rPr lang="en-US" dirty="0"/>
              <a:t>Special symbols cannot be used as variable names.</a:t>
            </a:r>
          </a:p>
          <a:p>
            <a:r>
              <a:rPr lang="en-US" dirty="0"/>
              <a:t>Reserved words cannot be used as variable  names. The names </a:t>
            </a:r>
            <a:r>
              <a:rPr lang="en-US" dirty="0" err="1"/>
              <a:t>int</a:t>
            </a:r>
            <a:r>
              <a:rPr lang="en-US" dirty="0"/>
              <a:t>, void and while are invalid variables.</a:t>
            </a:r>
          </a:p>
          <a:p>
            <a:r>
              <a:rPr lang="en-US" dirty="0" smtClean="0"/>
              <a:t>A  variable can be up to 31 characters </a:t>
            </a:r>
            <a:r>
              <a:rPr lang="en-US" dirty="0"/>
              <a:t>l</a:t>
            </a:r>
            <a:r>
              <a:rPr lang="en-US" dirty="0" smtClean="0"/>
              <a:t>ong for many compilers. If a variable consists of more than 31 characters, only first 31 character will be used. </a:t>
            </a:r>
            <a:r>
              <a:rPr lang="en-US" dirty="0"/>
              <a:t>T</a:t>
            </a:r>
            <a:r>
              <a:rPr lang="en-US" dirty="0" smtClean="0"/>
              <a:t>he remaining character will be ignored.</a:t>
            </a:r>
          </a:p>
          <a:p>
            <a:r>
              <a:rPr lang="en-US" dirty="0" smtClean="0"/>
              <a:t>A variable can be declared for only one data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9508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+mn-lt"/>
              </a:rPr>
              <a:t>Difference between Postfix &amp; prefix Increment</a:t>
            </a:r>
            <a:endParaRPr lang="en-US" sz="3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9508"/>
            <a:ext cx="12192000" cy="5966085"/>
          </a:xfrm>
        </p:spPr>
        <p:txBody>
          <a:bodyPr/>
          <a:lstStyle/>
          <a:p>
            <a:r>
              <a:rPr lang="en-US" dirty="0" smtClean="0"/>
              <a:t>When increment operator is used independently postfix and prefix form work similarly. </a:t>
            </a:r>
            <a:r>
              <a:rPr lang="en-US" dirty="0"/>
              <a:t>F</a:t>
            </a:r>
            <a:r>
              <a:rPr lang="en-US" dirty="0" smtClean="0"/>
              <a:t>or example the result of A++ and ++A is same.</a:t>
            </a:r>
          </a:p>
          <a:p>
            <a:r>
              <a:rPr lang="en-US" dirty="0" smtClean="0"/>
              <a:t>But when increment operator is used in larger expression with other operators the postfix and prefix forms work differently. The result of two expressions A=++B and A=B++ are different.</a:t>
            </a:r>
          </a:p>
          <a:p>
            <a:r>
              <a:rPr lang="en-US" dirty="0" smtClean="0"/>
              <a:t> In </a:t>
            </a:r>
            <a:r>
              <a:rPr lang="en-US" b="1" dirty="0" smtClean="0"/>
              <a:t>prefix form </a:t>
            </a:r>
            <a:r>
              <a:rPr lang="en-US" dirty="0" smtClean="0"/>
              <a:t>the statement </a:t>
            </a:r>
            <a:r>
              <a:rPr lang="en-US" b="1" dirty="0" smtClean="0"/>
              <a:t>A=++B </a:t>
            </a:r>
            <a:r>
              <a:rPr lang="en-US" dirty="0" smtClean="0"/>
              <a:t>works in following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increments the value of B by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assigns the value.</a:t>
            </a:r>
          </a:p>
          <a:p>
            <a:pPr marL="0" indent="0">
              <a:buNone/>
            </a:pPr>
            <a:r>
              <a:rPr lang="en-US" dirty="0" smtClean="0"/>
              <a:t>The above statement is equivalent to following two statements.</a:t>
            </a:r>
          </a:p>
          <a:p>
            <a:pPr marL="0" indent="0">
              <a:buNone/>
            </a:pPr>
            <a:r>
              <a:rPr lang="en-US" dirty="0" smtClean="0"/>
              <a:t>++B;</a:t>
            </a:r>
          </a:p>
          <a:p>
            <a:pPr marL="0" indent="0">
              <a:buNone/>
            </a:pPr>
            <a:r>
              <a:rPr lang="en-US" dirty="0" smtClean="0"/>
              <a:t>A=B; </a:t>
            </a:r>
          </a:p>
        </p:txBody>
      </p:sp>
    </p:spTree>
    <p:extLst>
      <p:ext uri="{BB962C8B-B14F-4D97-AF65-F5344CB8AC3E}">
        <p14:creationId xmlns:p14="http://schemas.microsoft.com/office/powerpoint/2010/main" val="20297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380010"/>
            <a:ext cx="11542816" cy="579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Variable Initialization </a:t>
            </a:r>
          </a:p>
          <a:p>
            <a:r>
              <a:rPr lang="en-US" dirty="0" smtClean="0"/>
              <a:t>The process of assigning a value to a variable  at the time of declaration is  known as variable initialization.</a:t>
            </a:r>
          </a:p>
          <a:p>
            <a:r>
              <a:rPr lang="en-US" dirty="0" smtClean="0"/>
              <a:t>The equal sign is used to initialize a variable.</a:t>
            </a:r>
          </a:p>
          <a:p>
            <a:r>
              <a:rPr lang="en-US" dirty="0" smtClean="0"/>
              <a:t>Variable name is given on the left side and value is given on the right side of equal sign.</a:t>
            </a:r>
          </a:p>
          <a:p>
            <a:r>
              <a:rPr lang="en-US" dirty="0" smtClean="0"/>
              <a:t>The C++ compiler automatically sets aside some memory for the variable when it is declared.</a:t>
            </a:r>
          </a:p>
          <a:p>
            <a:r>
              <a:rPr lang="en-US" dirty="0" smtClean="0"/>
              <a:t>The memory location may contain meaning less data known as </a:t>
            </a:r>
            <a:r>
              <a:rPr lang="en-US" b="1" dirty="0" smtClean="0"/>
              <a:t>garbage value.</a:t>
            </a:r>
          </a:p>
          <a:p>
            <a:r>
              <a:rPr lang="en-US" dirty="0" smtClean="0"/>
              <a:t> It may produce some unexpected results in some computations.</a:t>
            </a:r>
          </a:p>
          <a:p>
            <a:r>
              <a:rPr lang="en-US" dirty="0" smtClean="0"/>
              <a:t>All variables should be initialized to avoid this problem.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106878"/>
            <a:ext cx="11982203" cy="650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initializing a variable is as follows: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type_name variable =value;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Where,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type_name         It indicates the data type of variable to be initialized.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               It is the name of variable to be initialized.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=                           It is the assignment operator used to initialize a variable.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Value                   It is the value to initialize a variable.</a:t>
            </a:r>
          </a:p>
        </p:txBody>
      </p:sp>
    </p:spTree>
    <p:extLst>
      <p:ext uri="{BB962C8B-B14F-4D97-AF65-F5344CB8AC3E}">
        <p14:creationId xmlns:p14="http://schemas.microsoft.com/office/powerpoint/2010/main" val="19503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348" y="657167"/>
            <a:ext cx="635889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30" dirty="0">
                <a:latin typeface="+mn-lt"/>
              </a:rPr>
              <a:t>Variable </a:t>
            </a:r>
            <a:r>
              <a:rPr lang="en-US" sz="3600" b="1" u="sng" spc="60" dirty="0">
                <a:latin typeface="+mn-lt"/>
              </a:rPr>
              <a:t>Definition/Initialization</a:t>
            </a:r>
            <a:endParaRPr sz="3600" b="1" u="sng" spc="-175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746505" y="2174189"/>
            <a:ext cx="10197465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4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variable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defined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when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know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exact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value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stored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80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define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variable,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need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specify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three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things: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solidFill>
                  <a:srgbClr val="C00000"/>
                </a:solidFill>
                <a:latin typeface="Times New Roman"/>
                <a:cs typeface="Times New Roman"/>
              </a:rPr>
              <a:t>name</a:t>
            </a:r>
            <a:r>
              <a:rPr sz="2400" spc="85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type</a:t>
            </a:r>
            <a:r>
              <a:rPr sz="240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value</a:t>
            </a:r>
            <a:r>
              <a:rPr sz="2400" spc="6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tabLst>
                <a:tab pos="2219960" algn="l"/>
                <a:tab pos="5130165" algn="l"/>
                <a:tab pos="5549265" algn="l"/>
              </a:tabLst>
            </a:pPr>
            <a:r>
              <a:rPr sz="3200" b="1" spc="70" dirty="0">
                <a:solidFill>
                  <a:srgbClr val="006FC0"/>
                </a:solidFill>
                <a:latin typeface="Times New Roman"/>
                <a:cs typeface="Times New Roman"/>
              </a:rPr>
              <a:t>data_type	</a:t>
            </a:r>
            <a:r>
              <a:rPr sz="3200" b="1" spc="90" dirty="0">
                <a:latin typeface="Times New Roman"/>
                <a:cs typeface="Times New Roman"/>
              </a:rPr>
              <a:t>variable_name	</a:t>
            </a:r>
            <a:r>
              <a:rPr sz="3200" b="1" spc="70" dirty="0">
                <a:latin typeface="Times New Roman"/>
                <a:cs typeface="Times New Roman"/>
              </a:rPr>
              <a:t>=	</a:t>
            </a:r>
            <a:r>
              <a:rPr sz="32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value</a:t>
            </a:r>
            <a:r>
              <a:rPr sz="32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74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47355"/>
            <a:ext cx="662177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30" dirty="0">
                <a:latin typeface="+mn-lt"/>
              </a:rPr>
              <a:t>Variable </a:t>
            </a:r>
            <a:r>
              <a:rPr lang="en-US" sz="3600" b="1" spc="60" dirty="0">
                <a:latin typeface="+mn-lt"/>
              </a:rPr>
              <a:t>Definition/Initialization</a:t>
            </a:r>
            <a:endParaRPr sz="3600" b="1" spc="-175" dirty="0">
              <a:latin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111878" y="3042869"/>
            <a:ext cx="1292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680" algn="l"/>
              </a:tabLst>
            </a:pPr>
            <a:r>
              <a:rPr sz="2400" b="1" spc="145" dirty="0">
                <a:latin typeface="Times New Roman"/>
                <a:cs typeface="Times New Roman"/>
              </a:rPr>
              <a:t>v2	</a:t>
            </a:r>
            <a:r>
              <a:rPr sz="2400" b="1" spc="55" dirty="0">
                <a:latin typeface="Times New Roman"/>
                <a:cs typeface="Times New Roman"/>
              </a:rPr>
              <a:t>= </a:t>
            </a:r>
            <a:r>
              <a:rPr sz="24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‘w’</a:t>
            </a:r>
            <a:r>
              <a:rPr sz="2400" b="1" spc="-2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227" y="4073779"/>
            <a:ext cx="119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5" dirty="0">
                <a:latin typeface="Times New Roman"/>
                <a:cs typeface="Times New Roman"/>
              </a:rPr>
              <a:t>v4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50" dirty="0">
                <a:latin typeface="Times New Roman"/>
                <a:cs typeface="Times New Roman"/>
              </a:rPr>
              <a:t>=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215" dirty="0">
                <a:solidFill>
                  <a:srgbClr val="00AF50"/>
                </a:solidFill>
                <a:latin typeface="Times New Roman"/>
                <a:cs typeface="Times New Roman"/>
              </a:rPr>
              <a:t>64</a:t>
            </a:r>
            <a:r>
              <a:rPr sz="24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1970" y="2379163"/>
            <a:ext cx="3844925" cy="311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4795">
              <a:lnSpc>
                <a:spcPct val="140900"/>
              </a:lnSpc>
              <a:spcBef>
                <a:spcPts val="95"/>
              </a:spcBef>
              <a:tabLst>
                <a:tab pos="601980" algn="l"/>
                <a:tab pos="842644" algn="l"/>
                <a:tab pos="960119" algn="l"/>
                <a:tab pos="1318260" algn="l"/>
                <a:tab pos="1435735" algn="l"/>
                <a:tab pos="1500505" algn="l"/>
              </a:tabLst>
            </a:pPr>
            <a:r>
              <a:rPr sz="2400" b="1" spc="70" dirty="0">
                <a:solidFill>
                  <a:srgbClr val="006FC0"/>
                </a:solidFill>
                <a:latin typeface="Times New Roman"/>
                <a:cs typeface="Times New Roman"/>
              </a:rPr>
              <a:t>char	</a:t>
            </a:r>
            <a:r>
              <a:rPr sz="2400" b="1" spc="145" dirty="0">
                <a:latin typeface="Times New Roman"/>
                <a:cs typeface="Times New Roman"/>
              </a:rPr>
              <a:t>v1	</a:t>
            </a:r>
            <a:r>
              <a:rPr sz="2400" b="1" spc="50" dirty="0">
                <a:latin typeface="Times New Roman"/>
                <a:cs typeface="Times New Roman"/>
              </a:rPr>
              <a:t>= </a:t>
            </a:r>
            <a:r>
              <a:rPr sz="24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‘w’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4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unsigned			</a:t>
            </a:r>
            <a:r>
              <a:rPr sz="2400" b="1" spc="70" dirty="0">
                <a:solidFill>
                  <a:srgbClr val="006FC0"/>
                </a:solidFill>
                <a:latin typeface="Times New Roman"/>
                <a:cs typeface="Times New Roman"/>
              </a:rPr>
              <a:t>char  </a:t>
            </a:r>
            <a:r>
              <a:rPr sz="24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short		</a:t>
            </a:r>
            <a:r>
              <a:rPr sz="2400" b="1" spc="145" dirty="0">
                <a:latin typeface="Times New Roman"/>
                <a:cs typeface="Times New Roman"/>
              </a:rPr>
              <a:t>v3		</a:t>
            </a:r>
            <a:r>
              <a:rPr sz="2400" b="1" spc="50" dirty="0">
                <a:latin typeface="Times New Roman"/>
                <a:cs typeface="Times New Roman"/>
              </a:rPr>
              <a:t>= </a:t>
            </a:r>
            <a:r>
              <a:rPr sz="24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-24</a:t>
            </a:r>
            <a:r>
              <a:rPr sz="2400" b="1" spc="-2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4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unsigned			short  </a:t>
            </a:r>
            <a:r>
              <a:rPr sz="240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2400" b="1" spc="145" dirty="0">
                <a:latin typeface="Times New Roman"/>
                <a:cs typeface="Times New Roman"/>
              </a:rPr>
              <a:t>v5 </a:t>
            </a:r>
            <a:r>
              <a:rPr sz="2400" b="1" spc="55" dirty="0">
                <a:latin typeface="Times New Roman"/>
                <a:cs typeface="Times New Roman"/>
              </a:rPr>
              <a:t>= </a:t>
            </a:r>
            <a:r>
              <a:rPr sz="2400" b="1" spc="215" dirty="0">
                <a:solidFill>
                  <a:srgbClr val="00AF50"/>
                </a:solidFill>
                <a:latin typeface="Times New Roman"/>
                <a:cs typeface="Times New Roman"/>
              </a:rPr>
              <a:t>5847</a:t>
            </a:r>
            <a:r>
              <a:rPr sz="2400" b="1" spc="-43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499870" algn="l"/>
                <a:tab pos="2092960" algn="l"/>
              </a:tabLst>
            </a:pPr>
            <a:r>
              <a:rPr sz="24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unsigned	</a:t>
            </a:r>
            <a:r>
              <a:rPr sz="24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2400" b="1" spc="145" dirty="0">
                <a:latin typeface="Times New Roman"/>
                <a:cs typeface="Times New Roman"/>
              </a:rPr>
              <a:t>v6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50" dirty="0">
                <a:latin typeface="Times New Roman"/>
                <a:cs typeface="Times New Roman"/>
              </a:rPr>
              <a:t>=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8552</a:t>
            </a: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7089" y="2287016"/>
            <a:ext cx="4956175" cy="270827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821690" algn="l"/>
              </a:tabLst>
            </a:pPr>
            <a:r>
              <a:rPr sz="2400" b="1" spc="95" dirty="0">
                <a:solidFill>
                  <a:srgbClr val="006FC0"/>
                </a:solidFill>
                <a:latin typeface="Times New Roman"/>
                <a:cs typeface="Times New Roman"/>
              </a:rPr>
              <a:t>long	</a:t>
            </a:r>
            <a:r>
              <a:rPr sz="2400" b="1" spc="145" dirty="0">
                <a:latin typeface="Times New Roman"/>
                <a:cs typeface="Times New Roman"/>
              </a:rPr>
              <a:t>v7 </a:t>
            </a:r>
            <a:r>
              <a:rPr sz="2400" b="1" spc="50" dirty="0">
                <a:latin typeface="Times New Roman"/>
                <a:cs typeface="Times New Roman"/>
              </a:rPr>
              <a:t>= </a:t>
            </a:r>
            <a:r>
              <a:rPr sz="2400" b="1" spc="160" dirty="0">
                <a:solidFill>
                  <a:srgbClr val="00AF50"/>
                </a:solidFill>
                <a:latin typeface="Times New Roman"/>
                <a:cs typeface="Times New Roman"/>
              </a:rPr>
              <a:t>25486655</a:t>
            </a:r>
            <a:r>
              <a:rPr sz="2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b="1" spc="-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tabLst>
                <a:tab pos="853440" algn="l"/>
                <a:tab pos="1499870" algn="l"/>
                <a:tab pos="2310765" algn="l"/>
              </a:tabLst>
            </a:pPr>
            <a:r>
              <a:rPr sz="24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unsigned	</a:t>
            </a:r>
            <a:r>
              <a:rPr sz="2400" b="1" spc="95" dirty="0">
                <a:solidFill>
                  <a:srgbClr val="006FC0"/>
                </a:solidFill>
                <a:latin typeface="Times New Roman"/>
                <a:cs typeface="Times New Roman"/>
              </a:rPr>
              <a:t>long	</a:t>
            </a:r>
            <a:r>
              <a:rPr sz="2400" b="1" spc="145" dirty="0">
                <a:latin typeface="Times New Roman"/>
                <a:cs typeface="Times New Roman"/>
              </a:rPr>
              <a:t>v8 </a:t>
            </a:r>
            <a:r>
              <a:rPr sz="2400" b="1" spc="50" dirty="0">
                <a:latin typeface="Times New Roman"/>
                <a:cs typeface="Times New Roman"/>
              </a:rPr>
              <a:t>= </a:t>
            </a:r>
            <a:r>
              <a:rPr sz="24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58622455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UL</a:t>
            </a:r>
            <a:r>
              <a:rPr sz="2400" b="1" spc="-4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400" b="1" spc="70" dirty="0">
                <a:solidFill>
                  <a:srgbClr val="006FC0"/>
                </a:solidFill>
                <a:latin typeface="Times New Roman"/>
                <a:cs typeface="Times New Roman"/>
              </a:rPr>
              <a:t>float	</a:t>
            </a:r>
            <a:r>
              <a:rPr sz="2400" b="1" spc="145" dirty="0">
                <a:latin typeface="Times New Roman"/>
                <a:cs typeface="Times New Roman"/>
              </a:rPr>
              <a:t>v9 </a:t>
            </a:r>
            <a:r>
              <a:rPr sz="2400" b="1" spc="55" dirty="0">
                <a:latin typeface="Times New Roman"/>
                <a:cs typeface="Times New Roman"/>
              </a:rPr>
              <a:t>= </a:t>
            </a:r>
            <a:r>
              <a:rPr sz="2400" b="1" spc="135" dirty="0">
                <a:solidFill>
                  <a:srgbClr val="00AF50"/>
                </a:solidFill>
                <a:latin typeface="Times New Roman"/>
                <a:cs typeface="Times New Roman"/>
              </a:rPr>
              <a:t>25.4856</a:t>
            </a:r>
            <a:r>
              <a:rPr sz="2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187450" algn="l"/>
              </a:tabLst>
            </a:pPr>
            <a:r>
              <a:rPr sz="2400" b="1" spc="114" dirty="0">
                <a:solidFill>
                  <a:srgbClr val="006FC0"/>
                </a:solidFill>
                <a:latin typeface="Times New Roman"/>
                <a:cs typeface="Times New Roman"/>
              </a:rPr>
              <a:t>double	</a:t>
            </a:r>
            <a:r>
              <a:rPr sz="2400" b="1" spc="165" dirty="0">
                <a:latin typeface="Times New Roman"/>
                <a:cs typeface="Times New Roman"/>
              </a:rPr>
              <a:t>v10 </a:t>
            </a:r>
            <a:r>
              <a:rPr sz="2400" b="1" spc="50" dirty="0">
                <a:latin typeface="Times New Roman"/>
                <a:cs typeface="Times New Roman"/>
              </a:rPr>
              <a:t>= </a:t>
            </a:r>
            <a:r>
              <a:rPr sz="2400" b="1" spc="190" dirty="0">
                <a:solidFill>
                  <a:srgbClr val="00AF50"/>
                </a:solidFill>
                <a:latin typeface="Times New Roman"/>
                <a:cs typeface="Times New Roman"/>
              </a:rPr>
              <a:t>5685.2154785</a:t>
            </a:r>
            <a:r>
              <a:rPr sz="2400" b="1" spc="-3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833755" algn="l"/>
              </a:tabLst>
            </a:pPr>
            <a:r>
              <a:rPr sz="2400" b="1" spc="114" dirty="0">
                <a:solidFill>
                  <a:srgbClr val="006FC0"/>
                </a:solidFill>
                <a:latin typeface="Times New Roman"/>
                <a:cs typeface="Times New Roman"/>
              </a:rPr>
              <a:t>bool	</a:t>
            </a:r>
            <a:r>
              <a:rPr sz="2400" b="1" spc="165" dirty="0">
                <a:latin typeface="Times New Roman"/>
                <a:cs typeface="Times New Roman"/>
              </a:rPr>
              <a:t>v11 </a:t>
            </a:r>
            <a:r>
              <a:rPr sz="2400" b="1" spc="50" dirty="0">
                <a:latin typeface="Times New Roman"/>
                <a:cs typeface="Times New Roman"/>
              </a:rPr>
              <a:t>= </a:t>
            </a:r>
            <a:r>
              <a:rPr sz="2400" b="1" spc="100" dirty="0">
                <a:solidFill>
                  <a:srgbClr val="00AF50"/>
                </a:solidFill>
                <a:latin typeface="Times New Roman"/>
                <a:cs typeface="Times New Roman"/>
              </a:rPr>
              <a:t>true</a:t>
            </a:r>
            <a:r>
              <a:rPr sz="2400" b="1" spc="-4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6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" y="921072"/>
            <a:ext cx="11257280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823555"/>
            <a:ext cx="489775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125" dirty="0" smtClean="0">
                <a:latin typeface="+mn-lt"/>
              </a:rPr>
              <a:t>Constants</a:t>
            </a:r>
            <a:endParaRPr sz="3600" b="1" u="sng" spc="-170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73024" y="2011425"/>
            <a:ext cx="11044935" cy="394851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5080" indent="-286385">
              <a:lnSpc>
                <a:spcPts val="2380"/>
              </a:lnSpc>
              <a:spcBef>
                <a:spcPts val="390"/>
              </a:spcBef>
              <a:buClr>
                <a:srgbClr val="8D1515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22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constant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variable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whose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value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can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not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altered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during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execution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the  </a:t>
            </a:r>
            <a:r>
              <a:rPr sz="2200" spc="65" dirty="0">
                <a:latin typeface="Times New Roman"/>
                <a:cs typeface="Times New Roman"/>
              </a:rPr>
              <a:t>program.</a:t>
            </a:r>
            <a:endParaRPr sz="2200" dirty="0">
              <a:latin typeface="Times New Roman"/>
              <a:cs typeface="Times New Roman"/>
            </a:endParaRPr>
          </a:p>
          <a:p>
            <a:pPr marL="299085" indent="-286385">
              <a:lnSpc>
                <a:spcPts val="2510"/>
              </a:lnSpc>
              <a:spcBef>
                <a:spcPts val="825"/>
              </a:spcBef>
              <a:buClr>
                <a:srgbClr val="8D1515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22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constant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given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single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value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at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time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creation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it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will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hold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that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value</a:t>
            </a:r>
            <a:endParaRPr sz="2200" dirty="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sz="2200" spc="20" dirty="0">
                <a:latin typeface="Times New Roman"/>
                <a:cs typeface="Times New Roman"/>
              </a:rPr>
              <a:t>till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entire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execution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program.</a:t>
            </a:r>
            <a:endParaRPr sz="2200" dirty="0">
              <a:latin typeface="Times New Roman"/>
              <a:cs typeface="Times New Roman"/>
            </a:endParaRPr>
          </a:p>
          <a:p>
            <a:pPr marL="299085" marR="234315" indent="-286385">
              <a:lnSpc>
                <a:spcPts val="2380"/>
              </a:lnSpc>
              <a:spcBef>
                <a:spcPts val="1165"/>
              </a:spcBef>
              <a:buClr>
                <a:srgbClr val="8D1515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50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C++,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variable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declared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constant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by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just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prefixing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variable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definition  </a:t>
            </a:r>
            <a:r>
              <a:rPr sz="2200" spc="105" dirty="0">
                <a:latin typeface="Times New Roman"/>
                <a:cs typeface="Times New Roman"/>
              </a:rPr>
              <a:t>statement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with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keyword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spc="65" dirty="0">
                <a:solidFill>
                  <a:srgbClr val="C00000"/>
                </a:solidFill>
                <a:latin typeface="Times New Roman"/>
                <a:cs typeface="Times New Roman"/>
              </a:rPr>
              <a:t>const</a:t>
            </a:r>
            <a:r>
              <a:rPr sz="2200" spc="6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654050" marR="441959" algn="ctr">
              <a:lnSpc>
                <a:spcPts val="4560"/>
              </a:lnSpc>
              <a:spcBef>
                <a:spcPts val="250"/>
              </a:spcBef>
              <a:tabLst>
                <a:tab pos="1762125" algn="l"/>
                <a:tab pos="2731135" algn="l"/>
                <a:tab pos="3266440" algn="l"/>
                <a:tab pos="3659504" algn="l"/>
                <a:tab pos="3783329" algn="l"/>
                <a:tab pos="6506845" algn="l"/>
                <a:tab pos="6900545" algn="l"/>
              </a:tabLst>
            </a:pPr>
            <a:r>
              <a:rPr sz="30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3000" b="1" spc="170" dirty="0">
                <a:solidFill>
                  <a:srgbClr val="C00000"/>
                </a:solidFill>
                <a:latin typeface="Times New Roman"/>
                <a:cs typeface="Times New Roman"/>
              </a:rPr>
              <a:t>ons</a:t>
            </a:r>
            <a:r>
              <a:rPr sz="30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30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data_ty</a:t>
            </a:r>
            <a:r>
              <a:rPr sz="30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3000" b="1" spc="2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000" b="1" dirty="0">
                <a:solidFill>
                  <a:srgbClr val="006FC0"/>
                </a:solidFill>
                <a:latin typeface="Times New Roman"/>
                <a:cs typeface="Times New Roman"/>
              </a:rPr>
              <a:t>		</a:t>
            </a:r>
            <a:r>
              <a:rPr sz="3000" b="1" spc="30" dirty="0">
                <a:latin typeface="Times New Roman"/>
                <a:cs typeface="Times New Roman"/>
              </a:rPr>
              <a:t>v</a:t>
            </a:r>
            <a:r>
              <a:rPr sz="3000" b="1" spc="60" dirty="0">
                <a:latin typeface="Times New Roman"/>
                <a:cs typeface="Times New Roman"/>
              </a:rPr>
              <a:t>ariable_n</a:t>
            </a:r>
            <a:r>
              <a:rPr sz="3000" b="1" spc="55" dirty="0">
                <a:latin typeface="Times New Roman"/>
                <a:cs typeface="Times New Roman"/>
              </a:rPr>
              <a:t>a</a:t>
            </a:r>
            <a:r>
              <a:rPr sz="3000" b="1" spc="275" dirty="0">
                <a:latin typeface="Times New Roman"/>
                <a:cs typeface="Times New Roman"/>
              </a:rPr>
              <a:t>m</a:t>
            </a:r>
            <a:r>
              <a:rPr sz="3000" b="1" spc="150" dirty="0">
                <a:latin typeface="Times New Roman"/>
                <a:cs typeface="Times New Roman"/>
              </a:rPr>
              <a:t>e</a:t>
            </a:r>
            <a:r>
              <a:rPr sz="3000" b="1" dirty="0">
                <a:latin typeface="Times New Roman"/>
                <a:cs typeface="Times New Roman"/>
              </a:rPr>
              <a:t>	</a:t>
            </a:r>
            <a:r>
              <a:rPr sz="3000" b="1" spc="65" dirty="0">
                <a:latin typeface="Times New Roman"/>
                <a:cs typeface="Times New Roman"/>
              </a:rPr>
              <a:t>=</a:t>
            </a:r>
            <a:r>
              <a:rPr sz="3000" b="1" dirty="0">
                <a:latin typeface="Times New Roman"/>
                <a:cs typeface="Times New Roman"/>
              </a:rPr>
              <a:t>	</a:t>
            </a:r>
            <a:r>
              <a:rPr sz="3000" b="1" spc="45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sz="30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onstan</a:t>
            </a:r>
            <a:r>
              <a:rPr sz="3000" b="1" spc="9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3000" b="1" spc="-385" dirty="0">
                <a:solidFill>
                  <a:srgbClr val="00AF50"/>
                </a:solidFill>
                <a:latin typeface="Times New Roman"/>
                <a:cs typeface="Times New Roman"/>
              </a:rPr>
              <a:t>_</a:t>
            </a:r>
            <a:r>
              <a:rPr sz="30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v</a:t>
            </a:r>
            <a:r>
              <a:rPr sz="3000" b="1" spc="140" dirty="0">
                <a:solidFill>
                  <a:srgbClr val="00AF50"/>
                </a:solidFill>
                <a:latin typeface="Times New Roman"/>
                <a:cs typeface="Times New Roman"/>
              </a:rPr>
              <a:t>alue</a:t>
            </a:r>
            <a:r>
              <a:rPr sz="3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3000" b="1" spc="135" dirty="0">
                <a:solidFill>
                  <a:srgbClr val="C00000"/>
                </a:solidFill>
                <a:latin typeface="Times New Roman"/>
                <a:cs typeface="Times New Roman"/>
              </a:rPr>
              <a:t>const	</a:t>
            </a:r>
            <a:r>
              <a:rPr sz="300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float	</a:t>
            </a:r>
            <a:r>
              <a:rPr sz="3000" b="1" spc="-55" dirty="0">
                <a:latin typeface="Times New Roman"/>
                <a:cs typeface="Times New Roman"/>
              </a:rPr>
              <a:t>PI	</a:t>
            </a:r>
            <a:r>
              <a:rPr sz="3000" b="1" spc="65" dirty="0">
                <a:latin typeface="Times New Roman"/>
                <a:cs typeface="Times New Roman"/>
              </a:rPr>
              <a:t>=	</a:t>
            </a:r>
            <a:r>
              <a:rPr sz="3000" b="1" spc="160" dirty="0">
                <a:solidFill>
                  <a:srgbClr val="00AF50"/>
                </a:solidFill>
                <a:latin typeface="Times New Roman"/>
                <a:cs typeface="Times New Roman"/>
              </a:rPr>
              <a:t>3.1415</a:t>
            </a:r>
            <a:r>
              <a:rPr sz="30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 dirty="0">
              <a:latin typeface="Times New Roman"/>
              <a:cs typeface="Times New Roman"/>
            </a:endParaRPr>
          </a:p>
          <a:p>
            <a:pPr marL="204470" algn="ctr">
              <a:lnSpc>
                <a:spcPct val="100000"/>
              </a:lnSpc>
              <a:spcBef>
                <a:spcPts val="650"/>
              </a:spcBef>
              <a:tabLst>
                <a:tab pos="1311910" algn="l"/>
                <a:tab pos="1969135" algn="l"/>
                <a:tab pos="2941320" algn="l"/>
                <a:tab pos="3336290" algn="l"/>
              </a:tabLst>
            </a:pPr>
            <a:r>
              <a:rPr sz="3000" b="1" spc="135" dirty="0">
                <a:solidFill>
                  <a:srgbClr val="C00000"/>
                </a:solidFill>
                <a:latin typeface="Times New Roman"/>
                <a:cs typeface="Times New Roman"/>
              </a:rPr>
              <a:t>const	</a:t>
            </a:r>
            <a:r>
              <a:rPr sz="30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3000" b="1" spc="-275" dirty="0">
                <a:latin typeface="Times New Roman"/>
                <a:cs typeface="Times New Roman"/>
              </a:rPr>
              <a:t>MAX	</a:t>
            </a:r>
            <a:r>
              <a:rPr sz="3000" b="1" spc="65" dirty="0">
                <a:latin typeface="Times New Roman"/>
                <a:cs typeface="Times New Roman"/>
              </a:rPr>
              <a:t>=	</a:t>
            </a:r>
            <a:r>
              <a:rPr sz="3000" b="1" spc="270" dirty="0">
                <a:solidFill>
                  <a:srgbClr val="00AF50"/>
                </a:solidFill>
                <a:latin typeface="Times New Roman"/>
                <a:cs typeface="Times New Roman"/>
              </a:rPr>
              <a:t>100</a:t>
            </a:r>
            <a:r>
              <a:rPr sz="3000" b="1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91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47355"/>
            <a:ext cx="78085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45" dirty="0">
                <a:latin typeface="+mn-lt"/>
              </a:rPr>
              <a:t>Variables </a:t>
            </a:r>
            <a:r>
              <a:rPr sz="3600" b="1" u="sng" spc="165" dirty="0">
                <a:latin typeface="+mn-lt"/>
              </a:rPr>
              <a:t>as </a:t>
            </a:r>
            <a:r>
              <a:rPr sz="3600" b="1" u="sng" spc="85" dirty="0">
                <a:latin typeface="+mn-lt"/>
              </a:rPr>
              <a:t>Memory</a:t>
            </a:r>
            <a:r>
              <a:rPr sz="3600" b="1" u="sng" spc="-610" dirty="0">
                <a:latin typeface="+mn-lt"/>
              </a:rPr>
              <a:t> </a:t>
            </a:r>
            <a:r>
              <a:rPr sz="3600" b="1" u="sng" spc="80" dirty="0">
                <a:latin typeface="+mn-lt"/>
              </a:rPr>
              <a:t>Locations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2147061"/>
            <a:ext cx="671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4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variable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defined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named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piece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9882" y="2476246"/>
            <a:ext cx="1135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369" y="3433698"/>
            <a:ext cx="6807834" cy="2665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6385">
              <a:lnSpc>
                <a:spcPts val="2590"/>
              </a:lnSpc>
              <a:spcBef>
                <a:spcPts val="42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When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create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variable,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some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bytes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memory  </a:t>
            </a:r>
            <a:r>
              <a:rPr sz="2400" spc="120" dirty="0">
                <a:latin typeface="Times New Roman"/>
                <a:cs typeface="Times New Roman"/>
              </a:rPr>
              <a:t>are </a:t>
            </a:r>
            <a:r>
              <a:rPr sz="2400" spc="105" dirty="0">
                <a:latin typeface="Times New Roman"/>
                <a:cs typeface="Times New Roman"/>
              </a:rPr>
              <a:t>reserved </a:t>
            </a:r>
            <a:r>
              <a:rPr sz="2400" spc="60" dirty="0">
                <a:latin typeface="Times New Roman"/>
                <a:cs typeface="Times New Roman"/>
              </a:rPr>
              <a:t>according </a:t>
            </a:r>
            <a:r>
              <a:rPr sz="2400" spc="95" dirty="0">
                <a:latin typeface="Times New Roman"/>
                <a:cs typeface="Times New Roman"/>
              </a:rPr>
              <a:t>to </a:t>
            </a:r>
            <a:r>
              <a:rPr sz="2400" spc="120" dirty="0">
                <a:latin typeface="Times New Roman"/>
                <a:cs typeface="Times New Roman"/>
              </a:rPr>
              <a:t>the data </a:t>
            </a:r>
            <a:r>
              <a:rPr sz="2400" spc="55" dirty="0">
                <a:latin typeface="Times New Roman"/>
                <a:cs typeface="Times New Roman"/>
              </a:rPr>
              <a:t>type, </a:t>
            </a:r>
            <a:r>
              <a:rPr sz="2400" spc="125" dirty="0">
                <a:latin typeface="Times New Roman"/>
                <a:cs typeface="Times New Roman"/>
              </a:rPr>
              <a:t>and </a:t>
            </a:r>
            <a:r>
              <a:rPr sz="2400" spc="120" dirty="0">
                <a:latin typeface="Times New Roman"/>
                <a:cs typeface="Times New Roman"/>
              </a:rPr>
              <a:t>are  </a:t>
            </a:r>
            <a:r>
              <a:rPr sz="2400" spc="25" dirty="0">
                <a:latin typeface="Times New Roman"/>
                <a:cs typeface="Times New Roman"/>
              </a:rPr>
              <a:t>given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name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D151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9085" marR="487045" indent="-286385">
              <a:lnSpc>
                <a:spcPts val="259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Entire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memory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divided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pieces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1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byte  </a:t>
            </a:r>
            <a:r>
              <a:rPr sz="2400" spc="12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125" dirty="0">
                <a:latin typeface="Times New Roman"/>
                <a:cs typeface="Times New Roman"/>
              </a:rPr>
              <a:t>the </a:t>
            </a:r>
            <a:r>
              <a:rPr sz="2400" spc="75" dirty="0">
                <a:latin typeface="Times New Roman"/>
                <a:cs typeface="Times New Roman"/>
              </a:rPr>
              <a:t>byte </a:t>
            </a:r>
            <a:r>
              <a:rPr sz="2400" spc="105" dirty="0">
                <a:latin typeface="Times New Roman"/>
                <a:cs typeface="Times New Roman"/>
              </a:rPr>
              <a:t>has </a:t>
            </a:r>
            <a:r>
              <a:rPr sz="2400" spc="114" dirty="0">
                <a:latin typeface="Times New Roman"/>
                <a:cs typeface="Times New Roman"/>
              </a:rPr>
              <a:t>address </a:t>
            </a:r>
            <a:r>
              <a:rPr sz="2400" spc="75" dirty="0">
                <a:latin typeface="Times New Roman"/>
                <a:cs typeface="Times New Roman"/>
              </a:rPr>
              <a:t>defined </a:t>
            </a:r>
            <a:r>
              <a:rPr sz="2400" spc="65" dirty="0">
                <a:latin typeface="Times New Roman"/>
                <a:cs typeface="Times New Roman"/>
              </a:rPr>
              <a:t>in  </a:t>
            </a:r>
            <a:r>
              <a:rPr sz="2400" spc="60" dirty="0">
                <a:latin typeface="Times New Roman"/>
                <a:cs typeface="Times New Roman"/>
              </a:rPr>
              <a:t>hexadecimal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00058" y="3221516"/>
          <a:ext cx="3079114" cy="283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num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3600" b="1" spc="3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20404" y="2473198"/>
            <a:ext cx="2593975" cy="985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20" dirty="0">
                <a:solidFill>
                  <a:srgbClr val="040FFB"/>
                </a:solidFill>
                <a:latin typeface="Times New Roman"/>
                <a:cs typeface="Times New Roman"/>
              </a:rPr>
              <a:t>int</a:t>
            </a:r>
            <a:r>
              <a:rPr sz="3200" b="1" spc="-105" dirty="0">
                <a:solidFill>
                  <a:srgbClr val="040FFB"/>
                </a:solidFill>
                <a:latin typeface="Times New Roman"/>
                <a:cs typeface="Times New Roman"/>
              </a:rPr>
              <a:t> </a:t>
            </a:r>
            <a:r>
              <a:rPr sz="3200" b="1" spc="155" dirty="0">
                <a:latin typeface="Times New Roman"/>
                <a:cs typeface="Times New Roman"/>
              </a:rPr>
              <a:t>num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70" dirty="0">
                <a:latin typeface="Times New Roman"/>
                <a:cs typeface="Times New Roman"/>
              </a:rPr>
              <a:t>=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295" dirty="0">
                <a:solidFill>
                  <a:srgbClr val="00AF50"/>
                </a:solidFill>
                <a:latin typeface="Times New Roman"/>
                <a:cs typeface="Times New Roman"/>
              </a:rPr>
              <a:t>26</a:t>
            </a:r>
            <a:r>
              <a:rPr sz="3200" b="1" spc="-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725805">
              <a:lnSpc>
                <a:spcPct val="100000"/>
              </a:lnSpc>
              <a:spcBef>
                <a:spcPts val="1550"/>
              </a:spcBef>
            </a:pPr>
            <a:r>
              <a:rPr sz="1800" b="1" spc="-18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9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199078"/>
            <a:ext cx="77323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u="sng" spc="80" dirty="0">
              <a:latin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59039" y="1218345"/>
          <a:ext cx="2046604" cy="520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955">
                <a:tc gridSpan="2">
                  <a:txBody>
                    <a:bodyPr/>
                    <a:lstStyle/>
                    <a:p>
                      <a:pPr marL="25463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0B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63369" y="1191005"/>
            <a:ext cx="4820285" cy="436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Consider </a:t>
            </a:r>
            <a:r>
              <a:rPr sz="2400" spc="25" dirty="0">
                <a:latin typeface="Times New Roman"/>
                <a:cs typeface="Times New Roman"/>
              </a:rPr>
              <a:t>following </a:t>
            </a:r>
            <a:r>
              <a:rPr sz="2400" spc="105" dirty="0">
                <a:latin typeface="Times New Roman"/>
                <a:cs typeface="Times New Roman"/>
              </a:rPr>
              <a:t>empty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memory  </a:t>
            </a:r>
            <a:r>
              <a:rPr sz="2400" spc="75" dirty="0">
                <a:latin typeface="Times New Roman"/>
                <a:cs typeface="Times New Roman"/>
              </a:rPr>
              <a:t>map: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Execute </a:t>
            </a:r>
            <a:r>
              <a:rPr sz="2400" spc="12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following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65" dirty="0">
                <a:latin typeface="Times New Roman"/>
                <a:cs typeface="Times New Roman"/>
              </a:rPr>
              <a:t>definition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statements:</a:t>
            </a:r>
            <a:endParaRPr sz="2400">
              <a:latin typeface="Times New Roman"/>
              <a:cs typeface="Times New Roman"/>
            </a:endParaRPr>
          </a:p>
          <a:p>
            <a:pPr marL="379095" marR="1845945" algn="just">
              <a:lnSpc>
                <a:spcPct val="150000"/>
              </a:lnSpc>
              <a:spcBef>
                <a:spcPts val="1305"/>
              </a:spcBef>
            </a:pPr>
            <a:r>
              <a:rPr sz="2800" b="1" spc="125" dirty="0">
                <a:solidFill>
                  <a:srgbClr val="006FC0"/>
                </a:solidFill>
                <a:latin typeface="Times New Roman"/>
                <a:cs typeface="Times New Roman"/>
              </a:rPr>
              <a:t>short </a:t>
            </a:r>
            <a:r>
              <a:rPr sz="2800" b="1" dirty="0">
                <a:latin typeface="Times New Roman"/>
                <a:cs typeface="Times New Roman"/>
              </a:rPr>
              <a:t>V1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69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8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char </a:t>
            </a:r>
            <a:r>
              <a:rPr sz="2800" b="1" dirty="0">
                <a:latin typeface="Times New Roman"/>
                <a:cs typeface="Times New Roman"/>
              </a:rPr>
              <a:t>V2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-105" dirty="0">
                <a:solidFill>
                  <a:srgbClr val="00AF50"/>
                </a:solidFill>
                <a:latin typeface="Times New Roman"/>
                <a:cs typeface="Times New Roman"/>
              </a:rPr>
              <a:t>‘w’ </a:t>
            </a: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800" b="1" spc="100" dirty="0">
                <a:solidFill>
                  <a:srgbClr val="006FC0"/>
                </a:solidFill>
                <a:latin typeface="Times New Roman"/>
                <a:cs typeface="Times New Roman"/>
              </a:rPr>
              <a:t>int </a:t>
            </a:r>
            <a:r>
              <a:rPr sz="2800" b="1" dirty="0">
                <a:latin typeface="Times New Roman"/>
                <a:cs typeface="Times New Roman"/>
              </a:rPr>
              <a:t>V3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5478</a:t>
            </a:r>
            <a:r>
              <a:rPr sz="2800" b="1" spc="-1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79095" algn="just">
              <a:lnSpc>
                <a:spcPct val="100000"/>
              </a:lnSpc>
              <a:spcBef>
                <a:spcPts val="1680"/>
              </a:spcBef>
            </a:pP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float </a:t>
            </a:r>
            <a:r>
              <a:rPr sz="2800" b="1" dirty="0">
                <a:latin typeface="Times New Roman"/>
                <a:cs typeface="Times New Roman"/>
              </a:rPr>
              <a:t>V4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87.245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6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1" y="199078"/>
            <a:ext cx="78085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45" dirty="0">
                <a:latin typeface="+mn-lt"/>
              </a:rPr>
              <a:t>Variables </a:t>
            </a:r>
            <a:r>
              <a:rPr sz="3600" b="1" u="sng" spc="165" dirty="0">
                <a:latin typeface="+mn-lt"/>
              </a:rPr>
              <a:t>as </a:t>
            </a:r>
            <a:r>
              <a:rPr sz="3600" b="1" u="sng" spc="85" dirty="0">
                <a:latin typeface="+mn-lt"/>
              </a:rPr>
              <a:t>Memory</a:t>
            </a:r>
            <a:r>
              <a:rPr sz="3600" b="1" u="sng" spc="-610" dirty="0">
                <a:latin typeface="+mn-lt"/>
              </a:rPr>
              <a:t> </a:t>
            </a:r>
            <a:r>
              <a:rPr sz="3600" b="1" u="sng" spc="80" dirty="0">
                <a:latin typeface="+mn-lt"/>
              </a:rPr>
              <a:t>Locations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20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 rowSpan="18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43861" y="3344417"/>
            <a:ext cx="89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35" dirty="0">
                <a:solidFill>
                  <a:srgbClr val="006FC0"/>
                </a:solidFill>
                <a:latin typeface="Times New Roman"/>
                <a:cs typeface="Times New Roman"/>
              </a:rPr>
              <a:t>sho</a:t>
            </a:r>
            <a:r>
              <a:rPr sz="2800" b="1" spc="13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285" y="3344417"/>
            <a:ext cx="1506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5155" algn="l"/>
              </a:tabLst>
            </a:pPr>
            <a:r>
              <a:rPr sz="2800" b="1" dirty="0">
                <a:latin typeface="Times New Roman"/>
                <a:cs typeface="Times New Roman"/>
              </a:rPr>
              <a:t>V1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69</a:t>
            </a:r>
            <a:r>
              <a:rPr sz="2800" b="1" spc="-3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89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199078"/>
            <a:ext cx="85705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45" dirty="0">
                <a:latin typeface="+mn-lt"/>
              </a:rPr>
              <a:t>Variables </a:t>
            </a:r>
            <a:r>
              <a:rPr sz="3600" b="1" u="sng" spc="165" dirty="0">
                <a:latin typeface="+mn-lt"/>
              </a:rPr>
              <a:t>as </a:t>
            </a:r>
            <a:r>
              <a:rPr sz="3600" b="1" u="sng" spc="85" dirty="0">
                <a:latin typeface="+mn-lt"/>
              </a:rPr>
              <a:t>Memory</a:t>
            </a:r>
            <a:r>
              <a:rPr sz="3600" b="1" u="sng" spc="-610" dirty="0">
                <a:latin typeface="+mn-lt"/>
              </a:rPr>
              <a:t> </a:t>
            </a:r>
            <a:r>
              <a:rPr sz="3600" b="1" u="sng" spc="80" dirty="0">
                <a:latin typeface="+mn-lt"/>
              </a:rPr>
              <a:t>Locations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0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43861" y="3344417"/>
            <a:ext cx="758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char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0077" y="3344417"/>
            <a:ext cx="154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5155" algn="l"/>
              </a:tabLst>
            </a:pPr>
            <a:r>
              <a:rPr sz="2800" b="1" dirty="0">
                <a:latin typeface="Times New Roman"/>
                <a:cs typeface="Times New Roman"/>
              </a:rPr>
              <a:t>V2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-105" dirty="0">
                <a:solidFill>
                  <a:srgbClr val="00AF50"/>
                </a:solidFill>
                <a:latin typeface="Times New Roman"/>
                <a:cs typeface="Times New Roman"/>
              </a:rPr>
              <a:t>‘w’</a:t>
            </a:r>
            <a:r>
              <a:rPr sz="2800" b="1" spc="-2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134911"/>
            <a:ext cx="11857219" cy="6042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b="1" dirty="0" smtClean="0"/>
              <a:t>postfix form </a:t>
            </a:r>
            <a:r>
              <a:rPr lang="en-US" dirty="0" smtClean="0"/>
              <a:t>the statement A=B++ works in following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assign the value of B to 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increment the value of B by 1.</a:t>
            </a:r>
          </a:p>
          <a:p>
            <a:r>
              <a:rPr lang="en-US" dirty="0" smtClean="0"/>
              <a:t>The above statement is equivalent to following two statements.</a:t>
            </a:r>
          </a:p>
          <a:p>
            <a:pPr marL="0" indent="0">
              <a:buNone/>
            </a:pPr>
            <a:r>
              <a:rPr lang="en-US" dirty="0" smtClean="0"/>
              <a:t>A=B;</a:t>
            </a:r>
          </a:p>
          <a:p>
            <a:pPr marL="0" indent="0">
              <a:buNone/>
            </a:pPr>
            <a:r>
              <a:rPr lang="en-US" dirty="0" smtClean="0"/>
              <a:t>B++;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199078"/>
            <a:ext cx="79609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b="1" u="sng" spc="80" dirty="0">
              <a:latin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02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5478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43861" y="3344417"/>
            <a:ext cx="2539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sz="2800" b="1" spc="100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2800" b="1" dirty="0">
                <a:latin typeface="Times New Roman"/>
                <a:cs typeface="Times New Roman"/>
              </a:rPr>
              <a:t>V3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5478</a:t>
            </a:r>
            <a:r>
              <a:rPr sz="2800" b="1" spc="-3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85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199078"/>
            <a:ext cx="77323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u="sng" spc="80" dirty="0">
              <a:latin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02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5478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87.245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43861" y="3344417"/>
            <a:ext cx="77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fl</a:t>
            </a:r>
            <a:r>
              <a:rPr sz="2800" b="1" spc="114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6842" y="3344417"/>
            <a:ext cx="2339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V4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87.245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b="1" spc="-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15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199078"/>
            <a:ext cx="81895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u="sng" spc="80" dirty="0">
              <a:latin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191005"/>
            <a:ext cx="529780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Consider </a:t>
            </a:r>
            <a:r>
              <a:rPr sz="2400" spc="25" dirty="0">
                <a:latin typeface="Times New Roman"/>
                <a:cs typeface="Times New Roman"/>
              </a:rPr>
              <a:t>following </a:t>
            </a:r>
            <a:r>
              <a:rPr sz="2400" spc="100" dirty="0">
                <a:latin typeface="Times New Roman"/>
                <a:cs typeface="Times New Roman"/>
              </a:rPr>
              <a:t>memory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map: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117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Write </a:t>
            </a:r>
            <a:r>
              <a:rPr sz="2400" spc="110" dirty="0">
                <a:latin typeface="Times New Roman"/>
                <a:cs typeface="Times New Roman"/>
              </a:rPr>
              <a:t>down </a:t>
            </a:r>
            <a:r>
              <a:rPr sz="2400" spc="12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variable definition  </a:t>
            </a:r>
            <a:r>
              <a:rPr sz="2400" spc="120" dirty="0">
                <a:latin typeface="Times New Roman"/>
                <a:cs typeface="Times New Roman"/>
              </a:rPr>
              <a:t>statements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variables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created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 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61909" y="1218345"/>
          <a:ext cx="2560954" cy="5301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69.258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199078"/>
            <a:ext cx="83419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b="1" u="sng" spc="80" dirty="0">
              <a:latin typeface="+mn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01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69.258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63369" y="1191005"/>
            <a:ext cx="5297805" cy="436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Consider </a:t>
            </a:r>
            <a:r>
              <a:rPr sz="2400" spc="25" dirty="0">
                <a:latin typeface="Times New Roman"/>
                <a:cs typeface="Times New Roman"/>
              </a:rPr>
              <a:t>following </a:t>
            </a:r>
            <a:r>
              <a:rPr sz="2400" spc="100" dirty="0">
                <a:latin typeface="Times New Roman"/>
                <a:cs typeface="Times New Roman"/>
              </a:rPr>
              <a:t>memory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map: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117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Write </a:t>
            </a:r>
            <a:r>
              <a:rPr sz="2400" spc="110" dirty="0">
                <a:latin typeface="Times New Roman"/>
                <a:cs typeface="Times New Roman"/>
              </a:rPr>
              <a:t>down </a:t>
            </a:r>
            <a:r>
              <a:rPr sz="2400" spc="12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variable definition  </a:t>
            </a:r>
            <a:r>
              <a:rPr sz="2400" spc="120" dirty="0">
                <a:latin typeface="Times New Roman"/>
                <a:cs typeface="Times New Roman"/>
              </a:rPr>
              <a:t>statements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variables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created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  </a:t>
            </a:r>
            <a:r>
              <a:rPr sz="2400" spc="4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379095" marR="1535430">
              <a:lnSpc>
                <a:spcPct val="150000"/>
              </a:lnSpc>
              <a:spcBef>
                <a:spcPts val="1305"/>
              </a:spcBef>
              <a:tabLst>
                <a:tab pos="1362075" algn="l"/>
                <a:tab pos="1485900" algn="l"/>
                <a:tab pos="1953895" algn="l"/>
                <a:tab pos="2078355" algn="l"/>
              </a:tabLst>
            </a:pP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float	</a:t>
            </a:r>
            <a:r>
              <a:rPr sz="2800" b="1" dirty="0">
                <a:latin typeface="Times New Roman"/>
                <a:cs typeface="Times New Roman"/>
              </a:rPr>
              <a:t>V1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69.258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b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800" b="1" spc="125" dirty="0">
                <a:solidFill>
                  <a:srgbClr val="006FC0"/>
                </a:solidFill>
                <a:latin typeface="Times New Roman"/>
                <a:cs typeface="Times New Roman"/>
              </a:rPr>
              <a:t>short		</a:t>
            </a:r>
            <a:r>
              <a:rPr sz="2800" b="1" dirty="0">
                <a:latin typeface="Times New Roman"/>
                <a:cs typeface="Times New Roman"/>
              </a:rPr>
              <a:t>V2	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658</a:t>
            </a:r>
            <a:r>
              <a:rPr sz="2800" b="1" spc="-2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1680"/>
              </a:spcBef>
              <a:tabLst>
                <a:tab pos="1068070" algn="l"/>
              </a:tabLst>
            </a:pPr>
            <a:r>
              <a:rPr sz="2800" b="1" spc="100" dirty="0">
                <a:solidFill>
                  <a:srgbClr val="006FC0"/>
                </a:solidFill>
                <a:latin typeface="Times New Roman"/>
                <a:cs typeface="Times New Roman"/>
              </a:rPr>
              <a:t>int	</a:t>
            </a:r>
            <a:r>
              <a:rPr sz="2800" b="1" dirty="0">
                <a:latin typeface="Times New Roman"/>
                <a:cs typeface="Times New Roman"/>
              </a:rPr>
              <a:t>V3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1453</a:t>
            </a:r>
            <a:r>
              <a:rPr sz="2800" b="1" spc="-2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1680"/>
              </a:spcBef>
              <a:tabLst>
                <a:tab pos="1345565" algn="l"/>
              </a:tabLst>
            </a:pPr>
            <a:r>
              <a:rPr sz="28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char	</a:t>
            </a:r>
            <a:r>
              <a:rPr sz="2800" b="1" dirty="0">
                <a:latin typeface="Times New Roman"/>
                <a:cs typeface="Times New Roman"/>
              </a:rPr>
              <a:t>V4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-175" dirty="0">
                <a:solidFill>
                  <a:srgbClr val="00AF50"/>
                </a:solidFill>
                <a:latin typeface="Times New Roman"/>
                <a:cs typeface="Times New Roman"/>
              </a:rPr>
              <a:t>‘b’</a:t>
            </a:r>
            <a:r>
              <a:rPr sz="2800" b="1" spc="-3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4771" y="1866900"/>
            <a:ext cx="2305050" cy="1621790"/>
          </a:xfrm>
          <a:custGeom>
            <a:avLst/>
            <a:gdLst/>
            <a:ahLst/>
            <a:cxnLst/>
            <a:rect l="l" t="t" r="r" b="b"/>
            <a:pathLst>
              <a:path w="2305050" h="1621789">
                <a:moveTo>
                  <a:pt x="1750949" y="1583436"/>
                </a:moveTo>
                <a:lnTo>
                  <a:pt x="19050" y="1583436"/>
                </a:lnTo>
                <a:lnTo>
                  <a:pt x="11626" y="1584930"/>
                </a:lnTo>
                <a:lnTo>
                  <a:pt x="5572" y="1589008"/>
                </a:lnTo>
                <a:lnTo>
                  <a:pt x="1494" y="1595062"/>
                </a:lnTo>
                <a:lnTo>
                  <a:pt x="0" y="1602486"/>
                </a:lnTo>
                <a:lnTo>
                  <a:pt x="1494" y="1609909"/>
                </a:lnTo>
                <a:lnTo>
                  <a:pt x="5572" y="1615963"/>
                </a:lnTo>
                <a:lnTo>
                  <a:pt x="11626" y="1620041"/>
                </a:lnTo>
                <a:lnTo>
                  <a:pt x="19050" y="1621536"/>
                </a:lnTo>
                <a:lnTo>
                  <a:pt x="1769999" y="1621536"/>
                </a:lnTo>
                <a:lnTo>
                  <a:pt x="1777422" y="1620041"/>
                </a:lnTo>
                <a:lnTo>
                  <a:pt x="1783476" y="1615963"/>
                </a:lnTo>
                <a:lnTo>
                  <a:pt x="1787554" y="1609909"/>
                </a:lnTo>
                <a:lnTo>
                  <a:pt x="1789049" y="1602486"/>
                </a:lnTo>
                <a:lnTo>
                  <a:pt x="1750949" y="1602486"/>
                </a:lnTo>
                <a:lnTo>
                  <a:pt x="1750949" y="1583436"/>
                </a:lnTo>
                <a:close/>
              </a:path>
              <a:path w="2305050" h="1621789">
                <a:moveTo>
                  <a:pt x="2190750" y="38100"/>
                </a:moveTo>
                <a:lnTo>
                  <a:pt x="1769999" y="38100"/>
                </a:lnTo>
                <a:lnTo>
                  <a:pt x="1762575" y="39594"/>
                </a:lnTo>
                <a:lnTo>
                  <a:pt x="1756521" y="43672"/>
                </a:lnTo>
                <a:lnTo>
                  <a:pt x="1752443" y="49726"/>
                </a:lnTo>
                <a:lnTo>
                  <a:pt x="1750949" y="57150"/>
                </a:lnTo>
                <a:lnTo>
                  <a:pt x="1750949" y="1602486"/>
                </a:lnTo>
                <a:lnTo>
                  <a:pt x="1769999" y="1583436"/>
                </a:lnTo>
                <a:lnTo>
                  <a:pt x="1789049" y="1583436"/>
                </a:lnTo>
                <a:lnTo>
                  <a:pt x="1789049" y="76200"/>
                </a:lnTo>
                <a:lnTo>
                  <a:pt x="1769999" y="76200"/>
                </a:lnTo>
                <a:lnTo>
                  <a:pt x="1789049" y="57150"/>
                </a:lnTo>
                <a:lnTo>
                  <a:pt x="2190750" y="57150"/>
                </a:lnTo>
                <a:lnTo>
                  <a:pt x="2190750" y="38100"/>
                </a:lnTo>
                <a:close/>
              </a:path>
              <a:path w="2305050" h="1621789">
                <a:moveTo>
                  <a:pt x="1789049" y="1583436"/>
                </a:moveTo>
                <a:lnTo>
                  <a:pt x="1769999" y="1583436"/>
                </a:lnTo>
                <a:lnTo>
                  <a:pt x="1750949" y="1602486"/>
                </a:lnTo>
                <a:lnTo>
                  <a:pt x="1789049" y="1602486"/>
                </a:lnTo>
                <a:lnTo>
                  <a:pt x="1789049" y="1583436"/>
                </a:lnTo>
                <a:close/>
              </a:path>
              <a:path w="2305050" h="1621789">
                <a:moveTo>
                  <a:pt x="2190750" y="0"/>
                </a:moveTo>
                <a:lnTo>
                  <a:pt x="2190750" y="114300"/>
                </a:lnTo>
                <a:lnTo>
                  <a:pt x="2266950" y="76200"/>
                </a:lnTo>
                <a:lnTo>
                  <a:pt x="2209800" y="76200"/>
                </a:lnTo>
                <a:lnTo>
                  <a:pt x="2217223" y="74705"/>
                </a:lnTo>
                <a:lnTo>
                  <a:pt x="2223277" y="70627"/>
                </a:lnTo>
                <a:lnTo>
                  <a:pt x="2227355" y="64573"/>
                </a:lnTo>
                <a:lnTo>
                  <a:pt x="2228850" y="57150"/>
                </a:lnTo>
                <a:lnTo>
                  <a:pt x="2227355" y="49726"/>
                </a:lnTo>
                <a:lnTo>
                  <a:pt x="2223277" y="43672"/>
                </a:lnTo>
                <a:lnTo>
                  <a:pt x="2217223" y="39594"/>
                </a:lnTo>
                <a:lnTo>
                  <a:pt x="2209800" y="38100"/>
                </a:lnTo>
                <a:lnTo>
                  <a:pt x="2266950" y="38100"/>
                </a:lnTo>
                <a:lnTo>
                  <a:pt x="2190750" y="0"/>
                </a:lnTo>
                <a:close/>
              </a:path>
              <a:path w="2305050" h="1621789">
                <a:moveTo>
                  <a:pt x="1789049" y="57150"/>
                </a:moveTo>
                <a:lnTo>
                  <a:pt x="1769999" y="76200"/>
                </a:lnTo>
                <a:lnTo>
                  <a:pt x="1789049" y="76200"/>
                </a:lnTo>
                <a:lnTo>
                  <a:pt x="1789049" y="57150"/>
                </a:lnTo>
                <a:close/>
              </a:path>
              <a:path w="2305050" h="1621789">
                <a:moveTo>
                  <a:pt x="2190750" y="57150"/>
                </a:moveTo>
                <a:lnTo>
                  <a:pt x="1789049" y="57150"/>
                </a:lnTo>
                <a:lnTo>
                  <a:pt x="1789049" y="76200"/>
                </a:lnTo>
                <a:lnTo>
                  <a:pt x="2190750" y="76200"/>
                </a:lnTo>
                <a:lnTo>
                  <a:pt x="2190750" y="57150"/>
                </a:lnTo>
                <a:close/>
              </a:path>
              <a:path w="2305050" h="1621789">
                <a:moveTo>
                  <a:pt x="2266950" y="38100"/>
                </a:moveTo>
                <a:lnTo>
                  <a:pt x="2209800" y="38100"/>
                </a:lnTo>
                <a:lnTo>
                  <a:pt x="2217223" y="39594"/>
                </a:lnTo>
                <a:lnTo>
                  <a:pt x="2223277" y="43672"/>
                </a:lnTo>
                <a:lnTo>
                  <a:pt x="2227355" y="49726"/>
                </a:lnTo>
                <a:lnTo>
                  <a:pt x="2228850" y="57150"/>
                </a:lnTo>
                <a:lnTo>
                  <a:pt x="2227355" y="64573"/>
                </a:lnTo>
                <a:lnTo>
                  <a:pt x="2223277" y="70627"/>
                </a:lnTo>
                <a:lnTo>
                  <a:pt x="2217223" y="74705"/>
                </a:lnTo>
                <a:lnTo>
                  <a:pt x="2209800" y="76200"/>
                </a:lnTo>
                <a:lnTo>
                  <a:pt x="2266950" y="76200"/>
                </a:lnTo>
                <a:lnTo>
                  <a:pt x="2305050" y="57150"/>
                </a:lnTo>
                <a:lnTo>
                  <a:pt x="2266950" y="38100"/>
                </a:lnTo>
                <a:close/>
              </a:path>
            </a:pathLst>
          </a:custGeom>
          <a:solidFill>
            <a:srgbClr val="BB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0996" y="3520440"/>
            <a:ext cx="2799080" cy="585470"/>
          </a:xfrm>
          <a:custGeom>
            <a:avLst/>
            <a:gdLst/>
            <a:ahLst/>
            <a:cxnLst/>
            <a:rect l="l" t="t" r="r" b="b"/>
            <a:pathLst>
              <a:path w="2799079" h="585470">
                <a:moveTo>
                  <a:pt x="2129154" y="547116"/>
                </a:moveTo>
                <a:lnTo>
                  <a:pt x="19050" y="547116"/>
                </a:lnTo>
                <a:lnTo>
                  <a:pt x="11626" y="548610"/>
                </a:lnTo>
                <a:lnTo>
                  <a:pt x="5572" y="552688"/>
                </a:lnTo>
                <a:lnTo>
                  <a:pt x="1494" y="558742"/>
                </a:lnTo>
                <a:lnTo>
                  <a:pt x="0" y="566166"/>
                </a:lnTo>
                <a:lnTo>
                  <a:pt x="1494" y="573589"/>
                </a:lnTo>
                <a:lnTo>
                  <a:pt x="5572" y="579643"/>
                </a:lnTo>
                <a:lnTo>
                  <a:pt x="11626" y="583721"/>
                </a:lnTo>
                <a:lnTo>
                  <a:pt x="19050" y="585216"/>
                </a:lnTo>
                <a:lnTo>
                  <a:pt x="2148204" y="585216"/>
                </a:lnTo>
                <a:lnTo>
                  <a:pt x="2155628" y="583721"/>
                </a:lnTo>
                <a:lnTo>
                  <a:pt x="2161682" y="579643"/>
                </a:lnTo>
                <a:lnTo>
                  <a:pt x="2165760" y="573589"/>
                </a:lnTo>
                <a:lnTo>
                  <a:pt x="2167254" y="566166"/>
                </a:lnTo>
                <a:lnTo>
                  <a:pt x="2129154" y="566166"/>
                </a:lnTo>
                <a:lnTo>
                  <a:pt x="2129154" y="547116"/>
                </a:lnTo>
                <a:close/>
              </a:path>
              <a:path w="2799079" h="585470">
                <a:moveTo>
                  <a:pt x="2684526" y="38100"/>
                </a:moveTo>
                <a:lnTo>
                  <a:pt x="2148204" y="38100"/>
                </a:lnTo>
                <a:lnTo>
                  <a:pt x="2140781" y="39594"/>
                </a:lnTo>
                <a:lnTo>
                  <a:pt x="2134727" y="43672"/>
                </a:lnTo>
                <a:lnTo>
                  <a:pt x="2130649" y="49726"/>
                </a:lnTo>
                <a:lnTo>
                  <a:pt x="2129154" y="57150"/>
                </a:lnTo>
                <a:lnTo>
                  <a:pt x="2129154" y="566166"/>
                </a:lnTo>
                <a:lnTo>
                  <a:pt x="2148204" y="547116"/>
                </a:lnTo>
                <a:lnTo>
                  <a:pt x="2167254" y="547116"/>
                </a:lnTo>
                <a:lnTo>
                  <a:pt x="2167254" y="76200"/>
                </a:lnTo>
                <a:lnTo>
                  <a:pt x="2148204" y="76200"/>
                </a:lnTo>
                <a:lnTo>
                  <a:pt x="2167254" y="57150"/>
                </a:lnTo>
                <a:lnTo>
                  <a:pt x="2684526" y="57150"/>
                </a:lnTo>
                <a:lnTo>
                  <a:pt x="2684526" y="38100"/>
                </a:lnTo>
                <a:close/>
              </a:path>
              <a:path w="2799079" h="585470">
                <a:moveTo>
                  <a:pt x="2167254" y="547116"/>
                </a:moveTo>
                <a:lnTo>
                  <a:pt x="2148204" y="547116"/>
                </a:lnTo>
                <a:lnTo>
                  <a:pt x="2129154" y="566166"/>
                </a:lnTo>
                <a:lnTo>
                  <a:pt x="2167254" y="566166"/>
                </a:lnTo>
                <a:lnTo>
                  <a:pt x="2167254" y="547116"/>
                </a:lnTo>
                <a:close/>
              </a:path>
              <a:path w="2799079" h="585470">
                <a:moveTo>
                  <a:pt x="2684526" y="0"/>
                </a:moveTo>
                <a:lnTo>
                  <a:pt x="2684526" y="114300"/>
                </a:lnTo>
                <a:lnTo>
                  <a:pt x="2760726" y="76200"/>
                </a:lnTo>
                <a:lnTo>
                  <a:pt x="2703576" y="76200"/>
                </a:lnTo>
                <a:lnTo>
                  <a:pt x="2710999" y="74705"/>
                </a:lnTo>
                <a:lnTo>
                  <a:pt x="2717053" y="70627"/>
                </a:lnTo>
                <a:lnTo>
                  <a:pt x="2721131" y="64573"/>
                </a:lnTo>
                <a:lnTo>
                  <a:pt x="2722626" y="57150"/>
                </a:lnTo>
                <a:lnTo>
                  <a:pt x="2721131" y="49726"/>
                </a:lnTo>
                <a:lnTo>
                  <a:pt x="2717053" y="43672"/>
                </a:lnTo>
                <a:lnTo>
                  <a:pt x="2710999" y="39594"/>
                </a:lnTo>
                <a:lnTo>
                  <a:pt x="2703576" y="38100"/>
                </a:lnTo>
                <a:lnTo>
                  <a:pt x="2760726" y="38100"/>
                </a:lnTo>
                <a:lnTo>
                  <a:pt x="2684526" y="0"/>
                </a:lnTo>
                <a:close/>
              </a:path>
              <a:path w="2799079" h="585470">
                <a:moveTo>
                  <a:pt x="2167254" y="57150"/>
                </a:moveTo>
                <a:lnTo>
                  <a:pt x="2148204" y="76200"/>
                </a:lnTo>
                <a:lnTo>
                  <a:pt x="2167254" y="76200"/>
                </a:lnTo>
                <a:lnTo>
                  <a:pt x="2167254" y="57150"/>
                </a:lnTo>
                <a:close/>
              </a:path>
              <a:path w="2799079" h="585470">
                <a:moveTo>
                  <a:pt x="2684526" y="57150"/>
                </a:moveTo>
                <a:lnTo>
                  <a:pt x="2167254" y="57150"/>
                </a:lnTo>
                <a:lnTo>
                  <a:pt x="2167254" y="76200"/>
                </a:lnTo>
                <a:lnTo>
                  <a:pt x="2684526" y="76200"/>
                </a:lnTo>
                <a:lnTo>
                  <a:pt x="2684526" y="57150"/>
                </a:lnTo>
                <a:close/>
              </a:path>
              <a:path w="2799079" h="585470">
                <a:moveTo>
                  <a:pt x="2760726" y="38100"/>
                </a:moveTo>
                <a:lnTo>
                  <a:pt x="2703576" y="38100"/>
                </a:lnTo>
                <a:lnTo>
                  <a:pt x="2710999" y="39594"/>
                </a:lnTo>
                <a:lnTo>
                  <a:pt x="2717053" y="43672"/>
                </a:lnTo>
                <a:lnTo>
                  <a:pt x="2721131" y="49726"/>
                </a:lnTo>
                <a:lnTo>
                  <a:pt x="2722626" y="57150"/>
                </a:lnTo>
                <a:lnTo>
                  <a:pt x="2721131" y="64573"/>
                </a:lnTo>
                <a:lnTo>
                  <a:pt x="2717053" y="70627"/>
                </a:lnTo>
                <a:lnTo>
                  <a:pt x="2710999" y="74705"/>
                </a:lnTo>
                <a:lnTo>
                  <a:pt x="2703576" y="76200"/>
                </a:lnTo>
                <a:lnTo>
                  <a:pt x="2760726" y="76200"/>
                </a:lnTo>
                <a:lnTo>
                  <a:pt x="2798826" y="57150"/>
                </a:lnTo>
                <a:lnTo>
                  <a:pt x="2760726" y="38100"/>
                </a:lnTo>
                <a:close/>
              </a:path>
            </a:pathLst>
          </a:custGeom>
          <a:solidFill>
            <a:srgbClr val="BB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5423" y="4582667"/>
            <a:ext cx="3184525" cy="195580"/>
          </a:xfrm>
          <a:custGeom>
            <a:avLst/>
            <a:gdLst/>
            <a:ahLst/>
            <a:cxnLst/>
            <a:rect l="l" t="t" r="r" b="b"/>
            <a:pathLst>
              <a:path w="3184525" h="195579">
                <a:moveTo>
                  <a:pt x="2424556" y="156971"/>
                </a:moveTo>
                <a:lnTo>
                  <a:pt x="19050" y="156971"/>
                </a:lnTo>
                <a:lnTo>
                  <a:pt x="11626" y="158466"/>
                </a:lnTo>
                <a:lnTo>
                  <a:pt x="5572" y="162544"/>
                </a:lnTo>
                <a:lnTo>
                  <a:pt x="1494" y="168598"/>
                </a:lnTo>
                <a:lnTo>
                  <a:pt x="0" y="176021"/>
                </a:lnTo>
                <a:lnTo>
                  <a:pt x="1494" y="183445"/>
                </a:lnTo>
                <a:lnTo>
                  <a:pt x="5572" y="189499"/>
                </a:lnTo>
                <a:lnTo>
                  <a:pt x="11626" y="193577"/>
                </a:lnTo>
                <a:lnTo>
                  <a:pt x="19050" y="195071"/>
                </a:lnTo>
                <a:lnTo>
                  <a:pt x="2443606" y="195071"/>
                </a:lnTo>
                <a:lnTo>
                  <a:pt x="2451030" y="193577"/>
                </a:lnTo>
                <a:lnTo>
                  <a:pt x="2457084" y="189499"/>
                </a:lnTo>
                <a:lnTo>
                  <a:pt x="2461162" y="183445"/>
                </a:lnTo>
                <a:lnTo>
                  <a:pt x="2462656" y="176021"/>
                </a:lnTo>
                <a:lnTo>
                  <a:pt x="2424556" y="176021"/>
                </a:lnTo>
                <a:lnTo>
                  <a:pt x="2424556" y="156971"/>
                </a:lnTo>
                <a:close/>
              </a:path>
              <a:path w="3184525" h="195579">
                <a:moveTo>
                  <a:pt x="3070098" y="38099"/>
                </a:moveTo>
                <a:lnTo>
                  <a:pt x="2443606" y="38099"/>
                </a:lnTo>
                <a:lnTo>
                  <a:pt x="2436183" y="39594"/>
                </a:lnTo>
                <a:lnTo>
                  <a:pt x="2430129" y="43672"/>
                </a:lnTo>
                <a:lnTo>
                  <a:pt x="2426051" y="49726"/>
                </a:lnTo>
                <a:lnTo>
                  <a:pt x="2424556" y="57149"/>
                </a:lnTo>
                <a:lnTo>
                  <a:pt x="2424556" y="176021"/>
                </a:lnTo>
                <a:lnTo>
                  <a:pt x="2443606" y="156971"/>
                </a:lnTo>
                <a:lnTo>
                  <a:pt x="2462656" y="156971"/>
                </a:lnTo>
                <a:lnTo>
                  <a:pt x="2462656" y="76199"/>
                </a:lnTo>
                <a:lnTo>
                  <a:pt x="2443606" y="76199"/>
                </a:lnTo>
                <a:lnTo>
                  <a:pt x="2462656" y="57149"/>
                </a:lnTo>
                <a:lnTo>
                  <a:pt x="3070098" y="57149"/>
                </a:lnTo>
                <a:lnTo>
                  <a:pt x="3070098" y="38099"/>
                </a:lnTo>
                <a:close/>
              </a:path>
              <a:path w="3184525" h="195579">
                <a:moveTo>
                  <a:pt x="2462656" y="156971"/>
                </a:moveTo>
                <a:lnTo>
                  <a:pt x="2443606" y="156971"/>
                </a:lnTo>
                <a:lnTo>
                  <a:pt x="2424556" y="176021"/>
                </a:lnTo>
                <a:lnTo>
                  <a:pt x="2462656" y="176021"/>
                </a:lnTo>
                <a:lnTo>
                  <a:pt x="2462656" y="156971"/>
                </a:lnTo>
                <a:close/>
              </a:path>
              <a:path w="3184525" h="195579">
                <a:moveTo>
                  <a:pt x="3070098" y="0"/>
                </a:moveTo>
                <a:lnTo>
                  <a:pt x="3070098" y="114299"/>
                </a:lnTo>
                <a:lnTo>
                  <a:pt x="3146298" y="76199"/>
                </a:lnTo>
                <a:lnTo>
                  <a:pt x="3089148" y="76199"/>
                </a:lnTo>
                <a:lnTo>
                  <a:pt x="3096571" y="74705"/>
                </a:lnTo>
                <a:lnTo>
                  <a:pt x="3102625" y="70627"/>
                </a:lnTo>
                <a:lnTo>
                  <a:pt x="3106703" y="64573"/>
                </a:lnTo>
                <a:lnTo>
                  <a:pt x="3108198" y="57149"/>
                </a:lnTo>
                <a:lnTo>
                  <a:pt x="3106703" y="49726"/>
                </a:lnTo>
                <a:lnTo>
                  <a:pt x="3102625" y="43672"/>
                </a:lnTo>
                <a:lnTo>
                  <a:pt x="3096571" y="39594"/>
                </a:lnTo>
                <a:lnTo>
                  <a:pt x="3089148" y="38099"/>
                </a:lnTo>
                <a:lnTo>
                  <a:pt x="3146298" y="38099"/>
                </a:lnTo>
                <a:lnTo>
                  <a:pt x="3070098" y="0"/>
                </a:lnTo>
                <a:close/>
              </a:path>
              <a:path w="3184525" h="195579">
                <a:moveTo>
                  <a:pt x="2462656" y="57149"/>
                </a:moveTo>
                <a:lnTo>
                  <a:pt x="2443606" y="76199"/>
                </a:lnTo>
                <a:lnTo>
                  <a:pt x="2462656" y="76199"/>
                </a:lnTo>
                <a:lnTo>
                  <a:pt x="2462656" y="57149"/>
                </a:lnTo>
                <a:close/>
              </a:path>
              <a:path w="3184525" h="195579">
                <a:moveTo>
                  <a:pt x="3070098" y="57149"/>
                </a:moveTo>
                <a:lnTo>
                  <a:pt x="2462656" y="57149"/>
                </a:lnTo>
                <a:lnTo>
                  <a:pt x="2462656" y="76199"/>
                </a:lnTo>
                <a:lnTo>
                  <a:pt x="3070098" y="76199"/>
                </a:lnTo>
                <a:lnTo>
                  <a:pt x="3070098" y="57149"/>
                </a:lnTo>
                <a:close/>
              </a:path>
              <a:path w="3184525" h="195579">
                <a:moveTo>
                  <a:pt x="3146298" y="38099"/>
                </a:moveTo>
                <a:lnTo>
                  <a:pt x="3089148" y="38099"/>
                </a:lnTo>
                <a:lnTo>
                  <a:pt x="3096571" y="39594"/>
                </a:lnTo>
                <a:lnTo>
                  <a:pt x="3102625" y="43672"/>
                </a:lnTo>
                <a:lnTo>
                  <a:pt x="3106703" y="49726"/>
                </a:lnTo>
                <a:lnTo>
                  <a:pt x="3108198" y="57149"/>
                </a:lnTo>
                <a:lnTo>
                  <a:pt x="3106703" y="64573"/>
                </a:lnTo>
                <a:lnTo>
                  <a:pt x="3102625" y="70627"/>
                </a:lnTo>
                <a:lnTo>
                  <a:pt x="3096571" y="74705"/>
                </a:lnTo>
                <a:lnTo>
                  <a:pt x="3089148" y="76199"/>
                </a:lnTo>
                <a:lnTo>
                  <a:pt x="3146298" y="76199"/>
                </a:lnTo>
                <a:lnTo>
                  <a:pt x="3184398" y="57149"/>
                </a:lnTo>
                <a:lnTo>
                  <a:pt x="3146298" y="38099"/>
                </a:lnTo>
                <a:close/>
              </a:path>
            </a:pathLst>
          </a:custGeom>
          <a:solidFill>
            <a:srgbClr val="BB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264" y="5390388"/>
            <a:ext cx="3321685" cy="495300"/>
          </a:xfrm>
          <a:custGeom>
            <a:avLst/>
            <a:gdLst/>
            <a:ahLst/>
            <a:cxnLst/>
            <a:rect l="l" t="t" r="r" b="b"/>
            <a:pathLst>
              <a:path w="3321684" h="495300">
                <a:moveTo>
                  <a:pt x="3207258" y="381000"/>
                </a:moveTo>
                <a:lnTo>
                  <a:pt x="3207258" y="495300"/>
                </a:lnTo>
                <a:lnTo>
                  <a:pt x="3283458" y="457200"/>
                </a:lnTo>
                <a:lnTo>
                  <a:pt x="3226308" y="457200"/>
                </a:lnTo>
                <a:lnTo>
                  <a:pt x="3233731" y="455702"/>
                </a:lnTo>
                <a:lnTo>
                  <a:pt x="3239785" y="451618"/>
                </a:lnTo>
                <a:lnTo>
                  <a:pt x="3243863" y="445562"/>
                </a:lnTo>
                <a:lnTo>
                  <a:pt x="3245358" y="438150"/>
                </a:lnTo>
                <a:lnTo>
                  <a:pt x="3243863" y="430737"/>
                </a:lnTo>
                <a:lnTo>
                  <a:pt x="3239785" y="424681"/>
                </a:lnTo>
                <a:lnTo>
                  <a:pt x="3233731" y="420597"/>
                </a:lnTo>
                <a:lnTo>
                  <a:pt x="3226308" y="419100"/>
                </a:lnTo>
                <a:lnTo>
                  <a:pt x="3283458" y="419100"/>
                </a:lnTo>
                <a:lnTo>
                  <a:pt x="3207258" y="381000"/>
                </a:lnTo>
                <a:close/>
              </a:path>
              <a:path w="3321684" h="495300">
                <a:moveTo>
                  <a:pt x="2529586" y="19050"/>
                </a:moveTo>
                <a:lnTo>
                  <a:pt x="2529586" y="438150"/>
                </a:lnTo>
                <a:lnTo>
                  <a:pt x="2531080" y="445562"/>
                </a:lnTo>
                <a:lnTo>
                  <a:pt x="2535158" y="451618"/>
                </a:lnTo>
                <a:lnTo>
                  <a:pt x="2541212" y="455702"/>
                </a:lnTo>
                <a:lnTo>
                  <a:pt x="2548636" y="457200"/>
                </a:lnTo>
                <a:lnTo>
                  <a:pt x="3207258" y="457200"/>
                </a:lnTo>
                <a:lnTo>
                  <a:pt x="3207258" y="438150"/>
                </a:lnTo>
                <a:lnTo>
                  <a:pt x="2567686" y="438150"/>
                </a:lnTo>
                <a:lnTo>
                  <a:pt x="2548636" y="419100"/>
                </a:lnTo>
                <a:lnTo>
                  <a:pt x="2567686" y="419100"/>
                </a:lnTo>
                <a:lnTo>
                  <a:pt x="2567686" y="38100"/>
                </a:lnTo>
                <a:lnTo>
                  <a:pt x="2548636" y="38100"/>
                </a:lnTo>
                <a:lnTo>
                  <a:pt x="2529586" y="19050"/>
                </a:lnTo>
                <a:close/>
              </a:path>
              <a:path w="3321684" h="495300">
                <a:moveTo>
                  <a:pt x="3283458" y="419100"/>
                </a:moveTo>
                <a:lnTo>
                  <a:pt x="3226308" y="419100"/>
                </a:lnTo>
                <a:lnTo>
                  <a:pt x="3233731" y="420597"/>
                </a:lnTo>
                <a:lnTo>
                  <a:pt x="3239785" y="424681"/>
                </a:lnTo>
                <a:lnTo>
                  <a:pt x="3243863" y="430737"/>
                </a:lnTo>
                <a:lnTo>
                  <a:pt x="3245358" y="438150"/>
                </a:lnTo>
                <a:lnTo>
                  <a:pt x="3243863" y="445562"/>
                </a:lnTo>
                <a:lnTo>
                  <a:pt x="3239785" y="451618"/>
                </a:lnTo>
                <a:lnTo>
                  <a:pt x="3233731" y="455702"/>
                </a:lnTo>
                <a:lnTo>
                  <a:pt x="3226308" y="457200"/>
                </a:lnTo>
                <a:lnTo>
                  <a:pt x="3283458" y="457200"/>
                </a:lnTo>
                <a:lnTo>
                  <a:pt x="3321558" y="438150"/>
                </a:lnTo>
                <a:lnTo>
                  <a:pt x="3283458" y="419100"/>
                </a:lnTo>
                <a:close/>
              </a:path>
              <a:path w="3321684" h="495300">
                <a:moveTo>
                  <a:pt x="2567686" y="419100"/>
                </a:moveTo>
                <a:lnTo>
                  <a:pt x="2548636" y="419100"/>
                </a:lnTo>
                <a:lnTo>
                  <a:pt x="2567686" y="438150"/>
                </a:lnTo>
                <a:lnTo>
                  <a:pt x="2567686" y="419100"/>
                </a:lnTo>
                <a:close/>
              </a:path>
              <a:path w="3321684" h="495300">
                <a:moveTo>
                  <a:pt x="3207258" y="419100"/>
                </a:moveTo>
                <a:lnTo>
                  <a:pt x="2567686" y="419100"/>
                </a:lnTo>
                <a:lnTo>
                  <a:pt x="2567686" y="438150"/>
                </a:lnTo>
                <a:lnTo>
                  <a:pt x="3207258" y="438150"/>
                </a:lnTo>
                <a:lnTo>
                  <a:pt x="3207258" y="419100"/>
                </a:lnTo>
                <a:close/>
              </a:path>
              <a:path w="3321684" h="495300">
                <a:moveTo>
                  <a:pt x="2548636" y="0"/>
                </a:moveTo>
                <a:lnTo>
                  <a:pt x="19050" y="0"/>
                </a:ln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1494" y="26473"/>
                </a:lnTo>
                <a:lnTo>
                  <a:pt x="5572" y="32527"/>
                </a:lnTo>
                <a:lnTo>
                  <a:pt x="11626" y="36605"/>
                </a:lnTo>
                <a:lnTo>
                  <a:pt x="19050" y="38100"/>
                </a:lnTo>
                <a:lnTo>
                  <a:pt x="2529586" y="38100"/>
                </a:lnTo>
                <a:lnTo>
                  <a:pt x="2529586" y="19050"/>
                </a:lnTo>
                <a:lnTo>
                  <a:pt x="2567686" y="19050"/>
                </a:lnTo>
                <a:lnTo>
                  <a:pt x="2566191" y="11626"/>
                </a:lnTo>
                <a:lnTo>
                  <a:pt x="2562113" y="5572"/>
                </a:lnTo>
                <a:lnTo>
                  <a:pt x="2556059" y="1494"/>
                </a:lnTo>
                <a:lnTo>
                  <a:pt x="2548636" y="0"/>
                </a:lnTo>
                <a:close/>
              </a:path>
              <a:path w="3321684" h="495300">
                <a:moveTo>
                  <a:pt x="2567686" y="19050"/>
                </a:moveTo>
                <a:lnTo>
                  <a:pt x="2529586" y="19050"/>
                </a:lnTo>
                <a:lnTo>
                  <a:pt x="2548636" y="38100"/>
                </a:lnTo>
                <a:lnTo>
                  <a:pt x="2567686" y="38100"/>
                </a:lnTo>
                <a:lnTo>
                  <a:pt x="2567686" y="19050"/>
                </a:lnTo>
                <a:close/>
              </a:path>
            </a:pathLst>
          </a:custGeom>
          <a:solidFill>
            <a:srgbClr val="BB1C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5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199078"/>
            <a:ext cx="84181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b="1" u="sng" spc="80" dirty="0">
              <a:latin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448561"/>
            <a:ext cx="4644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Execute </a:t>
            </a:r>
            <a:r>
              <a:rPr sz="2400" spc="125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following </a:t>
            </a:r>
            <a:r>
              <a:rPr sz="2400" spc="70" dirty="0">
                <a:latin typeface="Times New Roman"/>
                <a:cs typeface="Times New Roman"/>
              </a:rPr>
              <a:t>variables  </a:t>
            </a:r>
            <a:r>
              <a:rPr sz="2400" spc="65" dirty="0">
                <a:latin typeface="Times New Roman"/>
                <a:cs typeface="Times New Roman"/>
              </a:rPr>
              <a:t>definition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statements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same  </a:t>
            </a:r>
            <a:r>
              <a:rPr sz="2400" spc="100" dirty="0">
                <a:latin typeface="Times New Roman"/>
                <a:cs typeface="Times New Roman"/>
              </a:rPr>
              <a:t>memory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map: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61909" y="1218345"/>
          <a:ext cx="2560954" cy="5301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69.258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30145" y="3090523"/>
            <a:ext cx="89725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800" b="1" spc="110" dirty="0">
                <a:solidFill>
                  <a:srgbClr val="006FC0"/>
                </a:solidFill>
                <a:latin typeface="Times New Roman"/>
                <a:cs typeface="Times New Roman"/>
              </a:rPr>
              <a:t>short  </a:t>
            </a:r>
            <a:r>
              <a:rPr sz="28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char  </a:t>
            </a:r>
            <a:r>
              <a:rPr sz="2800" b="1" spc="135" dirty="0">
                <a:solidFill>
                  <a:srgbClr val="006FC0"/>
                </a:solidFill>
                <a:latin typeface="Times New Roman"/>
                <a:cs typeface="Times New Roman"/>
              </a:rPr>
              <a:t>sho</a:t>
            </a:r>
            <a:r>
              <a:rPr sz="2800" b="1" spc="13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6" y="3090523"/>
            <a:ext cx="185801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0">
              <a:lnSpc>
                <a:spcPct val="150000"/>
              </a:lnSpc>
              <a:spcBef>
                <a:spcPts val="105"/>
              </a:spcBef>
              <a:tabLst>
                <a:tab pos="605155" algn="l"/>
                <a:tab pos="745490" algn="l"/>
              </a:tabLst>
            </a:pPr>
            <a:r>
              <a:rPr sz="2800" b="1" dirty="0">
                <a:latin typeface="Times New Roman"/>
                <a:cs typeface="Times New Roman"/>
              </a:rPr>
              <a:t>V5	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985</a:t>
            </a:r>
            <a:r>
              <a:rPr sz="2800" b="1" spc="-3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800" b="1" dirty="0">
                <a:latin typeface="Times New Roman"/>
                <a:cs typeface="Times New Roman"/>
              </a:rPr>
              <a:t>V6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-160" dirty="0">
                <a:solidFill>
                  <a:srgbClr val="00AF50"/>
                </a:solidFill>
                <a:latin typeface="Times New Roman"/>
                <a:cs typeface="Times New Roman"/>
              </a:rPr>
              <a:t>‘r’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sz="2800" b="1" dirty="0">
                <a:latin typeface="Times New Roman"/>
                <a:cs typeface="Times New Roman"/>
              </a:rPr>
              <a:t>V7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74</a:t>
            </a:r>
            <a:r>
              <a:rPr sz="2800" b="1" spc="-3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1" y="199078"/>
            <a:ext cx="849439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u="sng" spc="80" dirty="0">
              <a:latin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01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69.258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985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83994" y="3526663"/>
            <a:ext cx="89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35" dirty="0">
                <a:solidFill>
                  <a:srgbClr val="006FC0"/>
                </a:solidFill>
                <a:latin typeface="Times New Roman"/>
                <a:cs typeface="Times New Roman"/>
              </a:rPr>
              <a:t>sho</a:t>
            </a:r>
            <a:r>
              <a:rPr sz="2800" b="1" spc="13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0417" y="3526663"/>
            <a:ext cx="1718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5790" algn="l"/>
              </a:tabLst>
            </a:pPr>
            <a:r>
              <a:rPr sz="2800" b="1" dirty="0">
                <a:latin typeface="Times New Roman"/>
                <a:cs typeface="Times New Roman"/>
              </a:rPr>
              <a:t>V5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985</a:t>
            </a:r>
            <a:r>
              <a:rPr sz="2800" b="1" spc="-2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1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607" y="199078"/>
            <a:ext cx="804938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45" dirty="0">
                <a:latin typeface="+mn-lt"/>
              </a:rPr>
              <a:t>Variables </a:t>
            </a:r>
            <a:r>
              <a:rPr lang="en-US" sz="3600" b="1" u="sng" spc="165" dirty="0">
                <a:latin typeface="+mn-lt"/>
              </a:rPr>
              <a:t>as </a:t>
            </a:r>
            <a:r>
              <a:rPr lang="en-US" sz="3600" b="1" u="sng" spc="85" dirty="0">
                <a:latin typeface="+mn-lt"/>
              </a:rPr>
              <a:t>Memory</a:t>
            </a:r>
            <a:r>
              <a:rPr lang="en-US" sz="3600" b="1" u="sng" spc="-610" dirty="0">
                <a:latin typeface="+mn-lt"/>
              </a:rPr>
              <a:t> </a:t>
            </a:r>
            <a:r>
              <a:rPr lang="en-US" sz="3600" b="1" u="sng" spc="80" dirty="0">
                <a:latin typeface="+mn-lt"/>
              </a:rPr>
              <a:t>Locations</a:t>
            </a:r>
            <a:endParaRPr sz="3600" b="1" u="sng" spc="80" dirty="0">
              <a:latin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93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69.258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985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83994" y="3526663"/>
            <a:ext cx="758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char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210" y="3526663"/>
            <a:ext cx="1421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5155" algn="l"/>
              </a:tabLst>
            </a:pPr>
            <a:r>
              <a:rPr sz="2800" b="1" dirty="0">
                <a:latin typeface="Times New Roman"/>
                <a:cs typeface="Times New Roman"/>
              </a:rPr>
              <a:t>V6	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-160" dirty="0">
                <a:solidFill>
                  <a:srgbClr val="00AF50"/>
                </a:solidFill>
                <a:latin typeface="Times New Roman"/>
                <a:cs typeface="Times New Roman"/>
              </a:rPr>
              <a:t>‘r’</a:t>
            </a:r>
            <a:r>
              <a:rPr sz="2800" b="1" spc="-3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4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761" y="199078"/>
            <a:ext cx="797623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45" dirty="0">
                <a:latin typeface="+mn-lt"/>
              </a:rPr>
              <a:t>Variables </a:t>
            </a:r>
            <a:r>
              <a:rPr sz="3600" b="1" u="sng" spc="165" dirty="0">
                <a:latin typeface="+mn-lt"/>
              </a:rPr>
              <a:t>as </a:t>
            </a:r>
            <a:r>
              <a:rPr sz="3600" b="1" u="sng" spc="85" dirty="0">
                <a:latin typeface="+mn-lt"/>
              </a:rPr>
              <a:t>Memory</a:t>
            </a:r>
            <a:r>
              <a:rPr sz="3600" b="1" u="sng" spc="-610" dirty="0">
                <a:latin typeface="+mn-lt"/>
              </a:rPr>
              <a:t> </a:t>
            </a:r>
            <a:r>
              <a:rPr sz="3600" b="1" u="sng" spc="80" dirty="0">
                <a:latin typeface="+mn-lt"/>
              </a:rPr>
              <a:t>Locations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61909" y="1218345"/>
          <a:ext cx="2560954" cy="539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955">
                <a:tc gridSpan="3">
                  <a:txBody>
                    <a:bodyPr/>
                    <a:lstStyle/>
                    <a:p>
                      <a:pPr marL="652145">
                        <a:lnSpc>
                          <a:spcPts val="1764"/>
                        </a:lnSpc>
                      </a:pPr>
                      <a:r>
                        <a:rPr sz="1800" b="1" spc="-18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spc="13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69.258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2003H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985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2005H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2006H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2007H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74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2009H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spc="16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200BH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200DH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200FH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2011H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83994" y="3526663"/>
            <a:ext cx="89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35" dirty="0">
                <a:solidFill>
                  <a:srgbClr val="006FC0"/>
                </a:solidFill>
                <a:latin typeface="Times New Roman"/>
                <a:cs typeface="Times New Roman"/>
              </a:rPr>
              <a:t>sho</a:t>
            </a:r>
            <a:r>
              <a:rPr sz="2800" b="1" spc="13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0417" y="3526663"/>
            <a:ext cx="142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V7 </a:t>
            </a:r>
            <a:r>
              <a:rPr sz="2800" b="1" spc="60" dirty="0">
                <a:latin typeface="Times New Roman"/>
                <a:cs typeface="Times New Roman"/>
              </a:rPr>
              <a:t>= </a:t>
            </a:r>
            <a:r>
              <a:rPr sz="2800" b="1" spc="250" dirty="0">
                <a:solidFill>
                  <a:srgbClr val="00AF50"/>
                </a:solidFill>
                <a:latin typeface="Times New Roman"/>
                <a:cs typeface="Times New Roman"/>
              </a:rPr>
              <a:t>74</a:t>
            </a:r>
            <a:r>
              <a:rPr sz="2800" b="1" spc="-3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385" y="974159"/>
            <a:ext cx="623328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140" dirty="0">
                <a:latin typeface="+mn-lt"/>
              </a:rPr>
              <a:t>Inputting </a:t>
            </a:r>
            <a:r>
              <a:rPr sz="3600" b="1" u="sng" spc="160" dirty="0">
                <a:latin typeface="+mn-lt"/>
              </a:rPr>
              <a:t>with</a:t>
            </a:r>
            <a:r>
              <a:rPr sz="3600" b="1" u="sng" spc="-425" dirty="0">
                <a:latin typeface="+mn-lt"/>
              </a:rPr>
              <a:t> </a:t>
            </a:r>
            <a:r>
              <a:rPr sz="3600" b="1" u="sng" spc="-5" dirty="0">
                <a:solidFill>
                  <a:srgbClr val="009F00"/>
                </a:solidFill>
                <a:latin typeface="+mn-lt"/>
                <a:cs typeface="Courier New"/>
              </a:rPr>
              <a:t>cin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2367534"/>
            <a:ext cx="9963785" cy="382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C++,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cin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statement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used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input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from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keyboard.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35" dirty="0">
                <a:latin typeface="Times New Roman"/>
                <a:cs typeface="Times New Roman"/>
              </a:rPr>
              <a:t>Cin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Standard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Console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which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keyboard.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35" dirty="0">
                <a:latin typeface="Times New Roman"/>
                <a:cs typeface="Times New Roman"/>
              </a:rPr>
              <a:t>Cin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used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conjunction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with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solidFill>
                  <a:srgbClr val="C00000"/>
                </a:solidFill>
                <a:latin typeface="Times New Roman"/>
                <a:cs typeface="Times New Roman"/>
              </a:rPr>
              <a:t>extraction</a:t>
            </a:r>
            <a:r>
              <a:rPr sz="24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operator</a:t>
            </a:r>
            <a:r>
              <a:rPr sz="24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(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&gt;&gt;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D1515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299085" indent="-286385">
              <a:lnSpc>
                <a:spcPts val="2795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Anything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inputted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from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keyboard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will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go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variable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right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side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ts val="2795"/>
              </a:lnSpc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&gt;&gt; </a:t>
            </a:r>
            <a:r>
              <a:rPr sz="2400" spc="75" dirty="0">
                <a:latin typeface="Times New Roman"/>
                <a:cs typeface="Times New Roman"/>
              </a:rPr>
              <a:t>extraction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operator.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44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265" y="1230191"/>
            <a:ext cx="52823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140" dirty="0">
                <a:latin typeface="+mn-lt"/>
              </a:rPr>
              <a:t>Inputting </a:t>
            </a:r>
            <a:r>
              <a:rPr sz="3600" b="1" spc="160" dirty="0">
                <a:latin typeface="+mn-lt"/>
              </a:rPr>
              <a:t>with</a:t>
            </a:r>
            <a:r>
              <a:rPr sz="3600" b="1" spc="-425" dirty="0">
                <a:latin typeface="+mn-lt"/>
              </a:rPr>
              <a:t> </a:t>
            </a:r>
            <a:r>
              <a:rPr sz="3600" b="1" spc="-5" dirty="0">
                <a:solidFill>
                  <a:srgbClr val="009F00"/>
                </a:solidFill>
                <a:latin typeface="+mn-lt"/>
                <a:cs typeface="Courier New"/>
              </a:rPr>
              <a:t>cin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121021" y="5174107"/>
            <a:ext cx="665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F00"/>
                </a:solidFill>
                <a:latin typeface="Courier New"/>
                <a:cs typeface="Courier New"/>
              </a:rPr>
              <a:t>cin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709" y="5174107"/>
            <a:ext cx="451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&gt;&gt;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2911" y="5174107"/>
            <a:ext cx="151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rad</a:t>
            </a:r>
            <a:r>
              <a:rPr sz="2800" b="1" spc="-20" dirty="0">
                <a:latin typeface="Courier New"/>
                <a:cs typeface="Courier New"/>
              </a:rPr>
              <a:t>i</a:t>
            </a:r>
            <a:r>
              <a:rPr sz="2800" b="1" spc="-10" dirty="0">
                <a:latin typeface="Courier New"/>
                <a:cs typeface="Courier New"/>
              </a:rPr>
              <a:t>u</a:t>
            </a:r>
            <a:r>
              <a:rPr sz="2800" b="1" spc="-15" dirty="0">
                <a:latin typeface="Courier New"/>
                <a:cs typeface="Courier New"/>
              </a:rPr>
              <a:t>s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5876" y="5234940"/>
            <a:ext cx="908303" cy="469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9395" y="5218176"/>
            <a:ext cx="906779" cy="46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6096" y="4384547"/>
            <a:ext cx="1168908" cy="1386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1907" y="2109216"/>
            <a:ext cx="3343655" cy="2257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2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0634"/>
            <a:ext cx="12089081" cy="637277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explains the difference of postfix increment operator and prefix increment operator used as independent expression. 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()                                                               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a,b,x,y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clrscr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()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a=b=x=y=0;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++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b=a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++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x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y=x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cout&lt;&lt;"a="&lt;&lt;a&lt;&lt;endl&lt;&lt;"b="&lt;&lt;b&lt;&lt;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endl 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pc="-150" dirty="0">
                <a:latin typeface="Arial" panose="020B0604020202020204" pitchFamily="34" charset="0"/>
                <a:cs typeface="Arial" panose="020B0604020202020204" pitchFamily="34" charset="0"/>
              </a:rPr>
              <a:t> cout&lt;&lt;"x="&lt;&lt;x&lt;&lt;endl&lt;&lt;"y="&lt;&lt;y&lt;&lt;</a:t>
            </a:r>
            <a:r>
              <a:rPr lang="fr-FR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endl ;</a:t>
            </a:r>
            <a:endParaRPr lang="fr-FR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eturn 0;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68" y="1923804"/>
            <a:ext cx="4397829" cy="26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3" y="486888"/>
            <a:ext cx="11056917" cy="569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Expression</a:t>
            </a:r>
          </a:p>
          <a:p>
            <a:r>
              <a:rPr lang="en-US" dirty="0" smtClean="0"/>
              <a:t>The statement that evaluates to a values is called an expression </a:t>
            </a:r>
          </a:p>
          <a:p>
            <a:r>
              <a:rPr lang="en-US" dirty="0" smtClean="0"/>
              <a:t>An expression gives a single value.</a:t>
            </a:r>
          </a:p>
          <a:p>
            <a:r>
              <a:rPr lang="en-US" dirty="0" smtClean="0"/>
              <a:t>An expression consist of operators and operands.</a:t>
            </a:r>
          </a:p>
          <a:p>
            <a:r>
              <a:rPr lang="en-US" dirty="0" smtClean="0"/>
              <a:t>An operator is a symbol that performs some operation.</a:t>
            </a:r>
          </a:p>
          <a:p>
            <a:r>
              <a:rPr lang="en-US" dirty="0" smtClean="0"/>
              <a:t>Operand can be constant variable or function </a:t>
            </a:r>
          </a:p>
          <a:p>
            <a:r>
              <a:rPr lang="en-US" dirty="0" smtClean="0"/>
              <a:t>An expression may consist of any number of operator or operands.</a:t>
            </a:r>
          </a:p>
          <a:p>
            <a:r>
              <a:rPr lang="en-US" dirty="0" smtClean="0"/>
              <a:t>Some examples of expressions are as follows.</a:t>
            </a:r>
          </a:p>
          <a:p>
            <a:pPr marL="0" indent="0">
              <a:buNone/>
            </a:pPr>
            <a:r>
              <a:rPr lang="en-US" dirty="0" smtClean="0"/>
              <a:t>A+B;</a:t>
            </a:r>
          </a:p>
          <a:p>
            <a:pPr marL="0" indent="0">
              <a:buNone/>
            </a:pPr>
            <a:r>
              <a:rPr lang="en-US" dirty="0" smtClean="0"/>
              <a:t>m/n</a:t>
            </a:r>
          </a:p>
        </p:txBody>
      </p:sp>
    </p:spTree>
    <p:extLst>
      <p:ext uri="{BB962C8B-B14F-4D97-AF65-F5344CB8AC3E}">
        <p14:creationId xmlns:p14="http://schemas.microsoft.com/office/powerpoint/2010/main" val="5828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49902"/>
            <a:ext cx="11952157" cy="602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Operator Precedence</a:t>
            </a:r>
          </a:p>
          <a:p>
            <a:r>
              <a:rPr lang="en-US" dirty="0" smtClean="0"/>
              <a:t>The order in which different types of operator is an expression are evaluated is known as </a:t>
            </a:r>
            <a:r>
              <a:rPr lang="en-US" b="1" dirty="0" smtClean="0"/>
              <a:t>operator precedence. </a:t>
            </a:r>
            <a:r>
              <a:rPr lang="en-US" dirty="0" smtClean="0"/>
              <a:t>In is also known as </a:t>
            </a:r>
            <a:r>
              <a:rPr lang="en-US" b="1" dirty="0" smtClean="0"/>
              <a:t>hierarchy of operators.</a:t>
            </a:r>
          </a:p>
          <a:p>
            <a:r>
              <a:rPr lang="en-US" dirty="0" smtClean="0"/>
              <a:t>Each operator has its own precedence level.</a:t>
            </a:r>
          </a:p>
          <a:p>
            <a:r>
              <a:rPr lang="en-US" dirty="0" smtClean="0"/>
              <a:t>If an expression contains different types of operators. The operators with higher  precedence are evaluated before the operator with lower precedence.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6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81" y="451262"/>
            <a:ext cx="11899075" cy="6187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order of precedence in C++ language is as follows.</a:t>
            </a:r>
          </a:p>
          <a:p>
            <a:r>
              <a:rPr lang="en-US" dirty="0" smtClean="0"/>
              <a:t>Any expression in parenthesis is evaluated first.</a:t>
            </a:r>
          </a:p>
          <a:p>
            <a:r>
              <a:rPr lang="en-US" dirty="0" smtClean="0"/>
              <a:t>The multiplication * and division / operators are evaluated.</a:t>
            </a:r>
          </a:p>
          <a:p>
            <a:r>
              <a:rPr lang="en-US" dirty="0" smtClean="0"/>
              <a:t>Then plus+ and – operators are evaluated.</a:t>
            </a:r>
          </a:p>
          <a:p>
            <a:r>
              <a:rPr lang="en-US" dirty="0" smtClean="0"/>
              <a:t>In case of parenthesis under parenthesis, the expression of the inner parenthesis will be evaluated first.</a:t>
            </a:r>
          </a:p>
          <a:p>
            <a:pPr marL="0" indent="0">
              <a:buNone/>
            </a:pPr>
            <a:r>
              <a:rPr lang="en-US" sz="3600" b="1" u="sng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The expression 10*(24/(5-2)+13 is evaluated in the following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of all the expression 5-2 is evaluated .It gives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Secondly, 24 will be divided by the result of last line i.e. 24/3 giving value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Thirdly, 10 will be multiplied by 8 i.e. giving a result 80.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80 will be added in 13 and the last result will be 93.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3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573024"/>
            <a:ext cx="9436608" cy="54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1" y="320634"/>
            <a:ext cx="10950039" cy="585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Operator Associativity</a:t>
            </a:r>
          </a:p>
          <a:p>
            <a:r>
              <a:rPr lang="en-US" dirty="0" smtClean="0"/>
              <a:t>The order in which operator of same precedence are evaluated is known as operator associativity.</a:t>
            </a:r>
          </a:p>
          <a:p>
            <a:r>
              <a:rPr lang="en-US" dirty="0" smtClean="0"/>
              <a:t>If an expression contains some operator that have same precedence level , the either from </a:t>
            </a:r>
            <a:r>
              <a:rPr lang="en-US" b="1" dirty="0" smtClean="0"/>
              <a:t>left –to- right </a:t>
            </a:r>
            <a:r>
              <a:rPr lang="en-US" dirty="0" smtClean="0"/>
              <a:t>or </a:t>
            </a:r>
            <a:r>
              <a:rPr lang="en-US" b="1" dirty="0" smtClean="0"/>
              <a:t>right-to-left.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96" y="3676719"/>
            <a:ext cx="9316528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756" y="225632"/>
            <a:ext cx="11815948" cy="5951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Example</a:t>
            </a:r>
          </a:p>
          <a:p>
            <a:r>
              <a:rPr lang="en-US" dirty="0" smtClean="0"/>
              <a:t>The expression 10*24/5-2+13 contains four operators.</a:t>
            </a:r>
          </a:p>
          <a:p>
            <a:r>
              <a:rPr lang="en-US" dirty="0" smtClean="0"/>
              <a:t>Two operators *and / have equal precedence.</a:t>
            </a:r>
          </a:p>
          <a:p>
            <a:r>
              <a:rPr lang="en-US" dirty="0" smtClean="0"/>
              <a:t>These expression can be evaluated from left to right.</a:t>
            </a:r>
          </a:p>
          <a:p>
            <a:r>
              <a:rPr lang="en-US" dirty="0" smtClean="0"/>
              <a:t>Similarly, two operators + and – also have equal precedence.</a:t>
            </a:r>
          </a:p>
          <a:p>
            <a:r>
              <a:rPr lang="en-US" dirty="0" smtClean="0"/>
              <a:t>The expression will be evaluated as follows.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of all, the expression 10*24 is evaluated. It gives a value 240.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Secondly, 240 will be divided by 5 i.e. 240/5 giving a value 48.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Thirdly,2 will be subtracted from 48 i.e.48-2 giving a result 46.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46 will be added in 13 and the last result will be 59.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5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32" y="1011936"/>
            <a:ext cx="9217152" cy="49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5" y="261256"/>
            <a:ext cx="11910950" cy="644830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to solve the following expression a*b/(-c*31%13)*d.</a:t>
            </a:r>
          </a:p>
          <a:p>
            <a:pPr marL="0" indent="0">
              <a:buNone/>
            </a:pPr>
            <a:r>
              <a:rPr lang="en-US" dirty="0" smtClean="0"/>
              <a:t>Assuming the values of variables are as follows.</a:t>
            </a:r>
          </a:p>
          <a:p>
            <a:pPr marL="0" indent="0">
              <a:buNone/>
            </a:pPr>
            <a:r>
              <a:rPr lang="en-US" dirty="0" smtClean="0"/>
              <a:t>a=10,b=20,c=15,d=8,e=40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a,b,c,d,r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clrscr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a=10;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b=20;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c=15;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d=8;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e=40;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r=a*b/(-c*31%13)*d;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&lt;&lt;"Result of expression is:"&lt;&lt;r&lt;&lt;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eturn 0;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5516380" y="2707574"/>
            <a:ext cx="5385168" cy="26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49902"/>
            <a:ext cx="10919085" cy="602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How Above Program Works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/>
          <a:stretch/>
        </p:blipFill>
        <p:spPr>
          <a:xfrm>
            <a:off x="1002920" y="1698173"/>
            <a:ext cx="10177144" cy="38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1"/>
          </p:nvPr>
        </p:nvSpPr>
        <p:spPr>
          <a:xfrm>
            <a:off x="1524000" y="2474976"/>
            <a:ext cx="10265664" cy="1318309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indent="5713413" algn="r" defTabSz="231775">
              <a:lnSpc>
                <a:spcPct val="100000"/>
              </a:lnSpc>
              <a:spcBef>
                <a:spcPts val="1639"/>
              </a:spcBef>
              <a:tabLst>
                <a:tab pos="4572000" algn="l"/>
                <a:tab pos="5084763" algn="l"/>
              </a:tabLst>
            </a:pPr>
            <a:r>
              <a:rPr sz="3600" b="1" spc="145" dirty="0" smtClean="0"/>
              <a:t>Program</a:t>
            </a:r>
            <a:r>
              <a:rPr lang="en-US" sz="3600" b="1" spc="145" dirty="0" smtClean="0"/>
              <a:t> </a:t>
            </a:r>
            <a:r>
              <a:rPr sz="3600" b="1" spc="75" dirty="0" smtClean="0"/>
              <a:t>Examples</a:t>
            </a:r>
            <a:r>
              <a:rPr lang="en-US" sz="3600" b="1" spc="75" dirty="0" smtClean="0"/>
              <a:t> </a:t>
            </a:r>
            <a:r>
              <a:rPr sz="3600" b="1" u="sng" spc="20" dirty="0" smtClean="0"/>
              <a:t>Variables</a:t>
            </a:r>
            <a:r>
              <a:rPr sz="3600" b="1" u="sng" spc="-95" dirty="0" smtClean="0"/>
              <a:t> </a:t>
            </a:r>
            <a:r>
              <a:rPr sz="3600" b="1" u="sng" spc="105" dirty="0" smtClean="0"/>
              <a:t>and</a:t>
            </a:r>
            <a:r>
              <a:rPr sz="3600" b="1" u="sng" spc="-75" dirty="0" smtClean="0"/>
              <a:t> </a:t>
            </a:r>
            <a:r>
              <a:rPr sz="3600" b="1" u="sng" spc="85" dirty="0" smtClean="0"/>
              <a:t>constants</a:t>
            </a:r>
            <a:r>
              <a:rPr sz="3600" b="1" u="sng" spc="-105" dirty="0" smtClean="0"/>
              <a:t> </a:t>
            </a:r>
            <a:r>
              <a:rPr sz="3600" b="1" u="sng" spc="55" dirty="0" smtClean="0"/>
              <a:t>in</a:t>
            </a:r>
            <a:r>
              <a:rPr sz="3600" b="1" u="sng" spc="-85" dirty="0" smtClean="0"/>
              <a:t> C++</a:t>
            </a:r>
            <a:endParaRPr sz="3600" b="1" u="sn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</p:spTree>
    <p:extLst>
      <p:ext uri="{BB962C8B-B14F-4D97-AF65-F5344CB8AC3E}">
        <p14:creationId xmlns:p14="http://schemas.microsoft.com/office/powerpoint/2010/main" val="22725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129" y="95004"/>
            <a:ext cx="11899076" cy="66501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which explains the difference of postfix increment operator and prefix increment operator used as apart of larger expression.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a,b,x,y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clrscr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a=b=x=y=0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           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b=a++;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y=++x;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&lt;&lt;"a="&lt;&lt;a&lt;&lt;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&lt;&lt;"b="&lt;&lt;b&lt;&lt;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s-E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ES" spc="-150" dirty="0">
                <a:latin typeface="Arial" panose="020B0604020202020204" pitchFamily="34" charset="0"/>
                <a:cs typeface="Arial" panose="020B0604020202020204" pitchFamily="34" charset="0"/>
              </a:rPr>
              <a:t>&lt;&lt;"y="&lt;&lt;y&lt;&lt;</a:t>
            </a:r>
            <a:r>
              <a:rPr lang="es-E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ES" spc="-150" dirty="0">
                <a:latin typeface="Arial" panose="020B0604020202020204" pitchFamily="34" charset="0"/>
                <a:cs typeface="Arial" panose="020B0604020202020204" pitchFamily="34" charset="0"/>
              </a:rPr>
              <a:t>&lt;&lt;"x="&lt;&lt;x&lt;&lt;</a:t>
            </a:r>
            <a:r>
              <a:rPr lang="es-E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E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eturn 0;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/>
          <a:stretch/>
        </p:blipFill>
        <p:spPr>
          <a:xfrm>
            <a:off x="6741763" y="2327563"/>
            <a:ext cx="4349790" cy="25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816"/>
            <a:ext cx="10515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3600" b="1" spc="145" dirty="0"/>
              <a:t>Program </a:t>
            </a:r>
            <a:r>
              <a:rPr sz="3600" b="1" spc="65" dirty="0"/>
              <a:t>Example</a:t>
            </a:r>
            <a:r>
              <a:rPr sz="3600" b="1" spc="-450" dirty="0"/>
              <a:t> </a:t>
            </a:r>
            <a:r>
              <a:rPr sz="3600" b="1" spc="210" dirty="0"/>
              <a:t>01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075689" y="2357120"/>
            <a:ext cx="9982835" cy="14217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r>
              <a:rPr sz="2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Statement: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75"/>
              </a:spcBef>
              <a:tabLst>
                <a:tab pos="2425065" algn="l"/>
                <a:tab pos="6694805" algn="l"/>
              </a:tabLst>
            </a:pPr>
            <a:r>
              <a:rPr sz="2400" spc="60" dirty="0">
                <a:latin typeface="Times New Roman"/>
                <a:cs typeface="Times New Roman"/>
              </a:rPr>
              <a:t>Write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computer	</a:t>
            </a:r>
            <a:r>
              <a:rPr sz="2400" spc="100" dirty="0">
                <a:latin typeface="Times New Roman"/>
                <a:cs typeface="Times New Roman"/>
              </a:rPr>
              <a:t>program </a:t>
            </a:r>
            <a:r>
              <a:rPr sz="2400" spc="65" dirty="0">
                <a:latin typeface="Times New Roman"/>
                <a:cs typeface="Times New Roman"/>
              </a:rPr>
              <a:t>in </a:t>
            </a:r>
            <a:r>
              <a:rPr sz="2400" spc="-100" dirty="0">
                <a:latin typeface="Times New Roman"/>
                <a:cs typeface="Times New Roman"/>
              </a:rPr>
              <a:t>C++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accepts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	</a:t>
            </a:r>
            <a:r>
              <a:rPr sz="2400" spc="100" dirty="0">
                <a:latin typeface="Times New Roman"/>
                <a:cs typeface="Times New Roman"/>
              </a:rPr>
              <a:t>base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height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right  </a:t>
            </a:r>
            <a:r>
              <a:rPr sz="2400" spc="60" dirty="0">
                <a:latin typeface="Times New Roman"/>
                <a:cs typeface="Times New Roman"/>
              </a:rPr>
              <a:t>angle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triangle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from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user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displays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area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triangle.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2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" y="500976"/>
            <a:ext cx="10515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3600" b="1" spc="145" dirty="0"/>
              <a:t>Program </a:t>
            </a:r>
            <a:r>
              <a:rPr sz="3600" b="1" spc="65" dirty="0"/>
              <a:t>Example</a:t>
            </a:r>
            <a:r>
              <a:rPr sz="3600" b="1" spc="-450" dirty="0"/>
              <a:t> </a:t>
            </a:r>
            <a:r>
              <a:rPr sz="3600" b="1" spc="210" dirty="0"/>
              <a:t>01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708660" y="1414272"/>
            <a:ext cx="6245352" cy="544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6571488" y="1658111"/>
            <a:ext cx="5071872" cy="2657857"/>
          </a:xfrm>
          <a:prstGeom prst="rect">
            <a:avLst/>
          </a:prstGeom>
          <a:blipFill>
            <a:blip r:embed="rId3" cstate="print"/>
            <a:srcRect/>
            <a:stretch>
              <a:fillRect l="-1202" t="-10092" r="-5048" b="-825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9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4424" y="696048"/>
            <a:ext cx="10515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3600" b="1" spc="145" dirty="0"/>
              <a:t>Program </a:t>
            </a:r>
            <a:r>
              <a:rPr sz="3600" b="1" spc="65" dirty="0"/>
              <a:t>Example</a:t>
            </a:r>
            <a:r>
              <a:rPr sz="3600" b="1" spc="-450" dirty="0"/>
              <a:t> </a:t>
            </a:r>
            <a:r>
              <a:rPr sz="3600" b="1" spc="210" dirty="0"/>
              <a:t>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29513" y="2454147"/>
            <a:ext cx="10121900" cy="215392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r>
              <a:rPr sz="2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Statement: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2400" spc="-24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person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running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circular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ground.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Write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program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C++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asks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  </a:t>
            </a:r>
            <a:r>
              <a:rPr sz="2400" spc="125" dirty="0">
                <a:latin typeface="Times New Roman"/>
                <a:cs typeface="Times New Roman"/>
              </a:rPr>
              <a:t>user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input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radius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ground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meters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number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rounds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  </a:t>
            </a:r>
            <a:r>
              <a:rPr sz="2400" spc="114" dirty="0">
                <a:latin typeface="Times New Roman"/>
                <a:cs typeface="Times New Roman"/>
              </a:rPr>
              <a:t>person </a:t>
            </a:r>
            <a:r>
              <a:rPr sz="2400" spc="60" dirty="0">
                <a:latin typeface="Times New Roman"/>
                <a:cs typeface="Times New Roman"/>
              </a:rPr>
              <a:t>completes. The </a:t>
            </a:r>
            <a:r>
              <a:rPr sz="2400" spc="105" dirty="0">
                <a:latin typeface="Times New Roman"/>
                <a:cs typeface="Times New Roman"/>
              </a:rPr>
              <a:t>program </a:t>
            </a:r>
            <a:r>
              <a:rPr sz="2400" spc="85" dirty="0">
                <a:latin typeface="Times New Roman"/>
                <a:cs typeface="Times New Roman"/>
              </a:rPr>
              <a:t>should </a:t>
            </a:r>
            <a:r>
              <a:rPr sz="2400" spc="55" dirty="0">
                <a:latin typeface="Times New Roman"/>
                <a:cs typeface="Times New Roman"/>
              </a:rPr>
              <a:t>display </a:t>
            </a:r>
            <a:r>
              <a:rPr sz="2400" spc="120" dirty="0">
                <a:latin typeface="Times New Roman"/>
                <a:cs typeface="Times New Roman"/>
              </a:rPr>
              <a:t>the </a:t>
            </a:r>
            <a:r>
              <a:rPr sz="2400" spc="114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distance  </a:t>
            </a:r>
            <a:r>
              <a:rPr sz="2400" spc="70" dirty="0">
                <a:latin typeface="Times New Roman"/>
                <a:cs typeface="Times New Roman"/>
              </a:rPr>
              <a:t>travelled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by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person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meters.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9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64" y="379691"/>
            <a:ext cx="10515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3600" b="1" spc="145" dirty="0"/>
              <a:t>Program </a:t>
            </a:r>
            <a:r>
              <a:rPr sz="3600" b="1" spc="65" dirty="0"/>
              <a:t>Example</a:t>
            </a:r>
            <a:r>
              <a:rPr sz="3600" b="1" spc="-450" dirty="0"/>
              <a:t> </a:t>
            </a:r>
            <a:r>
              <a:rPr sz="3600" b="1" spc="210" dirty="0"/>
              <a:t>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516635" y="1098804"/>
            <a:ext cx="5920741" cy="3363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715451" y="4674496"/>
            <a:ext cx="6355909" cy="982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7290816" y="1670305"/>
            <a:ext cx="4779264" cy="2462783"/>
          </a:xfrm>
          <a:prstGeom prst="rect">
            <a:avLst/>
          </a:prstGeom>
          <a:blipFill>
            <a:blip r:embed="rId4" cstate="print"/>
            <a:srcRect/>
            <a:stretch>
              <a:fillRect l="-2105" t="-12005" r="-28029" b="-2221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2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8976" y="468083"/>
            <a:ext cx="10515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3600" b="1" spc="145" dirty="0"/>
              <a:t>Program </a:t>
            </a:r>
            <a:r>
              <a:rPr sz="3600" b="1" spc="65" dirty="0"/>
              <a:t>Example</a:t>
            </a:r>
            <a:r>
              <a:rPr sz="3600" b="1" spc="-450" dirty="0"/>
              <a:t> </a:t>
            </a:r>
            <a:r>
              <a:rPr sz="3600" b="1" spc="210" dirty="0"/>
              <a:t>03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-182880" y="1143000"/>
            <a:ext cx="10515600" cy="2634696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012190">
              <a:lnSpc>
                <a:spcPct val="100000"/>
              </a:lnSpc>
              <a:spcBef>
                <a:spcPts val="965"/>
              </a:spcBef>
            </a:pPr>
            <a:r>
              <a:rPr spc="80" dirty="0"/>
              <a:t>Problem</a:t>
            </a:r>
            <a:r>
              <a:rPr spc="-45" dirty="0"/>
              <a:t> </a:t>
            </a:r>
            <a:r>
              <a:rPr spc="60" dirty="0"/>
              <a:t>Statement:</a:t>
            </a:r>
          </a:p>
          <a:p>
            <a:pPr marL="783590" marR="5080" indent="0">
              <a:lnSpc>
                <a:spcPct val="90000"/>
              </a:lnSpc>
              <a:spcBef>
                <a:spcPts val="1125"/>
              </a:spcBef>
              <a:buNone/>
              <a:tabLst>
                <a:tab pos="2221865" algn="l"/>
              </a:tabLst>
            </a:pPr>
            <a:r>
              <a:rPr b="0" spc="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Write</a:t>
            </a:r>
            <a:r>
              <a:rPr b="0" spc="-7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C++</a:t>
            </a:r>
            <a:r>
              <a:rPr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asks</a:t>
            </a:r>
            <a:r>
              <a:rPr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user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enter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integer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numbers,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stores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them 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in variables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num1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num2 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respectively.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program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swaps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values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two  </a:t>
            </a:r>
            <a:r>
              <a:rPr b="0" spc="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  <a:r>
              <a:rPr lang="en-US" b="0" spc="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each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other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without 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a third 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variable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displays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values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of  </a:t>
            </a:r>
            <a:r>
              <a:rPr b="0" spc="95" dirty="0" smtClean="0">
                <a:solidFill>
                  <a:srgbClr val="000000"/>
                </a:solidFill>
                <a:latin typeface="Times New Roman"/>
                <a:cs typeface="Times New Roman"/>
              </a:rPr>
              <a:t>both</a:t>
            </a:r>
            <a:r>
              <a:rPr b="0" spc="-7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after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swapping.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1909572" y="4452620"/>
            <a:ext cx="1836420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200" spc="40" dirty="0">
                <a:latin typeface="Times New Roman"/>
                <a:cs typeface="Times New Roman"/>
              </a:rPr>
              <a:t>Sample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output:  </a:t>
            </a:r>
            <a:r>
              <a:rPr sz="2200" spc="65" dirty="0">
                <a:latin typeface="Times New Roman"/>
                <a:cs typeface="Times New Roman"/>
              </a:rPr>
              <a:t>Input: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110" dirty="0">
                <a:latin typeface="Times New Roman"/>
                <a:cs typeface="Times New Roman"/>
              </a:rPr>
              <a:t>num1 </a:t>
            </a:r>
            <a:r>
              <a:rPr sz="2200" spc="-25" dirty="0">
                <a:latin typeface="Times New Roman"/>
                <a:cs typeface="Times New Roman"/>
              </a:rPr>
              <a:t>=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45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110" dirty="0">
                <a:latin typeface="Times New Roman"/>
                <a:cs typeface="Times New Roman"/>
              </a:rPr>
              <a:t>num2 </a:t>
            </a:r>
            <a:r>
              <a:rPr sz="2200" spc="-25" dirty="0">
                <a:latin typeface="Times New Roman"/>
                <a:cs typeface="Times New Roman"/>
              </a:rPr>
              <a:t>=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94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992" y="4934712"/>
            <a:ext cx="137096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32700"/>
              </a:lnSpc>
              <a:spcBef>
                <a:spcPts val="100"/>
              </a:spcBef>
            </a:pPr>
            <a:r>
              <a:rPr sz="2200" spc="55" dirty="0">
                <a:latin typeface="Times New Roman"/>
                <a:cs typeface="Times New Roman"/>
              </a:rPr>
              <a:t>Output:  </a:t>
            </a:r>
            <a:r>
              <a:rPr sz="2200" spc="110" dirty="0">
                <a:latin typeface="Times New Roman"/>
                <a:cs typeface="Times New Roman"/>
              </a:rPr>
              <a:t>num1 </a:t>
            </a:r>
            <a:r>
              <a:rPr sz="2200" spc="-25" dirty="0">
                <a:latin typeface="Times New Roman"/>
                <a:cs typeface="Times New Roman"/>
              </a:rPr>
              <a:t>=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94</a:t>
            </a:r>
            <a:endParaRPr sz="220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865"/>
              </a:spcBef>
            </a:pPr>
            <a:r>
              <a:rPr sz="2200" spc="110" dirty="0">
                <a:latin typeface="Times New Roman"/>
                <a:cs typeface="Times New Roman"/>
              </a:rPr>
              <a:t>num2 </a:t>
            </a:r>
            <a:r>
              <a:rPr sz="2200" spc="-25" dirty="0">
                <a:latin typeface="Times New Roman"/>
                <a:cs typeface="Times New Roman"/>
              </a:rPr>
              <a:t>=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45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9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r>
              <a:rPr lang="en-US" altLang="en-US" sz="4000" dirty="0">
                <a:solidFill>
                  <a:srgbClr val="C00000"/>
                </a:solidFill>
              </a:rPr>
              <a:t>End </a:t>
            </a:r>
            <a:r>
              <a:rPr lang="en-US" altLang="en-US" sz="4000">
                <a:solidFill>
                  <a:srgbClr val="C00000"/>
                </a:solidFill>
              </a:rPr>
              <a:t>of </a:t>
            </a:r>
            <a:r>
              <a:rPr lang="en-US" altLang="en-US" sz="4000" smtClean="0">
                <a:solidFill>
                  <a:srgbClr val="C00000"/>
                </a:solidFill>
              </a:rPr>
              <a:t>lecture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pic>
        <p:nvPicPr>
          <p:cNvPr id="78851" name="Picture 2" descr="https://encrypted-tbn0.gstatic.com/images?q=tbn:ANd9GcTLkWuztfu8o226N6VM3LMVOO02FwAwajDVQGnz3BfokNN8YVMn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1" y="1344169"/>
            <a:ext cx="35909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9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4833"/>
            <a:ext cx="12191999" cy="6445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/>
              <a:t>Decrement Operator</a:t>
            </a:r>
            <a:endParaRPr lang="en-US" sz="3600" u="sng" dirty="0" smtClean="0"/>
          </a:p>
          <a:p>
            <a:r>
              <a:rPr lang="en-US" dirty="0" smtClean="0"/>
              <a:t>The decrement operator is used to decrease the variable by 1.</a:t>
            </a:r>
          </a:p>
          <a:p>
            <a:r>
              <a:rPr lang="en-US" dirty="0" smtClean="0"/>
              <a:t>It is denoted by symbol --.</a:t>
            </a:r>
          </a:p>
          <a:p>
            <a:r>
              <a:rPr lang="en-US" dirty="0" smtClean="0"/>
              <a:t>It is a unary operator and works with single variable. </a:t>
            </a:r>
          </a:p>
          <a:p>
            <a:r>
              <a:rPr lang="en-US" dirty="0" smtClean="0"/>
              <a:t>The decrement operator can be used in two forms.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1" u="sng" dirty="0" smtClean="0"/>
              <a:t>Prefix Form</a:t>
            </a:r>
          </a:p>
          <a:p>
            <a:r>
              <a:rPr lang="en-US" dirty="0" smtClean="0"/>
              <a:t>In prefix form the decrement operator is written before the variable as follows:</a:t>
            </a:r>
          </a:p>
          <a:p>
            <a:pPr marL="0" indent="0">
              <a:buNone/>
            </a:pPr>
            <a:r>
              <a:rPr lang="en-US" dirty="0" smtClean="0"/>
              <a:t>--y;</a:t>
            </a:r>
          </a:p>
          <a:p>
            <a:r>
              <a:rPr lang="en-US" dirty="0" smtClean="0"/>
              <a:t>The above line decrements the value of variable by 1.</a:t>
            </a:r>
          </a:p>
          <a:p>
            <a:pPr marL="514350" indent="-514350">
              <a:buFont typeface="+mj-lt"/>
              <a:buAutoNum type="alphaLcPeriod" startAt="2"/>
            </a:pPr>
            <a:r>
              <a:rPr lang="en-US" b="1" u="sng" dirty="0" smtClean="0"/>
              <a:t>Postfix Form</a:t>
            </a:r>
          </a:p>
          <a:p>
            <a:r>
              <a:rPr lang="en-US" dirty="0" smtClean="0"/>
              <a:t>In postfix form the decrement operator is written after the variable as follows:</a:t>
            </a:r>
          </a:p>
          <a:p>
            <a:pPr marL="0" indent="0">
              <a:buNone/>
            </a:pPr>
            <a:r>
              <a:rPr lang="en-US" dirty="0" smtClean="0"/>
              <a:t>Y--;</a:t>
            </a:r>
          </a:p>
          <a:p>
            <a:r>
              <a:rPr lang="en-US" dirty="0" smtClean="0"/>
              <a:t>The above line decrements the value of variable by 1. </a:t>
            </a:r>
          </a:p>
        </p:txBody>
      </p:sp>
    </p:spTree>
    <p:extLst>
      <p:ext uri="{BB962C8B-B14F-4D97-AF65-F5344CB8AC3E}">
        <p14:creationId xmlns:p14="http://schemas.microsoft.com/office/powerpoint/2010/main" val="30819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83128"/>
            <a:ext cx="11792197" cy="6093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u="sng" dirty="0"/>
              <a:t>Difference between Postfix &amp; prefix </a:t>
            </a:r>
            <a:r>
              <a:rPr lang="en-US" sz="3600" b="1" u="sng" dirty="0" smtClean="0"/>
              <a:t>Decrement </a:t>
            </a:r>
          </a:p>
          <a:p>
            <a:r>
              <a:rPr lang="en-US" sz="3600" dirty="0"/>
              <a:t>When </a:t>
            </a:r>
            <a:r>
              <a:rPr lang="en-US" sz="3600" dirty="0" smtClean="0"/>
              <a:t>decrement operator </a:t>
            </a:r>
            <a:r>
              <a:rPr lang="en-US" sz="3600" dirty="0"/>
              <a:t>is used independently postfix and prefix form work similarly. For example the result of </a:t>
            </a:r>
            <a:r>
              <a:rPr lang="en-US" sz="3600" dirty="0" smtClean="0"/>
              <a:t>A-- </a:t>
            </a:r>
            <a:r>
              <a:rPr lang="en-US" sz="3600" dirty="0"/>
              <a:t>and </a:t>
            </a:r>
            <a:r>
              <a:rPr lang="en-US" sz="3600" dirty="0" smtClean="0"/>
              <a:t>--A </a:t>
            </a:r>
            <a:r>
              <a:rPr lang="en-US" sz="3600" dirty="0"/>
              <a:t>is same.</a:t>
            </a:r>
          </a:p>
          <a:p>
            <a:r>
              <a:rPr lang="en-US" sz="3600" dirty="0"/>
              <a:t>But when </a:t>
            </a:r>
            <a:r>
              <a:rPr lang="en-US" sz="3600" dirty="0" smtClean="0"/>
              <a:t>decrement </a:t>
            </a:r>
            <a:r>
              <a:rPr lang="en-US" sz="3600" dirty="0"/>
              <a:t>operator is used in larger expression with other operators the postfix and prefix forms work differently. The result of two expressions </a:t>
            </a:r>
            <a:r>
              <a:rPr lang="en-US" sz="3600" dirty="0" smtClean="0"/>
              <a:t>A=--B </a:t>
            </a:r>
            <a:r>
              <a:rPr lang="en-US" sz="3600" dirty="0"/>
              <a:t>and </a:t>
            </a:r>
            <a:r>
              <a:rPr lang="en-US" sz="3600" dirty="0" smtClean="0"/>
              <a:t>A=B-- </a:t>
            </a:r>
            <a:r>
              <a:rPr lang="en-US" sz="3600" dirty="0"/>
              <a:t>are different.</a:t>
            </a:r>
          </a:p>
          <a:p>
            <a:r>
              <a:rPr lang="en-US" sz="3600" dirty="0"/>
              <a:t> In </a:t>
            </a:r>
            <a:r>
              <a:rPr lang="en-US" sz="3600" b="1" dirty="0"/>
              <a:t>prefix form </a:t>
            </a:r>
            <a:r>
              <a:rPr lang="en-US" sz="3600" dirty="0"/>
              <a:t>the statement </a:t>
            </a:r>
            <a:r>
              <a:rPr lang="en-US" sz="3600" b="1" dirty="0" smtClean="0"/>
              <a:t>A=--B </a:t>
            </a:r>
            <a:r>
              <a:rPr lang="en-US" sz="3600" dirty="0"/>
              <a:t>works in following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It </a:t>
            </a:r>
            <a:r>
              <a:rPr lang="en-US" sz="3600" dirty="0" smtClean="0"/>
              <a:t>decrement  </a:t>
            </a:r>
            <a:r>
              <a:rPr lang="en-US" sz="3600" dirty="0"/>
              <a:t>the value of B by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It assigns the value.</a:t>
            </a:r>
          </a:p>
          <a:p>
            <a:pPr marL="0" indent="0">
              <a:buNone/>
            </a:pPr>
            <a:r>
              <a:rPr lang="en-US" sz="3600" dirty="0"/>
              <a:t>The above statement is equivalent to following two statements.</a:t>
            </a:r>
          </a:p>
          <a:p>
            <a:pPr marL="0" indent="0">
              <a:buNone/>
            </a:pPr>
            <a:r>
              <a:rPr lang="en-US" sz="3600" dirty="0" smtClean="0"/>
              <a:t>--B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A=B;</a:t>
            </a:r>
          </a:p>
        </p:txBody>
      </p:sp>
    </p:spTree>
    <p:extLst>
      <p:ext uri="{BB962C8B-B14F-4D97-AF65-F5344CB8AC3E}">
        <p14:creationId xmlns:p14="http://schemas.microsoft.com/office/powerpoint/2010/main" val="29463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4130</Words>
  <Application>Microsoft Office PowerPoint</Application>
  <PresentationFormat>Widescreen</PresentationFormat>
  <Paragraphs>926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CS-112 Object Oriented Programming (3+1) Prerequisites: Programming Fundamentals </vt:lpstr>
      <vt:lpstr>Basic Concepts of C++ Lecture # 02</vt:lpstr>
      <vt:lpstr>PowerPoint Presentation</vt:lpstr>
      <vt:lpstr>Difference between Postfix &amp; prefix Increment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Data Types</vt:lpstr>
      <vt:lpstr>Do it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Variable Declaration</vt:lpstr>
      <vt:lpstr>Variable Declaration</vt:lpstr>
      <vt:lpstr>PowerPoint Presentation</vt:lpstr>
      <vt:lpstr>PowerPoint Presentation</vt:lpstr>
      <vt:lpstr>PowerPoint Presentation</vt:lpstr>
      <vt:lpstr>PowerPoint Presentation</vt:lpstr>
      <vt:lpstr>Variable Definition/Initialization</vt:lpstr>
      <vt:lpstr>Variable Definition/Initialization</vt:lpstr>
      <vt:lpstr>PowerPoint Presentation</vt:lpstr>
      <vt:lpstr>Constants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Variables as Memory Locations</vt:lpstr>
      <vt:lpstr>Inputting with cin</vt:lpstr>
      <vt:lpstr>Inputting with cin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Example 01</vt:lpstr>
      <vt:lpstr>Program Example 01</vt:lpstr>
      <vt:lpstr>Program Example 02</vt:lpstr>
      <vt:lpstr>Program Example 02</vt:lpstr>
      <vt:lpstr>Program Example 03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Mohsin Khan</dc:creator>
  <cp:lastModifiedBy>ZUFEST</cp:lastModifiedBy>
  <cp:revision>243</cp:revision>
  <dcterms:created xsi:type="dcterms:W3CDTF">2018-06-24T14:36:21Z</dcterms:created>
  <dcterms:modified xsi:type="dcterms:W3CDTF">2020-07-18T08:32:51Z</dcterms:modified>
</cp:coreProperties>
</file>