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5" r:id="rId2"/>
    <p:sldId id="346" r:id="rId3"/>
    <p:sldId id="343" r:id="rId4"/>
    <p:sldId id="303" r:id="rId5"/>
    <p:sldId id="304" r:id="rId6"/>
    <p:sldId id="305" r:id="rId7"/>
    <p:sldId id="306" r:id="rId8"/>
    <p:sldId id="318" r:id="rId9"/>
    <p:sldId id="308" r:id="rId10"/>
    <p:sldId id="309" r:id="rId11"/>
    <p:sldId id="313" r:id="rId12"/>
    <p:sldId id="314" r:id="rId13"/>
    <p:sldId id="316" r:id="rId14"/>
    <p:sldId id="317" r:id="rId15"/>
    <p:sldId id="320" r:id="rId16"/>
    <p:sldId id="321" r:id="rId17"/>
    <p:sldId id="322" r:id="rId18"/>
    <p:sldId id="323" r:id="rId19"/>
    <p:sldId id="340" r:id="rId20"/>
    <p:sldId id="341" r:id="rId21"/>
    <p:sldId id="34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16870A-2493-4323-A107-D9BF7D657C77}">
          <p14:sldIdLst>
            <p14:sldId id="345"/>
            <p14:sldId id="346"/>
            <p14:sldId id="343"/>
            <p14:sldId id="303"/>
            <p14:sldId id="304"/>
            <p14:sldId id="305"/>
            <p14:sldId id="306"/>
            <p14:sldId id="318"/>
            <p14:sldId id="308"/>
            <p14:sldId id="309"/>
            <p14:sldId id="313"/>
            <p14:sldId id="314"/>
            <p14:sldId id="316"/>
            <p14:sldId id="317"/>
            <p14:sldId id="320"/>
            <p14:sldId id="321"/>
            <p14:sldId id="322"/>
            <p14:sldId id="323"/>
            <p14:sldId id="340"/>
            <p14:sldId id="341"/>
            <p14:sldId id="34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82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711E-267C-48D4-B0BF-FEFB2FDB30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53696-1AB9-480C-9E11-006C8E2EA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CE25-2801-4945-B417-72A3B97A3F6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9CC6-6718-4277-A603-378215E9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3339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n-lt"/>
              </a:rPr>
              <a:t>CS-112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Object Oriented Programming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(3+1)</a:t>
            </a:r>
            <a:br>
              <a:rPr lang="en-US" dirty="0" smtClean="0">
                <a:latin typeface="+mn-lt"/>
              </a:rPr>
            </a:br>
            <a:r>
              <a:rPr lang="en-US" dirty="0"/>
              <a:t>Prerequisites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Programming Fundamentals</a:t>
            </a:r>
            <a:r>
              <a:rPr lang="en-US" dirty="0" smtClean="0"/>
              <a:t>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257800"/>
            <a:ext cx="7467600" cy="1752600"/>
          </a:xfrm>
          <a:prstGeom prst="rect">
            <a:avLst/>
          </a:prstGeom>
        </p:spPr>
        <p:txBody>
          <a:bodyPr vert="horz" anchor="t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Syed</a:t>
            </a:r>
            <a:r>
              <a:rPr kumimoji="0" lang="en-US" sz="1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Muhammad </a:t>
            </a: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Rafi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Lecturer, Department of Software Engineering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Faculty of Engineering Science and Technology,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Ziauddin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University</a:t>
            </a:r>
            <a: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46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17357"/>
            <a:ext cx="12082072" cy="66406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divides two float variable and find the remainder by using explicit casting.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oid main()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c;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a=10.3;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b=5.2;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c= (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)a%(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)b;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&lt;&lt;“Result is”&lt;&lt;c;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6" y="2256310"/>
            <a:ext cx="4334493" cy="25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17357"/>
            <a:ext cx="12082072" cy="66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err="1" smtClean="0"/>
              <a:t>The“sizeof”Operator</a:t>
            </a:r>
            <a:endParaRPr lang="en-US" sz="3600" b="1" u="sng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sizeof</a:t>
            </a:r>
            <a:r>
              <a:rPr lang="en-US" b="1" dirty="0" smtClean="0"/>
              <a:t> </a:t>
            </a:r>
            <a:r>
              <a:rPr lang="en-US" dirty="0" smtClean="0"/>
              <a:t>operator is used to find the size of any data value.</a:t>
            </a:r>
          </a:p>
          <a:p>
            <a:r>
              <a:rPr lang="en-US" dirty="0" smtClean="0"/>
              <a:t>It gives the number of bytes occupied by that value.</a:t>
            </a:r>
          </a:p>
          <a:p>
            <a:pPr marL="0" indent="0">
              <a:buNone/>
            </a:pPr>
            <a:r>
              <a:rPr lang="en-US" sz="3600" b="1" u="sng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The syntax of using  this operator is: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sizeof</a:t>
            </a:r>
            <a:r>
              <a:rPr lang="en-US" b="1" dirty="0" smtClean="0">
                <a:solidFill>
                  <a:schemeClr val="accent1"/>
                </a:solidFill>
              </a:rPr>
              <a:t>(operand);</a:t>
            </a:r>
          </a:p>
          <a:p>
            <a:pPr marL="0" indent="0">
              <a:buNone/>
            </a:pPr>
            <a:r>
              <a:rPr lang="en-US" b="1" u="sng" dirty="0" smtClean="0"/>
              <a:t> </a:t>
            </a:r>
            <a:r>
              <a:rPr lang="en-US" sz="3600" b="1" u="sng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The following are some examples of using </a:t>
            </a:r>
            <a:r>
              <a:rPr lang="en-US" dirty="0" err="1" smtClean="0"/>
              <a:t>sizeof</a:t>
            </a:r>
            <a:r>
              <a:rPr lang="en-US" dirty="0" smtClean="0"/>
              <a:t> operator.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(n);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</a:t>
            </a:r>
            <a:r>
              <a:rPr lang="en-US" dirty="0" err="1" smtClean="0"/>
              <a:t>pakistan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28" y="76020"/>
            <a:ext cx="12082072" cy="66406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 program that displays size of different data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sing namespace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character 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(char)&lt;&lt;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integer 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float="&lt;&lt;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(float)&lt;&lt;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long="&lt;&lt;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(long)&lt;&lt;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double="&lt;&lt;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(double)&lt;&lt;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&lt;&lt;"size of long double ="&lt;&lt;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(long double)&lt;&lt;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1506" r="1"/>
          <a:stretch/>
        </p:blipFill>
        <p:spPr>
          <a:xfrm>
            <a:off x="7061860" y="2196935"/>
            <a:ext cx="4492832" cy="2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17357"/>
            <a:ext cx="12082072" cy="66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Comments</a:t>
            </a:r>
          </a:p>
          <a:p>
            <a:r>
              <a:rPr lang="en-US" dirty="0" smtClean="0"/>
              <a:t>Comments are lines of program that are not executed.</a:t>
            </a:r>
          </a:p>
          <a:p>
            <a:r>
              <a:rPr lang="en-US" dirty="0" smtClean="0"/>
              <a:t>The compiler ignores comments and does not include them in executable program.</a:t>
            </a:r>
          </a:p>
          <a:p>
            <a:r>
              <a:rPr lang="en-US" dirty="0" smtClean="0"/>
              <a:t>That’s why the comment does not effect the size of executable program.</a:t>
            </a:r>
          </a:p>
          <a:p>
            <a:r>
              <a:rPr lang="en-US" dirty="0" smtClean="0"/>
              <a:t>Comments  are used to increase  the readability of program.</a:t>
            </a:r>
          </a:p>
          <a:p>
            <a:r>
              <a:rPr lang="en-US" dirty="0" smtClean="0"/>
              <a:t>Comments are notes about different lines of code that explain the purpose of the code.</a:t>
            </a:r>
          </a:p>
          <a:p>
            <a:r>
              <a:rPr lang="en-US" dirty="0" smtClean="0"/>
              <a:t>The user can insert information notes in the code.</a:t>
            </a:r>
          </a:p>
          <a:p>
            <a:r>
              <a:rPr lang="en-US" dirty="0" smtClean="0"/>
              <a:t>It help in debugging and modifying the program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357"/>
            <a:ext cx="12321915" cy="66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Comments can be used any where in program in two ways.</a:t>
            </a:r>
          </a:p>
          <a:p>
            <a:pPr marL="0" indent="0">
              <a:buNone/>
            </a:pPr>
            <a:r>
              <a:rPr lang="en-US" b="1" u="sng" dirty="0" smtClean="0"/>
              <a:t>Single line comments</a:t>
            </a:r>
          </a:p>
          <a:p>
            <a:r>
              <a:rPr lang="en-US" dirty="0" smtClean="0"/>
              <a:t>Comment</a:t>
            </a:r>
            <a:r>
              <a:rPr lang="en-US" b="1" dirty="0" smtClean="0"/>
              <a:t> </a:t>
            </a:r>
            <a:r>
              <a:rPr lang="en-US" dirty="0" smtClean="0"/>
              <a:t>on single line are added by using double slash “//”.</a:t>
            </a:r>
          </a:p>
          <a:p>
            <a:r>
              <a:rPr lang="en-US" dirty="0" smtClean="0"/>
              <a:t>Any thing written on the right side of double slash is consider as comments and is ignored during execution.</a:t>
            </a:r>
          </a:p>
          <a:p>
            <a:pPr marL="0" indent="0">
              <a:buNone/>
            </a:pPr>
            <a:r>
              <a:rPr lang="en-US" b="1" u="sng" dirty="0" smtClean="0"/>
              <a:t>Multi-line comments</a:t>
            </a:r>
          </a:p>
          <a:p>
            <a:r>
              <a:rPr lang="en-US" dirty="0" smtClean="0"/>
              <a:t>Multi-level comments are inserted to the code by placing /* at the </a:t>
            </a:r>
            <a:r>
              <a:rPr lang="en-US" dirty="0" err="1" smtClean="0"/>
              <a:t>begning</a:t>
            </a:r>
            <a:r>
              <a:rPr lang="en-US" dirty="0" smtClean="0"/>
              <a:t> of the comments.</a:t>
            </a:r>
          </a:p>
          <a:p>
            <a:r>
              <a:rPr lang="en-US" dirty="0" smtClean="0"/>
              <a:t>The character */ is used  to end multi-line comments.</a:t>
            </a:r>
          </a:p>
          <a:p>
            <a:pPr marL="0" indent="0">
              <a:buNone/>
            </a:pPr>
            <a:r>
              <a:rPr lang="en-US" sz="3600" b="1" u="sng" dirty="0" smtClean="0"/>
              <a:t>Examples</a:t>
            </a:r>
          </a:p>
          <a:p>
            <a:r>
              <a:rPr lang="en-US" dirty="0" smtClean="0"/>
              <a:t>// object oriented programming.</a:t>
            </a:r>
          </a:p>
          <a:p>
            <a:r>
              <a:rPr lang="en-US" dirty="0" smtClean="0"/>
              <a:t>*/These lines are for the purpose of </a:t>
            </a:r>
          </a:p>
          <a:p>
            <a:pPr marL="0" indent="0">
              <a:buNone/>
            </a:pPr>
            <a:r>
              <a:rPr lang="en-US" dirty="0" smtClean="0"/>
              <a:t>writing comments*/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3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209862"/>
            <a:ext cx="11722308" cy="6102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Input and Output</a:t>
            </a:r>
          </a:p>
          <a:p>
            <a:r>
              <a:rPr lang="en-US" dirty="0" smtClean="0"/>
              <a:t>The Process of giving something to computer is known as </a:t>
            </a:r>
            <a:r>
              <a:rPr lang="en-US" b="1" dirty="0" smtClean="0"/>
              <a:t>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input is mostly given by keyboard.</a:t>
            </a:r>
          </a:p>
          <a:p>
            <a:r>
              <a:rPr lang="en-US" dirty="0" smtClean="0"/>
              <a:t>A program may need certain inputs from the user for working properly.</a:t>
            </a:r>
          </a:p>
          <a:p>
            <a:r>
              <a:rPr lang="en-US" dirty="0" smtClean="0"/>
              <a:t>The term </a:t>
            </a:r>
            <a:r>
              <a:rPr lang="en-US" b="1" dirty="0" smtClean="0"/>
              <a:t>standard input </a:t>
            </a:r>
            <a:r>
              <a:rPr lang="en-US" dirty="0" smtClean="0"/>
              <a:t>refers to input via keyboard.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process of getting something from computer is known as </a:t>
            </a:r>
            <a:r>
              <a:rPr lang="en-US" b="1" dirty="0" smtClean="0"/>
              <a:t>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output is mostly displayed on monitor.</a:t>
            </a:r>
          </a:p>
          <a:p>
            <a:r>
              <a:rPr lang="en-US" dirty="0" smtClean="0"/>
              <a:t>The term </a:t>
            </a:r>
            <a:r>
              <a:rPr lang="en-US" b="1" dirty="0" smtClean="0"/>
              <a:t>standard output </a:t>
            </a:r>
            <a:r>
              <a:rPr lang="en-US" dirty="0" smtClean="0"/>
              <a:t>refers to the output displayed on monitor.</a:t>
            </a:r>
          </a:p>
          <a:p>
            <a:r>
              <a:rPr lang="en-US" dirty="0" smtClean="0"/>
              <a:t>The result of a program is the output of that program.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0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209861"/>
            <a:ext cx="12085122" cy="6523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Standard Output</a:t>
            </a:r>
          </a:p>
          <a:p>
            <a:pPr defTabSz="1341438"/>
            <a:r>
              <a:rPr lang="en-US" dirty="0" smtClean="0"/>
              <a:t>The term </a:t>
            </a:r>
            <a:r>
              <a:rPr lang="en-US" b="1" dirty="0" smtClean="0"/>
              <a:t>standard output </a:t>
            </a:r>
            <a:r>
              <a:rPr lang="en-US" dirty="0" smtClean="0"/>
              <a:t>refers to the output displayed on monitor .</a:t>
            </a:r>
          </a:p>
          <a:p>
            <a:r>
              <a:rPr lang="en-US" dirty="0" smtClean="0"/>
              <a:t>C++ uses the </a:t>
            </a:r>
            <a:r>
              <a:rPr lang="en-US" b="1" dirty="0" smtClean="0"/>
              <a:t>cout </a:t>
            </a:r>
            <a:r>
              <a:rPr lang="en-US" dirty="0" smtClean="0"/>
              <a:t>stream object to display standard output.</a:t>
            </a:r>
          </a:p>
          <a:p>
            <a:r>
              <a:rPr lang="en-US" dirty="0" smtClean="0"/>
              <a:t>The word ‘cout’ stands for </a:t>
            </a:r>
            <a:r>
              <a:rPr lang="en-US" b="1" dirty="0" smtClean="0"/>
              <a:t>console output.</a:t>
            </a:r>
          </a:p>
          <a:p>
            <a:r>
              <a:rPr lang="en-US" dirty="0" smtClean="0"/>
              <a:t>The cout is used with insertion operator (&lt;&lt;).</a:t>
            </a:r>
          </a:p>
          <a:p>
            <a:r>
              <a:rPr lang="en-US" dirty="0" smtClean="0"/>
              <a:t>The message or the value of variable followed by the insertion operator is displayed on screen.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using cout object is as follows.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out&lt;&lt;Variable/Constant/Expression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3347" y="1094282"/>
          <a:ext cx="10515600" cy="3087574"/>
        </p:xfrm>
        <a:graphic>
          <a:graphicData uri="http://schemas.openxmlformats.org/drawingml/2006/table">
            <a:tbl>
              <a:tblPr firstRow="1" bandRow="1"/>
              <a:tblGrid>
                <a:gridCol w="242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cout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It is the name of the object to display standard output.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9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&lt;&lt;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It is known as insertion operator or put to operator. 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 smtClean="0">
                          <a:effectLst/>
                        </a:rPr>
                        <a:t>It </a:t>
                      </a:r>
                      <a:r>
                        <a:rPr lang="en-US" sz="1700" b="1" kern="1200" dirty="0">
                          <a:effectLst/>
                        </a:rPr>
                        <a:t>sends the  </a:t>
                      </a:r>
                      <a:r>
                        <a:rPr lang="en-US" sz="1700" b="1" kern="1200" dirty="0" smtClean="0">
                          <a:effectLst/>
                        </a:rPr>
                        <a:t>output </a:t>
                      </a:r>
                      <a:r>
                        <a:rPr lang="en-US" sz="1700" b="1" kern="1200" dirty="0">
                          <a:effectLst/>
                        </a:rPr>
                        <a:t>to cout object. 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 smtClean="0">
                          <a:effectLst/>
                        </a:rPr>
                        <a:t>The </a:t>
                      </a:r>
                      <a:r>
                        <a:rPr lang="en-US" sz="1700" b="1" kern="1200" dirty="0">
                          <a:effectLst/>
                        </a:rPr>
                        <a:t>cout object then sends the output to screen. 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 smtClean="0">
                          <a:effectLst/>
                        </a:rPr>
                        <a:t>The </a:t>
                      </a:r>
                      <a:r>
                        <a:rPr lang="en-US" sz="1700" b="1" kern="1200" dirty="0">
                          <a:effectLst/>
                        </a:rPr>
                        <a:t>left side of &lt;&lt; operator must be an output stream like cout. </a:t>
                      </a:r>
                      <a:endParaRPr lang="en-US" sz="1700" b="1" kern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 smtClean="0">
                          <a:effectLst/>
                        </a:rPr>
                        <a:t>The </a:t>
                      </a:r>
                      <a:r>
                        <a:rPr lang="en-US" sz="1700" b="1" kern="1200" dirty="0">
                          <a:effectLst/>
                        </a:rPr>
                        <a:t>right side of  &lt;&lt; operator must be an expression or manipulator. One statement can be used multiple variables or constants .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Variable/constant /expression 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effectLst/>
                        </a:rPr>
                        <a:t>It is variable constant or expression whose value is displayed on screen.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66" marR="85166" marT="42583" marB="425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903" y="-92971"/>
            <a:ext cx="10568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Where,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9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896" y="2353056"/>
            <a:ext cx="9924288" cy="23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209862"/>
            <a:ext cx="11722308" cy="6102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Standard Input</a:t>
            </a:r>
          </a:p>
          <a:p>
            <a:r>
              <a:rPr lang="en-US" dirty="0" smtClean="0"/>
              <a:t>Term standard output refers to the input given by keyboard.</a:t>
            </a:r>
          </a:p>
          <a:p>
            <a:r>
              <a:rPr lang="en-US" dirty="0" smtClean="0"/>
              <a:t>C++used </a:t>
            </a:r>
            <a:r>
              <a:rPr lang="en-US" dirty="0"/>
              <a:t>c</a:t>
            </a:r>
            <a:r>
              <a:rPr lang="en-US" dirty="0" smtClean="0"/>
              <a:t>in stream object to get standard input.</a:t>
            </a:r>
          </a:p>
          <a:p>
            <a:pPr>
              <a:tabLst>
                <a:tab pos="4170363" algn="l"/>
                <a:tab pos="4230688" algn="l"/>
                <a:tab pos="4572000" algn="l"/>
              </a:tabLst>
            </a:pPr>
            <a:r>
              <a:rPr lang="en-US" dirty="0" smtClean="0"/>
              <a:t>The word ‘</a:t>
            </a:r>
            <a:r>
              <a:rPr lang="en-US" dirty="0" err="1" smtClean="0"/>
              <a:t>cin</a:t>
            </a:r>
            <a:r>
              <a:rPr lang="en-US" dirty="0" smtClean="0"/>
              <a:t>’ stands for console input.</a:t>
            </a:r>
          </a:p>
          <a:p>
            <a:r>
              <a:rPr lang="en-US" dirty="0" smtClean="0"/>
              <a:t>C++handles console input by applying  the extraction operator (&gt;&gt;) with cin stream.</a:t>
            </a:r>
          </a:p>
          <a:p>
            <a:r>
              <a:rPr lang="en-US" dirty="0" smtClean="0"/>
              <a:t>The operator must be followed by a variable.</a:t>
            </a:r>
          </a:p>
          <a:p>
            <a:r>
              <a:rPr lang="en-US" dirty="0" smtClean="0"/>
              <a:t>The variable is used to store the input data.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using cin object is as follows: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in &gt;&gt; </a:t>
            </a:r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8837"/>
            <a:ext cx="10515600" cy="431180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Type Casting and Size of </a:t>
            </a:r>
            <a:br>
              <a:rPr lang="en-US" sz="6000" b="1" dirty="0" smtClean="0">
                <a:latin typeface="+mn-lt"/>
              </a:rPr>
            </a:br>
            <a:r>
              <a:rPr lang="en-US" sz="6000" b="1" dirty="0" smtClean="0"/>
              <a:t>Lecture # 3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0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/>
          </p:nvPr>
        </p:nvGraphicFramePr>
        <p:xfrm>
          <a:off x="426466" y="1585024"/>
          <a:ext cx="11207750" cy="2479040"/>
        </p:xfrm>
        <a:graphic>
          <a:graphicData uri="http://schemas.openxmlformats.org/drawingml/2006/table">
            <a:tbl>
              <a:tblPr firstRow="1" bandRow="1"/>
              <a:tblGrid>
                <a:gridCol w="2828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341563" algn="l"/>
                        </a:tabLst>
                      </a:pPr>
                      <a:r>
                        <a:rPr lang="en-US" b="1" dirty="0" smtClean="0"/>
                        <a:t>It is the name of</a:t>
                      </a:r>
                      <a:r>
                        <a:rPr lang="en-US" b="1" baseline="0" dirty="0" smtClean="0"/>
                        <a:t> the object used to get standard input.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&gt;&gt;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/>
                        <a:t>It is known</a:t>
                      </a:r>
                      <a:r>
                        <a:rPr lang="en-US" b="1" baseline="0" dirty="0" smtClean="0"/>
                        <a:t> as extraction operator or get from operator.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smtClean="0"/>
                        <a:t>It gets the output from cin object.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smtClean="0"/>
                        <a:t>The cin object then stores the input in the variable.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5376863" algn="l"/>
                          <a:tab pos="5657850" algn="l"/>
                          <a:tab pos="5767388" algn="l"/>
                          <a:tab pos="5949950" algn="l"/>
                        </a:tabLst>
                      </a:pPr>
                      <a:r>
                        <a:rPr lang="en-US" b="1" baseline="0" dirty="0" smtClean="0"/>
                        <a:t>The left side of &gt;&gt; operator must be an input stream like cin.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smtClean="0"/>
                        <a:t>The right side of &gt;&gt; operator must be a variable of simple data type.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smtClean="0"/>
                        <a:t>One statement can use multiple extraction operators to get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the variable in which the input values are stored</a:t>
                      </a:r>
                      <a:r>
                        <a:rPr lang="en-US" b="1" baseline="0" dirty="0" smtClean="0"/>
                        <a:t> 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70688" y="134113"/>
            <a:ext cx="11814048" cy="426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Where,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856" y="2279904"/>
            <a:ext cx="98999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902"/>
            <a:ext cx="12082072" cy="6565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C++ Manipulator</a:t>
            </a:r>
          </a:p>
          <a:p>
            <a:r>
              <a:rPr lang="en-US" dirty="0" smtClean="0"/>
              <a:t>C++ manipulators are used to format the output in different styles.</a:t>
            </a:r>
          </a:p>
          <a:p>
            <a:r>
              <a:rPr lang="en-US" dirty="0" smtClean="0"/>
              <a:t>The manipulators are the most common way to control output formatting.</a:t>
            </a:r>
            <a:endParaRPr lang="en-US" sz="3600" dirty="0"/>
          </a:p>
          <a:p>
            <a:r>
              <a:rPr lang="en-US" dirty="0" smtClean="0"/>
              <a:t>Some important manipulators in C++ are as follows.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‘</a:t>
            </a:r>
            <a:r>
              <a:rPr lang="en-US" b="1" dirty="0" err="1" smtClean="0"/>
              <a:t>endl</a:t>
            </a:r>
            <a:r>
              <a:rPr lang="en-US" b="1" dirty="0" smtClean="0"/>
              <a:t>’ Manipulator</a:t>
            </a:r>
          </a:p>
          <a:p>
            <a:r>
              <a:rPr lang="en-US" dirty="0" smtClean="0"/>
              <a:t>The word ‘</a:t>
            </a:r>
            <a:r>
              <a:rPr lang="en-US" dirty="0" err="1" smtClean="0"/>
              <a:t>endl</a:t>
            </a:r>
            <a:r>
              <a:rPr lang="en-US" dirty="0" smtClean="0"/>
              <a:t>’ stands for </a:t>
            </a:r>
            <a:r>
              <a:rPr lang="en-US" b="1" dirty="0" smtClean="0"/>
              <a:t>end of line.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endl</a:t>
            </a:r>
            <a:r>
              <a:rPr lang="en-US" dirty="0" smtClean="0"/>
              <a:t>’ manipulator is used to move cursor to the beginning of next line.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99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cout&lt;&lt;“hello “&lt;&lt;endl&lt;&lt;“world”;</a:t>
            </a:r>
          </a:p>
          <a:p>
            <a:pPr marL="0" indent="0">
              <a:buNone/>
            </a:pPr>
            <a:r>
              <a:rPr lang="en-US" dirty="0"/>
              <a:t>The above line will display the following </a:t>
            </a:r>
            <a:r>
              <a:rPr lang="en-US" dirty="0" smtClean="0"/>
              <a:t>output.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ello</a:t>
            </a:r>
          </a:p>
          <a:p>
            <a:pPr marL="0" indent="0">
              <a:buNone/>
            </a:pP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endl manipulator is not used as apart of string.</a:t>
            </a:r>
          </a:p>
          <a:p>
            <a:r>
              <a:rPr lang="en-US" dirty="0" smtClean="0"/>
              <a:t>It is written with separate insertion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u="sng" dirty="0" smtClean="0"/>
              <a:t>‘setw’ Manipulator</a:t>
            </a:r>
          </a:p>
          <a:p>
            <a:r>
              <a:rPr lang="en-US" dirty="0" smtClean="0"/>
              <a:t>The word ‘setw’ stands for </a:t>
            </a:r>
            <a:r>
              <a:rPr lang="en-US" b="1" dirty="0" smtClean="0"/>
              <a:t>set width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‘setw’ manipulator is used to display the value of expression in a specified columns.</a:t>
            </a:r>
          </a:p>
          <a:p>
            <a:r>
              <a:rPr lang="en-US" dirty="0" smtClean="0"/>
              <a:t>The value of expression can be string or numbers.</a:t>
            </a:r>
          </a:p>
          <a:p>
            <a:r>
              <a:rPr lang="en-US" dirty="0" smtClean="0"/>
              <a:t>If values of expression is less than the specified columns, the additional columns are left blank from left side.</a:t>
            </a:r>
          </a:p>
          <a:p>
            <a:r>
              <a:rPr lang="en-US" dirty="0" smtClean="0"/>
              <a:t>The output automatically uses the required columns if output is larger than the specified column.</a:t>
            </a:r>
          </a:p>
          <a:p>
            <a:r>
              <a:rPr lang="en-US" dirty="0" smtClean="0"/>
              <a:t>The use of ‘</a:t>
            </a:r>
            <a:r>
              <a:rPr lang="en-US" b="1" dirty="0" smtClean="0"/>
              <a:t>setw’</a:t>
            </a:r>
            <a:r>
              <a:rPr lang="en-US" dirty="0" smtClean="0"/>
              <a:t> has no effect on output in this case.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‘setw’ manipulator is as follows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setw(n)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n indicates the number of column in which the value is to be displayed, it can be an unsigned positive integer constant, variable or expression.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621537"/>
            <a:ext cx="1086643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explain the use of </a:t>
            </a:r>
            <a:r>
              <a:rPr lang="en-US" b="1" dirty="0" smtClean="0"/>
              <a:t>setw </a:t>
            </a:r>
            <a:r>
              <a:rPr lang="en-US" dirty="0" smtClean="0"/>
              <a:t>manipulator.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spc="-150" dirty="0"/>
              <a:t>include &lt;</a:t>
            </a:r>
            <a:r>
              <a:rPr lang="en-US" spc="-150" dirty="0" err="1" smtClean="0"/>
              <a:t>iostream</a:t>
            </a:r>
            <a:r>
              <a:rPr lang="en-US" spc="-150" dirty="0" smtClean="0"/>
              <a:t>&gt;</a:t>
            </a:r>
            <a:endParaRPr lang="en-US" spc="-150" dirty="0"/>
          </a:p>
          <a:p>
            <a:pPr marL="0" indent="0">
              <a:buNone/>
            </a:pPr>
            <a:r>
              <a:rPr lang="en-US" spc="-150" dirty="0" smtClean="0"/>
              <a:t>#</a:t>
            </a:r>
            <a:r>
              <a:rPr lang="en-US" spc="-150" dirty="0"/>
              <a:t>include &lt;</a:t>
            </a:r>
            <a:r>
              <a:rPr lang="en-US" spc="-150" dirty="0" err="1" smtClean="0"/>
              <a:t>iomanip</a:t>
            </a:r>
            <a:r>
              <a:rPr lang="en-US" spc="-150" dirty="0" smtClean="0"/>
              <a:t>&gt;</a:t>
            </a:r>
          </a:p>
          <a:p>
            <a:pPr marL="0" indent="0">
              <a:buNone/>
            </a:pPr>
            <a:r>
              <a:rPr lang="en-US" spc="-150" dirty="0"/>
              <a:t>using namespace </a:t>
            </a:r>
            <a:r>
              <a:rPr lang="en-US" spc="-150" dirty="0" err="1"/>
              <a:t>std</a:t>
            </a:r>
            <a:r>
              <a:rPr lang="en-US" spc="-150" dirty="0"/>
              <a:t>;</a:t>
            </a:r>
          </a:p>
          <a:p>
            <a:pPr marL="0" indent="0">
              <a:buNone/>
            </a:pPr>
            <a:r>
              <a:rPr lang="en-US" spc="-150" dirty="0" err="1" smtClean="0"/>
              <a:t>int</a:t>
            </a:r>
            <a:r>
              <a:rPr lang="en-US" spc="-150" dirty="0" smtClean="0"/>
              <a:t> </a:t>
            </a:r>
            <a:r>
              <a:rPr lang="en-US" spc="-150" dirty="0"/>
              <a:t>main()</a:t>
            </a:r>
          </a:p>
          <a:p>
            <a:pPr marL="0" indent="0">
              <a:buNone/>
            </a:pPr>
            <a:r>
              <a:rPr lang="en-US" spc="-150" dirty="0"/>
              <a:t>{</a:t>
            </a:r>
          </a:p>
          <a:p>
            <a:pPr marL="0" indent="0">
              <a:buNone/>
            </a:pPr>
            <a:r>
              <a:rPr lang="en-US" spc="-150" dirty="0" err="1"/>
              <a:t>int</a:t>
            </a:r>
            <a:r>
              <a:rPr lang="en-US" spc="-150" dirty="0"/>
              <a:t> n=3928;</a:t>
            </a:r>
          </a:p>
          <a:p>
            <a:pPr marL="0" indent="0">
              <a:buNone/>
            </a:pPr>
            <a:r>
              <a:rPr lang="en-US" spc="-150" dirty="0"/>
              <a:t>double d=91.5</a:t>
            </a:r>
            <a:r>
              <a:rPr lang="en-US" spc="-150" dirty="0" smtClean="0"/>
              <a:t>;</a:t>
            </a:r>
            <a:endParaRPr lang="en-US" spc="-150" dirty="0"/>
          </a:p>
          <a:p>
            <a:pPr marL="0" indent="0">
              <a:buNone/>
            </a:pPr>
            <a:r>
              <a:rPr lang="en-US" spc="-150" dirty="0"/>
              <a:t>char </a:t>
            </a:r>
            <a:r>
              <a:rPr lang="en-US" spc="-150" dirty="0" err="1"/>
              <a:t>str</a:t>
            </a:r>
            <a:r>
              <a:rPr lang="en-US" spc="-150" dirty="0" smtClean="0"/>
              <a:t>[ ]="</a:t>
            </a:r>
            <a:r>
              <a:rPr lang="en-US" spc="-150" dirty="0"/>
              <a:t>OOP using C++";</a:t>
            </a:r>
          </a:p>
          <a:p>
            <a:pPr marL="0" indent="0">
              <a:buNone/>
            </a:pPr>
            <a:r>
              <a:rPr lang="en-US" spc="-150" dirty="0"/>
              <a:t>cout&lt;&lt;setw(5)&lt;&lt;n&lt;&lt;endl;</a:t>
            </a:r>
          </a:p>
          <a:p>
            <a:pPr marL="0" indent="0">
              <a:buNone/>
            </a:pPr>
            <a:r>
              <a:rPr lang="en-US" spc="-150" dirty="0"/>
              <a:t>cout&lt;&lt;setw(8)&lt;&lt;d&lt;&lt;endl;</a:t>
            </a:r>
          </a:p>
          <a:p>
            <a:pPr marL="0" indent="0">
              <a:buNone/>
            </a:pPr>
            <a:r>
              <a:rPr lang="en-US" spc="-150" dirty="0"/>
              <a:t>cout&lt;&lt;setw(16)&lt;&lt;</a:t>
            </a:r>
            <a:r>
              <a:rPr lang="en-US" spc="-150" dirty="0" err="1"/>
              <a:t>str</a:t>
            </a:r>
            <a:r>
              <a:rPr lang="en-US" spc="-150" dirty="0"/>
              <a:t>&lt;&lt;endl;</a:t>
            </a:r>
          </a:p>
          <a:p>
            <a:pPr marL="0" indent="0">
              <a:buNone/>
            </a:pPr>
            <a:r>
              <a:rPr lang="en-US" spc="-150" dirty="0"/>
              <a:t>r</a:t>
            </a:r>
            <a:r>
              <a:rPr lang="en-US" spc="-150" dirty="0" smtClean="0"/>
              <a:t>eturn 0;</a:t>
            </a:r>
            <a:endParaRPr lang="en-US" spc="-150" dirty="0"/>
          </a:p>
          <a:p>
            <a:pPr marL="0" indent="0">
              <a:buNone/>
            </a:pPr>
            <a:r>
              <a:rPr lang="en-US" spc="-15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55"/>
          <a:stretch/>
        </p:blipFill>
        <p:spPr>
          <a:xfrm>
            <a:off x="7034784" y="2852928"/>
            <a:ext cx="4303776" cy="2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509" y="854440"/>
            <a:ext cx="10434430" cy="45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‘setprecision’ Manipulator</a:t>
            </a:r>
          </a:p>
          <a:p>
            <a:r>
              <a:rPr lang="en-US" dirty="0" smtClean="0"/>
              <a:t>The ‘setprecision’ manipulator is used to set the number of digits to be displayed after decimal point .</a:t>
            </a:r>
          </a:p>
          <a:p>
            <a:r>
              <a:rPr lang="en-US" dirty="0" smtClean="0"/>
              <a:t>It is applied to all subsequent floating point numbers written to that output stream.</a:t>
            </a:r>
          </a:p>
          <a:p>
            <a:r>
              <a:rPr lang="en-US" dirty="0" smtClean="0"/>
              <a:t>The value is rounded with the use of this manipulator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set precision manipulator is as follows: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etprecision(n);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n indicates the number of digits displayed after the decimal point.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It can be an unsigned positive integer constant, variable or expression.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328"/>
            <a:ext cx="936345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3600" b="1" spc="145" dirty="0"/>
              <a:t>Program </a:t>
            </a:r>
            <a:r>
              <a:rPr sz="3600" b="1" spc="65" dirty="0"/>
              <a:t>Example</a:t>
            </a:r>
            <a:r>
              <a:rPr sz="3600" b="1" spc="-450" dirty="0"/>
              <a:t> </a:t>
            </a:r>
            <a:r>
              <a:rPr sz="3600" b="1" spc="210" dirty="0"/>
              <a:t>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5"/>
              </a:lnSpc>
            </a:pPr>
            <a:r>
              <a:rPr lang="en-US" spc="-70" smtClean="0"/>
              <a:t>.</a:t>
            </a:r>
            <a:endParaRPr spc="-70" dirty="0"/>
          </a:p>
        </p:txBody>
      </p:sp>
      <p:sp>
        <p:nvSpPr>
          <p:cNvPr id="3" name="object 3"/>
          <p:cNvSpPr/>
          <p:nvPr/>
        </p:nvSpPr>
        <p:spPr>
          <a:xfrm>
            <a:off x="515113" y="1344167"/>
            <a:ext cx="4142232" cy="384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617058" y="5222473"/>
            <a:ext cx="4357278" cy="145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364480" y="2182368"/>
            <a:ext cx="5547360" cy="2657856"/>
          </a:xfrm>
          <a:prstGeom prst="rect">
            <a:avLst/>
          </a:prstGeom>
          <a:blipFill>
            <a:blip r:embed="rId4" cstate="print"/>
            <a:srcRect/>
            <a:stretch>
              <a:fillRect l="-1593" t="-13360" r="-10520" b="-1100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536" y="97536"/>
            <a:ext cx="11923776" cy="607942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displays the values of different variables using set precision manipulator</a:t>
            </a:r>
          </a:p>
          <a:p>
            <a:pPr marL="0" indent="0">
              <a:buNone/>
            </a:pPr>
            <a:r>
              <a:rPr lang="en-US" spc="-150" dirty="0"/>
              <a:t>#include &lt;</a:t>
            </a:r>
            <a:r>
              <a:rPr lang="en-US" spc="-150" dirty="0" err="1" smtClean="0"/>
              <a:t>iostream</a:t>
            </a:r>
            <a:r>
              <a:rPr lang="en-US" spc="-150" dirty="0" smtClean="0"/>
              <a:t>&gt;</a:t>
            </a:r>
            <a:endParaRPr lang="en-US" spc="-150" dirty="0" smtClean="0"/>
          </a:p>
          <a:p>
            <a:pPr marL="0" indent="0">
              <a:buNone/>
            </a:pPr>
            <a:r>
              <a:rPr lang="en-US" spc="-150" dirty="0" smtClean="0"/>
              <a:t>#</a:t>
            </a:r>
            <a:r>
              <a:rPr lang="en-US" spc="-150" dirty="0"/>
              <a:t>include &lt;</a:t>
            </a:r>
            <a:r>
              <a:rPr lang="en-US" spc="-150" dirty="0" err="1" smtClean="0"/>
              <a:t>iomanip</a:t>
            </a:r>
            <a:r>
              <a:rPr lang="en-US" spc="-150" dirty="0" smtClean="0"/>
              <a:t>&gt;</a:t>
            </a:r>
          </a:p>
          <a:p>
            <a:pPr marL="0" indent="0">
              <a:buNone/>
            </a:pPr>
            <a:r>
              <a:rPr lang="en-US" spc="-150" dirty="0"/>
              <a:t>using namespace </a:t>
            </a:r>
            <a:r>
              <a:rPr lang="en-US" spc="-150" dirty="0" err="1"/>
              <a:t>std</a:t>
            </a:r>
            <a:r>
              <a:rPr lang="en-US" spc="-150" dirty="0"/>
              <a:t>;</a:t>
            </a:r>
          </a:p>
          <a:p>
            <a:pPr marL="0" indent="0">
              <a:buNone/>
            </a:pPr>
            <a:r>
              <a:rPr lang="en-US" spc="-150" dirty="0" err="1" smtClean="0"/>
              <a:t>int</a:t>
            </a:r>
            <a:r>
              <a:rPr lang="en-US" spc="-150" dirty="0" smtClean="0"/>
              <a:t> </a:t>
            </a:r>
            <a:r>
              <a:rPr lang="en-US" spc="-150" dirty="0"/>
              <a:t>main()</a:t>
            </a:r>
          </a:p>
          <a:p>
            <a:pPr marL="0" indent="0">
              <a:buNone/>
            </a:pPr>
            <a:r>
              <a:rPr lang="en-US" spc="-150" dirty="0"/>
              <a:t>{</a:t>
            </a:r>
          </a:p>
          <a:p>
            <a:pPr marL="0" indent="0">
              <a:buNone/>
            </a:pPr>
            <a:r>
              <a:rPr lang="en-US" spc="-150" dirty="0"/>
              <a:t>double r</a:t>
            </a:r>
            <a:r>
              <a:rPr lang="en-US" spc="-150" dirty="0" smtClean="0"/>
              <a:t>, n1=132.364</a:t>
            </a:r>
            <a:r>
              <a:rPr lang="en-US" spc="-150" dirty="0"/>
              <a:t>, n2=26.9;</a:t>
            </a:r>
          </a:p>
          <a:p>
            <a:pPr marL="0" indent="0">
              <a:buNone/>
            </a:pPr>
            <a:r>
              <a:rPr lang="en-US" spc="-150" dirty="0" smtClean="0"/>
              <a:t>r=n1/n2</a:t>
            </a:r>
            <a:r>
              <a:rPr lang="en-US" spc="-150" dirty="0"/>
              <a:t>;</a:t>
            </a:r>
          </a:p>
          <a:p>
            <a:pPr marL="0" indent="0">
              <a:buNone/>
            </a:pPr>
            <a:r>
              <a:rPr lang="en-US" spc="-150" dirty="0"/>
              <a:t>cout&lt;&lt;r&lt;&lt;endl;</a:t>
            </a:r>
          </a:p>
          <a:p>
            <a:pPr marL="0" indent="0">
              <a:buNone/>
            </a:pPr>
            <a:r>
              <a:rPr lang="en-US" spc="-150" dirty="0"/>
              <a:t>cout&lt;&lt;</a:t>
            </a:r>
            <a:r>
              <a:rPr lang="en-US" spc="-150" dirty="0" err="1"/>
              <a:t>setprecision</a:t>
            </a:r>
            <a:r>
              <a:rPr lang="en-US" spc="-150" dirty="0"/>
              <a:t>(5)&lt;&lt;r&lt;&lt;endl;</a:t>
            </a:r>
          </a:p>
          <a:p>
            <a:pPr marL="0" indent="0">
              <a:buNone/>
            </a:pPr>
            <a:r>
              <a:rPr lang="en-US" spc="-150" dirty="0"/>
              <a:t>cout&lt;&lt;</a:t>
            </a:r>
            <a:r>
              <a:rPr lang="en-US" spc="-150" dirty="0" err="1"/>
              <a:t>setprecision</a:t>
            </a:r>
            <a:r>
              <a:rPr lang="en-US" spc="-150" dirty="0"/>
              <a:t>(4)&lt;&lt;r&lt;&lt;endl;</a:t>
            </a:r>
          </a:p>
          <a:p>
            <a:pPr marL="0" indent="0">
              <a:buNone/>
            </a:pPr>
            <a:r>
              <a:rPr lang="en-US" spc="-150" dirty="0"/>
              <a:t>cout&lt;&lt;</a:t>
            </a:r>
            <a:r>
              <a:rPr lang="en-US" spc="-150" dirty="0" err="1"/>
              <a:t>setprecision</a:t>
            </a:r>
            <a:r>
              <a:rPr lang="en-US" spc="-150" dirty="0"/>
              <a:t>(3)&lt;&lt;r&lt;&lt;endl;</a:t>
            </a:r>
          </a:p>
          <a:p>
            <a:pPr marL="0" indent="0">
              <a:buNone/>
            </a:pPr>
            <a:r>
              <a:rPr lang="en-US" spc="-150" dirty="0"/>
              <a:t>cout&lt;&lt;</a:t>
            </a:r>
            <a:r>
              <a:rPr lang="en-US" spc="-150" dirty="0" err="1"/>
              <a:t>setprecision</a:t>
            </a:r>
            <a:r>
              <a:rPr lang="en-US" spc="-150" dirty="0"/>
              <a:t>(2)&lt;&lt;r&lt;&lt;endl;</a:t>
            </a:r>
          </a:p>
          <a:p>
            <a:pPr marL="0" indent="0">
              <a:buNone/>
            </a:pPr>
            <a:r>
              <a:rPr lang="en-US" spc="-150" dirty="0"/>
              <a:t>cout&lt;&lt;</a:t>
            </a:r>
            <a:r>
              <a:rPr lang="en-US" spc="-150" dirty="0" err="1"/>
              <a:t>setprecision</a:t>
            </a:r>
            <a:r>
              <a:rPr lang="en-US" spc="-150" dirty="0"/>
              <a:t>(1)&lt;&lt;r&lt;&lt;endl;</a:t>
            </a:r>
          </a:p>
          <a:p>
            <a:pPr marL="0" indent="0">
              <a:buNone/>
            </a:pPr>
            <a:r>
              <a:rPr lang="en-US" spc="-150" dirty="0" smtClean="0"/>
              <a:t>return 0;</a:t>
            </a:r>
            <a:endParaRPr lang="en-US" spc="-150" dirty="0"/>
          </a:p>
          <a:p>
            <a:pPr marL="0" indent="0">
              <a:buNone/>
            </a:pPr>
            <a:r>
              <a:rPr lang="en-US" spc="-15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1" t="-1478" b="2463"/>
          <a:stretch/>
        </p:blipFill>
        <p:spPr>
          <a:xfrm>
            <a:off x="7120128" y="2828544"/>
            <a:ext cx="4364736" cy="24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‘</a:t>
            </a:r>
            <a:r>
              <a:rPr lang="en-US" b="1" u="sng" dirty="0" err="1"/>
              <a:t>s</a:t>
            </a:r>
            <a:r>
              <a:rPr lang="en-US" b="1" u="sng" dirty="0" err="1" smtClean="0"/>
              <a:t>etfill</a:t>
            </a:r>
            <a:r>
              <a:rPr lang="en-US" b="1" u="sng" dirty="0" smtClean="0"/>
              <a:t>’ Manipulator</a:t>
            </a:r>
          </a:p>
          <a:p>
            <a:r>
              <a:rPr lang="en-US" dirty="0" smtClean="0"/>
              <a:t>The setfill manipulator is used to replace the leading or trailing blank in the output by the specified character.</a:t>
            </a:r>
          </a:p>
          <a:p>
            <a:r>
              <a:rPr lang="en-US" dirty="0" smtClean="0"/>
              <a:t>It requires one parameter to specify the fill character.</a:t>
            </a:r>
          </a:p>
          <a:p>
            <a:r>
              <a:rPr lang="en-US" dirty="0" smtClean="0"/>
              <a:t>The parameter can be a character constant ,character variable or an integer that represents the fill character in ASCII system.</a:t>
            </a:r>
          </a:p>
          <a:p>
            <a:r>
              <a:rPr lang="en-US" dirty="0" smtClean="0"/>
              <a:t>The manipulator must be used with fixed width output.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r>
              <a:rPr lang="en-US" dirty="0" smtClean="0"/>
              <a:t>The manipulator setfill(*)will replace the leading or trailing blank in the output by *.</a:t>
            </a:r>
          </a:p>
          <a:p>
            <a:r>
              <a:rPr lang="en-US" dirty="0" smtClean="0"/>
              <a:t>The value 42 is the decimal equivalent of character(*) in ASCII.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Cout&lt;&lt;endl&lt;&lt;setfill(‘*’)&lt;&lt;“RESULT:”;</a:t>
            </a:r>
          </a:p>
          <a:p>
            <a:pPr marL="0" indent="0">
              <a:buNone/>
            </a:pPr>
            <a:r>
              <a:rPr lang="en-US" dirty="0" smtClean="0"/>
              <a:t>The above statement will simply display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above statement has not specified a field of fixed width to display string.</a:t>
            </a:r>
          </a:p>
          <a:p>
            <a:r>
              <a:rPr lang="en-US" dirty="0" smtClean="0"/>
              <a:t>It will appear in the field of minimum width.</a:t>
            </a:r>
          </a:p>
          <a:p>
            <a:r>
              <a:rPr lang="en-US" dirty="0" smtClean="0"/>
              <a:t>It takes exactly eight fields to display the value.</a:t>
            </a:r>
          </a:p>
          <a:p>
            <a:r>
              <a:rPr lang="en-US" dirty="0" smtClean="0"/>
              <a:t>That is why, the setfill(‘*’) has not effect.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5486" y="2511552"/>
          <a:ext cx="9135875" cy="1072896"/>
        </p:xfrm>
        <a:graphic>
          <a:graphicData uri="http://schemas.openxmlformats.org/drawingml/2006/table">
            <a:tbl>
              <a:tblPr firstRow="1" bandRow="1"/>
              <a:tblGrid>
                <a:gridCol w="13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U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: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out&lt;&lt;endl&lt;&lt;setw(15)&lt;&lt;setfill(‘*’)&lt;&lt;“RESULTS:”;</a:t>
            </a:r>
          </a:p>
          <a:p>
            <a:pPr marL="0" indent="0">
              <a:buNone/>
            </a:pPr>
            <a:r>
              <a:rPr lang="en-US" dirty="0" smtClean="0"/>
              <a:t>The above statement will display the following.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above statement will defines a field width of 15.</a:t>
            </a:r>
            <a:endParaRPr lang="en-US" dirty="0"/>
          </a:p>
          <a:p>
            <a:r>
              <a:rPr lang="en-US" dirty="0" smtClean="0"/>
              <a:t>It is more than the length of the values to be displayed.</a:t>
            </a:r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73019" y="2206752"/>
          <a:ext cx="9001770" cy="1158240"/>
        </p:xfrm>
        <a:graphic>
          <a:graphicData uri="http://schemas.openxmlformats.org/drawingml/2006/table">
            <a:tbl>
              <a:tblPr firstRow="1" bandRow="1"/>
              <a:tblGrid>
                <a:gridCol w="60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01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*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U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: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224852"/>
            <a:ext cx="11902190" cy="64907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to display the values of different variables using </a:t>
            </a:r>
            <a:r>
              <a:rPr lang="en-US" b="1" dirty="0" smtClean="0"/>
              <a:t>setfill</a:t>
            </a:r>
            <a:r>
              <a:rPr lang="en-US" dirty="0" smtClean="0"/>
              <a:t> manipulator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iomanip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pc="-1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[ ]="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OOP using C++";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cout&lt;&lt;setw(20)&lt;&lt;setfill('@')&lt;&lt;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&lt;&lt;endl;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cout&lt;&lt;setw(20)&lt;&lt;setfill('*')&lt;&lt;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&lt;&lt;endl;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cout&lt;&lt;setw(20)&lt;&lt;setfill('=')&lt;&lt;</a:t>
            </a:r>
            <a:r>
              <a:rPr lang="en-US" spc="-15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&lt;&lt;endl;</a:t>
            </a: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eturn 0;</a:t>
            </a:r>
            <a:endParaRPr lang="en-US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20" t="-1516" r="306" b="1516"/>
          <a:stretch/>
        </p:blipFill>
        <p:spPr>
          <a:xfrm>
            <a:off x="7424927" y="2279905"/>
            <a:ext cx="3932111" cy="24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5" y="132735"/>
            <a:ext cx="11695471" cy="6327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Write a program that prints values of  ASCII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spc="-150" dirty="0"/>
              <a:t>include &lt;</a:t>
            </a:r>
            <a:r>
              <a:rPr lang="en-US" spc="-150" dirty="0" err="1"/>
              <a:t>iostream</a:t>
            </a:r>
            <a:r>
              <a:rPr lang="en-US" spc="-150" dirty="0"/>
              <a:t>&gt;</a:t>
            </a:r>
          </a:p>
          <a:p>
            <a:pPr marL="0" indent="0">
              <a:buNone/>
            </a:pPr>
            <a:r>
              <a:rPr lang="en-US" spc="-150" dirty="0"/>
              <a:t>using namespace </a:t>
            </a:r>
            <a:r>
              <a:rPr lang="en-US" spc="-150" dirty="0" err="1"/>
              <a:t>std</a:t>
            </a:r>
            <a:r>
              <a:rPr lang="en-US" spc="-150" dirty="0"/>
              <a:t>;</a:t>
            </a:r>
          </a:p>
          <a:p>
            <a:pPr marL="0" indent="0">
              <a:buNone/>
            </a:pPr>
            <a:r>
              <a:rPr lang="en-US" spc="-150" dirty="0"/>
              <a:t> </a:t>
            </a:r>
            <a:r>
              <a:rPr lang="en-US" spc="-150" dirty="0" err="1" smtClean="0"/>
              <a:t>int</a:t>
            </a:r>
            <a:r>
              <a:rPr lang="en-US" spc="-150" dirty="0" smtClean="0"/>
              <a:t> </a:t>
            </a:r>
            <a:r>
              <a:rPr lang="en-US" spc="-150" dirty="0"/>
              <a:t>main()</a:t>
            </a:r>
          </a:p>
          <a:p>
            <a:pPr marL="0" indent="0">
              <a:buNone/>
            </a:pPr>
            <a:r>
              <a:rPr lang="en-US" spc="-150" dirty="0"/>
              <a:t>{</a:t>
            </a:r>
          </a:p>
          <a:p>
            <a:pPr marL="0" indent="0">
              <a:buNone/>
            </a:pPr>
            <a:r>
              <a:rPr lang="en-US" spc="-150" dirty="0"/>
              <a:t> char c;</a:t>
            </a:r>
          </a:p>
          <a:p>
            <a:pPr marL="0" indent="0">
              <a:buNone/>
            </a:pPr>
            <a:r>
              <a:rPr lang="en-US" spc="-150" dirty="0"/>
              <a:t> </a:t>
            </a:r>
            <a:r>
              <a:rPr lang="en-US" spc="-150" dirty="0" err="1"/>
              <a:t>cout</a:t>
            </a:r>
            <a:r>
              <a:rPr lang="en-US" spc="-150" dirty="0"/>
              <a:t> &lt;&lt; "Enter a character: ";</a:t>
            </a:r>
          </a:p>
          <a:p>
            <a:pPr marL="0" indent="0">
              <a:buNone/>
            </a:pPr>
            <a:r>
              <a:rPr lang="en-US" spc="-150" dirty="0"/>
              <a:t> </a:t>
            </a:r>
            <a:r>
              <a:rPr lang="en-US" spc="-150" dirty="0" err="1"/>
              <a:t>cin</a:t>
            </a:r>
            <a:r>
              <a:rPr lang="en-US" spc="-150" dirty="0"/>
              <a:t> &gt;&gt; c;</a:t>
            </a:r>
          </a:p>
          <a:p>
            <a:pPr marL="0" indent="0">
              <a:buNone/>
            </a:pPr>
            <a:r>
              <a:rPr lang="en-US" spc="-150" dirty="0"/>
              <a:t> </a:t>
            </a:r>
            <a:r>
              <a:rPr lang="en-US" spc="-150" dirty="0" err="1"/>
              <a:t>cout</a:t>
            </a:r>
            <a:r>
              <a:rPr lang="en-US" spc="-150" dirty="0"/>
              <a:t> &lt;&lt; "ASCII Value of " &lt;&lt; c &lt;&lt; " is " &lt;&lt; </a:t>
            </a:r>
            <a:r>
              <a:rPr lang="en-US" spc="-150" dirty="0" err="1"/>
              <a:t>int</a:t>
            </a:r>
            <a:r>
              <a:rPr lang="en-US" spc="-150" dirty="0"/>
              <a:t>(c);</a:t>
            </a:r>
          </a:p>
          <a:p>
            <a:pPr marL="0" indent="0">
              <a:buNone/>
            </a:pPr>
            <a:r>
              <a:rPr lang="en-US" spc="-150" dirty="0"/>
              <a:t> return 0;</a:t>
            </a:r>
          </a:p>
          <a:p>
            <a:pPr marL="0" indent="0">
              <a:buNone/>
            </a:pPr>
            <a:r>
              <a:rPr lang="en-US" spc="-150" dirty="0"/>
              <a:t>}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4" y="1592825"/>
            <a:ext cx="5179911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530942"/>
            <a:ext cx="11680722" cy="5987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Explanation</a:t>
            </a:r>
          </a:p>
          <a:p>
            <a:r>
              <a:rPr lang="en-US" dirty="0"/>
              <a:t>A character variable holds ASCII value (an integer number between 0 and 127) rather than that character itself in C programming. That value is known as ASCII value.</a:t>
            </a:r>
          </a:p>
          <a:p>
            <a:r>
              <a:rPr lang="en-US" b="1" dirty="0"/>
              <a:t>For example</a:t>
            </a:r>
            <a:r>
              <a:rPr lang="en-US" dirty="0"/>
              <a:t>, ASCII value of 'A' is 65.</a:t>
            </a:r>
          </a:p>
          <a:p>
            <a:r>
              <a:rPr lang="en-US" dirty="0"/>
              <a:t>What this means is that, if you assign 'A' to a character variable, 65 is stored in that variable rather than 'A' itself.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33" y="368710"/>
            <a:ext cx="5810864" cy="5869857"/>
          </a:xfrm>
        </p:spPr>
      </p:pic>
    </p:spTree>
    <p:extLst>
      <p:ext uri="{BB962C8B-B14F-4D97-AF65-F5344CB8AC3E}">
        <p14:creationId xmlns:p14="http://schemas.microsoft.com/office/powerpoint/2010/main" val="1437177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r>
              <a:rPr lang="en-US" altLang="en-US" sz="4000" dirty="0">
                <a:solidFill>
                  <a:srgbClr val="C00000"/>
                </a:solidFill>
              </a:rPr>
              <a:t>End </a:t>
            </a:r>
            <a:r>
              <a:rPr lang="en-US" altLang="en-US" sz="4000">
                <a:solidFill>
                  <a:srgbClr val="C00000"/>
                </a:solidFill>
              </a:rPr>
              <a:t>of </a:t>
            </a:r>
            <a:r>
              <a:rPr lang="en-US" altLang="en-US" sz="4000" smtClean="0">
                <a:solidFill>
                  <a:srgbClr val="C00000"/>
                </a:solidFill>
              </a:rPr>
              <a:t>lecture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pic>
        <p:nvPicPr>
          <p:cNvPr id="78851" name="Picture 2" descr="https://encrypted-tbn0.gstatic.com/images?q=tbn:ANd9GcTLkWuztfu8o226N6VM3LMVOO02FwAwajDVQGnz3BfokNN8YVMn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1" y="1344169"/>
            <a:ext cx="3590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1" y="104930"/>
            <a:ext cx="12027109" cy="67530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4400" b="1" u="sng" dirty="0" smtClean="0"/>
              <a:t>Type Casting</a:t>
            </a:r>
          </a:p>
          <a:p>
            <a:r>
              <a:rPr lang="en-US" sz="11200" dirty="0" smtClean="0"/>
              <a:t>The process of converting the data type of value during execution is known as </a:t>
            </a:r>
            <a:r>
              <a:rPr lang="en-US" sz="11200" b="1" dirty="0" smtClean="0"/>
              <a:t>type casting.</a:t>
            </a:r>
          </a:p>
          <a:p>
            <a:r>
              <a:rPr lang="en-US" sz="11200" b="1" dirty="0" smtClean="0"/>
              <a:t> </a:t>
            </a:r>
            <a:r>
              <a:rPr lang="en-US" sz="11200" dirty="0" smtClean="0"/>
              <a:t>The  casting  can be performed in two ways.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1100" b="1" u="sng" dirty="0" smtClean="0"/>
              <a:t>Implicit  Type Casting</a:t>
            </a:r>
          </a:p>
          <a:p>
            <a:r>
              <a:rPr lang="en-US" sz="11200" dirty="0" smtClean="0"/>
              <a:t>Implicit type casting is performed automatically by the C++ compiler.</a:t>
            </a:r>
          </a:p>
          <a:p>
            <a:r>
              <a:rPr lang="en-US" sz="11200" dirty="0" smtClean="0"/>
              <a:t>The operand in arithmetic operations must be of similar types.</a:t>
            </a:r>
          </a:p>
          <a:p>
            <a:r>
              <a:rPr lang="en-US" sz="11200" dirty="0" smtClean="0"/>
              <a:t>An expression in which operands are of different data types is called mixed-type expression.</a:t>
            </a:r>
          </a:p>
          <a:p>
            <a:r>
              <a:rPr lang="en-US" sz="11200" dirty="0" smtClean="0"/>
              <a:t>In this case, result of an expression  is evaluated to larger data type in the expression.</a:t>
            </a:r>
          </a:p>
          <a:p>
            <a:r>
              <a:rPr lang="en-US" sz="11200" dirty="0" smtClean="0"/>
              <a:t>Suppose an expression contains an integer and double as operands. </a:t>
            </a:r>
          </a:p>
          <a:p>
            <a:r>
              <a:rPr lang="en-US" sz="11200" dirty="0" smtClean="0"/>
              <a:t>The result will be evaluated  to  double data type.</a:t>
            </a:r>
          </a:p>
          <a:p>
            <a:endParaRPr lang="en-US" sz="8000" dirty="0" smtClean="0"/>
          </a:p>
          <a:p>
            <a:endParaRPr lang="en-US" sz="5900" dirty="0" smtClean="0"/>
          </a:p>
          <a:p>
            <a:endParaRPr lang="en-US" sz="5900" dirty="0" smtClean="0"/>
          </a:p>
          <a:p>
            <a:pPr marL="514350" indent="-514350">
              <a:buFont typeface="+mj-lt"/>
              <a:buAutoNum type="alphaLcPeriod"/>
            </a:pPr>
            <a:endParaRPr lang="en-US" sz="3600" b="1" dirty="0"/>
          </a:p>
          <a:p>
            <a:pPr marL="514350" indent="-514350">
              <a:buFont typeface="+mj-lt"/>
              <a:buAutoNum type="alphaLcPeriod"/>
            </a:pPr>
            <a:endParaRPr lang="en-US" sz="3600" b="1" dirty="0" smtClean="0"/>
          </a:p>
          <a:p>
            <a:pPr marL="514350" indent="-514350">
              <a:buFont typeface="+mj-lt"/>
              <a:buAutoNum type="alphaLcPeriod"/>
            </a:pPr>
            <a:endParaRPr lang="en-US" sz="3600" b="1" dirty="0"/>
          </a:p>
          <a:p>
            <a:pPr marL="514350" indent="-514350">
              <a:buFont typeface="+mj-lt"/>
              <a:buAutoNum type="alphaLcPeriod"/>
            </a:pPr>
            <a:endParaRPr lang="en-US" sz="3600" b="1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3600" b="1" dirty="0" smtClean="0"/>
              <a:t> 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07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4930"/>
            <a:ext cx="12082072" cy="66406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Types of variables are as follows.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4" y="1838886"/>
            <a:ext cx="7117492" cy="41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2" y="164892"/>
            <a:ext cx="11857219" cy="6490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examples of implicit conversions are as follows.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50" y="1963713"/>
            <a:ext cx="5621311" cy="2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17357"/>
            <a:ext cx="12082072" cy="66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r>
              <a:rPr lang="en-US" dirty="0" smtClean="0"/>
              <a:t>Suppose  x is an </a:t>
            </a:r>
            <a:r>
              <a:rPr lang="en-US" b="1" dirty="0" smtClean="0"/>
              <a:t>integer</a:t>
            </a:r>
            <a:r>
              <a:rPr lang="en-US" dirty="0" smtClean="0"/>
              <a:t> variable and y is a </a:t>
            </a:r>
            <a:r>
              <a:rPr lang="en-US" b="1" dirty="0" smtClean="0"/>
              <a:t>long</a:t>
            </a:r>
            <a:r>
              <a:rPr lang="en-US" dirty="0" smtClean="0"/>
              <a:t> variable.</a:t>
            </a:r>
          </a:p>
          <a:p>
            <a:r>
              <a:rPr lang="en-US" dirty="0" smtClean="0"/>
              <a:t>following expression is evaluated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x+y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the above expression, data type of x is lower than data type of  y.</a:t>
            </a:r>
          </a:p>
          <a:p>
            <a:r>
              <a:rPr lang="en-US" dirty="0" smtClean="0"/>
              <a:t>So the value of x will be converted into long during the evaluation of expression.</a:t>
            </a:r>
          </a:p>
          <a:p>
            <a:r>
              <a:rPr lang="en-US" dirty="0" smtClean="0"/>
              <a:t>The data type of x is not change.</a:t>
            </a:r>
          </a:p>
          <a:p>
            <a:r>
              <a:rPr lang="en-US" dirty="0" smtClean="0"/>
              <a:t>Only the data type of value of x is change during the evaluation of expression.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273132"/>
            <a:ext cx="11211296" cy="5903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/>
              <a:t>Explicit Casting</a:t>
            </a:r>
            <a:endParaRPr lang="en-US" u="sng" dirty="0"/>
          </a:p>
          <a:p>
            <a:r>
              <a:rPr lang="en-US" dirty="0"/>
              <a:t>Explicit casting is performed by programmer.</a:t>
            </a:r>
          </a:p>
          <a:p>
            <a:r>
              <a:rPr lang="en-US" dirty="0"/>
              <a:t>It is performed by using cast operator.</a:t>
            </a:r>
          </a:p>
          <a:p>
            <a:r>
              <a:rPr lang="en-US" dirty="0"/>
              <a:t>The cast operator tells the computer to convert the data type of a value.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syntax of the cast operator is as follows.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(type) expression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089275" indent="-3089275" defTabSz="1028700">
              <a:buNone/>
              <a:tabLst>
                <a:tab pos="2520950" algn="l"/>
              </a:tabLst>
            </a:pPr>
            <a:r>
              <a:rPr lang="en-US" dirty="0" smtClean="0"/>
              <a:t>Type		It </a:t>
            </a:r>
            <a:r>
              <a:rPr lang="en-US" dirty="0"/>
              <a:t>indicates the data type to which operand is to </a:t>
            </a:r>
            <a:r>
              <a:rPr lang="en-US" dirty="0" smtClean="0"/>
              <a:t>be converted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38488" indent="-3138488">
              <a:lnSpc>
                <a:spcPct val="100000"/>
              </a:lnSpc>
              <a:buNone/>
              <a:tabLst>
                <a:tab pos="111125" algn="l"/>
                <a:tab pos="3089275" algn="l"/>
              </a:tabLst>
            </a:pPr>
            <a:r>
              <a:rPr lang="en-US" dirty="0" smtClean="0"/>
              <a:t>Expression	It </a:t>
            </a:r>
            <a:r>
              <a:rPr lang="en-US" dirty="0"/>
              <a:t>indicates  the constant, variable or expression </a:t>
            </a:r>
            <a:r>
              <a:rPr lang="en-US" dirty="0" smtClean="0"/>
              <a:t> whose data </a:t>
            </a:r>
            <a:r>
              <a:rPr lang="en-US" dirty="0"/>
              <a:t>type is  to be converted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217357"/>
            <a:ext cx="12082072" cy="66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Example</a:t>
            </a:r>
          </a:p>
          <a:p>
            <a:r>
              <a:rPr lang="en-US" dirty="0" smtClean="0"/>
              <a:t>Suppose x and y are two float variables.</a:t>
            </a:r>
          </a:p>
          <a:p>
            <a:r>
              <a:rPr lang="en-US" dirty="0"/>
              <a:t>x</a:t>
            </a:r>
            <a:r>
              <a:rPr lang="en-US" dirty="0" smtClean="0"/>
              <a:t> contains 10.3 and y contains 5.2 and the following expression is evaluated.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x%y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above expression will generate an error because data type of x and y is float.</a:t>
            </a:r>
          </a:p>
          <a:p>
            <a:r>
              <a:rPr lang="en-US" dirty="0" smtClean="0"/>
              <a:t>The modulus operator cannot work with float variable.</a:t>
            </a:r>
          </a:p>
          <a:p>
            <a:r>
              <a:rPr lang="en-US" dirty="0" smtClean="0"/>
              <a:t>It only works with integers.</a:t>
            </a:r>
          </a:p>
          <a:p>
            <a:r>
              <a:rPr lang="en-US" dirty="0" smtClean="0"/>
              <a:t>So the expression can be written as follows.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)x %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)y</a:t>
            </a:r>
          </a:p>
          <a:p>
            <a:r>
              <a:rPr lang="en-US" dirty="0" smtClean="0"/>
              <a:t>The above expression converts the values of x and y into integer and evaluates the expression.</a:t>
            </a:r>
          </a:p>
          <a:p>
            <a:r>
              <a:rPr lang="en-US" dirty="0" smtClean="0"/>
              <a:t>The value of x will be converted to 10 and value of y will be converted to 5.</a:t>
            </a:r>
          </a:p>
          <a:p>
            <a:r>
              <a:rPr lang="en-US" dirty="0" smtClean="0"/>
              <a:t>so the result of expression will be zero.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2091</Words>
  <Application>Microsoft Office PowerPoint</Application>
  <PresentationFormat>Widescreen</PresentationFormat>
  <Paragraphs>323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CS-112 Object Oriented Programming (3+1) Prerequisites: Programming Fundamentals </vt:lpstr>
      <vt:lpstr>Type Casting and Size of  Lecture # 3</vt:lpstr>
      <vt:lpstr>Program Example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Mohsin Khan</dc:creator>
  <cp:lastModifiedBy>ZUFEST</cp:lastModifiedBy>
  <cp:revision>241</cp:revision>
  <dcterms:created xsi:type="dcterms:W3CDTF">2018-06-24T14:36:21Z</dcterms:created>
  <dcterms:modified xsi:type="dcterms:W3CDTF">2020-07-23T13:57:40Z</dcterms:modified>
</cp:coreProperties>
</file>