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2" r:id="rId2"/>
    <p:sldId id="256" r:id="rId3"/>
    <p:sldId id="317" r:id="rId4"/>
    <p:sldId id="345" r:id="rId5"/>
    <p:sldId id="319" r:id="rId6"/>
    <p:sldId id="320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71" r:id="rId29"/>
    <p:sldId id="3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16870A-2493-4323-A107-D9BF7D657C77}">
          <p14:sldIdLst>
            <p14:sldId id="372"/>
            <p14:sldId id="256"/>
            <p14:sldId id="317"/>
            <p14:sldId id="345"/>
            <p14:sldId id="319"/>
            <p14:sldId id="320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82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711E-267C-48D4-B0BF-FEFB2FDB303B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53696-1AB9-480C-9E11-006C8E2E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9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CE25-2801-4945-B417-72A3B97A3F6D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9CC6-6718-4277-A603-378215E95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3339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n-lt"/>
              </a:rPr>
              <a:t>CS-112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Object Oriented Programming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(3+1)</a:t>
            </a:r>
            <a:br>
              <a:rPr lang="en-US" dirty="0" smtClean="0">
                <a:latin typeface="+mn-lt"/>
              </a:rPr>
            </a:br>
            <a:r>
              <a:rPr lang="en-US" dirty="0"/>
              <a:t>Prerequisites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>Programming Fundamentals</a:t>
            </a:r>
            <a:r>
              <a:rPr lang="en-US" dirty="0" smtClean="0"/>
              <a:t> 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5257800"/>
            <a:ext cx="7467600" cy="1752600"/>
          </a:xfrm>
          <a:prstGeom prst="rect">
            <a:avLst/>
          </a:prstGeom>
        </p:spPr>
        <p:txBody>
          <a:bodyPr vert="horz" anchor="t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Syed</a:t>
            </a:r>
            <a:r>
              <a:rPr kumimoji="0" lang="en-US" sz="1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Muhammad </a:t>
            </a:r>
            <a:r>
              <a:rPr kumimoji="0" lang="en-US" sz="1800" b="1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Rafi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Lecturer, Department of Software Engineering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Faculty of Engineering Science and Technology,</a:t>
            </a:r>
            <a:b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small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Ziauddin</a:t>
            </a:r>
            <a:r>
              <a:rPr kumimoji="0" lang="en-US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University</a:t>
            </a:r>
            <a: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r>
              <a:rPr lang="en-US" dirty="0"/>
              <a:t>The set values of the attributes of a particular objects is called its </a:t>
            </a:r>
            <a:r>
              <a:rPr lang="en-US" b="1" dirty="0" smtClean="0"/>
              <a:t>state.</a:t>
            </a:r>
            <a:endParaRPr lang="en-US" b="1" dirty="0"/>
          </a:p>
          <a:p>
            <a:r>
              <a:rPr lang="en-US" dirty="0"/>
              <a:t>It is means that the state of an object can be determined by the values of its attributes. </a:t>
            </a:r>
          </a:p>
          <a:p>
            <a:r>
              <a:rPr lang="en-US" dirty="0"/>
              <a:t>The following figure shows the values of the  attributes of an object </a:t>
            </a:r>
            <a:r>
              <a:rPr lang="en-US" b="1" dirty="0" smtClean="0"/>
              <a:t>Car.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1" y="2104322"/>
            <a:ext cx="6724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Functions of Object</a:t>
            </a:r>
          </a:p>
          <a:p>
            <a:r>
              <a:rPr lang="en-US" dirty="0" smtClean="0"/>
              <a:t>An Object Can perform different tasks and actions.</a:t>
            </a:r>
          </a:p>
          <a:p>
            <a:r>
              <a:rPr lang="en-US" dirty="0" smtClean="0"/>
              <a:t>The actions that can be performed by an object are known as </a:t>
            </a:r>
            <a:r>
              <a:rPr lang="en-US" b="1" dirty="0" smtClean="0"/>
              <a:t>functions</a:t>
            </a:r>
            <a:r>
              <a:rPr lang="en-US" dirty="0" smtClean="0"/>
              <a:t> or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 the object </a:t>
            </a:r>
            <a:r>
              <a:rPr lang="en-US" b="1" dirty="0"/>
              <a:t>C</a:t>
            </a:r>
            <a:r>
              <a:rPr lang="en-US" b="1" dirty="0" smtClean="0"/>
              <a:t>ar</a:t>
            </a:r>
            <a:r>
              <a:rPr lang="en-US" dirty="0" smtClean="0"/>
              <a:t> can perform the following  functions:</a:t>
            </a:r>
          </a:p>
          <a:p>
            <a:r>
              <a:rPr lang="en-US" dirty="0" smtClean="0"/>
              <a:t>Start</a:t>
            </a:r>
          </a:p>
          <a:p>
            <a:r>
              <a:rPr lang="en-US" dirty="0" smtClean="0"/>
              <a:t>Stop </a:t>
            </a:r>
          </a:p>
          <a:p>
            <a:r>
              <a:rPr lang="en-US" dirty="0" smtClean="0"/>
              <a:t>Accelerate</a:t>
            </a:r>
          </a:p>
          <a:p>
            <a:r>
              <a:rPr lang="en-US" dirty="0" smtClean="0"/>
              <a:t>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r>
              <a:rPr lang="en-US" dirty="0" smtClean="0"/>
              <a:t>The set of functions of an object represents the </a:t>
            </a:r>
            <a:r>
              <a:rPr lang="en-US" b="1" dirty="0" smtClean="0"/>
              <a:t>behavior</a:t>
            </a:r>
            <a:r>
              <a:rPr lang="en-US" dirty="0" smtClean="0"/>
              <a:t> of the object.</a:t>
            </a:r>
          </a:p>
          <a:p>
            <a:r>
              <a:rPr lang="en-US" dirty="0" smtClean="0"/>
              <a:t>It means that the overall behavior of an object can be defined by the list of functions of that objects.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12" y="2473377"/>
            <a:ext cx="5681272" cy="35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Classes</a:t>
            </a:r>
          </a:p>
          <a:p>
            <a:r>
              <a:rPr lang="en-US" i="1" dirty="0" smtClean="0"/>
              <a:t>The collection of  objects with same properties is known as </a:t>
            </a:r>
            <a:r>
              <a:rPr lang="en-US" b="1" i="1" dirty="0" smtClean="0"/>
              <a:t>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class is used to define the characteristic of objects.</a:t>
            </a:r>
          </a:p>
          <a:p>
            <a:r>
              <a:rPr lang="en-US" dirty="0" smtClean="0"/>
              <a:t>It is used as a model for creating different objects of same type.</a:t>
            </a:r>
          </a:p>
          <a:p>
            <a:r>
              <a:rPr lang="en-US" dirty="0" smtClean="0"/>
              <a:t>For example, a class </a:t>
            </a:r>
            <a:r>
              <a:rPr lang="en-US" b="1" dirty="0" smtClean="0"/>
              <a:t>Person</a:t>
            </a:r>
            <a:r>
              <a:rPr lang="en-US" dirty="0" smtClean="0"/>
              <a:t> can be used to define  the characteristic and functions of a person.</a:t>
            </a:r>
          </a:p>
          <a:p>
            <a:r>
              <a:rPr lang="en-US" dirty="0" smtClean="0"/>
              <a:t>It can be used to create many objects of type Person such as ali, salman, usman.</a:t>
            </a:r>
          </a:p>
        </p:txBody>
      </p:sp>
    </p:spTree>
    <p:extLst>
      <p:ext uri="{BB962C8B-B14F-4D97-AF65-F5344CB8AC3E}">
        <p14:creationId xmlns:p14="http://schemas.microsoft.com/office/powerpoint/2010/main" val="35490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r>
              <a:rPr lang="en-US" dirty="0"/>
              <a:t>All objects of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en-US" dirty="0"/>
              <a:t>class will have same characteristic and functions.</a:t>
            </a:r>
          </a:p>
          <a:p>
            <a:r>
              <a:rPr lang="en-US" dirty="0"/>
              <a:t>However  the values of each object can be different.</a:t>
            </a:r>
          </a:p>
          <a:p>
            <a:r>
              <a:rPr lang="en-US" dirty="0"/>
              <a:t>The values </a:t>
            </a:r>
            <a:r>
              <a:rPr lang="en-US" dirty="0" smtClean="0"/>
              <a:t>of the objects are assigned after creating an object.</a:t>
            </a:r>
          </a:p>
          <a:p>
            <a:endParaRPr lang="en-US" dirty="0"/>
          </a:p>
          <a:p>
            <a:r>
              <a:rPr lang="en-US" dirty="0" smtClean="0"/>
              <a:t>Each object of a class is known as the </a:t>
            </a:r>
            <a:r>
              <a:rPr lang="en-US" b="1" dirty="0" smtClean="0"/>
              <a:t>instance</a:t>
            </a:r>
            <a:r>
              <a:rPr lang="en-US" dirty="0" smtClean="0"/>
              <a:t> of the class.</a:t>
            </a:r>
          </a:p>
          <a:p>
            <a:r>
              <a:rPr lang="en-US" dirty="0" smtClean="0"/>
              <a:t>For example ali,</a:t>
            </a:r>
            <a:r>
              <a:rPr lang="en-US" dirty="0"/>
              <a:t> salman, </a:t>
            </a:r>
            <a:r>
              <a:rPr lang="en-US" dirty="0" smtClean="0"/>
              <a:t>usman are three  instances of a class </a:t>
            </a:r>
            <a:r>
              <a:rPr lang="en-US" b="1" dirty="0" smtClean="0"/>
              <a:t>Person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Similarly </a:t>
            </a:r>
            <a:r>
              <a:rPr lang="en-US" dirty="0" err="1" smtClean="0"/>
              <a:t>myBook</a:t>
            </a:r>
            <a:r>
              <a:rPr lang="en-US" dirty="0" smtClean="0"/>
              <a:t>, </a:t>
            </a:r>
            <a:r>
              <a:rPr lang="en-US" dirty="0" err="1" smtClean="0"/>
              <a:t>yourBook</a:t>
            </a:r>
            <a:r>
              <a:rPr lang="en-US" dirty="0" smtClean="0"/>
              <a:t> are the two instances of class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Declaring </a:t>
            </a:r>
            <a:r>
              <a:rPr lang="en-US" sz="3200" b="1" dirty="0"/>
              <a:t> </a:t>
            </a:r>
            <a:r>
              <a:rPr lang="en-US" sz="3200" b="1" dirty="0" smtClean="0"/>
              <a:t>a Class</a:t>
            </a:r>
          </a:p>
          <a:p>
            <a:r>
              <a:rPr lang="en-US" dirty="0" smtClean="0"/>
              <a:t>A class is declared in same way as a structure is declared.</a:t>
            </a:r>
          </a:p>
          <a:p>
            <a:r>
              <a:rPr lang="en-US" dirty="0" smtClean="0"/>
              <a:t>The keyword </a:t>
            </a:r>
            <a:r>
              <a:rPr lang="en-US" b="1" dirty="0" smtClean="0"/>
              <a:t>class</a:t>
            </a:r>
            <a:r>
              <a:rPr lang="en-US" dirty="0" smtClean="0"/>
              <a:t> is used to declare  a class.</a:t>
            </a:r>
          </a:p>
          <a:p>
            <a:r>
              <a:rPr lang="en-US" dirty="0" smtClean="0"/>
              <a:t>A class declaration  specifies the variables and functions that are common to all objects of that class.</a:t>
            </a:r>
          </a:p>
          <a:p>
            <a:r>
              <a:rPr lang="en-US" dirty="0" smtClean="0"/>
              <a:t>The variables declared in a class are known as </a:t>
            </a:r>
            <a:r>
              <a:rPr lang="en-US" b="1" dirty="0" smtClean="0"/>
              <a:t>member variable or data members.</a:t>
            </a:r>
          </a:p>
          <a:p>
            <a:r>
              <a:rPr lang="en-US" dirty="0" smtClean="0"/>
              <a:t>The functions declared in a class are called </a:t>
            </a:r>
            <a:r>
              <a:rPr lang="en-US" b="1" dirty="0" smtClean="0"/>
              <a:t>member function.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6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for declaring a class is as follows.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class identifier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body of class(some data /some functions)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/>
              <a:t>Where,</a:t>
            </a:r>
          </a:p>
          <a:p>
            <a:pPr marL="0" indent="0">
              <a:buNone/>
            </a:pPr>
            <a:r>
              <a:rPr lang="en-US" dirty="0" smtClean="0"/>
              <a:t>class                                 It is a keyword that is used to declare a class.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dentifier                         It is a name of the class. The rules for class name 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same as the rule for declaring a variable.</a:t>
            </a:r>
          </a:p>
          <a:p>
            <a:r>
              <a:rPr lang="en-US" dirty="0" smtClean="0"/>
              <a:t>The class declaration always ends with a semicolon. </a:t>
            </a:r>
          </a:p>
          <a:p>
            <a:r>
              <a:rPr lang="en-US" dirty="0" smtClean="0"/>
              <a:t>All data members and member functions are declared with in the braces known as body of the class.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8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Class test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char 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float  x;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above class only contain data members in it.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2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b="1" dirty="0" smtClean="0"/>
              <a:t>Example</a:t>
            </a:r>
          </a:p>
          <a:p>
            <a:pPr marL="0" indent="0">
              <a:buNone/>
            </a:pPr>
            <a:r>
              <a:rPr lang="en-US" sz="3200" dirty="0"/>
              <a:t>class Test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private: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int</a:t>
            </a:r>
            <a:r>
              <a:rPr lang="en-US" sz="3200" dirty="0"/>
              <a:t> data1;</a:t>
            </a:r>
          </a:p>
          <a:p>
            <a:pPr marL="0" indent="0">
              <a:buNone/>
            </a:pPr>
            <a:r>
              <a:rPr lang="en-US" sz="3200" dirty="0"/>
              <a:t>        float data2;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public:  </a:t>
            </a:r>
          </a:p>
          <a:p>
            <a:pPr marL="0" indent="0">
              <a:buNone/>
            </a:pPr>
            <a:r>
              <a:rPr lang="en-US" sz="3200" dirty="0"/>
              <a:t>        void function1()</a:t>
            </a:r>
          </a:p>
          <a:p>
            <a:pPr marL="0" indent="0">
              <a:buNone/>
            </a:pPr>
            <a:r>
              <a:rPr lang="en-US" sz="3200" dirty="0"/>
              <a:t>        {   data1 = 2;  }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float function2()</a:t>
            </a:r>
          </a:p>
          <a:p>
            <a:pPr marL="0" indent="0">
              <a:buNone/>
            </a:pPr>
            <a:r>
              <a:rPr lang="en-US" sz="3200" dirty="0"/>
              <a:t>        { </a:t>
            </a:r>
          </a:p>
          <a:p>
            <a:pPr marL="0" indent="0">
              <a:buNone/>
            </a:pPr>
            <a:r>
              <a:rPr lang="en-US" sz="3200" dirty="0"/>
              <a:t>            data2 = 3.5;</a:t>
            </a:r>
          </a:p>
          <a:p>
            <a:pPr marL="0" indent="0">
              <a:buNone/>
            </a:pPr>
            <a:r>
              <a:rPr lang="en-US" sz="3200" dirty="0"/>
              <a:t>            return data2;</a:t>
            </a:r>
          </a:p>
          <a:p>
            <a:pPr marL="0" indent="0">
              <a:buNone/>
            </a:pPr>
            <a:r>
              <a:rPr lang="en-US" sz="3200" dirty="0"/>
              <a:t>        }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smtClean="0"/>
              <a:t>};</a:t>
            </a:r>
          </a:p>
          <a:p>
            <a:pPr marL="0" indent="0">
              <a:buNone/>
            </a:pPr>
            <a:r>
              <a:rPr lang="en-US" sz="4000" dirty="0"/>
              <a:t>The above class only contain data </a:t>
            </a:r>
            <a:r>
              <a:rPr lang="en-US" sz="4000" dirty="0" smtClean="0"/>
              <a:t>members and member function  </a:t>
            </a:r>
            <a:r>
              <a:rPr lang="en-US" sz="4000" dirty="0"/>
              <a:t>in it.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13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2068434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Access Specifiers </a:t>
            </a:r>
          </a:p>
          <a:p>
            <a:r>
              <a:rPr lang="en-US" i="1" dirty="0" smtClean="0"/>
              <a:t>The commands that are used to specify the access level of class members are known as </a:t>
            </a:r>
            <a:r>
              <a:rPr lang="en-US" b="1" i="1" dirty="0" smtClean="0"/>
              <a:t>access Specifiers.</a:t>
            </a:r>
          </a:p>
          <a:p>
            <a:r>
              <a:rPr lang="en-US" dirty="0" smtClean="0"/>
              <a:t>Two most important access Specifiers are as follows.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The private Access Specifiers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private </a:t>
            </a:r>
            <a:r>
              <a:rPr lang="en-US" dirty="0" smtClean="0"/>
              <a:t>access specifier is used to restrict the use of class member with in the class.</a:t>
            </a:r>
          </a:p>
          <a:p>
            <a:r>
              <a:rPr lang="en-US" dirty="0" smtClean="0"/>
              <a:t>Any member of class declared with </a:t>
            </a:r>
            <a:r>
              <a:rPr lang="en-US" b="1" dirty="0" smtClean="0"/>
              <a:t>private </a:t>
            </a:r>
            <a:r>
              <a:rPr lang="en-US" dirty="0" smtClean="0"/>
              <a:t>access specifier can only be accessed within the class.</a:t>
            </a:r>
          </a:p>
          <a:p>
            <a:r>
              <a:rPr lang="en-US" dirty="0" smtClean="0"/>
              <a:t>I cannot be accessed from outside the class.</a:t>
            </a:r>
          </a:p>
          <a:p>
            <a:r>
              <a:rPr lang="en-US" dirty="0" smtClean="0"/>
              <a:t>It is also  the default access specifier.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36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30" y="175255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Object and Class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Lecture # 04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Explanation</a:t>
            </a:r>
          </a:p>
          <a:p>
            <a:r>
              <a:rPr lang="en-US" dirty="0" smtClean="0"/>
              <a:t>The data members are normally declared with </a:t>
            </a:r>
            <a:r>
              <a:rPr lang="en-US" b="1" dirty="0" smtClean="0"/>
              <a:t>private </a:t>
            </a:r>
            <a:r>
              <a:rPr lang="en-US" dirty="0" smtClean="0"/>
              <a:t>access specifier.</a:t>
            </a:r>
          </a:p>
          <a:p>
            <a:r>
              <a:rPr lang="en-US" dirty="0" smtClean="0"/>
              <a:t>It is because the data of object is more sensitive.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private </a:t>
            </a:r>
            <a:r>
              <a:rPr lang="en-US" dirty="0" smtClean="0"/>
              <a:t>access specifier is used to protects the data member from direct access from outside the class.</a:t>
            </a:r>
          </a:p>
          <a:p>
            <a:r>
              <a:rPr lang="en-US" dirty="0" smtClean="0"/>
              <a:t>These data members can only  use the functions with in the class.</a:t>
            </a:r>
          </a:p>
          <a:p>
            <a:pPr marL="0" indent="0">
              <a:buNone/>
            </a:pPr>
            <a:r>
              <a:rPr lang="en-US" sz="3200" b="1" dirty="0" smtClean="0"/>
              <a:t>Public Access Specifier </a:t>
            </a:r>
          </a:p>
          <a:p>
            <a:r>
              <a:rPr lang="en-US" dirty="0" smtClean="0"/>
              <a:t>The </a:t>
            </a:r>
            <a:r>
              <a:rPr lang="en-US" b="1" dirty="0"/>
              <a:t>p</a:t>
            </a:r>
            <a:r>
              <a:rPr lang="en-US" b="1" dirty="0" smtClean="0"/>
              <a:t>ublic </a:t>
            </a:r>
            <a:r>
              <a:rPr lang="en-US" dirty="0" smtClean="0"/>
              <a:t>access specifier is used to allow the user to access a class with in the class as well as outside the class.</a:t>
            </a:r>
          </a:p>
          <a:p>
            <a:r>
              <a:rPr lang="en-US" dirty="0" smtClean="0"/>
              <a:t>Any</a:t>
            </a:r>
            <a:r>
              <a:rPr lang="en-US" b="1" dirty="0" smtClean="0"/>
              <a:t> </a:t>
            </a:r>
            <a:r>
              <a:rPr lang="en-US" dirty="0" smtClean="0"/>
              <a:t>member of class declared with </a:t>
            </a:r>
            <a:r>
              <a:rPr lang="en-US" b="1" dirty="0" smtClean="0"/>
              <a:t>public </a:t>
            </a:r>
            <a:r>
              <a:rPr lang="en-US" dirty="0" smtClean="0"/>
              <a:t>access specifier can be accessed from anywhere in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4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Explanation</a:t>
            </a:r>
          </a:p>
          <a:p>
            <a:r>
              <a:rPr lang="en-US" dirty="0" smtClean="0"/>
              <a:t>The member functions are normally declared with </a:t>
            </a:r>
            <a:r>
              <a:rPr lang="en-US" b="1" dirty="0" smtClean="0"/>
              <a:t>public</a:t>
            </a:r>
            <a:r>
              <a:rPr lang="en-US" dirty="0" smtClean="0"/>
              <a:t> access </a:t>
            </a:r>
            <a:r>
              <a:rPr lang="en-US" dirty="0"/>
              <a:t>s</a:t>
            </a:r>
            <a:r>
              <a:rPr lang="en-US" dirty="0" smtClean="0"/>
              <a:t>pecifier.</a:t>
            </a:r>
          </a:p>
          <a:p>
            <a:r>
              <a:rPr lang="en-US" dirty="0" smtClean="0"/>
              <a:t>It is because the user access functions of an object from outside the class.</a:t>
            </a:r>
          </a:p>
          <a:p>
            <a:r>
              <a:rPr lang="en-US" dirty="0" smtClean="0"/>
              <a:t>The class cannot be used directly if both data members and member functions are declared as </a:t>
            </a:r>
            <a:r>
              <a:rPr lang="en-US" b="1" dirty="0" smtClean="0"/>
              <a:t>private.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87" y="352425"/>
            <a:ext cx="112680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r>
              <a:rPr lang="en-US" dirty="0" smtClean="0"/>
              <a:t>The above figure shows that data members </a:t>
            </a:r>
            <a:r>
              <a:rPr lang="en-US" dirty="0" err="1" smtClean="0"/>
              <a:t>a,c</a:t>
            </a:r>
            <a:r>
              <a:rPr lang="en-US" dirty="0"/>
              <a:t> </a:t>
            </a:r>
            <a:r>
              <a:rPr lang="en-US" dirty="0" smtClean="0"/>
              <a:t>and x of class </a:t>
            </a:r>
            <a:r>
              <a:rPr lang="en-US" b="1" dirty="0" smtClean="0"/>
              <a:t>Test </a:t>
            </a:r>
            <a:r>
              <a:rPr lang="en-US" dirty="0" smtClean="0"/>
              <a:t>cannot be accessed from outside the class because they are declared with </a:t>
            </a:r>
            <a:r>
              <a:rPr lang="en-US" b="1" dirty="0" smtClean="0"/>
              <a:t>private</a:t>
            </a:r>
            <a:r>
              <a:rPr lang="en-US" dirty="0" smtClean="0"/>
              <a:t> access specifier.</a:t>
            </a:r>
          </a:p>
          <a:p>
            <a:r>
              <a:rPr lang="en-US" dirty="0" smtClean="0"/>
              <a:t>The member functions </a:t>
            </a:r>
            <a:r>
              <a:rPr lang="en-US" b="1" dirty="0" smtClean="0"/>
              <a:t>show() </a:t>
            </a:r>
            <a:r>
              <a:rPr lang="en-US" dirty="0" smtClean="0"/>
              <a:t>and </a:t>
            </a:r>
            <a:r>
              <a:rPr lang="en-US" b="1" dirty="0" smtClean="0"/>
              <a:t>input() </a:t>
            </a:r>
            <a:r>
              <a:rPr lang="en-US" dirty="0" smtClean="0"/>
              <a:t>are accessible from outside the class because they are declared with public access specifier.</a:t>
            </a:r>
          </a:p>
          <a:p>
            <a:r>
              <a:rPr lang="en-US" dirty="0" smtClean="0"/>
              <a:t>The data members are accessed and manipulated indirectly through member function.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3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Creating Objects </a:t>
            </a:r>
          </a:p>
          <a:p>
            <a:r>
              <a:rPr lang="en-US" dirty="0" smtClean="0"/>
              <a:t>A class is simply a model or prototype for creating objects.</a:t>
            </a:r>
          </a:p>
          <a:p>
            <a:r>
              <a:rPr lang="en-US" dirty="0" smtClean="0"/>
              <a:t>It is like a new data type that contains both data and functions.</a:t>
            </a:r>
          </a:p>
          <a:p>
            <a:r>
              <a:rPr lang="en-US" dirty="0" smtClean="0"/>
              <a:t>An object is created in the same way as other variables are created.</a:t>
            </a:r>
          </a:p>
          <a:p>
            <a:r>
              <a:rPr lang="en-US" dirty="0" smtClean="0"/>
              <a:t>When an object of a class is created, the space for all data members  defined in the class is allocated in the memory according to their data types.</a:t>
            </a:r>
          </a:p>
          <a:p>
            <a:r>
              <a:rPr lang="en-US" dirty="0" smtClean="0"/>
              <a:t>An object is also known as </a:t>
            </a:r>
            <a:r>
              <a:rPr lang="en-US" b="1" dirty="0" smtClean="0"/>
              <a:t>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process of creating an object of a class is also called </a:t>
            </a:r>
            <a:r>
              <a:rPr lang="en-US" b="1" dirty="0" smtClean="0"/>
              <a:t>instantiation</a:t>
            </a:r>
            <a:r>
              <a:rPr lang="en-US" dirty="0" smtClean="0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The syntax of creating an object of a class is as follows: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class_name  object_name;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Where,</a:t>
            </a:r>
          </a:p>
          <a:p>
            <a:pPr marL="0" indent="0">
              <a:buNone/>
            </a:pPr>
            <a:r>
              <a:rPr lang="en-US" dirty="0" smtClean="0"/>
              <a:t>class_name:               It is name of the class whose type of object is to be created.</a:t>
            </a:r>
          </a:p>
          <a:p>
            <a:pPr marL="0" indent="0">
              <a:buNone/>
            </a:pPr>
            <a:r>
              <a:rPr lang="en-US" dirty="0" smtClean="0"/>
              <a:t>Object_name             It is name of the object to be created. The rules for object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r>
              <a:rPr lang="en-US" dirty="0"/>
              <a:t>name are </a:t>
            </a:r>
            <a:r>
              <a:rPr lang="en-US" dirty="0" smtClean="0"/>
              <a:t>same as the rule for variable declaring.   </a:t>
            </a:r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Test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above example declares an object </a:t>
            </a:r>
            <a:r>
              <a:rPr lang="en-US" b="1" dirty="0" err="1" smtClean="0"/>
              <a:t>obj</a:t>
            </a:r>
            <a:r>
              <a:rPr lang="en-US" b="1" dirty="0" smtClean="0"/>
              <a:t> </a:t>
            </a:r>
            <a:r>
              <a:rPr lang="en-US" dirty="0" smtClean="0"/>
              <a:t>of type </a:t>
            </a:r>
            <a:r>
              <a:rPr lang="en-US" b="1" dirty="0" smtClean="0"/>
              <a:t>Test.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81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Executing Member Function</a:t>
            </a:r>
          </a:p>
          <a:p>
            <a:r>
              <a:rPr lang="en-US" dirty="0" smtClean="0"/>
              <a:t>An object of a particular class contains all data members as well as member functions defined in that class.</a:t>
            </a:r>
          </a:p>
          <a:p>
            <a:r>
              <a:rPr lang="en-US" dirty="0" smtClean="0"/>
              <a:t>The data member contains the value related to the object.</a:t>
            </a:r>
          </a:p>
          <a:p>
            <a:r>
              <a:rPr lang="en-US" dirty="0" smtClean="0"/>
              <a:t>The member functions are used to manipulate data members.</a:t>
            </a:r>
          </a:p>
          <a:p>
            <a:r>
              <a:rPr lang="en-US" dirty="0" smtClean="0"/>
              <a:t>The member functions can be executed only after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3596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498"/>
            <a:ext cx="12192000" cy="66232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syntax of executing member function is as follows: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err="1">
                <a:solidFill>
                  <a:schemeClr val="accent1"/>
                </a:solidFill>
              </a:rPr>
              <a:t>object_name.function</a:t>
            </a:r>
            <a:r>
              <a:rPr lang="en-US" dirty="0" smtClean="0">
                <a:solidFill>
                  <a:schemeClr val="accent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Where,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object_name:                             It is the name of object whose member function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</a:t>
            </a:r>
            <a:r>
              <a:rPr lang="en-US" dirty="0" smtClean="0"/>
              <a:t>is </a:t>
            </a:r>
            <a:r>
              <a:rPr lang="en-US" dirty="0"/>
              <a:t>to be </a:t>
            </a:r>
            <a:r>
              <a:rPr lang="en-US" dirty="0" smtClean="0"/>
              <a:t>executed.</a:t>
            </a:r>
          </a:p>
          <a:p>
            <a:pPr marL="0" indent="0">
              <a:buNone/>
            </a:pPr>
            <a:r>
              <a:rPr lang="en-US" dirty="0" smtClean="0"/>
              <a:t>Function:                                     It is the name of member function to be executed.</a:t>
            </a:r>
            <a:endParaRPr lang="en-US" dirty="0"/>
          </a:p>
          <a:p>
            <a:pPr marL="0" indent="0">
              <a:buNone/>
            </a:pPr>
            <a:r>
              <a:rPr lang="en-US" sz="3200" b="1" dirty="0" smtClean="0"/>
              <a:t>                                              </a:t>
            </a:r>
            <a:r>
              <a:rPr lang="en-US" dirty="0" smtClean="0"/>
              <a:t> Any required parameter are also passed to the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member functions in parenthesis.                                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000" dirty="0" smtClean="0"/>
              <a:t>The object name and member functions are separated by dot operator </a:t>
            </a:r>
            <a:endParaRPr lang="en-US" sz="3000" dirty="0"/>
          </a:p>
          <a:p>
            <a:pPr marL="0" indent="0">
              <a:buNone/>
            </a:pPr>
            <a:r>
              <a:rPr lang="en-US" sz="3200" b="1" dirty="0" smtClean="0"/>
              <a:t>Example</a:t>
            </a:r>
          </a:p>
          <a:p>
            <a:pPr marL="0" indent="0">
              <a:buNone/>
            </a:pPr>
            <a:r>
              <a:rPr lang="en-US" dirty="0" err="1" smtClean="0"/>
              <a:t>Obj.input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02" y="131709"/>
            <a:ext cx="11887200" cy="602807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latin typeface="+mn-lt"/>
              </a:rPr>
              <a:t>Write a program that declares a class with one integer data member and two member functions in() and out() to input data in data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902" y="734517"/>
            <a:ext cx="3162924" cy="59361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test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private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&lt;&lt;"Enter a number:";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 smtClean="0"/>
              <a:t>&gt;&gt;n;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out()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&lt;&lt;"the value of n="&lt;&lt;n;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7345" y="734516"/>
            <a:ext cx="2098622" cy="59361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test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obj.in();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obj.out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 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79" y="2338467"/>
            <a:ext cx="5156616" cy="30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endParaRPr lang="en-US" altLang="en-US" dirty="0" smtClean="0"/>
          </a:p>
          <a:p>
            <a:pPr marL="0" indent="0" algn="ctr">
              <a:buNone/>
            </a:pPr>
            <a:r>
              <a:rPr lang="en-US" altLang="en-US" sz="4000" dirty="0">
                <a:solidFill>
                  <a:srgbClr val="C00000"/>
                </a:solidFill>
              </a:rPr>
              <a:t>End </a:t>
            </a:r>
            <a:r>
              <a:rPr lang="en-US" altLang="en-US" sz="4000">
                <a:solidFill>
                  <a:srgbClr val="C00000"/>
                </a:solidFill>
              </a:rPr>
              <a:t>of </a:t>
            </a:r>
            <a:r>
              <a:rPr lang="en-US" altLang="en-US" sz="4000" smtClean="0">
                <a:solidFill>
                  <a:srgbClr val="C00000"/>
                </a:solidFill>
              </a:rPr>
              <a:t>lecture</a:t>
            </a:r>
            <a:endParaRPr lang="en-US" altLang="en-US" sz="4000" dirty="0">
              <a:solidFill>
                <a:srgbClr val="C00000"/>
              </a:solidFill>
            </a:endParaRPr>
          </a:p>
        </p:txBody>
      </p:sp>
      <p:pic>
        <p:nvPicPr>
          <p:cNvPr id="78851" name="Picture 2" descr="https://encrypted-tbn0.gstatic.com/images?q=tbn:ANd9GcTLkWuztfu8o226N6VM3LMVOO02FwAwajDVQGnz3BfokNN8YVMn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1" y="1344169"/>
            <a:ext cx="35909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217357"/>
            <a:ext cx="11701849" cy="5701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Features of Object Oriented Programming</a:t>
            </a:r>
          </a:p>
          <a:p>
            <a:pPr marL="0" indent="0">
              <a:buNone/>
            </a:pPr>
            <a:r>
              <a:rPr lang="en-US" dirty="0" smtClean="0"/>
              <a:t>Following are the features of object oriented programming.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Objects</a:t>
            </a:r>
          </a:p>
          <a:p>
            <a:r>
              <a:rPr lang="en-US" dirty="0" smtClean="0"/>
              <a:t>OOPs provides the facility of programming based on objects.</a:t>
            </a:r>
          </a:p>
          <a:p>
            <a:r>
              <a:rPr lang="en-US" dirty="0" smtClean="0"/>
              <a:t>Object is an entity that consist of data and functions.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/>
              <a:t>Classes</a:t>
            </a:r>
          </a:p>
          <a:p>
            <a:r>
              <a:rPr lang="en-US" dirty="0" smtClean="0"/>
              <a:t>Classes are designed for creating objects.</a:t>
            </a:r>
          </a:p>
          <a:p>
            <a:r>
              <a:rPr lang="en-US" dirty="0" smtClean="0"/>
              <a:t>OOPs provide the facility to design classes for creating different objects.</a:t>
            </a:r>
          </a:p>
          <a:p>
            <a:r>
              <a:rPr lang="en-US" dirty="0" smtClean="0"/>
              <a:t>All properties and functions of an objects are  specified in classes.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 startAt="2"/>
            </a:pPr>
            <a:endParaRPr lang="en-US" b="1" dirty="0" smtClean="0"/>
          </a:p>
          <a:p>
            <a:pPr marL="514350" indent="-514350">
              <a:buFont typeface="+mj-lt"/>
              <a:buAutoNum type="arabicPeriod" startAt="2"/>
            </a:pP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endParaRPr lang="en-US" b="1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37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98854"/>
            <a:ext cx="11874843" cy="659850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b="1" dirty="0"/>
              <a:t>Real-world </a:t>
            </a:r>
            <a:r>
              <a:rPr lang="en-US" sz="3200" b="1" dirty="0" smtClean="0"/>
              <a:t>Modeling</a:t>
            </a:r>
          </a:p>
          <a:p>
            <a:r>
              <a:rPr lang="en-US" dirty="0" smtClean="0"/>
              <a:t>OOP is based on real world modeling.</a:t>
            </a:r>
          </a:p>
          <a:p>
            <a:r>
              <a:rPr lang="en-US" dirty="0" smtClean="0"/>
              <a:t>As in real world, things have properties and working capabilities.</a:t>
            </a:r>
          </a:p>
          <a:p>
            <a:r>
              <a:rPr lang="en-US" dirty="0" smtClean="0"/>
              <a:t>Similarly objects have data and functions.</a:t>
            </a:r>
          </a:p>
          <a:p>
            <a:r>
              <a:rPr lang="en-US" dirty="0" smtClean="0"/>
              <a:t>Data represent properties and function represent working of objects.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dirty="0" smtClean="0"/>
              <a:t>Reusability</a:t>
            </a:r>
          </a:p>
          <a:p>
            <a:r>
              <a:rPr lang="en-US" dirty="0" smtClean="0"/>
              <a:t>OOP provides ways of reusing the data and code.</a:t>
            </a:r>
          </a:p>
          <a:p>
            <a:r>
              <a:rPr lang="en-US" b="1" dirty="0" smtClean="0"/>
              <a:t>Inheritance </a:t>
            </a:r>
            <a:r>
              <a:rPr lang="en-US" dirty="0" smtClean="0"/>
              <a:t>is a technique that allows a programmer to use the code of existing program to create new programs.  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7" y="197708"/>
            <a:ext cx="10812162" cy="6240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3200" b="1" dirty="0" smtClean="0"/>
              <a:t>Information Hiding</a:t>
            </a:r>
          </a:p>
          <a:p>
            <a:r>
              <a:rPr lang="en-US" dirty="0" smtClean="0"/>
              <a:t>OOP allow the programmer to hide important data from the user.</a:t>
            </a:r>
          </a:p>
          <a:p>
            <a:r>
              <a:rPr lang="en-US" dirty="0" smtClean="0"/>
              <a:t>It is performed by encapsulation.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3200" b="1" dirty="0" smtClean="0"/>
              <a:t>Polymorphism</a:t>
            </a:r>
          </a:p>
          <a:p>
            <a:r>
              <a:rPr lang="en-US" dirty="0" smtClean="0"/>
              <a:t>Polymorphism is an ability of an object to behave in different ways.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7. Dynamic Binding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992" t="21431" b="-1526"/>
          <a:stretch/>
        </p:blipFill>
        <p:spPr>
          <a:xfrm>
            <a:off x="642551" y="5078627"/>
            <a:ext cx="10416747" cy="12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217357"/>
            <a:ext cx="11590637" cy="6480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Objects</a:t>
            </a:r>
          </a:p>
          <a:p>
            <a:r>
              <a:rPr lang="en-US" i="1" dirty="0" smtClean="0"/>
              <a:t>An object represent an entity in the real world. Such as a person thing or concept etc.</a:t>
            </a:r>
          </a:p>
          <a:p>
            <a:r>
              <a:rPr lang="en-US" i="1" dirty="0"/>
              <a:t>Object is simply a collection of data and functions that act on those </a:t>
            </a:r>
            <a:r>
              <a:rPr lang="en-US" i="1" dirty="0" smtClean="0"/>
              <a:t>data.</a:t>
            </a:r>
          </a:p>
          <a:p>
            <a:r>
              <a:rPr lang="en-US" dirty="0" smtClean="0"/>
              <a:t>An object is identified by its name.</a:t>
            </a:r>
          </a:p>
          <a:p>
            <a:r>
              <a:rPr lang="en-US" dirty="0" smtClean="0"/>
              <a:t>An object consists of following  two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Properties</a:t>
            </a:r>
            <a:r>
              <a:rPr lang="en-US" dirty="0" smtClean="0"/>
              <a:t>: Properties are characteristic of an object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Functions</a:t>
            </a:r>
            <a:r>
              <a:rPr lang="en-US" dirty="0" smtClean="0"/>
              <a:t>: Functions are the actions that can be performed by an object.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9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Some examples of objects of different types are as follows:</a:t>
            </a:r>
          </a:p>
          <a:p>
            <a:r>
              <a:rPr lang="en-US" dirty="0" smtClean="0"/>
              <a:t>Physical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Vehicle such as car, bus, truck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Electrical components</a:t>
            </a:r>
          </a:p>
          <a:p>
            <a:r>
              <a:rPr lang="en-US" dirty="0" smtClean="0"/>
              <a:t>Elements of Computer-User Environment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Windows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Menus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Graphics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Mouse and Keyboard</a:t>
            </a:r>
          </a:p>
          <a:p>
            <a:r>
              <a:rPr lang="en-US" dirty="0" smtClean="0"/>
              <a:t>User-defined Data Types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Properties of an Object</a:t>
            </a:r>
          </a:p>
          <a:p>
            <a:r>
              <a:rPr lang="en-US" i="1" dirty="0" smtClean="0"/>
              <a:t>The characteristic  of an object are known as its </a:t>
            </a:r>
            <a:r>
              <a:rPr lang="en-US" b="1" i="1" dirty="0" smtClean="0"/>
              <a:t>properties</a:t>
            </a:r>
            <a:r>
              <a:rPr lang="en-US" i="1" dirty="0" smtClean="0"/>
              <a:t> or </a:t>
            </a:r>
            <a:r>
              <a:rPr lang="en-US" b="1" i="1" dirty="0" smtClean="0"/>
              <a:t>attributes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Each object has its own properties.</a:t>
            </a:r>
          </a:p>
          <a:p>
            <a:r>
              <a:rPr lang="en-US" dirty="0" smtClean="0"/>
              <a:t>These properties can be used to describe the object.</a:t>
            </a:r>
          </a:p>
          <a:p>
            <a:pPr marL="0" indent="0">
              <a:buNone/>
            </a:pPr>
            <a:r>
              <a:rPr lang="en-US" dirty="0" smtClean="0"/>
              <a:t>For example the properties of an object </a:t>
            </a:r>
            <a:r>
              <a:rPr lang="en-US" b="1" dirty="0" smtClean="0"/>
              <a:t>Person </a:t>
            </a:r>
            <a:r>
              <a:rPr lang="en-US" dirty="0" smtClean="0"/>
              <a:t>can be as follows.</a:t>
            </a:r>
          </a:p>
          <a:p>
            <a:r>
              <a:rPr lang="en-US" dirty="0" smtClean="0"/>
              <a:t>Name 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Weight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6" y="98854"/>
            <a:ext cx="11862487" cy="6623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properties of an object Car can be as follows: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Engine Power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1586</Words>
  <Application>Microsoft Office PowerPoint</Application>
  <PresentationFormat>Widescreen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CS-112 Object Oriented Programming (3+1) Prerequisites: Programming Fundamentals </vt:lpstr>
      <vt:lpstr>Object and Class Lecture # 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Write a program that declares a class with one integer data member and two member functions in() and out() to input data in data member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Mohsin Khan</dc:creator>
  <cp:lastModifiedBy>ZUFEST</cp:lastModifiedBy>
  <cp:revision>294</cp:revision>
  <dcterms:created xsi:type="dcterms:W3CDTF">2018-06-24T14:36:21Z</dcterms:created>
  <dcterms:modified xsi:type="dcterms:W3CDTF">2020-07-23T08:07:31Z</dcterms:modified>
</cp:coreProperties>
</file>