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Proxima Nov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slide" Target="slides/slide1.xml"/><Relationship Id="rId19" Type="http://schemas.openxmlformats.org/officeDocument/2006/relationships/font" Target="fonts/ProximaNova-boldItalic.fntdata"/><Relationship Id="rId6" Type="http://schemas.openxmlformats.org/officeDocument/2006/relationships/slide" Target="slides/slide2.xml"/><Relationship Id="rId18" Type="http://schemas.openxmlformats.org/officeDocument/2006/relationships/font" Target="fonts/ProximaNova-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Kevin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Celine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Ethan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Ethan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Jay</a:t>
            </a:r>
          </a:p>
          <a:p>
            <a:pPr lvl="0">
              <a:spcBef>
                <a:spcPts val="0"/>
              </a:spcBef>
              <a:buNone/>
            </a:pPr>
            <a:r>
              <a:rPr lang="en"/>
              <a:t>Player spawns on top of rope - not good</a:t>
            </a:r>
          </a:p>
          <a:p>
            <a:pPr lvl="0">
              <a:spcBef>
                <a:spcPts val="0"/>
              </a:spcBef>
              <a:buNone/>
            </a:pPr>
            <a:r>
              <a:rPr lang="en"/>
              <a:t>Ran program, found error. This will be a testing feature we are working on in the future.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Celine</a:t>
            </a:r>
          </a:p>
          <a:p>
            <a:pPr lvl="0">
              <a:spcBef>
                <a:spcPts val="0"/>
              </a:spcBef>
              <a:buNone/>
            </a:pPr>
            <a:r>
              <a:rPr lang="en"/>
              <a:t>This is an example of our testing document that we’re currently using to track our tests. Using this document helps us to prioritize our tests. We’ve been using this document to determine what features we’ve </a:t>
            </a:r>
            <a:r>
              <a:rPr lang="en"/>
              <a:t>implemented</a:t>
            </a:r>
            <a:r>
              <a:rPr lang="en"/>
              <a:t> and need to continue testing.</a:t>
            </a:r>
          </a:p>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Kamin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Kamin</a:t>
            </a:r>
          </a:p>
          <a:p>
            <a:pPr lvl="0">
              <a:spcBef>
                <a:spcPts val="0"/>
              </a:spcBef>
              <a:buNone/>
            </a:pPr>
            <a:r>
              <a:rPr lang="en"/>
              <a:t>After discussing things with Confer we’ve decided to reevaluate the current game structure to possibly move the player around the map grid differently. This change will be </a:t>
            </a:r>
            <a:r>
              <a:rPr lang="en"/>
              <a:t>determined</a:t>
            </a:r>
            <a:r>
              <a:rPr lang="en"/>
              <a:t> once the player motion is tested with a proper cycle speed. </a:t>
            </a:r>
          </a:p>
          <a:p>
            <a:pPr lvl="0">
              <a:spcBef>
                <a:spcPts val="0"/>
              </a:spcBef>
              <a:buNone/>
            </a:pPr>
            <a:r>
              <a:t/>
            </a:r>
            <a:endParaRPr/>
          </a:p>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Kevin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Jay</a:t>
            </a:r>
          </a:p>
          <a:p>
            <a:pPr lvl="0">
              <a:spcBef>
                <a:spcPts val="0"/>
              </a:spcBef>
              <a:buNone/>
            </a:pPr>
            <a:r>
              <a:rPr lang="en"/>
              <a:t>SDL_Delay(1000/60);</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1" name="Shape 11"/>
          <p:cNvSpPr txBox="1"/>
          <p:nvPr>
            <p:ph type="ctrTitle"/>
          </p:nvPr>
        </p:nvSpPr>
        <p:spPr>
          <a:xfrm>
            <a:off x="510450" y="1257300"/>
            <a:ext cx="8123100" cy="1588500"/>
          </a:xfrm>
          <a:prstGeom prst="rect">
            <a:avLst/>
          </a:prstGeom>
        </p:spPr>
        <p:txBody>
          <a:bodyPr anchorCtr="0" anchor="b"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2" name="Shape 12"/>
          <p:cNvSpPr txBox="1"/>
          <p:nvPr>
            <p:ph idx="1" type="subTitle"/>
          </p:nvPr>
        </p:nvSpPr>
        <p:spPr>
          <a:xfrm>
            <a:off x="510450" y="3182312"/>
            <a:ext cx="8123100" cy="6300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400">
                <a:solidFill>
                  <a:schemeClr val="lt1"/>
                </a:solidFill>
              </a:defRPr>
            </a:lvl1pPr>
            <a:lvl2pPr lvl="1">
              <a:lnSpc>
                <a:spcPct val="100000"/>
              </a:lnSpc>
              <a:spcBef>
                <a:spcPts val="0"/>
              </a:spcBef>
              <a:spcAft>
                <a:spcPts val="0"/>
              </a:spcAft>
              <a:buClr>
                <a:schemeClr val="lt1"/>
              </a:buClr>
              <a:buSzPct val="100000"/>
              <a:buNone/>
              <a:defRPr sz="2400">
                <a:solidFill>
                  <a:schemeClr val="lt1"/>
                </a:solidFill>
              </a:defRPr>
            </a:lvl2pPr>
            <a:lvl3pPr lvl="2">
              <a:lnSpc>
                <a:spcPct val="100000"/>
              </a:lnSpc>
              <a:spcBef>
                <a:spcPts val="0"/>
              </a:spcBef>
              <a:spcAft>
                <a:spcPts val="0"/>
              </a:spcAft>
              <a:buClr>
                <a:schemeClr val="lt1"/>
              </a:buClr>
              <a:buSzPct val="100000"/>
              <a:buNone/>
              <a:defRPr sz="2400">
                <a:solidFill>
                  <a:schemeClr val="lt1"/>
                </a:solidFill>
              </a:defRPr>
            </a:lvl3pPr>
            <a:lvl4pPr lvl="3">
              <a:lnSpc>
                <a:spcPct val="100000"/>
              </a:lnSpc>
              <a:spcBef>
                <a:spcPts val="0"/>
              </a:spcBef>
              <a:spcAft>
                <a:spcPts val="0"/>
              </a:spcAft>
              <a:buClr>
                <a:schemeClr val="lt1"/>
              </a:buClr>
              <a:buSzPct val="100000"/>
              <a:buNone/>
              <a:defRPr sz="2400">
                <a:solidFill>
                  <a:schemeClr val="lt1"/>
                </a:solidFill>
              </a:defRPr>
            </a:lvl4pPr>
            <a:lvl5pPr lvl="4">
              <a:lnSpc>
                <a:spcPct val="100000"/>
              </a:lnSpc>
              <a:spcBef>
                <a:spcPts val="0"/>
              </a:spcBef>
              <a:spcAft>
                <a:spcPts val="0"/>
              </a:spcAft>
              <a:buClr>
                <a:schemeClr val="lt1"/>
              </a:buClr>
              <a:buSzPct val="100000"/>
              <a:buNone/>
              <a:defRPr sz="2400">
                <a:solidFill>
                  <a:schemeClr val="lt1"/>
                </a:solidFill>
              </a:defRPr>
            </a:lvl5pPr>
            <a:lvl6pPr lvl="5">
              <a:lnSpc>
                <a:spcPct val="100000"/>
              </a:lnSpc>
              <a:spcBef>
                <a:spcPts val="0"/>
              </a:spcBef>
              <a:spcAft>
                <a:spcPts val="0"/>
              </a:spcAft>
              <a:buClr>
                <a:schemeClr val="lt1"/>
              </a:buClr>
              <a:buSzPct val="100000"/>
              <a:buNone/>
              <a:defRPr sz="2400">
                <a:solidFill>
                  <a:schemeClr val="lt1"/>
                </a:solidFill>
              </a:defRPr>
            </a:lvl6pPr>
            <a:lvl7pPr lvl="6">
              <a:lnSpc>
                <a:spcPct val="100000"/>
              </a:lnSpc>
              <a:spcBef>
                <a:spcPts val="0"/>
              </a:spcBef>
              <a:spcAft>
                <a:spcPts val="0"/>
              </a:spcAft>
              <a:buClr>
                <a:schemeClr val="lt1"/>
              </a:buClr>
              <a:buSzPct val="100000"/>
              <a:buNone/>
              <a:defRPr sz="2400">
                <a:solidFill>
                  <a:schemeClr val="lt1"/>
                </a:solidFill>
              </a:defRPr>
            </a:lvl7pPr>
            <a:lvl8pPr lvl="7">
              <a:lnSpc>
                <a:spcPct val="100000"/>
              </a:lnSpc>
              <a:spcBef>
                <a:spcPts val="0"/>
              </a:spcBef>
              <a:spcAft>
                <a:spcPts val="0"/>
              </a:spcAft>
              <a:buClr>
                <a:schemeClr val="lt1"/>
              </a:buClr>
              <a:buSzPct val="100000"/>
              <a:buNone/>
              <a:defRPr sz="2400">
                <a:solidFill>
                  <a:schemeClr val="lt1"/>
                </a:solidFill>
              </a:defRPr>
            </a:lvl8pPr>
            <a:lvl9pPr lvl="8">
              <a:lnSpc>
                <a:spcPct val="100000"/>
              </a:lnSpc>
              <a:spcBef>
                <a:spcPts val="0"/>
              </a:spcBef>
              <a:spcAft>
                <a:spcPts val="0"/>
              </a:spcAft>
              <a:buClr>
                <a:schemeClr val="lt1"/>
              </a:buClr>
              <a:buSzPct val="100000"/>
              <a:buNone/>
              <a:defRPr sz="2400">
                <a:solidFill>
                  <a:schemeClr val="l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991475"/>
            <a:ext cx="8520600" cy="1917900"/>
          </a:xfrm>
          <a:prstGeom prst="rect">
            <a:avLst/>
          </a:prstGeom>
        </p:spPr>
        <p:txBody>
          <a:bodyPr anchorCtr="0" anchor="ctr"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071300"/>
            <a:ext cx="8520600" cy="901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6" name="Shape 16"/>
          <p:cNvSpPr txBox="1"/>
          <p:nvPr>
            <p:ph type="title"/>
          </p:nvPr>
        </p:nvSpPr>
        <p:spPr>
          <a:xfrm>
            <a:off x="510450" y="2057400"/>
            <a:ext cx="8123100" cy="778800"/>
          </a:xfrm>
          <a:prstGeom prst="rect">
            <a:avLst/>
          </a:prstGeom>
        </p:spPr>
        <p:txBody>
          <a:bodyPr anchorCtr="0" anchor="b" bIns="91425" lIns="91425" rIns="91425"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17" name="Shape 1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205825"/>
            <a:ext cx="4045200" cy="15096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None/>
              <a:defRPr sz="2100"/>
            </a:lvl1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1257300"/>
            <a:ext cx="8123100" cy="1588500"/>
          </a:xfrm>
          <a:prstGeom prst="rect">
            <a:avLst/>
          </a:prstGeom>
        </p:spPr>
        <p:txBody>
          <a:bodyPr anchorCtr="0" anchor="b" bIns="91425" lIns="91425" rIns="91425" tIns="91425">
            <a:noAutofit/>
          </a:bodyPr>
          <a:lstStyle/>
          <a:p>
            <a:pPr lvl="0">
              <a:spcBef>
                <a:spcPts val="0"/>
              </a:spcBef>
              <a:buNone/>
            </a:pPr>
            <a:r>
              <a:rPr lang="en" sz="3600"/>
              <a:t>Jump Rope City: </a:t>
            </a:r>
            <a:r>
              <a:rPr lang="en" sz="3600"/>
              <a:t>Testing</a:t>
            </a:r>
          </a:p>
        </p:txBody>
      </p:sp>
      <p:sp>
        <p:nvSpPr>
          <p:cNvPr id="60" name="Shape 60"/>
          <p:cNvSpPr txBox="1"/>
          <p:nvPr>
            <p:ph idx="1" type="subTitle"/>
          </p:nvPr>
        </p:nvSpPr>
        <p:spPr>
          <a:xfrm>
            <a:off x="510450" y="3182346"/>
            <a:ext cx="8123100" cy="941699"/>
          </a:xfrm>
          <a:prstGeom prst="rect">
            <a:avLst/>
          </a:prstGeom>
        </p:spPr>
        <p:txBody>
          <a:bodyPr anchorCtr="0" anchor="t" bIns="91425" lIns="91425" rIns="91425" tIns="91425">
            <a:noAutofit/>
          </a:bodyPr>
          <a:lstStyle/>
          <a:p>
            <a:pPr lvl="0">
              <a:spcBef>
                <a:spcPts val="0"/>
              </a:spcBef>
              <a:buNone/>
            </a:pPr>
            <a:r>
              <a:rPr lang="en"/>
              <a:t>Kamin Fay, Celine Fucci, Kevin Ho, </a:t>
            </a:r>
          </a:p>
          <a:p>
            <a:pPr lvl="0">
              <a:spcBef>
                <a:spcPts val="0"/>
              </a:spcBef>
              <a:buNone/>
            </a:pPr>
            <a:r>
              <a:rPr lang="en"/>
              <a:t>Ethan McGowan, Jalen Pestillo</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510450" y="2057400"/>
            <a:ext cx="8123100" cy="778800"/>
          </a:xfrm>
          <a:prstGeom prst="rect">
            <a:avLst/>
          </a:prstGeom>
        </p:spPr>
        <p:txBody>
          <a:bodyPr anchorCtr="0" anchor="b" bIns="91425" lIns="91425" rIns="91425" tIns="91425">
            <a:noAutofit/>
          </a:bodyPr>
          <a:lstStyle/>
          <a:p>
            <a:pPr lvl="0">
              <a:spcBef>
                <a:spcPts val="0"/>
              </a:spcBef>
              <a:buNone/>
            </a:pPr>
            <a:r>
              <a:rPr lang="en"/>
              <a:t>Live Demo</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Future Plans</a:t>
            </a:r>
          </a:p>
        </p:txBody>
      </p:sp>
      <p:sp>
        <p:nvSpPr>
          <p:cNvPr id="125" name="Shape 12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Clr>
                <a:srgbClr val="000000"/>
              </a:buClr>
              <a:buSzPct val="100000"/>
            </a:pPr>
            <a:r>
              <a:rPr lang="en" sz="2400">
                <a:solidFill>
                  <a:srgbClr val="000000"/>
                </a:solidFill>
              </a:rPr>
              <a:t>Adding movement animations</a:t>
            </a:r>
          </a:p>
          <a:p>
            <a:pPr indent="-381000" lvl="0" marL="457200" rtl="0">
              <a:spcBef>
                <a:spcPts val="0"/>
              </a:spcBef>
              <a:buClr>
                <a:srgbClr val="000000"/>
              </a:buClr>
              <a:buSzPct val="100000"/>
            </a:pPr>
            <a:r>
              <a:rPr lang="en" sz="2400">
                <a:solidFill>
                  <a:srgbClr val="000000"/>
                </a:solidFill>
              </a:rPr>
              <a:t>Full MiniAT integration</a:t>
            </a:r>
          </a:p>
          <a:p>
            <a:pPr indent="-381000" lvl="0" marL="457200" rtl="0">
              <a:spcBef>
                <a:spcPts val="0"/>
              </a:spcBef>
              <a:buClr>
                <a:srgbClr val="000000"/>
              </a:buClr>
              <a:buSzPct val="100000"/>
            </a:pPr>
            <a:r>
              <a:rPr lang="en" sz="2400">
                <a:solidFill>
                  <a:srgbClr val="000000"/>
                </a:solidFill>
              </a:rPr>
              <a:t>Rope removal</a:t>
            </a:r>
          </a:p>
          <a:p>
            <a:pPr indent="-381000" lvl="0" marL="457200" rtl="0">
              <a:spcBef>
                <a:spcPts val="0"/>
              </a:spcBef>
              <a:buClr>
                <a:srgbClr val="000000"/>
              </a:buClr>
              <a:buSzPct val="100000"/>
            </a:pPr>
            <a:r>
              <a:rPr lang="en" sz="2400">
                <a:solidFill>
                  <a:srgbClr val="000000"/>
                </a:solidFill>
              </a:rPr>
              <a:t>Producing a viable game for the customer</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Boundaries of Map Grid </a:t>
            </a:r>
          </a:p>
        </p:txBody>
      </p:sp>
      <p:pic>
        <p:nvPicPr>
          <p:cNvPr id="66" name="Shape 66"/>
          <p:cNvPicPr preferRelativeResize="0"/>
          <p:nvPr/>
        </p:nvPicPr>
        <p:blipFill>
          <a:blip r:embed="rId3">
            <a:alphaModFix/>
          </a:blip>
          <a:stretch>
            <a:fillRect/>
          </a:stretch>
        </p:blipFill>
        <p:spPr>
          <a:xfrm>
            <a:off x="4986474" y="1096349"/>
            <a:ext cx="3742350" cy="3742350"/>
          </a:xfrm>
          <a:prstGeom prst="rect">
            <a:avLst/>
          </a:prstGeom>
          <a:noFill/>
          <a:ln>
            <a:noFill/>
          </a:ln>
        </p:spPr>
      </p:pic>
      <p:sp>
        <p:nvSpPr>
          <p:cNvPr id="67" name="Shape 67"/>
          <p:cNvSpPr txBox="1"/>
          <p:nvPr/>
        </p:nvSpPr>
        <p:spPr>
          <a:xfrm>
            <a:off x="0" y="0"/>
            <a:ext cx="3000000" cy="3000000"/>
          </a:xfrm>
          <a:prstGeom prst="rect">
            <a:avLst/>
          </a:prstGeom>
          <a:noFill/>
          <a:ln>
            <a:noFill/>
          </a:ln>
        </p:spPr>
        <p:txBody>
          <a:bodyPr anchorCtr="0" anchor="ctr" bIns="91425" lIns="91425" rIns="91425" tIns="91425">
            <a:noAutofit/>
          </a:bodyPr>
          <a:lstStyle/>
          <a:p>
            <a:pPr lvl="0" rtl="0">
              <a:spcBef>
                <a:spcPts val="0"/>
              </a:spcBef>
              <a:buNone/>
            </a:pPr>
            <a:r>
              <a:t/>
            </a:r>
            <a:endParaRPr/>
          </a:p>
        </p:txBody>
      </p:sp>
      <p:pic>
        <p:nvPicPr>
          <p:cNvPr id="68" name="Shape 68"/>
          <p:cNvPicPr preferRelativeResize="0"/>
          <p:nvPr/>
        </p:nvPicPr>
        <p:blipFill>
          <a:blip r:embed="rId4">
            <a:alphaModFix/>
          </a:blip>
          <a:stretch>
            <a:fillRect/>
          </a:stretch>
        </p:blipFill>
        <p:spPr>
          <a:xfrm>
            <a:off x="505375" y="3107900"/>
            <a:ext cx="4290324" cy="431200"/>
          </a:xfrm>
          <a:prstGeom prst="rect">
            <a:avLst/>
          </a:prstGeom>
          <a:noFill/>
          <a:ln>
            <a:noFill/>
          </a:ln>
        </p:spPr>
      </p:pic>
      <p:sp>
        <p:nvSpPr>
          <p:cNvPr id="69" name="Shape 69"/>
          <p:cNvSpPr txBox="1"/>
          <p:nvPr/>
        </p:nvSpPr>
        <p:spPr>
          <a:xfrm>
            <a:off x="505375" y="1686418"/>
            <a:ext cx="4064100" cy="980100"/>
          </a:xfrm>
          <a:prstGeom prst="rect">
            <a:avLst/>
          </a:prstGeom>
          <a:noFill/>
          <a:ln>
            <a:noFill/>
          </a:ln>
        </p:spPr>
        <p:txBody>
          <a:bodyPr anchorCtr="0" anchor="t" bIns="91425" lIns="91425" rIns="91425" tIns="91425">
            <a:noAutofit/>
          </a:bodyPr>
          <a:lstStyle/>
          <a:p>
            <a:pPr lvl="0">
              <a:spcBef>
                <a:spcPts val="0"/>
              </a:spcBef>
              <a:buNone/>
            </a:pPr>
            <a:r>
              <a:rPr lang="en" sz="2400">
                <a:latin typeface="Proxima Nova"/>
                <a:ea typeface="Proxima Nova"/>
                <a:cs typeface="Proxima Nova"/>
                <a:sym typeface="Proxima Nova"/>
              </a:rPr>
              <a:t>E</a:t>
            </a:r>
            <a:r>
              <a:rPr lang="en" sz="2400">
                <a:latin typeface="Proxima Nova"/>
                <a:ea typeface="Proxima Nova"/>
                <a:cs typeface="Proxima Nova"/>
                <a:sym typeface="Proxima Nova"/>
              </a:rPr>
              <a:t>ntering 10 into the console will allow 10 ropes to be spawned.</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Boundaries of Map Grid </a:t>
            </a:r>
          </a:p>
        </p:txBody>
      </p:sp>
      <p:sp>
        <p:nvSpPr>
          <p:cNvPr id="75" name="Shape 7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a:p>
            <a:pPr lvl="0">
              <a:spcBef>
                <a:spcPts val="0"/>
              </a:spcBef>
              <a:buNone/>
            </a:pPr>
            <a:r>
              <a:t/>
            </a:r>
            <a:endParaRPr sz="2400">
              <a:solidFill>
                <a:srgbClr val="000000"/>
              </a:solidFill>
            </a:endParaRPr>
          </a:p>
          <a:p>
            <a:pPr lvl="0">
              <a:spcBef>
                <a:spcPts val="0"/>
              </a:spcBef>
              <a:buNone/>
            </a:pPr>
            <a:r>
              <a:rPr lang="en" sz="2400">
                <a:solidFill>
                  <a:srgbClr val="000000"/>
                </a:solidFill>
              </a:rPr>
              <a:t>The current maximum size we can allow is 24. Therefore, trying to spawn 420 ropes will cause an error.</a:t>
            </a:r>
          </a:p>
          <a:p>
            <a:pPr lvl="0">
              <a:spcBef>
                <a:spcPts val="0"/>
              </a:spcBef>
              <a:buNone/>
            </a:pPr>
            <a:r>
              <a:rPr lang="en" sz="2400">
                <a:solidFill>
                  <a:srgbClr val="000000"/>
                </a:solidFill>
              </a:rPr>
              <a:t>We prevented the user from placing more than 24 ropes.</a:t>
            </a:r>
          </a:p>
        </p:txBody>
      </p:sp>
      <p:pic>
        <p:nvPicPr>
          <p:cNvPr id="76" name="Shape 76"/>
          <p:cNvPicPr preferRelativeResize="0"/>
          <p:nvPr/>
        </p:nvPicPr>
        <p:blipFill>
          <a:blip r:embed="rId3">
            <a:alphaModFix/>
          </a:blip>
          <a:stretch>
            <a:fillRect/>
          </a:stretch>
        </p:blipFill>
        <p:spPr>
          <a:xfrm>
            <a:off x="923925" y="1372537"/>
            <a:ext cx="7296150" cy="676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Bugs in the Map Grid</a:t>
            </a:r>
          </a:p>
        </p:txBody>
      </p:sp>
      <p:pic>
        <p:nvPicPr>
          <p:cNvPr id="82" name="Shape 82"/>
          <p:cNvPicPr preferRelativeResize="0"/>
          <p:nvPr/>
        </p:nvPicPr>
        <p:blipFill>
          <a:blip r:embed="rId3">
            <a:alphaModFix/>
          </a:blip>
          <a:stretch>
            <a:fillRect/>
          </a:stretch>
        </p:blipFill>
        <p:spPr>
          <a:xfrm>
            <a:off x="1024275" y="1152475"/>
            <a:ext cx="3167949" cy="3167949"/>
          </a:xfrm>
          <a:prstGeom prst="rect">
            <a:avLst/>
          </a:prstGeom>
          <a:noFill/>
          <a:ln>
            <a:noFill/>
          </a:ln>
        </p:spPr>
      </p:pic>
      <p:pic>
        <p:nvPicPr>
          <p:cNvPr id="83" name="Shape 83"/>
          <p:cNvPicPr preferRelativeResize="0"/>
          <p:nvPr/>
        </p:nvPicPr>
        <p:blipFill>
          <a:blip r:embed="rId4">
            <a:alphaModFix/>
          </a:blip>
          <a:stretch>
            <a:fillRect/>
          </a:stretch>
        </p:blipFill>
        <p:spPr>
          <a:xfrm>
            <a:off x="4921250" y="1152475"/>
            <a:ext cx="3167949" cy="31679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Testing Document</a:t>
            </a:r>
          </a:p>
          <a:p>
            <a:pPr lvl="0" algn="l">
              <a:spcBef>
                <a:spcPts val="0"/>
              </a:spcBef>
              <a:buNone/>
            </a:pPr>
            <a:r>
              <a:t/>
            </a:r>
            <a:endParaRPr/>
          </a:p>
        </p:txBody>
      </p:sp>
      <p:pic>
        <p:nvPicPr>
          <p:cNvPr descr="Screenshot 2017-04-09 17.20.52.png" id="89" name="Shape 89"/>
          <p:cNvPicPr preferRelativeResize="0"/>
          <p:nvPr/>
        </p:nvPicPr>
        <p:blipFill>
          <a:blip r:embed="rId3">
            <a:alphaModFix/>
          </a:blip>
          <a:stretch>
            <a:fillRect/>
          </a:stretch>
        </p:blipFill>
        <p:spPr>
          <a:xfrm>
            <a:off x="105862" y="1141275"/>
            <a:ext cx="8932273" cy="35517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510450" y="2057400"/>
            <a:ext cx="8123100" cy="778800"/>
          </a:xfrm>
          <a:prstGeom prst="rect">
            <a:avLst/>
          </a:prstGeom>
        </p:spPr>
        <p:txBody>
          <a:bodyPr anchorCtr="0" anchor="b" bIns="91425" lIns="91425" rIns="91425" tIns="91425">
            <a:noAutofit/>
          </a:bodyPr>
          <a:lstStyle/>
          <a:p>
            <a:pPr lvl="0">
              <a:spcBef>
                <a:spcPts val="0"/>
              </a:spcBef>
              <a:buNone/>
            </a:pPr>
            <a:r>
              <a:rPr lang="en"/>
              <a:t>Jump Rope City: Status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Game Structure</a:t>
            </a:r>
          </a:p>
        </p:txBody>
      </p:sp>
      <p:pic>
        <p:nvPicPr>
          <p:cNvPr descr="Screenshot 2017-04-09 16.40.50.png" id="100" name="Shape 100"/>
          <p:cNvPicPr preferRelativeResize="0"/>
          <p:nvPr/>
        </p:nvPicPr>
        <p:blipFill>
          <a:blip r:embed="rId3">
            <a:alphaModFix/>
          </a:blip>
          <a:stretch>
            <a:fillRect/>
          </a:stretch>
        </p:blipFill>
        <p:spPr>
          <a:xfrm>
            <a:off x="1487500" y="930925"/>
            <a:ext cx="6168975" cy="4072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Boundaries o</a:t>
            </a:r>
            <a:r>
              <a:rPr lang="en"/>
              <a:t>f Player Grid</a:t>
            </a:r>
          </a:p>
        </p:txBody>
      </p:sp>
      <p:pic>
        <p:nvPicPr>
          <p:cNvPr id="106" name="Shape 106"/>
          <p:cNvPicPr preferRelativeResize="0"/>
          <p:nvPr/>
        </p:nvPicPr>
        <p:blipFill rotWithShape="1">
          <a:blip r:embed="rId3">
            <a:alphaModFix/>
          </a:blip>
          <a:srcRect b="0" l="921" r="0" t="2534"/>
          <a:stretch/>
        </p:blipFill>
        <p:spPr>
          <a:xfrm>
            <a:off x="959975" y="1017724"/>
            <a:ext cx="3772524" cy="3770475"/>
          </a:xfrm>
          <a:prstGeom prst="rect">
            <a:avLst/>
          </a:prstGeom>
          <a:noFill/>
          <a:ln>
            <a:noFill/>
          </a:ln>
        </p:spPr>
      </p:pic>
      <p:pic>
        <p:nvPicPr>
          <p:cNvPr id="107" name="Shape 107"/>
          <p:cNvPicPr preferRelativeResize="0"/>
          <p:nvPr/>
        </p:nvPicPr>
        <p:blipFill>
          <a:blip r:embed="rId4">
            <a:alphaModFix/>
          </a:blip>
          <a:stretch>
            <a:fillRect/>
          </a:stretch>
        </p:blipFill>
        <p:spPr>
          <a:xfrm>
            <a:off x="5335025" y="1017725"/>
            <a:ext cx="2215580" cy="377047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Clock Cycles Reduced</a:t>
            </a:r>
          </a:p>
          <a:p>
            <a:pPr lvl="0" algn="ctr">
              <a:spcBef>
                <a:spcPts val="0"/>
              </a:spcBef>
              <a:buNone/>
            </a:pPr>
            <a:r>
              <a:t/>
            </a:r>
            <a:endParaRPr/>
          </a:p>
        </p:txBody>
      </p:sp>
      <p:pic>
        <p:nvPicPr>
          <p:cNvPr id="113" name="Shape 113"/>
          <p:cNvPicPr preferRelativeResize="0"/>
          <p:nvPr/>
        </p:nvPicPr>
        <p:blipFill rotWithShape="1">
          <a:blip r:embed="rId3">
            <a:alphaModFix/>
          </a:blip>
          <a:srcRect b="-664" l="0" r="58043" t="66952"/>
          <a:stretch/>
        </p:blipFill>
        <p:spPr>
          <a:xfrm>
            <a:off x="468375" y="1147400"/>
            <a:ext cx="4639123" cy="3675249"/>
          </a:xfrm>
          <a:prstGeom prst="rect">
            <a:avLst/>
          </a:prstGeom>
          <a:noFill/>
          <a:ln>
            <a:noFill/>
          </a:ln>
        </p:spPr>
      </p:pic>
      <p:pic>
        <p:nvPicPr>
          <p:cNvPr id="114" name="Shape 114"/>
          <p:cNvPicPr preferRelativeResize="0"/>
          <p:nvPr/>
        </p:nvPicPr>
        <p:blipFill rotWithShape="1">
          <a:blip r:embed="rId4">
            <a:alphaModFix/>
          </a:blip>
          <a:srcRect b="4941" l="0" r="0" t="29780"/>
          <a:stretch/>
        </p:blipFill>
        <p:spPr>
          <a:xfrm>
            <a:off x="5328175" y="1147400"/>
            <a:ext cx="3504125" cy="367523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