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hPwf6uKqjnlIcSUdBy9FTcOG13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87030" y="3933825"/>
            <a:ext cx="8713940" cy="2419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500" u="none" cap="none" strike="noStrike">
                <a:solidFill>
                  <a:srgbClr val="9179FA"/>
                </a:solidFill>
                <a:latin typeface="Arial"/>
                <a:ea typeface="Arial"/>
                <a:cs typeface="Arial"/>
                <a:sym typeface="Arial"/>
              </a:rPr>
              <a:t>SignAI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Técnica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3718671" y="981075"/>
            <a:ext cx="10850658" cy="82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CAPSTONE</a:t>
            </a:r>
            <a:endParaRPr/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SECCIÓN: 002D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-2718920" y="-4960950"/>
            <a:ext cx="13506576" cy="16009950"/>
          </a:xfrm>
          <a:custGeom>
            <a:rect b="b" l="l" r="r" t="t"/>
            <a:pathLst>
              <a:path extrusionOk="0"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12959925" y="6353175"/>
            <a:ext cx="5328000" cy="3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Integrantes:      Jenniffer Coñuel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                       Mattias Conzalez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                                    Ariel Silva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Profesores: Juan Pablo Mellado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                                 Jazna Meza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/>
          <p:nvPr/>
        </p:nvSpPr>
        <p:spPr>
          <a:xfrm flipH="1">
            <a:off x="8248650" y="-3197412"/>
            <a:ext cx="12060782" cy="9166194"/>
          </a:xfrm>
          <a:custGeom>
            <a:rect b="b" l="l" r="r" t="t"/>
            <a:pathLst>
              <a:path extrusionOk="0" h="9166194" w="12060782">
                <a:moveTo>
                  <a:pt x="12060782" y="0"/>
                </a:moveTo>
                <a:lnTo>
                  <a:pt x="0" y="0"/>
                </a:lnTo>
                <a:lnTo>
                  <a:pt x="0" y="9166194"/>
                </a:lnTo>
                <a:lnTo>
                  <a:pt x="12060782" y="9166194"/>
                </a:lnTo>
                <a:lnTo>
                  <a:pt x="12060782" y="0"/>
                </a:lnTo>
                <a:close/>
              </a:path>
            </a:pathLst>
          </a:custGeom>
          <a:blipFill rotWithShape="1">
            <a:blip r:embed="rId3">
              <a:alphaModFix amt="5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10"/>
          <p:cNvSpPr txBox="1"/>
          <p:nvPr/>
        </p:nvSpPr>
        <p:spPr>
          <a:xfrm>
            <a:off x="602376" y="876097"/>
            <a:ext cx="563684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Conclusión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602376" y="2399603"/>
            <a:ext cx="12205072" cy="3303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retrospectiva, analizando el desarrollo actual de nuestro Proyecto, determinamos que las herramientas escogidas son las más aptas para que el desarrollo de nuestra solución se mantenga en una línea organizada, eficiente y escalable.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/>
          <p:nvPr/>
        </p:nvSpPr>
        <p:spPr>
          <a:xfrm rot="-8913313">
            <a:off x="5628595" y="-4100810"/>
            <a:ext cx="17155205" cy="13942503"/>
          </a:xfrm>
          <a:custGeom>
            <a:rect b="b" l="l" r="r" t="t"/>
            <a:pathLst>
              <a:path extrusionOk="0" h="13942503" w="17155205">
                <a:moveTo>
                  <a:pt x="0" y="0"/>
                </a:moveTo>
                <a:lnTo>
                  <a:pt x="17155205" y="0"/>
                </a:lnTo>
                <a:lnTo>
                  <a:pt x="17155205" y="13942503"/>
                </a:lnTo>
                <a:lnTo>
                  <a:pt x="0" y="139425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11"/>
          <p:cNvSpPr txBox="1"/>
          <p:nvPr/>
        </p:nvSpPr>
        <p:spPr>
          <a:xfrm>
            <a:off x="366808" y="8895005"/>
            <a:ext cx="1816161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Sección de Preguntas y Respuestas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-1575920" y="-4827600"/>
            <a:ext cx="13506576" cy="16009950"/>
          </a:xfrm>
          <a:custGeom>
            <a:rect b="b" l="l" r="r" t="t"/>
            <a:pathLst>
              <a:path extrusionOk="0"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5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3" name="Google Shape;93;p2"/>
          <p:cNvGrpSpPr/>
          <p:nvPr/>
        </p:nvGrpSpPr>
        <p:grpSpPr>
          <a:xfrm>
            <a:off x="1028700" y="1716104"/>
            <a:ext cx="16230600" cy="1837341"/>
            <a:chOff x="0" y="-10231"/>
            <a:chExt cx="21640800" cy="2449787"/>
          </a:xfrm>
        </p:grpSpPr>
        <p:sp>
          <p:nvSpPr>
            <p:cNvPr id="94" name="Google Shape;94;p2"/>
            <p:cNvSpPr txBox="1"/>
            <p:nvPr/>
          </p:nvSpPr>
          <p:spPr>
            <a:xfrm>
              <a:off x="0" y="-10231"/>
              <a:ext cx="21640800" cy="1165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700" u="none" cap="none" strike="noStrike">
                  <a:solidFill>
                    <a:srgbClr val="9179FA"/>
                  </a:solidFill>
                  <a:latin typeface="Arial"/>
                  <a:ea typeface="Arial"/>
                  <a:cs typeface="Arial"/>
                  <a:sym typeface="Arial"/>
                </a:rPr>
                <a:t>SignAI</a:t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0" y="1807731"/>
              <a:ext cx="21640800" cy="631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GLOSARIO DE NUESTRA PRESENTACIÓN</a:t>
              </a:r>
              <a:endParaRPr/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10017076" y="5259861"/>
            <a:ext cx="5528986" cy="429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Procesos de la API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0017076" y="6466266"/>
            <a:ext cx="5528986" cy="429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Aplicaciones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0017076" y="7672670"/>
            <a:ext cx="5528986" cy="429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741937" y="5265711"/>
            <a:ext cx="5631316" cy="429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 la API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741937" y="6472116"/>
            <a:ext cx="5631316" cy="429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2741937" y="7678520"/>
            <a:ext cx="5631316" cy="429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Siguiente Fase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2741937" y="8510640"/>
            <a:ext cx="5631316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>
            <a:off x="2741937" y="6097831"/>
            <a:ext cx="5631316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>
            <a:off x="2741937" y="7304235"/>
            <a:ext cx="5631316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9914747" y="8495265"/>
            <a:ext cx="5631316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>
            <a:off x="9914747" y="6082456"/>
            <a:ext cx="5631316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>
            <a:off x="9914747" y="7288861"/>
            <a:ext cx="5631316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4726662" y="-4846650"/>
            <a:ext cx="13506576" cy="16009950"/>
          </a:xfrm>
          <a:custGeom>
            <a:rect b="b" l="l" r="r" t="t"/>
            <a:pathLst>
              <a:path extrusionOk="0"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 rotWithShape="1">
            <a:blip r:embed="rId3">
              <a:alphaModFix amt="4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>
            <a:off x="10313933" y="4307925"/>
            <a:ext cx="7919304" cy="5979075"/>
          </a:xfrm>
          <a:custGeom>
            <a:rect b="b" l="l" r="r" t="t"/>
            <a:pathLst>
              <a:path extrusionOk="0" h="5979075" w="7919304">
                <a:moveTo>
                  <a:pt x="0" y="0"/>
                </a:moveTo>
                <a:lnTo>
                  <a:pt x="7919305" y="0"/>
                </a:lnTo>
                <a:lnTo>
                  <a:pt x="7919305" y="5979075"/>
                </a:lnTo>
                <a:lnTo>
                  <a:pt x="0" y="59790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4" name="Google Shape;114;p3"/>
          <p:cNvGrpSpPr/>
          <p:nvPr/>
        </p:nvGrpSpPr>
        <p:grpSpPr>
          <a:xfrm>
            <a:off x="430069" y="394268"/>
            <a:ext cx="10840331" cy="3028026"/>
            <a:chOff x="0" y="21879"/>
            <a:chExt cx="14453775" cy="4037368"/>
          </a:xfrm>
        </p:grpSpPr>
        <p:sp>
          <p:nvSpPr>
            <p:cNvPr id="115" name="Google Shape;115;p3"/>
            <p:cNvSpPr txBox="1"/>
            <p:nvPr/>
          </p:nvSpPr>
          <p:spPr>
            <a:xfrm>
              <a:off x="0" y="21879"/>
              <a:ext cx="14453775" cy="272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97" u="none" cap="none" strike="noStrike">
                  <a:solidFill>
                    <a:srgbClr val="9179FA"/>
                  </a:solidFill>
                  <a:latin typeface="Arial"/>
                  <a:ea typeface="Arial"/>
                  <a:cs typeface="Arial"/>
                  <a:sym typeface="Arial"/>
                </a:rPr>
                <a:t>1. Arquitectura de la API</a:t>
              </a:r>
              <a:endParaRPr/>
            </a:p>
            <a:p>
              <a:pPr indent="0" lvl="0" marL="0" marR="0" rtl="0" algn="l">
                <a:lnSpc>
                  <a:spcPct val="11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697" u="none" cap="none" strike="noStrike">
                <a:solidFill>
                  <a:srgbClr val="9179F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0" y="3515232"/>
              <a:ext cx="14453775" cy="544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5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3"/>
          <p:cNvSpPr txBox="1"/>
          <p:nvPr/>
        </p:nvSpPr>
        <p:spPr>
          <a:xfrm>
            <a:off x="430069" y="2431649"/>
            <a:ext cx="9485722" cy="3648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continuación se explicará la Arquitectura de la API con el fin de comprender cómo se comunica entre sus componentes y qué relación existirá entre el Cliente-Servidor.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Incluyendo un Diagrama de Componentes y un Diagrama de Secuencia.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 flipH="1">
            <a:off x="4781424" y="-4508997"/>
            <a:ext cx="13506576" cy="16009950"/>
          </a:xfrm>
          <a:custGeom>
            <a:rect b="b" l="l" r="r" t="t"/>
            <a:pathLst>
              <a:path extrusionOk="0"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 rotWithShape="1">
            <a:blip r:embed="rId3">
              <a:alphaModFix amt="4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4"/>
          <p:cNvSpPr/>
          <p:nvPr/>
        </p:nvSpPr>
        <p:spPr>
          <a:xfrm>
            <a:off x="1028700" y="1938154"/>
            <a:ext cx="14180630" cy="8348846"/>
          </a:xfrm>
          <a:custGeom>
            <a:rect b="b" l="l" r="r" t="t"/>
            <a:pathLst>
              <a:path extrusionOk="0" h="8348846" w="14180630">
                <a:moveTo>
                  <a:pt x="0" y="0"/>
                </a:moveTo>
                <a:lnTo>
                  <a:pt x="14180630" y="0"/>
                </a:lnTo>
                <a:lnTo>
                  <a:pt x="14180630" y="8348846"/>
                </a:lnTo>
                <a:lnTo>
                  <a:pt x="0" y="83488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4" name="Google Shape;124;p4"/>
          <p:cNvGrpSpPr/>
          <p:nvPr/>
        </p:nvGrpSpPr>
        <p:grpSpPr>
          <a:xfrm>
            <a:off x="430069" y="907054"/>
            <a:ext cx="12784609" cy="2002454"/>
            <a:chOff x="0" y="21879"/>
            <a:chExt cx="17046145" cy="2669939"/>
          </a:xfrm>
        </p:grpSpPr>
        <p:sp>
          <p:nvSpPr>
            <p:cNvPr id="125" name="Google Shape;125;p4"/>
            <p:cNvSpPr txBox="1"/>
            <p:nvPr/>
          </p:nvSpPr>
          <p:spPr>
            <a:xfrm>
              <a:off x="0" y="21879"/>
              <a:ext cx="17046145" cy="135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97" u="none" cap="none" strike="noStrike">
                  <a:solidFill>
                    <a:srgbClr val="9179FA"/>
                  </a:solidFill>
                  <a:latin typeface="Arial"/>
                  <a:ea typeface="Arial"/>
                  <a:cs typeface="Arial"/>
                  <a:sym typeface="Arial"/>
                </a:rPr>
                <a:t>1.2 Diagrama de Componentes</a:t>
              </a: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0" y="2147803"/>
              <a:ext cx="17046145" cy="544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5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0" y="1394460"/>
            <a:ext cx="18288000" cy="7863840"/>
          </a:xfrm>
          <a:custGeom>
            <a:rect b="b" l="l" r="r" t="t"/>
            <a:pathLst>
              <a:path extrusionOk="0" h="7863840" w="18288000">
                <a:moveTo>
                  <a:pt x="0" y="0"/>
                </a:moveTo>
                <a:lnTo>
                  <a:pt x="18288000" y="0"/>
                </a:lnTo>
                <a:lnTo>
                  <a:pt x="18288000" y="7863840"/>
                </a:lnTo>
                <a:lnTo>
                  <a:pt x="0" y="78638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2" name="Google Shape;132;p5"/>
          <p:cNvGrpSpPr/>
          <p:nvPr/>
        </p:nvGrpSpPr>
        <p:grpSpPr>
          <a:xfrm>
            <a:off x="251551" y="16409"/>
            <a:ext cx="11441290" cy="2002454"/>
            <a:chOff x="0" y="21879"/>
            <a:chExt cx="15255053" cy="2669939"/>
          </a:xfrm>
        </p:grpSpPr>
        <p:sp>
          <p:nvSpPr>
            <p:cNvPr id="133" name="Google Shape;133;p5"/>
            <p:cNvSpPr txBox="1"/>
            <p:nvPr/>
          </p:nvSpPr>
          <p:spPr>
            <a:xfrm>
              <a:off x="0" y="21879"/>
              <a:ext cx="15255053" cy="135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97" u="none" cap="none" strike="noStrike">
                  <a:solidFill>
                    <a:srgbClr val="9179FA"/>
                  </a:solidFill>
                  <a:latin typeface="Arial"/>
                  <a:ea typeface="Arial"/>
                  <a:cs typeface="Arial"/>
                  <a:sym typeface="Arial"/>
                </a:rPr>
                <a:t>1.3 Diagrama de Secuencia</a:t>
              </a:r>
              <a:endParaRPr/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0" y="2147803"/>
              <a:ext cx="15255053" cy="544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5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1285559" y="1344818"/>
            <a:ext cx="7858441" cy="78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51" u="none" cap="none" strike="noStrike">
                <a:solidFill>
                  <a:srgbClr val="9179FA"/>
                </a:solidFill>
                <a:latin typeface="Arial"/>
                <a:ea typeface="Arial"/>
                <a:cs typeface="Arial"/>
                <a:sym typeface="Arial"/>
              </a:rPr>
              <a:t>2. Procesos del Desarrollo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1285559" y="4033509"/>
            <a:ext cx="7469068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9179FA"/>
                </a:solidFill>
                <a:latin typeface="Arial"/>
                <a:ea typeface="Arial"/>
                <a:cs typeface="Arial"/>
                <a:sym typeface="Arial"/>
              </a:rPr>
              <a:t>1.- Bases de Datos</a:t>
            </a:r>
            <a:endParaRPr/>
          </a:p>
        </p:txBody>
      </p:sp>
      <p:cxnSp>
        <p:nvCxnSpPr>
          <p:cNvPr id="141" name="Google Shape;141;p6"/>
          <p:cNvCxnSpPr/>
          <p:nvPr/>
        </p:nvCxnSpPr>
        <p:spPr>
          <a:xfrm>
            <a:off x="1285559" y="6136527"/>
            <a:ext cx="7469068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6"/>
          <p:cNvSpPr txBox="1"/>
          <p:nvPr/>
        </p:nvSpPr>
        <p:spPr>
          <a:xfrm>
            <a:off x="1285559" y="7120558"/>
            <a:ext cx="7469068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9179FA"/>
                </a:solidFill>
                <a:latin typeface="Arial"/>
                <a:ea typeface="Arial"/>
                <a:cs typeface="Arial"/>
                <a:sym typeface="Arial"/>
              </a:rPr>
              <a:t>2.- WebScraping para Base de Datos</a:t>
            </a:r>
            <a:endParaRPr/>
          </a:p>
        </p:txBody>
      </p:sp>
      <p:cxnSp>
        <p:nvCxnSpPr>
          <p:cNvPr id="143" name="Google Shape;143;p6"/>
          <p:cNvCxnSpPr/>
          <p:nvPr/>
        </p:nvCxnSpPr>
        <p:spPr>
          <a:xfrm>
            <a:off x="1285559" y="9106765"/>
            <a:ext cx="7469068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9790232" y="1641883"/>
            <a:ext cx="7469068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9179FA"/>
                </a:solidFill>
                <a:latin typeface="Arial"/>
                <a:ea typeface="Arial"/>
                <a:cs typeface="Arial"/>
                <a:sym typeface="Arial"/>
              </a:rPr>
              <a:t>3.- API</a:t>
            </a:r>
            <a:endParaRPr/>
          </a:p>
        </p:txBody>
      </p:sp>
      <p:cxnSp>
        <p:nvCxnSpPr>
          <p:cNvPr id="145" name="Google Shape;145;p6"/>
          <p:cNvCxnSpPr/>
          <p:nvPr/>
        </p:nvCxnSpPr>
        <p:spPr>
          <a:xfrm>
            <a:off x="9790232" y="3566338"/>
            <a:ext cx="7469068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6"/>
          <p:cNvSpPr txBox="1"/>
          <p:nvPr/>
        </p:nvSpPr>
        <p:spPr>
          <a:xfrm>
            <a:off x="9790232" y="4033509"/>
            <a:ext cx="7469068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9179FA"/>
                </a:solidFill>
                <a:latin typeface="Arial"/>
                <a:ea typeface="Arial"/>
                <a:cs typeface="Arial"/>
                <a:sym typeface="Arial"/>
              </a:rPr>
              <a:t>4.- Aplicaciones</a:t>
            </a:r>
            <a:endParaRPr/>
          </a:p>
        </p:txBody>
      </p:sp>
      <p:cxnSp>
        <p:nvCxnSpPr>
          <p:cNvPr id="147" name="Google Shape;147;p6"/>
          <p:cNvCxnSpPr/>
          <p:nvPr/>
        </p:nvCxnSpPr>
        <p:spPr>
          <a:xfrm>
            <a:off x="9790232" y="6136527"/>
            <a:ext cx="7469068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6"/>
          <p:cNvSpPr txBox="1"/>
          <p:nvPr/>
        </p:nvSpPr>
        <p:spPr>
          <a:xfrm>
            <a:off x="9790232" y="7098552"/>
            <a:ext cx="7469068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9179FA"/>
                </a:solidFill>
                <a:latin typeface="Arial"/>
                <a:ea typeface="Arial"/>
                <a:cs typeface="Arial"/>
                <a:sym typeface="Arial"/>
              </a:rPr>
              <a:t>5. Red Neuronal</a:t>
            </a:r>
            <a:endParaRPr/>
          </a:p>
        </p:txBody>
      </p:sp>
      <p:cxnSp>
        <p:nvCxnSpPr>
          <p:cNvPr id="149" name="Google Shape;149;p6"/>
          <p:cNvCxnSpPr/>
          <p:nvPr/>
        </p:nvCxnSpPr>
        <p:spPr>
          <a:xfrm>
            <a:off x="9790232" y="9097240"/>
            <a:ext cx="7469068" cy="0"/>
          </a:xfrm>
          <a:prstGeom prst="straightConnector1">
            <a:avLst/>
          </a:prstGeom>
          <a:noFill/>
          <a:ln cap="rnd" cmpd="sng" w="9525">
            <a:solidFill>
              <a:srgbClr val="9179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6"/>
          <p:cNvSpPr txBox="1"/>
          <p:nvPr/>
        </p:nvSpPr>
        <p:spPr>
          <a:xfrm>
            <a:off x="1285559" y="4578426"/>
            <a:ext cx="7268050" cy="1343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Poblamos nuestra Base de Datos MongoDB, la cual, se encontraba alojada en la Nube Mongo Atlas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285559" y="7640696"/>
            <a:ext cx="7268050" cy="886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Realizamos WebScraping para mejorar los registros de nuestra base de datos.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9790232" y="2227440"/>
            <a:ext cx="7268050" cy="886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Desarrollamos la API con sus respectivos EndPoints y Documentación.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9790232" y="4578426"/>
            <a:ext cx="7268050" cy="1343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Desarrollamos aplicaciones móvil y web, de prueba para comprobar la implementación de la API.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9790232" y="7573313"/>
            <a:ext cx="7268050" cy="886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Estamos comenzando con el Proceso de Desarrollo de la Red Neuronal.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 rot="-8913313">
            <a:off x="8432748" y="-2640642"/>
            <a:ext cx="17155205" cy="13942503"/>
          </a:xfrm>
          <a:custGeom>
            <a:rect b="b" l="l" r="r" t="t"/>
            <a:pathLst>
              <a:path extrusionOk="0" h="13942503" w="17155205">
                <a:moveTo>
                  <a:pt x="0" y="0"/>
                </a:moveTo>
                <a:lnTo>
                  <a:pt x="17155205" y="0"/>
                </a:lnTo>
                <a:lnTo>
                  <a:pt x="17155205" y="13942504"/>
                </a:lnTo>
                <a:lnTo>
                  <a:pt x="0" y="13942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0" name="Google Shape;160;p7"/>
          <p:cNvGrpSpPr/>
          <p:nvPr/>
        </p:nvGrpSpPr>
        <p:grpSpPr>
          <a:xfrm>
            <a:off x="12689912" y="5266676"/>
            <a:ext cx="4757207" cy="3247567"/>
            <a:chOff x="0" y="-66675"/>
            <a:chExt cx="6342943" cy="4330090"/>
          </a:xfrm>
        </p:grpSpPr>
        <p:sp>
          <p:nvSpPr>
            <p:cNvPr id="161" name="Google Shape;161;p7"/>
            <p:cNvSpPr txBox="1"/>
            <p:nvPr/>
          </p:nvSpPr>
          <p:spPr>
            <a:xfrm>
              <a:off x="0" y="-66675"/>
              <a:ext cx="6342943" cy="632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Otras</a:t>
              </a:r>
              <a:endParaRPr/>
            </a:p>
          </p:txBody>
        </p:sp>
        <p:sp>
          <p:nvSpPr>
            <p:cNvPr id="162" name="Google Shape;162;p7"/>
            <p:cNvSpPr txBox="1"/>
            <p:nvPr/>
          </p:nvSpPr>
          <p:spPr>
            <a:xfrm>
              <a:off x="0" y="1587525"/>
              <a:ext cx="6342943" cy="2675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 Red Neuronal la desarrollaremos en Python haciendo uso de Tensorflow y Keras.</a:t>
              </a:r>
              <a:endParaRPr/>
            </a:p>
            <a:p>
              <a:pPr indent="0" lvl="0" marL="0" marR="0" rtl="0" algn="ctr">
                <a:lnSpc>
                  <a:spcPct val="150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El WebScraping se realizó con Puppeteer y NodeJS.</a:t>
              </a:r>
              <a:endParaRPr/>
            </a:p>
          </p:txBody>
        </p:sp>
        <p:cxnSp>
          <p:nvCxnSpPr>
            <p:cNvPr id="163" name="Google Shape;163;p7"/>
            <p:cNvCxnSpPr/>
            <p:nvPr/>
          </p:nvCxnSpPr>
          <p:spPr>
            <a:xfrm>
              <a:off x="0" y="1200898"/>
              <a:ext cx="6342943" cy="0"/>
            </a:xfrm>
            <a:prstGeom prst="straightConnector1">
              <a:avLst/>
            </a:prstGeom>
            <a:noFill/>
            <a:ln cap="rnd" cmpd="sng" w="12700">
              <a:solidFill>
                <a:srgbClr val="9179F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4" name="Google Shape;164;p7"/>
          <p:cNvGrpSpPr/>
          <p:nvPr/>
        </p:nvGrpSpPr>
        <p:grpSpPr>
          <a:xfrm>
            <a:off x="3052770" y="1396713"/>
            <a:ext cx="12182460" cy="2929664"/>
            <a:chOff x="0" y="0"/>
            <a:chExt cx="16243280" cy="3906219"/>
          </a:xfrm>
        </p:grpSpPr>
        <p:sp>
          <p:nvSpPr>
            <p:cNvPr id="165" name="Google Shape;165;p7"/>
            <p:cNvSpPr txBox="1"/>
            <p:nvPr/>
          </p:nvSpPr>
          <p:spPr>
            <a:xfrm>
              <a:off x="0" y="0"/>
              <a:ext cx="16243280" cy="14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399" u="none" cap="none" strike="noStrike">
                  <a:solidFill>
                    <a:srgbClr val="9179FA"/>
                  </a:solidFill>
                  <a:latin typeface="Arial"/>
                  <a:ea typeface="Arial"/>
                  <a:cs typeface="Arial"/>
                  <a:sym typeface="Arial"/>
                </a:rPr>
                <a:t>3. Herramientas</a:t>
              </a:r>
              <a:endParaRPr/>
            </a:p>
          </p:txBody>
        </p:sp>
        <p:sp>
          <p:nvSpPr>
            <p:cNvPr id="166" name="Google Shape;166;p7"/>
            <p:cNvSpPr txBox="1"/>
            <p:nvPr/>
          </p:nvSpPr>
          <p:spPr>
            <a:xfrm>
              <a:off x="0" y="1758014"/>
              <a:ext cx="16243280" cy="2148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continuación daremos la Lista de Herramientas que utilizamos en nuestro desarrollo, nos enfocaremos en las relacionadas con el Núcleo del Proyecto; es decir, API, WebScraping y Base de Datos.</a:t>
              </a:r>
              <a:endParaRPr/>
            </a:p>
          </p:txBody>
        </p:sp>
      </p:grpSp>
      <p:grpSp>
        <p:nvGrpSpPr>
          <p:cNvPr id="167" name="Google Shape;167;p7"/>
          <p:cNvGrpSpPr/>
          <p:nvPr/>
        </p:nvGrpSpPr>
        <p:grpSpPr>
          <a:xfrm>
            <a:off x="1277650" y="5349470"/>
            <a:ext cx="4310914" cy="3671413"/>
            <a:chOff x="0" y="-66675"/>
            <a:chExt cx="5747885" cy="4895217"/>
          </a:xfrm>
        </p:grpSpPr>
        <p:sp>
          <p:nvSpPr>
            <p:cNvPr id="168" name="Google Shape;168;p7"/>
            <p:cNvSpPr txBox="1"/>
            <p:nvPr/>
          </p:nvSpPr>
          <p:spPr>
            <a:xfrm>
              <a:off x="0" y="-66675"/>
              <a:ext cx="5747885" cy="632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API</a:t>
              </a:r>
              <a:endParaRPr/>
            </a:p>
          </p:txBody>
        </p:sp>
        <p:sp>
          <p:nvSpPr>
            <p:cNvPr id="169" name="Google Shape;169;p7"/>
            <p:cNvSpPr txBox="1"/>
            <p:nvPr/>
          </p:nvSpPr>
          <p:spPr>
            <a:xfrm>
              <a:off x="0" y="1606552"/>
              <a:ext cx="5747885" cy="3221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 API está desarrollada con FastAPI, ya que es un framework dedicado 100% a estas tareas, además de que Python es el Lenguaje de ambos modelos.</a:t>
              </a:r>
              <a:endParaRPr/>
            </a:p>
          </p:txBody>
        </p:sp>
        <p:cxnSp>
          <p:nvCxnSpPr>
            <p:cNvPr id="170" name="Google Shape;170;p7"/>
            <p:cNvCxnSpPr/>
            <p:nvPr/>
          </p:nvCxnSpPr>
          <p:spPr>
            <a:xfrm>
              <a:off x="0" y="1238974"/>
              <a:ext cx="5747885" cy="0"/>
            </a:xfrm>
            <a:prstGeom prst="straightConnector1">
              <a:avLst/>
            </a:prstGeom>
            <a:noFill/>
            <a:ln cap="rnd" cmpd="sng" w="12700">
              <a:solidFill>
                <a:srgbClr val="9179F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1" name="Google Shape;171;p7"/>
          <p:cNvGrpSpPr/>
          <p:nvPr/>
        </p:nvGrpSpPr>
        <p:grpSpPr>
          <a:xfrm>
            <a:off x="6988543" y="5356614"/>
            <a:ext cx="4310914" cy="2236144"/>
            <a:chOff x="0" y="-57150"/>
            <a:chExt cx="5747885" cy="2981525"/>
          </a:xfrm>
        </p:grpSpPr>
        <p:sp>
          <p:nvSpPr>
            <p:cNvPr id="172" name="Google Shape;172;p7"/>
            <p:cNvSpPr txBox="1"/>
            <p:nvPr/>
          </p:nvSpPr>
          <p:spPr>
            <a:xfrm>
              <a:off x="0" y="-57150"/>
              <a:ext cx="5747885" cy="621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Base de Datos</a:t>
              </a:r>
              <a:endParaRPr/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0" y="1340685"/>
              <a:ext cx="5747885" cy="1583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50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Nuestra Base de Datos es MongoDB y está alojada en la Nube de MongoAtlas.</a:t>
              </a:r>
              <a:endParaRPr/>
            </a:p>
          </p:txBody>
        </p:sp>
        <p:cxnSp>
          <p:nvCxnSpPr>
            <p:cNvPr id="174" name="Google Shape;174;p7"/>
            <p:cNvCxnSpPr/>
            <p:nvPr/>
          </p:nvCxnSpPr>
          <p:spPr>
            <a:xfrm>
              <a:off x="0" y="1055658"/>
              <a:ext cx="5747885" cy="0"/>
            </a:xfrm>
            <a:prstGeom prst="straightConnector1">
              <a:avLst/>
            </a:prstGeom>
            <a:noFill/>
            <a:ln cap="rnd" cmpd="sng" w="12700">
              <a:solidFill>
                <a:srgbClr val="9179F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 flipH="1">
            <a:off x="4781424" y="-4508997"/>
            <a:ext cx="13506576" cy="16009950"/>
          </a:xfrm>
          <a:custGeom>
            <a:rect b="b" l="l" r="r" t="t"/>
            <a:pathLst>
              <a:path extrusionOk="0"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 rotWithShape="1">
            <a:blip r:embed="rId3">
              <a:alphaModFix amt="49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0" name="Google Shape;180;p8"/>
          <p:cNvGrpSpPr/>
          <p:nvPr/>
        </p:nvGrpSpPr>
        <p:grpSpPr>
          <a:xfrm>
            <a:off x="430069" y="609771"/>
            <a:ext cx="11441290" cy="2002454"/>
            <a:chOff x="0" y="21879"/>
            <a:chExt cx="15255053" cy="2669939"/>
          </a:xfrm>
        </p:grpSpPr>
        <p:sp>
          <p:nvSpPr>
            <p:cNvPr id="181" name="Google Shape;181;p8"/>
            <p:cNvSpPr txBox="1"/>
            <p:nvPr/>
          </p:nvSpPr>
          <p:spPr>
            <a:xfrm>
              <a:off x="0" y="21879"/>
              <a:ext cx="15255053" cy="135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97" u="none" cap="none" strike="noStrike">
                  <a:solidFill>
                    <a:srgbClr val="9179FA"/>
                  </a:solidFill>
                  <a:latin typeface="Arial"/>
                  <a:ea typeface="Arial"/>
                  <a:cs typeface="Arial"/>
                  <a:sym typeface="Arial"/>
                </a:rPr>
                <a:t>4. Aplicaciones</a:t>
              </a:r>
              <a:endParaRPr/>
            </a:p>
          </p:txBody>
        </p:sp>
        <p:sp>
          <p:nvSpPr>
            <p:cNvPr id="182" name="Google Shape;182;p8"/>
            <p:cNvSpPr txBox="1"/>
            <p:nvPr/>
          </p:nvSpPr>
          <p:spPr>
            <a:xfrm>
              <a:off x="0" y="2147803"/>
              <a:ext cx="15255053" cy="544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5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8"/>
          <p:cNvSpPr/>
          <p:nvPr/>
        </p:nvSpPr>
        <p:spPr>
          <a:xfrm>
            <a:off x="8270685" y="1938154"/>
            <a:ext cx="8988615" cy="4314535"/>
          </a:xfrm>
          <a:custGeom>
            <a:rect b="b" l="l" r="r" t="t"/>
            <a:pathLst>
              <a:path extrusionOk="0" h="4314535" w="8988615">
                <a:moveTo>
                  <a:pt x="0" y="0"/>
                </a:moveTo>
                <a:lnTo>
                  <a:pt x="8988615" y="0"/>
                </a:lnTo>
                <a:lnTo>
                  <a:pt x="8988615" y="4314536"/>
                </a:lnTo>
                <a:lnTo>
                  <a:pt x="0" y="43145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8"/>
          <p:cNvSpPr txBox="1"/>
          <p:nvPr/>
        </p:nvSpPr>
        <p:spPr>
          <a:xfrm>
            <a:off x="8270685" y="7229795"/>
            <a:ext cx="8988615" cy="429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Vista pagina Web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1028700" y="1938154"/>
            <a:ext cx="3251022" cy="6997172"/>
          </a:xfrm>
          <a:custGeom>
            <a:rect b="b" l="l" r="r" t="t"/>
            <a:pathLst>
              <a:path extrusionOk="0" h="6997172" w="3251022">
                <a:moveTo>
                  <a:pt x="0" y="0"/>
                </a:moveTo>
                <a:lnTo>
                  <a:pt x="3251022" y="0"/>
                </a:lnTo>
                <a:lnTo>
                  <a:pt x="3251022" y="6997172"/>
                </a:lnTo>
                <a:lnTo>
                  <a:pt x="0" y="6997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8"/>
          <p:cNvSpPr txBox="1"/>
          <p:nvPr/>
        </p:nvSpPr>
        <p:spPr>
          <a:xfrm>
            <a:off x="5344695" y="9220200"/>
            <a:ext cx="3364587" cy="429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Vista aplicacion movil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 flipH="1" rot="10800000">
            <a:off x="-4155032" y="-1664506"/>
            <a:ext cx="16461989" cy="12511111"/>
          </a:xfrm>
          <a:custGeom>
            <a:rect b="b" l="l" r="r" t="t"/>
            <a:pathLst>
              <a:path extrusionOk="0" h="12511111" w="16461989">
                <a:moveTo>
                  <a:pt x="16461989" y="0"/>
                </a:moveTo>
                <a:lnTo>
                  <a:pt x="0" y="0"/>
                </a:lnTo>
                <a:lnTo>
                  <a:pt x="0" y="12511112"/>
                </a:lnTo>
                <a:lnTo>
                  <a:pt x="16461989" y="12511112"/>
                </a:lnTo>
                <a:lnTo>
                  <a:pt x="16461989" y="0"/>
                </a:lnTo>
                <a:close/>
              </a:path>
            </a:pathLst>
          </a:custGeom>
          <a:blipFill rotWithShape="1">
            <a:blip r:embed="rId3">
              <a:alphaModFix amt="77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2" name="Google Shape;192;p9"/>
          <p:cNvGrpSpPr/>
          <p:nvPr/>
        </p:nvGrpSpPr>
        <p:grpSpPr>
          <a:xfrm>
            <a:off x="2971783" y="4086225"/>
            <a:ext cx="12344434" cy="2114550"/>
            <a:chOff x="0" y="0"/>
            <a:chExt cx="16459246" cy="2819400"/>
          </a:xfrm>
        </p:grpSpPr>
        <p:sp>
          <p:nvSpPr>
            <p:cNvPr id="193" name="Google Shape;193;p9"/>
            <p:cNvSpPr txBox="1"/>
            <p:nvPr/>
          </p:nvSpPr>
          <p:spPr>
            <a:xfrm>
              <a:off x="0" y="0"/>
              <a:ext cx="16459246" cy="14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400" u="none" cap="none" strike="noStrike">
                  <a:solidFill>
                    <a:srgbClr val="9976FF"/>
                  </a:solidFill>
                  <a:latin typeface="Arial"/>
                  <a:ea typeface="Arial"/>
                  <a:cs typeface="Arial"/>
                  <a:sym typeface="Arial"/>
                </a:rPr>
                <a:t>5. Siguiente Fase</a:t>
              </a:r>
              <a:endParaRPr/>
            </a:p>
          </p:txBody>
        </p:sp>
        <p:sp>
          <p:nvSpPr>
            <p:cNvPr id="194" name="Google Shape;194;p9"/>
            <p:cNvSpPr txBox="1"/>
            <p:nvPr/>
          </p:nvSpPr>
          <p:spPr>
            <a:xfrm>
              <a:off x="0" y="1651000"/>
              <a:ext cx="16459246" cy="11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¿Qué es lo que sigue?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