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pen Sauce Medium" charset="1" panose="00000600000000000000"/>
      <p:regular r:id="rId15"/>
    </p:embeddedFont>
    <p:embeddedFont>
      <p:font typeface="Open Sauce Light" charset="1" panose="00000400000000000000"/>
      <p:regular r:id="rId16"/>
    </p:embeddedFont>
    <p:embeddedFont>
      <p:font typeface="Open Sauce Bold" charset="1" panose="00000800000000000000"/>
      <p:regular r:id="rId17"/>
    </p:embeddedFont>
    <p:embeddedFont>
      <p:font typeface="Open Sauce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87030" y="4433887"/>
            <a:ext cx="8713940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sz="9499">
                <a:solidFill>
                  <a:srgbClr val="9179FA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SignAI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18671" y="981075"/>
            <a:ext cx="10850658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16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CAPSTONE </a:t>
            </a:r>
          </a:p>
          <a:p>
            <a:pPr algn="ctr">
              <a:lnSpc>
                <a:spcPts val="3359"/>
              </a:lnSpc>
            </a:pPr>
            <a:r>
              <a:rPr lang="en-US" sz="2400" spc="16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SECCIÓN: 002D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78313" y="7453741"/>
            <a:ext cx="5814748" cy="261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65"/>
              </a:lnSpc>
            </a:pPr>
            <a:r>
              <a:rPr lang="en-US" sz="2475" spc="2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Integrantes:</a:t>
            </a:r>
            <a:r>
              <a:rPr lang="en-US" sz="2475" spc="24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     Jenniffer Coñuel</a:t>
            </a:r>
          </a:p>
          <a:p>
            <a:pPr algn="r">
              <a:lnSpc>
                <a:spcPts val="3465"/>
              </a:lnSpc>
            </a:pPr>
            <a:r>
              <a:rPr lang="en-US" sz="2475" spc="24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                   Mattias Conzalez</a:t>
            </a:r>
          </a:p>
          <a:p>
            <a:pPr algn="r">
              <a:lnSpc>
                <a:spcPts val="3465"/>
              </a:lnSpc>
            </a:pPr>
            <a:r>
              <a:rPr lang="en-US" sz="2475" spc="24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                    Ariel Silva</a:t>
            </a:r>
          </a:p>
          <a:p>
            <a:pPr algn="r">
              <a:lnSpc>
                <a:spcPts val="3465"/>
              </a:lnSpc>
            </a:pPr>
          </a:p>
          <a:p>
            <a:pPr algn="r">
              <a:lnSpc>
                <a:spcPts val="3465"/>
              </a:lnSpc>
            </a:pPr>
            <a:r>
              <a:rPr lang="en-US" sz="2475" spc="2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Profesores: </a:t>
            </a:r>
            <a:r>
              <a:rPr lang="en-US" sz="2475" spc="24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Juan Pablo Mellado</a:t>
            </a:r>
          </a:p>
          <a:p>
            <a:pPr algn="r">
              <a:lnSpc>
                <a:spcPts val="3465"/>
              </a:lnSpc>
            </a:pPr>
            <a:r>
              <a:rPr lang="en-US" sz="2475" spc="24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                   Jazna Meza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718920" y="-4960950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5920" y="-4827600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723777"/>
            <a:ext cx="16230600" cy="1830196"/>
            <a:chOff x="0" y="0"/>
            <a:chExt cx="21640800" cy="244026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0231"/>
              <a:ext cx="21640800" cy="1165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40"/>
                </a:lnSpc>
              </a:pPr>
              <a:r>
                <a:rPr lang="en-US" sz="5700">
                  <a:solidFill>
                    <a:srgbClr val="9179FA"/>
                  </a:solidFill>
                  <a:latin typeface="Open Sauce Medium"/>
                  <a:ea typeface="Open Sauce Medium"/>
                  <a:cs typeface="Open Sauce Medium"/>
                  <a:sym typeface="Open Sauce Medium"/>
                </a:rPr>
                <a:t>SignAI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07731"/>
              <a:ext cx="21640800" cy="631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19"/>
                </a:lnSpc>
              </a:pPr>
              <a:r>
                <a:rPr lang="en-US" sz="30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INFÓRMATE SOBRE NUESTRO PROYECTO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017076" y="5259861"/>
            <a:ext cx="5528986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Solución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17076" y="6466266"/>
            <a:ext cx="5528986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Tecnologías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17076" y="7672670"/>
            <a:ext cx="5528986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Conclusión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41937" y="5265711"/>
            <a:ext cx="5631316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Contexto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41937" y="6472116"/>
            <a:ext cx="5631316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Motivación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41937" y="7678520"/>
            <a:ext cx="5631316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Mercado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2741937" y="8510640"/>
            <a:ext cx="5631316" cy="0"/>
          </a:xfrm>
          <a:prstGeom prst="line">
            <a:avLst/>
          </a:prstGeom>
          <a:ln cap="rnd" w="9525">
            <a:solidFill>
              <a:srgbClr val="9179F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0">
            <a:off x="2741937" y="6097831"/>
            <a:ext cx="5631316" cy="0"/>
          </a:xfrm>
          <a:prstGeom prst="line">
            <a:avLst/>
          </a:prstGeom>
          <a:ln cap="rnd" w="9525">
            <a:solidFill>
              <a:srgbClr val="9179F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0">
            <a:off x="2741937" y="7304235"/>
            <a:ext cx="5631316" cy="0"/>
          </a:xfrm>
          <a:prstGeom prst="line">
            <a:avLst/>
          </a:prstGeom>
          <a:ln cap="rnd" w="9525">
            <a:solidFill>
              <a:srgbClr val="9179F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0">
            <a:off x="9914747" y="8495265"/>
            <a:ext cx="5631316" cy="0"/>
          </a:xfrm>
          <a:prstGeom prst="line">
            <a:avLst/>
          </a:prstGeom>
          <a:ln cap="rnd" w="9525">
            <a:solidFill>
              <a:srgbClr val="9179F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0">
            <a:off x="9914747" y="6082456"/>
            <a:ext cx="5631316" cy="0"/>
          </a:xfrm>
          <a:prstGeom prst="line">
            <a:avLst/>
          </a:prstGeom>
          <a:ln cap="rnd" w="9525">
            <a:solidFill>
              <a:srgbClr val="9179F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rot="0">
            <a:off x="9914747" y="7288861"/>
            <a:ext cx="5631316" cy="0"/>
          </a:xfrm>
          <a:prstGeom prst="line">
            <a:avLst/>
          </a:prstGeom>
          <a:ln cap="rnd" w="9525">
            <a:solidFill>
              <a:srgbClr val="9179F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97468" y="6475832"/>
            <a:ext cx="13580692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23950" y="6397552"/>
            <a:ext cx="147036" cy="147036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4694830" y="5686816"/>
            <a:ext cx="2459408" cy="476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68348" y="7310686"/>
            <a:ext cx="2459408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Ausencia de Bases de Datos públicas y de tipo implementable o extraible.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68348" y="6775264"/>
            <a:ext cx="245940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9179F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Bases de Datos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3950" y="5686816"/>
            <a:ext cx="2459408" cy="476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3950" y="7349947"/>
            <a:ext cx="2459408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Nula implementación tecnológica en la búsqueda/desarrollo de soluciones.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3950" y="6814525"/>
            <a:ext cx="245940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9179F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Tecnología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9544050" y="-3699821"/>
            <a:ext cx="12060782" cy="9166194"/>
          </a:xfrm>
          <a:custGeom>
            <a:avLst/>
            <a:gdLst/>
            <a:ahLst/>
            <a:cxnLst/>
            <a:rect r="r" b="b" t="t" l="l"/>
            <a:pathLst>
              <a:path h="9166194" w="12060782">
                <a:moveTo>
                  <a:pt x="12060782" y="0"/>
                </a:moveTo>
                <a:lnTo>
                  <a:pt x="0" y="0"/>
                </a:lnTo>
                <a:lnTo>
                  <a:pt x="0" y="9166194"/>
                </a:lnTo>
                <a:lnTo>
                  <a:pt x="12060782" y="9166194"/>
                </a:lnTo>
                <a:lnTo>
                  <a:pt x="12060782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699736" y="5686816"/>
            <a:ext cx="2459408" cy="476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73254" y="7690934"/>
            <a:ext cx="2459408" cy="156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4"/>
              </a:lnSpc>
            </a:pPr>
            <a:r>
              <a:rPr lang="en-US" sz="180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Poca preparación en Instituciones de todo tipo, desde educacionales hasta comerciales.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73254" y="6775264"/>
            <a:ext cx="2459408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9179F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Preparación en Instituciones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704642" y="5686816"/>
            <a:ext cx="2459408" cy="476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704642" y="7310686"/>
            <a:ext cx="2459408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Casi nula existencia de soluciones acordes a los estándares de tecnología actuales.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704642" y="6775264"/>
            <a:ext cx="245940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9179F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Soluciones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4694830" y="6397552"/>
            <a:ext cx="147036" cy="147036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699736" y="6397552"/>
            <a:ext cx="147036" cy="147036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704642" y="6407077"/>
            <a:ext cx="147036" cy="147036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28700" y="1066238"/>
            <a:ext cx="13709959" cy="3449002"/>
            <a:chOff x="0" y="0"/>
            <a:chExt cx="18279945" cy="4598670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0"/>
              <a:ext cx="10398630" cy="1498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79"/>
                </a:lnSpc>
              </a:pPr>
              <a:r>
                <a:rPr lang="en-US" sz="7399">
                  <a:solidFill>
                    <a:srgbClr val="9976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Contexto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1619250"/>
              <a:ext cx="18279945" cy="29794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62"/>
                </a:lnSpc>
              </a:pPr>
              <a:r>
                <a:rPr lang="en-US" sz="2850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Desde tiempos remotos, ser sordomudo ha representado un desafío complejo en la comunicación y convivencia, además de generar problemas de exclusión. Aproximadamente </a:t>
              </a:r>
              <a:r>
                <a:rPr lang="en-US" sz="2850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800 mil</a:t>
              </a:r>
              <a:r>
                <a:rPr lang="en-US" sz="2850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 personas tienen esta discapacidad, y esta cifra aumenta si se considera la sordera o la mudez de forma exclusiva. Bajo esta premisa hemos detectado 4 problemas críticos.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52770" y="1028700"/>
            <a:ext cx="12182460" cy="3486347"/>
            <a:chOff x="0" y="0"/>
            <a:chExt cx="16243280" cy="464846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6243280" cy="1498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79"/>
                </a:lnSpc>
              </a:pPr>
              <a:r>
                <a:rPr lang="en-US" sz="73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Nuestra solución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58014"/>
              <a:ext cx="16243280" cy="2884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50"/>
                </a:lnSpc>
              </a:pPr>
              <a:r>
                <a:rPr lang="en-US" sz="29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Nuestra solución consta de </a:t>
              </a:r>
              <a:r>
                <a:rPr lang="en-US" sz="290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crear las bases</a:t>
              </a:r>
              <a:r>
                <a:rPr lang="en-US" sz="29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 para un servicio intérprete que apoye a la inclusión haciendo uso de tecnologías punteras.</a:t>
              </a:r>
            </a:p>
            <a:p>
              <a:pPr algn="ctr">
                <a:lnSpc>
                  <a:spcPts val="4350"/>
                </a:lnSpc>
              </a:pPr>
              <a:r>
                <a:rPr lang="en-US" sz="29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Nuestra solución busca cumplir con los siguientes </a:t>
              </a:r>
              <a:r>
                <a:rPr lang="en-US" sz="290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3 objetivos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7650" y="5656651"/>
            <a:ext cx="4310914" cy="3509646"/>
            <a:chOff x="0" y="0"/>
            <a:chExt cx="5747885" cy="467952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5747885" cy="129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Interpretación Voz a Señas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276477"/>
              <a:ext cx="5747885" cy="1833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75"/>
                </a:lnSpc>
              </a:pPr>
              <a:r>
                <a:rPr lang="en-US" sz="185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Nuestra solución constará con un módulo que interprete una voz hablando en </a:t>
              </a:r>
              <a:r>
                <a:rPr lang="en-US" sz="185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Lenguaje Natural a Señas </a:t>
              </a:r>
              <a:r>
                <a:rPr lang="en-US" sz="185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mediante imágenes.</a:t>
              </a:r>
            </a:p>
          </p:txBody>
        </p:sp>
        <p:sp>
          <p:nvSpPr>
            <p:cNvPr name="AutoShape 8" id="8"/>
            <p:cNvSpPr/>
            <p:nvPr/>
          </p:nvSpPr>
          <p:spPr>
            <a:xfrm>
              <a:off x="0" y="1899374"/>
              <a:ext cx="5747885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6988543" y="5656651"/>
            <a:ext cx="4282339" cy="2883991"/>
            <a:chOff x="0" y="0"/>
            <a:chExt cx="5709785" cy="384532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5709785" cy="129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Interpretación Señas a Texto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012076"/>
              <a:ext cx="5709785" cy="1833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75"/>
                </a:lnSpc>
              </a:pPr>
              <a:r>
                <a:rPr lang="en-US" sz="185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Nuestra solución creará la base de un modelo de </a:t>
              </a:r>
              <a:r>
                <a:rPr lang="en-US" sz="185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detección y clasificación de imágenes</a:t>
              </a:r>
              <a:r>
                <a:rPr lang="en-US" sz="185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, para interpretar señas como texto.</a:t>
              </a:r>
            </a:p>
          </p:txBody>
        </p:sp>
        <p:sp>
          <p:nvSpPr>
            <p:cNvPr name="AutoShape 12" id="12"/>
            <p:cNvSpPr/>
            <p:nvPr/>
          </p:nvSpPr>
          <p:spPr>
            <a:xfrm>
              <a:off x="0" y="1717524"/>
              <a:ext cx="5709785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2699437" y="5573857"/>
            <a:ext cx="4310914" cy="3423410"/>
            <a:chOff x="0" y="0"/>
            <a:chExt cx="5747885" cy="456454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5747885" cy="129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Open Sauce Medium"/>
                  <a:ea typeface="Open Sauce Medium"/>
                  <a:cs typeface="Open Sauce Medium"/>
                  <a:sym typeface="Open Sauce Medium"/>
                </a:rPr>
                <a:t>Consumo como Micro Servicio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247925"/>
              <a:ext cx="5747885" cy="21323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25"/>
                </a:lnSpc>
              </a:pPr>
              <a:r>
                <a:rPr lang="en-US" sz="215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Nuestra solución busca ser consumida e integrada en </a:t>
              </a:r>
              <a:r>
                <a:rPr lang="en-US" sz="215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arquitecturas de microservicios</a:t>
              </a:r>
              <a:r>
                <a:rPr lang="en-US" sz="215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.</a:t>
              </a:r>
            </a:p>
          </p:txBody>
        </p:sp>
        <p:sp>
          <p:nvSpPr>
            <p:cNvPr name="AutoShape 16" id="16"/>
            <p:cNvSpPr/>
            <p:nvPr/>
          </p:nvSpPr>
          <p:spPr>
            <a:xfrm>
              <a:off x="0" y="1861298"/>
              <a:ext cx="5747885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7" id="17"/>
          <p:cNvSpPr/>
          <p:nvPr/>
        </p:nvSpPr>
        <p:spPr>
          <a:xfrm flipH="false" flipV="false" rot="-4447906">
            <a:off x="7445263" y="992292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-4526825">
            <a:off x="-5736580" y="-2574355"/>
            <a:ext cx="12060782" cy="9166194"/>
          </a:xfrm>
          <a:custGeom>
            <a:avLst/>
            <a:gdLst/>
            <a:ahLst/>
            <a:cxnLst/>
            <a:rect r="r" b="b" t="t" l="l"/>
            <a:pathLst>
              <a:path h="9166194" w="12060782">
                <a:moveTo>
                  <a:pt x="12060781" y="0"/>
                </a:moveTo>
                <a:lnTo>
                  <a:pt x="0" y="0"/>
                </a:lnTo>
                <a:lnTo>
                  <a:pt x="0" y="9166194"/>
                </a:lnTo>
                <a:lnTo>
                  <a:pt x="12060781" y="9166194"/>
                </a:lnTo>
                <a:lnTo>
                  <a:pt x="12060781" y="0"/>
                </a:lnTo>
                <a:close/>
              </a:path>
            </a:pathLst>
          </a:custGeom>
          <a:blipFill>
            <a:blip r:embed="rId4">
              <a:alphaModFix amt="5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100730" y="-4846650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13506576" y="0"/>
                </a:moveTo>
                <a:lnTo>
                  <a:pt x="0" y="0"/>
                </a:lnTo>
                <a:lnTo>
                  <a:pt x="0" y="16009950"/>
                </a:lnTo>
                <a:lnTo>
                  <a:pt x="13506576" y="16009950"/>
                </a:lnTo>
                <a:lnTo>
                  <a:pt x="13506576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28587" y="0"/>
            <a:ext cx="5859413" cy="10287000"/>
          </a:xfrm>
          <a:custGeom>
            <a:avLst/>
            <a:gdLst/>
            <a:ahLst/>
            <a:cxnLst/>
            <a:rect r="r" b="b" t="t" l="l"/>
            <a:pathLst>
              <a:path h="10287000" w="5859413">
                <a:moveTo>
                  <a:pt x="0" y="0"/>
                </a:moveTo>
                <a:lnTo>
                  <a:pt x="5859413" y="0"/>
                </a:lnTo>
                <a:lnTo>
                  <a:pt x="585941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1631" t="0" r="-81631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1433" y="2782026"/>
            <a:ext cx="8149317" cy="4722948"/>
            <a:chOff x="0" y="0"/>
            <a:chExt cx="10865756" cy="629726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38100"/>
              <a:ext cx="10865756" cy="1651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750"/>
                </a:lnSpc>
                <a:spcBef>
                  <a:spcPct val="0"/>
                </a:spcBef>
              </a:pPr>
              <a:r>
                <a:rPr lang="en-US" sz="8125">
                  <a:solidFill>
                    <a:srgbClr val="9179FA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Motivación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613629"/>
              <a:ext cx="10865756" cy="3560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75"/>
                </a:lnSpc>
              </a:pPr>
              <a:r>
                <a:rPr lang="en-US" sz="2850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Nuestra principal motivación al plantear este proyecto es </a:t>
              </a:r>
              <a:r>
                <a:rPr lang="en-US" sz="2850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aportar a la inclusión</a:t>
              </a:r>
              <a:r>
                <a:rPr lang="en-US" sz="2850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 a nivel País y también ser la piedra angular de varios posibles sistemas de interpretación de lengua de señas.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248650" y="-3197412"/>
            <a:ext cx="12060782" cy="9166194"/>
          </a:xfrm>
          <a:custGeom>
            <a:avLst/>
            <a:gdLst/>
            <a:ahLst/>
            <a:cxnLst/>
            <a:rect r="r" b="b" t="t" l="l"/>
            <a:pathLst>
              <a:path h="9166194" w="12060782">
                <a:moveTo>
                  <a:pt x="12060782" y="0"/>
                </a:moveTo>
                <a:lnTo>
                  <a:pt x="0" y="0"/>
                </a:lnTo>
                <a:lnTo>
                  <a:pt x="0" y="9166194"/>
                </a:lnTo>
                <a:lnTo>
                  <a:pt x="12060782" y="9166194"/>
                </a:lnTo>
                <a:lnTo>
                  <a:pt x="12060782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926432" y="1932843"/>
            <a:ext cx="8332868" cy="6421314"/>
            <a:chOff x="0" y="0"/>
            <a:chExt cx="11110491" cy="856175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36689"/>
              <a:ext cx="11110491" cy="5596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Medium"/>
                  <a:ea typeface="Open Sauce Medium"/>
                  <a:cs typeface="Open Sauce Medium"/>
                  <a:sym typeface="Open Sauce Medium"/>
                </a:rPr>
                <a:t>Deep Learning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947149"/>
              <a:ext cx="11110491" cy="1343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30"/>
                </a:lnSpc>
              </a:pPr>
              <a:r>
                <a:rPr lang="en-US" sz="195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Se implementarán Modelos de Deep Learning en nuestra solución tanto para la detección de voz (speech-to-text) cómo para el reconocimiento y clasificación de imágenes.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578772"/>
              <a:ext cx="11110491" cy="5596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Medium"/>
                  <a:ea typeface="Open Sauce Medium"/>
                  <a:cs typeface="Open Sauce Medium"/>
                  <a:sym typeface="Open Sauce Medium"/>
                </a:rPr>
                <a:t>Bases de Datos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521546"/>
              <a:ext cx="11110491" cy="90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35"/>
                </a:lnSpc>
              </a:pPr>
              <a:r>
                <a:rPr lang="en-US" sz="2025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Se implementará una Base de Datos con el fin de almacenar el </a:t>
              </a:r>
              <a:r>
                <a:rPr lang="en-US" sz="2025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vocabulario chileno</a:t>
              </a:r>
              <a:r>
                <a:rPr lang="en-US" sz="2025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 de lengua de señas.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6677767"/>
              <a:ext cx="11110491" cy="5596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Medium"/>
                  <a:ea typeface="Open Sauce Medium"/>
                  <a:cs typeface="Open Sauce Medium"/>
                  <a:sym typeface="Open Sauce Medium"/>
                </a:rPr>
                <a:t>RestfulAPI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591825"/>
              <a:ext cx="11110491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Se implementará una Arquitectura RestfulAPI como servicio para su consumo en aplicaciones basadas en microservicios.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2019097"/>
            <a:ext cx="563684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9"/>
              </a:lnSpc>
            </a:pPr>
            <a:r>
              <a:rPr lang="en-US" sz="6824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Tecnologías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961390"/>
            <a:ext cx="5636844" cy="134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Nuestra solución tendrá lo siguiente como principales componentes tecnológicos: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06307" y="-6351348"/>
            <a:ext cx="19300614" cy="9966135"/>
          </a:xfrm>
          <a:custGeom>
            <a:avLst/>
            <a:gdLst/>
            <a:ahLst/>
            <a:cxnLst/>
            <a:rect r="r" b="b" t="t" l="l"/>
            <a:pathLst>
              <a:path h="9966135" w="19300614">
                <a:moveTo>
                  <a:pt x="0" y="0"/>
                </a:moveTo>
                <a:lnTo>
                  <a:pt x="19300614" y="0"/>
                </a:lnTo>
                <a:lnTo>
                  <a:pt x="19300614" y="9966135"/>
                </a:lnTo>
                <a:lnTo>
                  <a:pt x="0" y="9966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506307" y="6672213"/>
            <a:ext cx="19300614" cy="9966135"/>
          </a:xfrm>
          <a:custGeom>
            <a:avLst/>
            <a:gdLst/>
            <a:ahLst/>
            <a:cxnLst/>
            <a:rect r="r" b="b" t="t" l="l"/>
            <a:pathLst>
              <a:path h="9966135" w="19300614">
                <a:moveTo>
                  <a:pt x="0" y="9966135"/>
                </a:moveTo>
                <a:lnTo>
                  <a:pt x="19300614" y="9966135"/>
                </a:lnTo>
                <a:lnTo>
                  <a:pt x="19300614" y="0"/>
                </a:lnTo>
                <a:lnTo>
                  <a:pt x="0" y="0"/>
                </a:lnTo>
                <a:lnTo>
                  <a:pt x="0" y="99661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118104" y="3177068"/>
            <a:ext cx="12051792" cy="3932865"/>
            <a:chOff x="0" y="0"/>
            <a:chExt cx="16069056" cy="524382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56633"/>
              <a:ext cx="16069056" cy="1193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79"/>
                </a:lnSpc>
              </a:pPr>
              <a:r>
                <a:rPr lang="en-US" sz="5899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Mercado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119682"/>
              <a:ext cx="16069056" cy="654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 spc="59">
                  <a:solidFill>
                    <a:srgbClr val="9976FF"/>
                  </a:solidFill>
                  <a:latin typeface="Open Sauce Medium"/>
                  <a:ea typeface="Open Sauce Medium"/>
                  <a:cs typeface="Open Sauce Medium"/>
                  <a:sym typeface="Open Sauce Medium"/>
                </a:rPr>
                <a:t>¿POR QUÉ NUESTRO PROYECTO?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519795"/>
              <a:ext cx="16069056" cy="1715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Actualmente en el mercado </a:t>
              </a:r>
              <a:r>
                <a:rPr lang="en-US" sz="2499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NO </a:t>
              </a:r>
              <a:r>
                <a:rPr lang="en-US" sz="2499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existen soluciones públicas que implementen tecnologías en nuestra Localidad, sólo existen soluciones experimentales y con fines educacionales.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83243" y="3177375"/>
            <a:ext cx="12121514" cy="2919220"/>
            <a:chOff x="0" y="0"/>
            <a:chExt cx="16162019" cy="389229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6162019" cy="1491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35"/>
                </a:lnSpc>
              </a:pPr>
              <a:r>
                <a:rPr lang="en-US" sz="7362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Conclusión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39265"/>
              <a:ext cx="16162019" cy="21474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8"/>
                </a:lnSpc>
              </a:pPr>
              <a:r>
                <a:rPr lang="en-US" sz="2885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Con SignAI buscamos </a:t>
              </a:r>
              <a:r>
                <a:rPr lang="en-US" sz="2885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sentar las bases</a:t>
              </a:r>
              <a:r>
                <a:rPr lang="en-US" sz="2885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y </a:t>
              </a:r>
              <a:r>
                <a:rPr lang="en-US" sz="2885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ser pionero</a:t>
              </a:r>
              <a:r>
                <a:rPr lang="en-US" sz="2885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 de una nueva solución que aporte a la inclusión haciendo uso de tecnologías en tendencia y auge como lo es la Inteligencia Artificial.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487">
            <a:off x="4695332" y="2653763"/>
            <a:ext cx="17155205" cy="13942503"/>
          </a:xfrm>
          <a:custGeom>
            <a:avLst/>
            <a:gdLst/>
            <a:ahLst/>
            <a:cxnLst/>
            <a:rect r="r" b="b" t="t" l="l"/>
            <a:pathLst>
              <a:path h="13942503" w="17155205">
                <a:moveTo>
                  <a:pt x="0" y="0"/>
                </a:moveTo>
                <a:lnTo>
                  <a:pt x="17155205" y="0"/>
                </a:lnTo>
                <a:lnTo>
                  <a:pt x="17155205" y="13942504"/>
                </a:lnTo>
                <a:lnTo>
                  <a:pt x="0" y="13942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575920" y="-4827600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913313">
            <a:off x="5628595" y="-4100810"/>
            <a:ext cx="17155205" cy="13942503"/>
          </a:xfrm>
          <a:custGeom>
            <a:avLst/>
            <a:gdLst/>
            <a:ahLst/>
            <a:cxnLst/>
            <a:rect r="r" b="b" t="t" l="l"/>
            <a:pathLst>
              <a:path h="13942503" w="17155205">
                <a:moveTo>
                  <a:pt x="0" y="0"/>
                </a:moveTo>
                <a:lnTo>
                  <a:pt x="17155205" y="0"/>
                </a:lnTo>
                <a:lnTo>
                  <a:pt x="17155205" y="13942503"/>
                </a:lnTo>
                <a:lnTo>
                  <a:pt x="0" y="13942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96084" y="5401446"/>
            <a:ext cx="9535200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0"/>
              </a:lnSpc>
            </a:pPr>
            <a:r>
              <a:rPr lang="en-US" sz="760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¿Tienes alguna duda sobre SignAI?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DAGPGOVw-B8</dc:identifier>
  <dcterms:modified xsi:type="dcterms:W3CDTF">2011-08-01T06:04:30Z</dcterms:modified>
  <cp:revision>1</cp:revision>
  <dc:title>SignAI</dc:title>
</cp:coreProperties>
</file>