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7" r:id="rId10"/>
    <p:sldId id="262" r:id="rId11"/>
    <p:sldId id="268" r:id="rId12"/>
    <p:sldId id="263" r:id="rId13"/>
    <p:sldId id="264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37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74" y="200448"/>
            <a:ext cx="8119251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0303" y="2225797"/>
            <a:ext cx="6163392" cy="65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426" y="1033984"/>
            <a:ext cx="8181147" cy="204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4727" y="1339881"/>
            <a:ext cx="26784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FFFFFF"/>
                </a:solidFill>
                <a:latin typeface="Verdana"/>
                <a:cs typeface="Verdana"/>
              </a:rPr>
              <a:t>Ho</a:t>
            </a:r>
            <a:r>
              <a:rPr sz="3600" b="1" spc="-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b="1" spc="-1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21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600" b="1" spc="-20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b="1" spc="-1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spc="-30" dirty="0">
                <a:solidFill>
                  <a:srgbClr val="FFFFFF"/>
                </a:solidFill>
                <a:latin typeface="Verdana"/>
                <a:cs typeface="Verdana"/>
              </a:rPr>
              <a:t>k  </a:t>
            </a:r>
            <a:r>
              <a:rPr sz="3600" b="1" spc="-45" dirty="0">
                <a:solidFill>
                  <a:srgbClr val="FFFFFF"/>
                </a:solidFill>
                <a:latin typeface="Verdana"/>
                <a:cs typeface="Verdana"/>
              </a:rPr>
              <a:t>EDA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3893108"/>
            <a:ext cx="2884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70" dirty="0">
                <a:solidFill>
                  <a:srgbClr val="FFFFFF"/>
                </a:solidFill>
                <a:latin typeface="Verdana"/>
                <a:cs typeface="Verdana"/>
              </a:rPr>
              <a:t>Final </a:t>
            </a:r>
            <a:r>
              <a:rPr sz="2000" b="1" spc="-75" dirty="0">
                <a:solidFill>
                  <a:srgbClr val="FFFFFF"/>
                </a:solidFill>
                <a:latin typeface="Verdana"/>
                <a:cs typeface="Verdana"/>
              </a:rPr>
              <a:t>Project </a:t>
            </a:r>
            <a:r>
              <a:rPr sz="2000" b="1" spc="-19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2000" b="1" spc="-7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2000" b="1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64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374" y="200448"/>
            <a:ext cx="423799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-120" dirty="0">
                <a:latin typeface="Verdana"/>
                <a:cs typeface="Verdana"/>
              </a:rPr>
              <a:t>4. </a:t>
            </a:r>
            <a:r>
              <a:rPr sz="2500" b="1" spc="-85" dirty="0">
                <a:latin typeface="Verdana"/>
                <a:cs typeface="Verdana"/>
              </a:rPr>
              <a:t>Business </a:t>
            </a:r>
            <a:r>
              <a:rPr sz="2500" b="1" spc="-130" dirty="0">
                <a:latin typeface="Verdana"/>
                <a:cs typeface="Verdana"/>
              </a:rPr>
              <a:t>Insight </a:t>
            </a:r>
            <a:r>
              <a:rPr sz="1600" b="1" spc="-160" dirty="0">
                <a:solidFill>
                  <a:srgbClr val="0000FF"/>
                </a:solidFill>
                <a:latin typeface="Verdana"/>
                <a:cs typeface="Verdana"/>
              </a:rPr>
              <a:t>(30</a:t>
            </a:r>
            <a:r>
              <a:rPr sz="1600" b="1" spc="-2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0000FF"/>
                </a:solidFill>
                <a:latin typeface="Verdana"/>
                <a:cs typeface="Verdana"/>
              </a:rPr>
              <a:t>poin)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73" y="1033984"/>
            <a:ext cx="771398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spc="-10" dirty="0">
                <a:latin typeface="Verdana"/>
                <a:cs typeface="Verdana"/>
              </a:rPr>
              <a:t>Selain </a:t>
            </a:r>
            <a:r>
              <a:rPr sz="1400" spc="-5" dirty="0">
                <a:latin typeface="Verdana"/>
                <a:cs typeface="Verdana"/>
              </a:rPr>
              <a:t>EDA, </a:t>
            </a:r>
            <a:r>
              <a:rPr sz="1400" spc="10" dirty="0">
                <a:latin typeface="Verdana"/>
                <a:cs typeface="Verdana"/>
              </a:rPr>
              <a:t>lakukan </a:t>
            </a:r>
            <a:r>
              <a:rPr sz="1400" spc="5" dirty="0">
                <a:latin typeface="Verdana"/>
                <a:cs typeface="Verdana"/>
              </a:rPr>
              <a:t>juga </a:t>
            </a:r>
            <a:r>
              <a:rPr sz="1400" spc="10" dirty="0">
                <a:latin typeface="Verdana"/>
                <a:cs typeface="Verdana"/>
              </a:rPr>
              <a:t>beberapa </a:t>
            </a:r>
            <a:r>
              <a:rPr sz="1400" spc="-15" dirty="0">
                <a:latin typeface="Verdana"/>
                <a:cs typeface="Verdana"/>
              </a:rPr>
              <a:t>analisis </a:t>
            </a:r>
            <a:r>
              <a:rPr sz="1400" spc="40" dirty="0">
                <a:latin typeface="Verdana"/>
                <a:cs typeface="Verdana"/>
              </a:rPr>
              <a:t>dan </a:t>
            </a:r>
            <a:r>
              <a:rPr sz="1400" spc="-20" dirty="0">
                <a:latin typeface="Verdana"/>
                <a:cs typeface="Verdana"/>
              </a:rPr>
              <a:t>visualisasi </a:t>
            </a:r>
            <a:r>
              <a:rPr sz="1400" spc="40" dirty="0">
                <a:latin typeface="Verdana"/>
                <a:cs typeface="Verdana"/>
              </a:rPr>
              <a:t>untuk </a:t>
            </a:r>
            <a:r>
              <a:rPr sz="1400" spc="45" dirty="0">
                <a:latin typeface="Verdana"/>
                <a:cs typeface="Verdana"/>
              </a:rPr>
              <a:t>menemukan </a:t>
            </a:r>
            <a:r>
              <a:rPr sz="1400" spc="10" dirty="0">
                <a:latin typeface="Verdana"/>
                <a:cs typeface="Verdana"/>
              </a:rPr>
              <a:t>suatu  </a:t>
            </a:r>
            <a:r>
              <a:rPr sz="1400" spc="5" dirty="0">
                <a:latin typeface="Verdana"/>
                <a:cs typeface="Verdana"/>
              </a:rPr>
              <a:t>business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insight.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Tuliskan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minimal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5" dirty="0">
                <a:latin typeface="Verdana"/>
                <a:cs typeface="Verdana"/>
              </a:rPr>
              <a:t>3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insight,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dan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berdasarkan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insight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tersebut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jelaskan  </a:t>
            </a:r>
            <a:r>
              <a:rPr sz="1400" spc="5" dirty="0">
                <a:latin typeface="Verdana"/>
                <a:cs typeface="Verdana"/>
              </a:rPr>
              <a:t>rekomendasinya </a:t>
            </a:r>
            <a:r>
              <a:rPr sz="1400" spc="40" dirty="0">
                <a:latin typeface="Verdana"/>
                <a:cs typeface="Verdana"/>
              </a:rPr>
              <a:t>untuk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bisnis.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374" y="200448"/>
            <a:ext cx="423799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-120" dirty="0">
                <a:latin typeface="Verdana"/>
                <a:cs typeface="Verdana"/>
              </a:rPr>
              <a:t>4. </a:t>
            </a:r>
            <a:r>
              <a:rPr sz="2500" b="1" spc="-85" dirty="0">
                <a:latin typeface="Verdana"/>
                <a:cs typeface="Verdana"/>
              </a:rPr>
              <a:t>Business </a:t>
            </a:r>
            <a:r>
              <a:rPr sz="2500" b="1" spc="-130" dirty="0">
                <a:latin typeface="Verdana"/>
                <a:cs typeface="Verdana"/>
              </a:rPr>
              <a:t>Insight </a:t>
            </a:r>
            <a:r>
              <a:rPr sz="1600" b="1" spc="-160" dirty="0">
                <a:solidFill>
                  <a:srgbClr val="0000FF"/>
                </a:solidFill>
                <a:latin typeface="Verdana"/>
                <a:cs typeface="Verdana"/>
              </a:rPr>
              <a:t>(30</a:t>
            </a:r>
            <a:r>
              <a:rPr sz="1600" b="1" spc="-2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0000FF"/>
                </a:solidFill>
                <a:latin typeface="Verdana"/>
                <a:cs typeface="Verdana"/>
              </a:rPr>
              <a:t>poin)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72" y="666750"/>
            <a:ext cx="8482427" cy="3794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1100" spc="-10" dirty="0">
                <a:latin typeface="Verdana"/>
                <a:cs typeface="Verdana"/>
              </a:rPr>
              <a:t>Dari EDA yang </a:t>
            </a:r>
            <a:r>
              <a:rPr lang="en-US" sz="1100" spc="-10" dirty="0" err="1">
                <a:latin typeface="Verdana"/>
                <a:cs typeface="Verdana"/>
              </a:rPr>
              <a:t>telah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dilakukan</a:t>
            </a:r>
            <a:r>
              <a:rPr lang="en-US" sz="1100" spc="-10" dirty="0">
                <a:latin typeface="Verdana"/>
                <a:cs typeface="Verdana"/>
              </a:rPr>
              <a:t>, </a:t>
            </a:r>
            <a:r>
              <a:rPr lang="en-US" sz="1100" spc="-10" dirty="0" err="1">
                <a:latin typeface="Verdana"/>
                <a:cs typeface="Verdana"/>
              </a:rPr>
              <a:t>dapat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ditarik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beberapa</a:t>
            </a:r>
            <a:r>
              <a:rPr lang="en-US" sz="1100" spc="-10" dirty="0">
                <a:latin typeface="Verdana"/>
                <a:cs typeface="Verdana"/>
              </a:rPr>
              <a:t> insight </a:t>
            </a:r>
            <a:r>
              <a:rPr lang="en-US" sz="1100" spc="-10" dirty="0" err="1">
                <a:latin typeface="Verdana"/>
                <a:cs typeface="Verdana"/>
              </a:rPr>
              <a:t>yaitu</a:t>
            </a:r>
            <a:r>
              <a:rPr lang="en-US" sz="1100" spc="-10" dirty="0">
                <a:latin typeface="Verdana"/>
                <a:cs typeface="Verdana"/>
              </a:rPr>
              <a:t>: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1100" spc="-10" dirty="0">
                <a:latin typeface="Verdana"/>
                <a:cs typeface="Verdana"/>
              </a:rPr>
              <a:t>1. Default rate </a:t>
            </a:r>
            <a:r>
              <a:rPr lang="en-US" sz="1100" spc="-10" dirty="0" err="1">
                <a:latin typeface="Verdana"/>
                <a:cs typeface="Verdana"/>
              </a:rPr>
              <a:t>dari</a:t>
            </a:r>
            <a:r>
              <a:rPr lang="en-US" sz="1100" spc="-10" dirty="0">
                <a:latin typeface="Verdana"/>
                <a:cs typeface="Verdana"/>
              </a:rPr>
              <a:t> bank </a:t>
            </a:r>
            <a:r>
              <a:rPr lang="en-US" sz="1100" spc="-10" dirty="0" err="1">
                <a:latin typeface="Verdana"/>
                <a:cs typeface="Verdana"/>
              </a:rPr>
              <a:t>ini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masih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berada</a:t>
            </a:r>
            <a:r>
              <a:rPr lang="en-US" sz="1100" spc="-10" dirty="0">
                <a:latin typeface="Verdana"/>
                <a:cs typeface="Verdana"/>
              </a:rPr>
              <a:t> di </a:t>
            </a:r>
            <a:r>
              <a:rPr lang="en-US" sz="1100" spc="-10" dirty="0" err="1">
                <a:latin typeface="Verdana"/>
                <a:cs typeface="Verdana"/>
              </a:rPr>
              <a:t>angka</a:t>
            </a:r>
            <a:r>
              <a:rPr lang="en-US" sz="1100" spc="-10" dirty="0">
                <a:latin typeface="Verdana"/>
                <a:cs typeface="Verdana"/>
              </a:rPr>
              <a:t> 22%, </a:t>
            </a:r>
            <a:r>
              <a:rPr lang="en-US" sz="1100" spc="-10" dirty="0" err="1">
                <a:latin typeface="Verdana"/>
                <a:cs typeface="Verdana"/>
              </a:rPr>
              <a:t>dimana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angka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ini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masih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tergolong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tinggi</a:t>
            </a:r>
            <a:r>
              <a:rPr lang="en-US" sz="1100" spc="-10" dirty="0">
                <a:latin typeface="Verdana"/>
                <a:cs typeface="Verdana"/>
              </a:rPr>
              <a:t> (Default rate ideal </a:t>
            </a:r>
            <a:r>
              <a:rPr lang="en-US" sz="1100" spc="-10" dirty="0" err="1">
                <a:latin typeface="Verdana"/>
                <a:cs typeface="Verdana"/>
              </a:rPr>
              <a:t>bagi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suatu</a:t>
            </a:r>
            <a:r>
              <a:rPr lang="en-US" sz="1100" spc="-10" dirty="0">
                <a:latin typeface="Verdana"/>
                <a:cs typeface="Verdana"/>
              </a:rPr>
              <a:t> bank </a:t>
            </a:r>
            <a:r>
              <a:rPr lang="en-US" sz="1100" spc="-10" dirty="0" err="1">
                <a:latin typeface="Verdana"/>
                <a:cs typeface="Verdana"/>
              </a:rPr>
              <a:t>adalah</a:t>
            </a:r>
            <a:r>
              <a:rPr lang="en-US" sz="1100" spc="-10" dirty="0">
                <a:latin typeface="Verdana"/>
                <a:cs typeface="Verdana"/>
              </a:rPr>
              <a:t> di </a:t>
            </a:r>
            <a:r>
              <a:rPr lang="en-US" sz="1100" spc="-10" dirty="0" err="1">
                <a:latin typeface="Verdana"/>
                <a:cs typeface="Verdana"/>
              </a:rPr>
              <a:t>bawah</a:t>
            </a:r>
            <a:r>
              <a:rPr lang="en-US" sz="1100" spc="-10" dirty="0">
                <a:latin typeface="Verdana"/>
                <a:cs typeface="Verdana"/>
              </a:rPr>
              <a:t> 5%). </a:t>
            </a:r>
            <a:r>
              <a:rPr lang="en-US" sz="1100" spc="-10" dirty="0" err="1">
                <a:latin typeface="Verdana"/>
                <a:cs typeface="Verdana"/>
              </a:rPr>
              <a:t>Masalah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ini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tentu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perlu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segera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ditangani</a:t>
            </a:r>
            <a:r>
              <a:rPr lang="en-US" sz="1100" spc="-10" dirty="0">
                <a:latin typeface="Verdana"/>
                <a:cs typeface="Verdana"/>
              </a:rPr>
              <a:t> agar bank </a:t>
            </a:r>
            <a:r>
              <a:rPr lang="en-US" sz="1100" spc="-10" dirty="0" err="1">
                <a:latin typeface="Verdana"/>
                <a:cs typeface="Verdana"/>
              </a:rPr>
              <a:t>tidak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mengalami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kerugian</a:t>
            </a:r>
            <a:r>
              <a:rPr lang="en-US" sz="1100" spc="-10" dirty="0">
                <a:latin typeface="Verdana"/>
                <a:cs typeface="Verdana"/>
              </a:rPr>
              <a:t> yang </a:t>
            </a:r>
            <a:r>
              <a:rPr lang="en-US" sz="1100" spc="-10" dirty="0" err="1">
                <a:latin typeface="Verdana"/>
                <a:cs typeface="Verdana"/>
              </a:rPr>
              <a:t>besar</a:t>
            </a:r>
            <a:r>
              <a:rPr lang="en-US" sz="1100" spc="-10" dirty="0">
                <a:latin typeface="Verdana"/>
                <a:cs typeface="Verdana"/>
              </a:rPr>
              <a:t>, </a:t>
            </a:r>
            <a:r>
              <a:rPr lang="en-US" sz="1100" spc="-10" dirty="0" err="1">
                <a:latin typeface="Verdana"/>
                <a:cs typeface="Verdana"/>
              </a:rPr>
              <a:t>baik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kerugian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finansial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maupun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turunnya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reputasi</a:t>
            </a:r>
            <a:r>
              <a:rPr lang="en-US" sz="1100" spc="-10" dirty="0">
                <a:latin typeface="Verdana"/>
                <a:cs typeface="Verdana"/>
              </a:rPr>
              <a:t> bank di </a:t>
            </a:r>
            <a:r>
              <a:rPr lang="en-US" sz="1100" spc="-10" dirty="0" err="1">
                <a:latin typeface="Verdana"/>
                <a:cs typeface="Verdana"/>
              </a:rPr>
              <a:t>mata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nasabah</a:t>
            </a:r>
            <a:r>
              <a:rPr lang="en-US" sz="1100" spc="-10" dirty="0">
                <a:latin typeface="Verdana"/>
                <a:cs typeface="Verdana"/>
              </a:rPr>
              <a:t> lain </a:t>
            </a:r>
            <a:r>
              <a:rPr lang="en-US" sz="1100" spc="-10" dirty="0" err="1">
                <a:latin typeface="Verdana"/>
                <a:cs typeface="Verdana"/>
              </a:rPr>
              <a:t>maupun</a:t>
            </a:r>
            <a:r>
              <a:rPr lang="en-US" sz="1100" spc="-10" dirty="0">
                <a:latin typeface="Verdana"/>
                <a:cs typeface="Verdana"/>
              </a:rPr>
              <a:t> investor.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1100" spc="-10" dirty="0">
                <a:latin typeface="Verdana"/>
                <a:cs typeface="Verdana"/>
              </a:rPr>
              <a:t>2. User </a:t>
            </a:r>
            <a:r>
              <a:rPr lang="en-US" sz="1100" spc="-10" dirty="0" err="1">
                <a:latin typeface="Verdana"/>
                <a:cs typeface="Verdana"/>
              </a:rPr>
              <a:t>terbanyak</a:t>
            </a:r>
            <a:r>
              <a:rPr lang="en-US" sz="1100" spc="-10" dirty="0">
                <a:latin typeface="Verdana"/>
                <a:cs typeface="Verdana"/>
              </a:rPr>
              <a:t> yang </a:t>
            </a:r>
            <a:r>
              <a:rPr lang="en-US" sz="1100" spc="-10" dirty="0" err="1">
                <a:latin typeface="Verdana"/>
                <a:cs typeface="Verdana"/>
              </a:rPr>
              <a:t>tidak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bisa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membayar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tagihan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sesuai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dengan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jumlahnya</a:t>
            </a:r>
            <a:r>
              <a:rPr lang="en-US" sz="1100" spc="-10" dirty="0">
                <a:latin typeface="Verdana"/>
                <a:cs typeface="Verdana"/>
              </a:rPr>
              <a:t> pada </a:t>
            </a:r>
            <a:r>
              <a:rPr lang="en-US" sz="1100" spc="-10" dirty="0" err="1">
                <a:latin typeface="Verdana"/>
                <a:cs typeface="Verdana"/>
              </a:rPr>
              <a:t>bulan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tertentu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merupakan</a:t>
            </a:r>
            <a:r>
              <a:rPr lang="en-US" sz="1100" spc="-10" dirty="0">
                <a:latin typeface="Verdana"/>
                <a:cs typeface="Verdana"/>
              </a:rPr>
              <a:t> user yang </a:t>
            </a:r>
            <a:r>
              <a:rPr lang="en-US" sz="1100" spc="-10" dirty="0" err="1">
                <a:latin typeface="Verdana"/>
                <a:cs typeface="Verdana"/>
              </a:rPr>
              <a:t>masih</a:t>
            </a:r>
            <a:r>
              <a:rPr lang="en-US" sz="1100" spc="-10" dirty="0">
                <a:latin typeface="Verdana"/>
                <a:cs typeface="Verdana"/>
              </a:rPr>
              <a:t> single </a:t>
            </a:r>
            <a:r>
              <a:rPr lang="en-US" sz="1100" spc="-10" dirty="0" err="1">
                <a:latin typeface="Verdana"/>
                <a:cs typeface="Verdana"/>
              </a:rPr>
              <a:t>dengan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pendidikan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tingkat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terakhir</a:t>
            </a:r>
            <a:r>
              <a:rPr lang="en-US" sz="1100" spc="-10" dirty="0">
                <a:latin typeface="Verdana"/>
                <a:cs typeface="Verdana"/>
              </a:rPr>
              <a:t> university. Karena </a:t>
            </a:r>
            <a:r>
              <a:rPr lang="en-US" sz="1100" spc="-10" dirty="0" err="1">
                <a:latin typeface="Verdana"/>
                <a:cs typeface="Verdana"/>
              </a:rPr>
              <a:t>hal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ini</a:t>
            </a:r>
            <a:r>
              <a:rPr lang="en-US" sz="1100" spc="-10" dirty="0">
                <a:latin typeface="Verdana"/>
                <a:cs typeface="Verdana"/>
              </a:rPr>
              <a:t>, </a:t>
            </a:r>
            <a:r>
              <a:rPr lang="en-US" sz="1100" spc="-10" dirty="0" err="1">
                <a:latin typeface="Verdana"/>
                <a:cs typeface="Verdana"/>
              </a:rPr>
              <a:t>perlu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ada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nya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tinjauan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khusus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kedepannya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untuk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terkait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masalah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ini</a:t>
            </a:r>
            <a:endParaRPr lang="en-US" sz="1100" spc="-10" dirty="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1100" spc="-10" dirty="0">
                <a:latin typeface="Verdana"/>
                <a:cs typeface="Verdana"/>
              </a:rPr>
              <a:t>3. </a:t>
            </a:r>
            <a:r>
              <a:rPr lang="en-US" sz="1100" spc="-10" dirty="0" err="1">
                <a:latin typeface="Verdana"/>
                <a:cs typeface="Verdana"/>
              </a:rPr>
              <a:t>Nasabah</a:t>
            </a:r>
            <a:r>
              <a:rPr lang="en-US" sz="1100" spc="-10" dirty="0">
                <a:latin typeface="Verdana"/>
                <a:cs typeface="Verdana"/>
              </a:rPr>
              <a:t> paling </a:t>
            </a:r>
            <a:r>
              <a:rPr lang="en-US" sz="1100" spc="-10" dirty="0" err="1">
                <a:latin typeface="Verdana"/>
                <a:cs typeface="Verdana"/>
              </a:rPr>
              <a:t>banyak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berada</a:t>
            </a:r>
            <a:r>
              <a:rPr lang="en-US" sz="1100" spc="-10" dirty="0">
                <a:latin typeface="Verdana"/>
                <a:cs typeface="Verdana"/>
              </a:rPr>
              <a:t> pada </a:t>
            </a:r>
            <a:r>
              <a:rPr lang="en-US" sz="1100" spc="-10" dirty="0" err="1">
                <a:latin typeface="Verdana"/>
                <a:cs typeface="Verdana"/>
              </a:rPr>
              <a:t>segmen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usia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Dewasa</a:t>
            </a:r>
            <a:r>
              <a:rPr lang="en-US" sz="1100" spc="-10" dirty="0">
                <a:latin typeface="Verdana"/>
                <a:cs typeface="Verdana"/>
              </a:rPr>
              <a:t> (25-40 </a:t>
            </a:r>
            <a:r>
              <a:rPr lang="en-US" sz="1100" spc="-10" dirty="0" err="1">
                <a:latin typeface="Verdana"/>
                <a:cs typeface="Verdana"/>
              </a:rPr>
              <a:t>tahun</a:t>
            </a:r>
            <a:r>
              <a:rPr lang="en-US" sz="1100" spc="-10" dirty="0">
                <a:latin typeface="Verdana"/>
                <a:cs typeface="Verdana"/>
              </a:rPr>
              <a:t>), dan segment </a:t>
            </a:r>
            <a:r>
              <a:rPr lang="en-US" sz="1100" spc="-10" dirty="0" err="1">
                <a:latin typeface="Verdana"/>
                <a:cs typeface="Verdana"/>
              </a:rPr>
              <a:t>usia</a:t>
            </a:r>
            <a:r>
              <a:rPr lang="en-US" sz="1100" spc="-10" dirty="0">
                <a:latin typeface="Verdana"/>
                <a:cs typeface="Verdana"/>
              </a:rPr>
              <a:t> adult </a:t>
            </a:r>
            <a:r>
              <a:rPr lang="en-US" sz="1100" spc="-10" dirty="0" err="1">
                <a:latin typeface="Verdana"/>
                <a:cs typeface="Verdana"/>
              </a:rPr>
              <a:t>ini</a:t>
            </a:r>
            <a:r>
              <a:rPr lang="en-US" sz="1100" spc="-10" dirty="0">
                <a:latin typeface="Verdana"/>
                <a:cs typeface="Verdana"/>
              </a:rPr>
              <a:t> juga </a:t>
            </a:r>
            <a:r>
              <a:rPr lang="en-US" sz="1100" spc="-10" dirty="0" err="1">
                <a:latin typeface="Verdana"/>
                <a:cs typeface="Verdana"/>
              </a:rPr>
              <a:t>memiliki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nasabah</a:t>
            </a:r>
            <a:r>
              <a:rPr lang="en-US" sz="1100" spc="-10" dirty="0">
                <a:latin typeface="Verdana"/>
                <a:cs typeface="Verdana"/>
              </a:rPr>
              <a:t> yang </a:t>
            </a:r>
            <a:r>
              <a:rPr lang="en-US" sz="1100" spc="-10" dirty="0" err="1">
                <a:latin typeface="Verdana"/>
                <a:cs typeface="Verdana"/>
              </a:rPr>
              <a:t>gagal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bayar</a:t>
            </a:r>
            <a:r>
              <a:rPr lang="en-US" sz="1100" spc="-10" dirty="0">
                <a:latin typeface="Verdana"/>
                <a:cs typeface="Verdana"/>
              </a:rPr>
              <a:t> pada </a:t>
            </a:r>
            <a:r>
              <a:rPr lang="en-US" sz="1100" spc="-10" dirty="0" err="1">
                <a:latin typeface="Verdana"/>
                <a:cs typeface="Verdana"/>
              </a:rPr>
              <a:t>bulan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Oktober</a:t>
            </a:r>
            <a:r>
              <a:rPr lang="en-US" sz="1100" spc="-10" dirty="0">
                <a:latin typeface="Verdana"/>
                <a:cs typeface="Verdana"/>
              </a:rPr>
              <a:t> paling </a:t>
            </a:r>
            <a:r>
              <a:rPr lang="en-US" sz="1100" spc="-10" dirty="0" err="1">
                <a:latin typeface="Verdana"/>
                <a:cs typeface="Verdana"/>
              </a:rPr>
              <a:t>banyak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dibandingkan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dengan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segmen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usia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lainnya</a:t>
            </a:r>
            <a:r>
              <a:rPr lang="en-US" sz="1100" spc="-10" dirty="0">
                <a:latin typeface="Verdana"/>
                <a:cs typeface="Verdana"/>
              </a:rPr>
              <a:t>.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US" sz="1100" spc="-10" dirty="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US" sz="1100" spc="-10" dirty="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US" sz="1100" spc="-10" dirty="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1100" spc="-10" dirty="0">
                <a:latin typeface="Verdana"/>
                <a:cs typeface="Verdana"/>
              </a:rPr>
              <a:t>BUSINESS RECOMMENDATION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1100" spc="-10" dirty="0">
                <a:latin typeface="Verdana"/>
                <a:cs typeface="Verdana"/>
              </a:rPr>
              <a:t>Dari </a:t>
            </a:r>
            <a:r>
              <a:rPr lang="en-US" sz="1100" spc="-10" dirty="0" err="1">
                <a:latin typeface="Verdana"/>
                <a:cs typeface="Verdana"/>
              </a:rPr>
              <a:t>beberapa</a:t>
            </a:r>
            <a:r>
              <a:rPr lang="en-US" sz="1100" spc="-10" dirty="0">
                <a:latin typeface="Verdana"/>
                <a:cs typeface="Verdana"/>
              </a:rPr>
              <a:t> insight </a:t>
            </a:r>
            <a:r>
              <a:rPr lang="en-US" sz="1100" spc="-10" dirty="0" err="1">
                <a:latin typeface="Verdana"/>
                <a:cs typeface="Verdana"/>
              </a:rPr>
              <a:t>tersebut</a:t>
            </a:r>
            <a:r>
              <a:rPr lang="en-US" sz="1100" spc="-10" dirty="0">
                <a:latin typeface="Verdana"/>
                <a:cs typeface="Verdana"/>
              </a:rPr>
              <a:t>, </a:t>
            </a:r>
            <a:r>
              <a:rPr lang="en-US" sz="1100" spc="-10" dirty="0" err="1">
                <a:latin typeface="Verdana"/>
                <a:cs typeface="Verdana"/>
              </a:rPr>
              <a:t>dapat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diberikan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rekomendasi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kepada</a:t>
            </a:r>
            <a:r>
              <a:rPr lang="en-US" sz="1100" spc="-10" dirty="0">
                <a:latin typeface="Verdana"/>
                <a:cs typeface="Verdana"/>
              </a:rPr>
              <a:t> bank </a:t>
            </a:r>
            <a:r>
              <a:rPr lang="en-US" sz="1100" spc="-10" dirty="0" err="1">
                <a:latin typeface="Verdana"/>
                <a:cs typeface="Verdana"/>
              </a:rPr>
              <a:t>untuk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membuat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suatu</a:t>
            </a:r>
            <a:r>
              <a:rPr lang="en-US" sz="1100" spc="-10" dirty="0">
                <a:latin typeface="Verdana"/>
                <a:cs typeface="Verdana"/>
              </a:rPr>
              <a:t> model </a:t>
            </a:r>
            <a:r>
              <a:rPr lang="en-US" sz="1100" spc="-10" dirty="0" err="1">
                <a:latin typeface="Verdana"/>
                <a:cs typeface="Verdana"/>
              </a:rPr>
              <a:t>atau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sistem</a:t>
            </a:r>
            <a:r>
              <a:rPr lang="en-US" sz="1100" spc="-10" dirty="0">
                <a:latin typeface="Verdana"/>
                <a:cs typeface="Verdana"/>
              </a:rPr>
              <a:t> yang </a:t>
            </a:r>
            <a:r>
              <a:rPr lang="en-US" sz="1100" spc="-10" dirty="0" err="1">
                <a:latin typeface="Verdana"/>
                <a:cs typeface="Verdana"/>
              </a:rPr>
              <a:t>dapat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memprediksi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apakah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nasabah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dapat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membayar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tagihan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kartu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kreditnya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bulan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depan</a:t>
            </a:r>
            <a:r>
              <a:rPr lang="en-US" sz="1100" spc="-10" dirty="0">
                <a:latin typeface="Verdana"/>
                <a:cs typeface="Verdana"/>
              </a:rPr>
              <a:t>. </a:t>
            </a:r>
            <a:r>
              <a:rPr lang="en-US" sz="1100" spc="-10" dirty="0" err="1">
                <a:latin typeface="Verdana"/>
                <a:cs typeface="Verdana"/>
              </a:rPr>
              <a:t>Dengan</a:t>
            </a:r>
            <a:r>
              <a:rPr lang="en-US" sz="1100" spc="-10" dirty="0">
                <a:latin typeface="Verdana"/>
                <a:cs typeface="Verdana"/>
              </a:rPr>
              <a:t> model </a:t>
            </a:r>
            <a:r>
              <a:rPr lang="en-US" sz="1100" spc="-10" dirty="0" err="1">
                <a:latin typeface="Verdana"/>
                <a:cs typeface="Verdana"/>
              </a:rPr>
              <a:t>ini</a:t>
            </a:r>
            <a:r>
              <a:rPr lang="en-US" sz="1100" spc="-10" dirty="0">
                <a:latin typeface="Verdana"/>
                <a:cs typeface="Verdana"/>
              </a:rPr>
              <a:t>, bank </a:t>
            </a:r>
            <a:r>
              <a:rPr lang="en-US" sz="1100" spc="-10" dirty="0" err="1">
                <a:latin typeface="Verdana"/>
                <a:cs typeface="Verdana"/>
              </a:rPr>
              <a:t>dapat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memprediksi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nasabah</a:t>
            </a:r>
            <a:r>
              <a:rPr lang="en-US" sz="1100" spc="-10" dirty="0">
                <a:latin typeface="Verdana"/>
                <a:cs typeface="Verdana"/>
              </a:rPr>
              <a:t> mana </a:t>
            </a:r>
            <a:r>
              <a:rPr lang="en-US" sz="1100" spc="-10" dirty="0" err="1">
                <a:latin typeface="Verdana"/>
                <a:cs typeface="Verdana"/>
              </a:rPr>
              <a:t>saja</a:t>
            </a:r>
            <a:r>
              <a:rPr lang="en-US" sz="1100" spc="-10" dirty="0">
                <a:latin typeface="Verdana"/>
                <a:cs typeface="Verdana"/>
              </a:rPr>
              <a:t> yang </a:t>
            </a:r>
            <a:r>
              <a:rPr lang="en-US" sz="1100" spc="-10" dirty="0" err="1">
                <a:latin typeface="Verdana"/>
                <a:cs typeface="Verdana"/>
              </a:rPr>
              <a:t>berpotensi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untuk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gagal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bayar</a:t>
            </a:r>
            <a:r>
              <a:rPr lang="en-US" sz="1100" spc="-10" dirty="0">
                <a:latin typeface="Verdana"/>
                <a:cs typeface="Verdana"/>
              </a:rPr>
              <a:t> di </a:t>
            </a:r>
            <a:r>
              <a:rPr lang="en-US" sz="1100" spc="-10" dirty="0" err="1">
                <a:latin typeface="Verdana"/>
                <a:cs typeface="Verdana"/>
              </a:rPr>
              <a:t>bulan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depan</a:t>
            </a:r>
            <a:r>
              <a:rPr lang="en-US" sz="1100" spc="-10" dirty="0">
                <a:latin typeface="Verdana"/>
                <a:cs typeface="Verdana"/>
              </a:rPr>
              <a:t>, </a:t>
            </a:r>
            <a:r>
              <a:rPr lang="en-US" sz="1100" spc="-10" dirty="0" err="1">
                <a:latin typeface="Verdana"/>
                <a:cs typeface="Verdana"/>
              </a:rPr>
              <a:t>sehingga</a:t>
            </a:r>
            <a:r>
              <a:rPr lang="en-US" sz="1100" spc="-10" dirty="0">
                <a:latin typeface="Verdana"/>
                <a:cs typeface="Verdana"/>
              </a:rPr>
              <a:t> bank </a:t>
            </a:r>
            <a:r>
              <a:rPr lang="en-US" sz="1100" spc="-10" dirty="0" err="1">
                <a:latin typeface="Verdana"/>
                <a:cs typeface="Verdana"/>
              </a:rPr>
              <a:t>dapat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melakukan</a:t>
            </a:r>
            <a:r>
              <a:rPr lang="en-US" sz="1100" spc="-10" dirty="0">
                <a:latin typeface="Verdana"/>
                <a:cs typeface="Verdana"/>
              </a:rPr>
              <a:t> review </a:t>
            </a:r>
            <a:r>
              <a:rPr lang="en-US" sz="1100" spc="-10" dirty="0" err="1">
                <a:latin typeface="Verdana"/>
                <a:cs typeface="Verdana"/>
              </a:rPr>
              <a:t>lagi</a:t>
            </a:r>
            <a:r>
              <a:rPr lang="en-US" sz="1100" spc="-10" dirty="0">
                <a:latin typeface="Verdana"/>
                <a:cs typeface="Verdana"/>
              </a:rPr>
              <a:t> dan </a:t>
            </a:r>
            <a:r>
              <a:rPr lang="en-US" sz="1100" spc="-10" dirty="0" err="1">
                <a:latin typeface="Verdana"/>
                <a:cs typeface="Verdana"/>
              </a:rPr>
              <a:t>memberikan</a:t>
            </a:r>
            <a:r>
              <a:rPr lang="en-US" sz="1100" spc="-10" dirty="0">
                <a:latin typeface="Verdana"/>
                <a:cs typeface="Verdana"/>
              </a:rPr>
              <a:t> treatment </a:t>
            </a:r>
            <a:r>
              <a:rPr lang="en-US" sz="1100" spc="-10" dirty="0" err="1">
                <a:latin typeface="Verdana"/>
                <a:cs typeface="Verdana"/>
              </a:rPr>
              <a:t>khusus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kepada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nasabah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tersebut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seperti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diberikan</a:t>
            </a:r>
            <a:r>
              <a:rPr lang="en-US" sz="1100" spc="-10" dirty="0">
                <a:latin typeface="Verdana"/>
                <a:cs typeface="Verdana"/>
              </a:rPr>
              <a:t> reminder </a:t>
            </a:r>
            <a:r>
              <a:rPr lang="en-US" sz="1100" spc="-10" dirty="0" err="1">
                <a:latin typeface="Verdana"/>
                <a:cs typeface="Verdana"/>
              </a:rPr>
              <a:t>khusus</a:t>
            </a:r>
            <a:r>
              <a:rPr lang="en-US" sz="1100" spc="-10" dirty="0">
                <a:latin typeface="Verdana"/>
                <a:cs typeface="Verdana"/>
              </a:rPr>
              <a:t>, </a:t>
            </a:r>
            <a:r>
              <a:rPr lang="en-US" sz="1100" spc="-10" dirty="0" err="1">
                <a:latin typeface="Verdana"/>
                <a:cs typeface="Verdana"/>
              </a:rPr>
              <a:t>membatasi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kembali</a:t>
            </a:r>
            <a:r>
              <a:rPr lang="en-US" sz="1100" spc="-10" dirty="0">
                <a:latin typeface="Verdana"/>
                <a:cs typeface="Verdana"/>
              </a:rPr>
              <a:t> limit </a:t>
            </a:r>
            <a:r>
              <a:rPr lang="en-US" sz="1100" spc="-10" dirty="0" err="1">
                <a:latin typeface="Verdana"/>
                <a:cs typeface="Verdana"/>
              </a:rPr>
              <a:t>kartu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kredit</a:t>
            </a:r>
            <a:r>
              <a:rPr lang="en-US" sz="1100" spc="-10" dirty="0">
                <a:latin typeface="Verdana"/>
                <a:cs typeface="Verdana"/>
              </a:rPr>
              <a:t> yang </a:t>
            </a:r>
            <a:r>
              <a:rPr lang="en-US" sz="1100" spc="-10" dirty="0" err="1">
                <a:latin typeface="Verdana"/>
                <a:cs typeface="Verdana"/>
              </a:rPr>
              <a:t>diberikan</a:t>
            </a:r>
            <a:r>
              <a:rPr lang="en-US" sz="1100" spc="-10" dirty="0">
                <a:latin typeface="Verdana"/>
                <a:cs typeface="Verdana"/>
              </a:rPr>
              <a:t>, </a:t>
            </a:r>
            <a:r>
              <a:rPr lang="en-US" sz="1100" spc="-10" dirty="0" err="1">
                <a:latin typeface="Verdana"/>
                <a:cs typeface="Verdana"/>
              </a:rPr>
              <a:t>atau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bahkan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menghentikan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kartu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kredit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nasabah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tersebut</a:t>
            </a:r>
            <a:r>
              <a:rPr lang="en-US" sz="1100" spc="-10" dirty="0">
                <a:latin typeface="Verdana"/>
                <a:cs typeface="Verdana"/>
              </a:rPr>
              <a:t> pada </a:t>
            </a:r>
            <a:r>
              <a:rPr lang="en-US" sz="1100" spc="-10" dirty="0" err="1">
                <a:latin typeface="Verdana"/>
                <a:cs typeface="Verdana"/>
              </a:rPr>
              <a:t>bulan</a:t>
            </a:r>
            <a:r>
              <a:rPr lang="en-US" sz="1100" spc="-10" dirty="0">
                <a:latin typeface="Verdana"/>
                <a:cs typeface="Verdana"/>
              </a:rPr>
              <a:t> </a:t>
            </a:r>
            <a:r>
              <a:rPr lang="en-US" sz="1100" spc="-10" dirty="0" err="1">
                <a:latin typeface="Verdana"/>
                <a:cs typeface="Verdana"/>
              </a:rPr>
              <a:t>selanjutnya</a:t>
            </a:r>
            <a:r>
              <a:rPr lang="en-US" sz="1100" spc="-10" dirty="0">
                <a:latin typeface="Verdana"/>
                <a:cs typeface="Verdan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886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18643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65" dirty="0"/>
              <a:t>5. </a:t>
            </a:r>
            <a:r>
              <a:rPr sz="2500" spc="-75" dirty="0"/>
              <a:t>Git </a:t>
            </a:r>
            <a:r>
              <a:rPr sz="1600" spc="-315" dirty="0">
                <a:solidFill>
                  <a:srgbClr val="0000FF"/>
                </a:solidFill>
              </a:rPr>
              <a:t>(15</a:t>
            </a:r>
            <a:r>
              <a:rPr sz="1600" spc="-95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585373" y="1033984"/>
            <a:ext cx="7941309" cy="155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9565">
              <a:lnSpc>
                <a:spcPct val="114999"/>
              </a:lnSpc>
              <a:spcBef>
                <a:spcPts val="100"/>
              </a:spcBef>
            </a:pPr>
            <a:r>
              <a:rPr sz="1400" spc="35" dirty="0">
                <a:latin typeface="Verdana"/>
                <a:cs typeface="Verdana"/>
              </a:rPr>
              <a:t>Upload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project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teman-teman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di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sebuah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repository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git.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Berkolaborasilah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di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Git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jika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ada  </a:t>
            </a:r>
            <a:r>
              <a:rPr sz="1400" spc="30" dirty="0">
                <a:latin typeface="Verdana"/>
                <a:cs typeface="Verdana"/>
              </a:rPr>
              <a:t>perubahan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version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dari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waktu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ke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waktu.</a:t>
            </a:r>
            <a:endParaRPr sz="1400">
              <a:latin typeface="Verdana"/>
              <a:cs typeface="Verdana"/>
            </a:endParaRPr>
          </a:p>
          <a:p>
            <a:pPr marL="469900" indent="-400050">
              <a:lnSpc>
                <a:spcPct val="100000"/>
              </a:lnSpc>
              <a:spcBef>
                <a:spcPts val="1450"/>
              </a:spcBef>
              <a:buAutoNum type="alphaUcPeriod"/>
              <a:tabLst>
                <a:tab pos="469265" algn="l"/>
                <a:tab pos="469900" algn="l"/>
              </a:tabLst>
            </a:pPr>
            <a:r>
              <a:rPr sz="1400" spc="35" dirty="0">
                <a:latin typeface="Verdana"/>
                <a:cs typeface="Verdana"/>
              </a:rPr>
              <a:t>Buat </a:t>
            </a:r>
            <a:r>
              <a:rPr sz="1400" dirty="0">
                <a:latin typeface="Verdana"/>
                <a:cs typeface="Verdana"/>
              </a:rPr>
              <a:t>Repository</a:t>
            </a:r>
            <a:r>
              <a:rPr sz="1400" spc="-3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Git</a:t>
            </a:r>
            <a:endParaRPr sz="1400">
              <a:latin typeface="Verdana"/>
              <a:cs typeface="Verdana"/>
            </a:endParaRPr>
          </a:p>
          <a:p>
            <a:pPr marL="469900" indent="-40068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469265" algn="l"/>
                <a:tab pos="469900" algn="l"/>
              </a:tabLst>
            </a:pPr>
            <a:r>
              <a:rPr sz="1400" spc="35" dirty="0">
                <a:latin typeface="Verdana"/>
                <a:cs typeface="Verdana"/>
              </a:rPr>
              <a:t>Upload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ﬁle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notebook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atau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ﬁle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pengerjaan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lainnya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pada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repository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tersebut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400" spc="45" dirty="0">
                <a:latin typeface="Verdana"/>
                <a:cs typeface="Verdana"/>
              </a:rPr>
              <a:t>Untuk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ﬁle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README,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dapat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merupakan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summary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insight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yang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telah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didapatkan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dari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EDA.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Selamat</a:t>
            </a:r>
            <a:r>
              <a:rPr spc="-320" dirty="0"/>
              <a:t> </a:t>
            </a:r>
            <a:r>
              <a:rPr spc="-170" dirty="0"/>
              <a:t>Mengerjakan!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23" y="724605"/>
            <a:ext cx="3350895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/>
              <a:t>Estimasi </a:t>
            </a:r>
            <a:r>
              <a:rPr sz="1800" spc="-50" dirty="0"/>
              <a:t>Waktu</a:t>
            </a:r>
            <a:r>
              <a:rPr sz="1800" spc="-204" dirty="0"/>
              <a:t> </a:t>
            </a:r>
            <a:r>
              <a:rPr sz="1800" spc="-70" dirty="0"/>
              <a:t>Pengerjaan</a:t>
            </a:r>
            <a:endParaRPr sz="1800"/>
          </a:p>
          <a:p>
            <a:pPr marL="469265">
              <a:lnSpc>
                <a:spcPct val="100000"/>
              </a:lnSpc>
              <a:spcBef>
                <a:spcPts val="1520"/>
              </a:spcBef>
            </a:pPr>
            <a:r>
              <a:rPr sz="1800" spc="-215" dirty="0">
                <a:solidFill>
                  <a:srgbClr val="1154CC"/>
                </a:solidFill>
              </a:rPr>
              <a:t>3 </a:t>
            </a:r>
            <a:r>
              <a:rPr sz="1800" spc="-170" dirty="0">
                <a:solidFill>
                  <a:srgbClr val="1154CC"/>
                </a:solidFill>
              </a:rPr>
              <a:t>- </a:t>
            </a:r>
            <a:r>
              <a:rPr sz="1800" spc="-210" dirty="0">
                <a:solidFill>
                  <a:srgbClr val="1154CC"/>
                </a:solidFill>
              </a:rPr>
              <a:t>5</a:t>
            </a:r>
            <a:r>
              <a:rPr sz="1800" spc="45" dirty="0">
                <a:solidFill>
                  <a:srgbClr val="1154CC"/>
                </a:solidFill>
              </a:rPr>
              <a:t> </a:t>
            </a:r>
            <a:r>
              <a:rPr sz="1800" spc="-95" dirty="0">
                <a:solidFill>
                  <a:srgbClr val="1154CC"/>
                </a:solidFill>
              </a:rPr>
              <a:t>jam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41923" y="2128206"/>
            <a:ext cx="148209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Verdana"/>
                <a:cs typeface="Verdana"/>
              </a:rPr>
              <a:t>Jumlah</a:t>
            </a:r>
            <a:r>
              <a:rPr sz="1800" b="1" spc="-180" dirty="0">
                <a:latin typeface="Verdana"/>
                <a:cs typeface="Verdana"/>
              </a:rPr>
              <a:t> </a:t>
            </a:r>
            <a:r>
              <a:rPr sz="1800" b="1" spc="-95" dirty="0">
                <a:latin typeface="Verdana"/>
                <a:cs typeface="Verdana"/>
              </a:rPr>
              <a:t>Soal</a:t>
            </a:r>
            <a:endParaRPr sz="18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520"/>
              </a:spcBef>
            </a:pPr>
            <a:r>
              <a:rPr sz="1800" b="1" spc="-210" dirty="0">
                <a:solidFill>
                  <a:srgbClr val="1154CC"/>
                </a:solidFill>
                <a:latin typeface="Verdana"/>
                <a:cs typeface="Verdana"/>
              </a:rPr>
              <a:t>5</a:t>
            </a:r>
            <a:r>
              <a:rPr sz="1800" b="1" spc="-130" dirty="0">
                <a:solidFill>
                  <a:srgbClr val="1154C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154CC"/>
                </a:solidFill>
                <a:latin typeface="Verdana"/>
                <a:cs typeface="Verdana"/>
              </a:rPr>
              <a:t>Soal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95" dirty="0">
                <a:latin typeface="Verdana"/>
                <a:cs typeface="Verdana"/>
              </a:rPr>
              <a:t>Total</a:t>
            </a:r>
            <a:r>
              <a:rPr sz="1800" b="1" spc="-135" dirty="0">
                <a:latin typeface="Verdana"/>
                <a:cs typeface="Verdana"/>
              </a:rPr>
              <a:t> </a:t>
            </a:r>
            <a:r>
              <a:rPr sz="1800" b="1" spc="-50" dirty="0">
                <a:latin typeface="Verdana"/>
                <a:cs typeface="Verdana"/>
              </a:rPr>
              <a:t>Point</a:t>
            </a:r>
            <a:endParaRPr sz="18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525"/>
              </a:spcBef>
            </a:pPr>
            <a:r>
              <a:rPr sz="1800" b="1" spc="-229" dirty="0">
                <a:solidFill>
                  <a:srgbClr val="1154CC"/>
                </a:solidFill>
                <a:latin typeface="Verdana"/>
                <a:cs typeface="Verdana"/>
              </a:rPr>
              <a:t>100</a:t>
            </a:r>
            <a:r>
              <a:rPr sz="1800" b="1" spc="-210" dirty="0">
                <a:solidFill>
                  <a:srgbClr val="1154C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154CC"/>
                </a:solidFill>
                <a:latin typeface="Verdana"/>
                <a:cs typeface="Verdana"/>
              </a:rPr>
              <a:t>poin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8398" y="1123647"/>
            <a:ext cx="420799" cy="42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8398" y="2520769"/>
            <a:ext cx="420799" cy="420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8398" y="3917892"/>
            <a:ext cx="420799" cy="420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312991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114" dirty="0"/>
              <a:t>Teknis</a:t>
            </a:r>
            <a:r>
              <a:rPr sz="2500" spc="-195" dirty="0"/>
              <a:t> </a:t>
            </a:r>
            <a:r>
              <a:rPr sz="2500" spc="-85" dirty="0"/>
              <a:t>Pengerjaan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67910" y="922460"/>
            <a:ext cx="8187690" cy="3599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 indent="-3308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9415" algn="l"/>
                <a:tab pos="400050" algn="l"/>
              </a:tabLst>
            </a:pPr>
            <a:r>
              <a:rPr sz="1400" dirty="0">
                <a:latin typeface="Verdana"/>
                <a:cs typeface="Verdana"/>
              </a:rPr>
              <a:t>Pekerjaan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dilakukan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secara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berkelompok,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sesuai</a:t>
            </a:r>
            <a:r>
              <a:rPr sz="1400" b="1" spc="-80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kelompok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Final</a:t>
            </a:r>
            <a:r>
              <a:rPr sz="1400" b="1" spc="-80" dirty="0">
                <a:latin typeface="Verdana"/>
                <a:cs typeface="Verdana"/>
              </a:rPr>
              <a:t> </a:t>
            </a:r>
            <a:r>
              <a:rPr sz="1400" b="1" spc="-55" dirty="0">
                <a:latin typeface="Verdana"/>
                <a:cs typeface="Verdana"/>
              </a:rPr>
              <a:t>Project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AutoNum type="arabicPeriod"/>
            </a:pPr>
            <a:endParaRPr sz="1450">
              <a:latin typeface="Verdana"/>
              <a:cs typeface="Verdana"/>
            </a:endParaRPr>
          </a:p>
          <a:p>
            <a:pPr marL="399415" marR="955675" indent="-369570">
              <a:lnSpc>
                <a:spcPct val="105000"/>
              </a:lnSpc>
              <a:buFont typeface="Verdana"/>
              <a:buAutoNum type="arabicPeriod"/>
              <a:tabLst>
                <a:tab pos="399415" algn="l"/>
                <a:tab pos="400050" algn="l"/>
              </a:tabLst>
            </a:pPr>
            <a:r>
              <a:rPr sz="1400" b="1" spc="-50" dirty="0">
                <a:latin typeface="Verdana"/>
                <a:cs typeface="Verdana"/>
              </a:rPr>
              <a:t>Masing-masing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35" dirty="0">
                <a:latin typeface="Verdana"/>
                <a:cs typeface="Verdana"/>
              </a:rPr>
              <a:t>anggota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kelompok</a:t>
            </a:r>
            <a:r>
              <a:rPr sz="1400" b="1" spc="-80" dirty="0">
                <a:latin typeface="Verdana"/>
                <a:cs typeface="Verdana"/>
              </a:rPr>
              <a:t> </a:t>
            </a:r>
            <a:r>
              <a:rPr sz="1400" b="1" spc="-45" dirty="0">
                <a:latin typeface="Verdana"/>
                <a:cs typeface="Verdana"/>
              </a:rPr>
              <a:t>tetap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perlu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submit</a:t>
            </a:r>
            <a:r>
              <a:rPr sz="1400" b="1" spc="-80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ke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LMS</a:t>
            </a:r>
            <a:r>
              <a:rPr sz="1400" b="1" spc="-14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(jadi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bukan  </a:t>
            </a:r>
            <a:r>
              <a:rPr sz="1400" spc="-5" dirty="0">
                <a:latin typeface="Verdana"/>
                <a:cs typeface="Verdana"/>
              </a:rPr>
              <a:t>perwakilan)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Verdana"/>
              <a:buAutoNum type="arabicPeriod"/>
            </a:pPr>
            <a:endParaRPr sz="1500">
              <a:latin typeface="Verdana"/>
              <a:cs typeface="Verdana"/>
            </a:endParaRPr>
          </a:p>
          <a:p>
            <a:pPr marL="399415" indent="-367030">
              <a:lnSpc>
                <a:spcPct val="100000"/>
              </a:lnSpc>
              <a:buAutoNum type="arabicPeriod"/>
              <a:tabLst>
                <a:tab pos="399415" algn="l"/>
                <a:tab pos="400050" algn="l"/>
              </a:tabLst>
            </a:pPr>
            <a:r>
              <a:rPr sz="1400" spc="15" dirty="0">
                <a:latin typeface="Verdana"/>
                <a:cs typeface="Verdana"/>
              </a:rPr>
              <a:t>File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yang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perlu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dikumpulkan:</a:t>
            </a:r>
            <a:endParaRPr sz="1400">
              <a:latin typeface="Verdana"/>
              <a:cs typeface="Verdana"/>
            </a:endParaRPr>
          </a:p>
          <a:p>
            <a:pPr marL="856615" marR="5080" lvl="1" indent="-336550">
              <a:lnSpc>
                <a:spcPct val="105000"/>
              </a:lnSpc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1400" spc="15" dirty="0">
                <a:latin typeface="Verdana"/>
                <a:cs typeface="Verdana"/>
              </a:rPr>
              <a:t>File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jupyter</a:t>
            </a:r>
            <a:r>
              <a:rPr sz="1400" b="1" spc="-70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notebook</a:t>
            </a:r>
            <a:r>
              <a:rPr sz="1400" b="1" spc="-11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(.ipynb)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yang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berisi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source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code.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Tuliskan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juga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insights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yang  </a:t>
            </a:r>
            <a:r>
              <a:rPr sz="1400" spc="30" dirty="0">
                <a:latin typeface="Verdana"/>
                <a:cs typeface="Verdana"/>
              </a:rPr>
              <a:t>ditemukan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ke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notebook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tersebut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sebagai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text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markdown.</a:t>
            </a:r>
            <a:endParaRPr sz="1400">
              <a:latin typeface="Verdana"/>
              <a:cs typeface="Verdana"/>
            </a:endParaRPr>
          </a:p>
          <a:p>
            <a:pPr marL="856615" marR="66040" lvl="1" indent="-336550">
              <a:lnSpc>
                <a:spcPct val="105000"/>
              </a:lnSpc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1400" spc="15" dirty="0">
                <a:latin typeface="Verdana"/>
                <a:cs typeface="Verdana"/>
              </a:rPr>
              <a:t>File </a:t>
            </a:r>
            <a:r>
              <a:rPr sz="1400" b="1" spc="-65" dirty="0">
                <a:latin typeface="Verdana"/>
                <a:cs typeface="Verdana"/>
              </a:rPr>
              <a:t>laporan </a:t>
            </a:r>
            <a:r>
              <a:rPr sz="1400" b="1" spc="-50" dirty="0">
                <a:latin typeface="Verdana"/>
                <a:cs typeface="Verdana"/>
              </a:rPr>
              <a:t>homework </a:t>
            </a:r>
            <a:r>
              <a:rPr sz="1400" spc="-70" dirty="0">
                <a:latin typeface="Verdana"/>
                <a:cs typeface="Verdana"/>
              </a:rPr>
              <a:t>(.pdf) </a:t>
            </a:r>
            <a:r>
              <a:rPr sz="1400" spc="5" dirty="0">
                <a:latin typeface="Verdana"/>
                <a:cs typeface="Verdana"/>
              </a:rPr>
              <a:t>yang </a:t>
            </a:r>
            <a:r>
              <a:rPr sz="1400" spc="-5" dirty="0">
                <a:latin typeface="Verdana"/>
                <a:cs typeface="Verdana"/>
              </a:rPr>
              <a:t>berisi </a:t>
            </a:r>
            <a:r>
              <a:rPr sz="1400" spc="25" dirty="0">
                <a:latin typeface="Verdana"/>
                <a:cs typeface="Verdana"/>
              </a:rPr>
              <a:t>rangkuman </a:t>
            </a:r>
            <a:r>
              <a:rPr sz="1400" dirty="0">
                <a:latin typeface="Verdana"/>
                <a:cs typeface="Verdana"/>
              </a:rPr>
              <a:t>dari </a:t>
            </a:r>
            <a:r>
              <a:rPr sz="1400" spc="10" dirty="0">
                <a:latin typeface="Verdana"/>
                <a:cs typeface="Verdana"/>
              </a:rPr>
              <a:t>insight-insight </a:t>
            </a:r>
            <a:r>
              <a:rPr sz="1400" spc="5" dirty="0">
                <a:latin typeface="Verdana"/>
                <a:cs typeface="Verdana"/>
              </a:rPr>
              <a:t>yang  </a:t>
            </a:r>
            <a:r>
              <a:rPr sz="1400" spc="-5" dirty="0">
                <a:latin typeface="Verdana"/>
                <a:cs typeface="Verdana"/>
              </a:rPr>
              <a:t>diperoleh,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beserta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rekomendasinya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(rekomendasi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pre-processing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untuk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EDA,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dan  </a:t>
            </a:r>
            <a:r>
              <a:rPr sz="1400" spc="15" dirty="0">
                <a:latin typeface="Verdana"/>
                <a:cs typeface="Verdana"/>
              </a:rPr>
              <a:t>rekomendasi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bisnis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untuk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business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insight).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○"/>
            </a:pPr>
            <a:endParaRPr sz="1500">
              <a:latin typeface="Verdana"/>
              <a:cs typeface="Verdana"/>
            </a:endParaRPr>
          </a:p>
          <a:p>
            <a:pPr marL="399415" indent="-387350">
              <a:lnSpc>
                <a:spcPct val="100000"/>
              </a:lnSpc>
              <a:buAutoNum type="arabicPeriod"/>
              <a:tabLst>
                <a:tab pos="399415" algn="l"/>
                <a:tab pos="400050" algn="l"/>
              </a:tabLst>
            </a:pPr>
            <a:r>
              <a:rPr sz="1400" spc="35" dirty="0">
                <a:latin typeface="Verdana"/>
                <a:cs typeface="Verdana"/>
              </a:rPr>
              <a:t>Upload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hasil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pengerjaanmu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melalui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LMS.</a:t>
            </a:r>
            <a:endParaRPr sz="1400">
              <a:latin typeface="Verdana"/>
              <a:cs typeface="Verdana"/>
            </a:endParaRPr>
          </a:p>
          <a:p>
            <a:pPr marL="856615" lvl="1" indent="-336550">
              <a:lnSpc>
                <a:spcPct val="100000"/>
              </a:lnSpc>
              <a:spcBef>
                <a:spcPts val="8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1400" spc="25" dirty="0">
                <a:latin typeface="Verdana"/>
                <a:cs typeface="Verdana"/>
              </a:rPr>
              <a:t>Masukkan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semua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ﬁle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ke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dalam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b="1" spc="-450" dirty="0">
                <a:latin typeface="Verdana"/>
                <a:cs typeface="Verdana"/>
              </a:rPr>
              <a:t>1</a:t>
            </a:r>
            <a:r>
              <a:rPr sz="1400" b="1" spc="-42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ﬁle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dengan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format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b="1" spc="-140" dirty="0">
                <a:latin typeface="Verdana"/>
                <a:cs typeface="Verdana"/>
              </a:rPr>
              <a:t>ZIP</a:t>
            </a:r>
            <a:r>
              <a:rPr sz="1400" spc="-140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856615" lvl="1" indent="-336550">
              <a:lnSpc>
                <a:spcPct val="100000"/>
              </a:lnSpc>
              <a:spcBef>
                <a:spcPts val="8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1400" spc="45" dirty="0">
                <a:latin typeface="Verdana"/>
                <a:cs typeface="Verdana"/>
              </a:rPr>
              <a:t>Nama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File:</a:t>
            </a:r>
            <a:endParaRPr sz="1400">
              <a:latin typeface="Verdana"/>
              <a:cs typeface="Verdana"/>
            </a:endParaRPr>
          </a:p>
          <a:p>
            <a:pPr marL="856615">
              <a:lnSpc>
                <a:spcPct val="100000"/>
              </a:lnSpc>
              <a:spcBef>
                <a:spcPts val="80"/>
              </a:spcBef>
            </a:pPr>
            <a:r>
              <a:rPr sz="1400" b="1" spc="-5" dirty="0">
                <a:latin typeface="Courier New"/>
                <a:cs typeface="Courier New"/>
              </a:rPr>
              <a:t>EDA </a:t>
            </a:r>
            <a:r>
              <a:rPr sz="1400" b="1" dirty="0">
                <a:latin typeface="Courier New"/>
                <a:cs typeface="Courier New"/>
              </a:rPr>
              <a:t>- </a:t>
            </a:r>
            <a:r>
              <a:rPr sz="1400" b="1" spc="-5" dirty="0">
                <a:latin typeface="Courier New"/>
                <a:cs typeface="Courier New"/>
              </a:rPr>
              <a:t>&lt;Nama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Kelompok&gt;.zip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48514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520" dirty="0"/>
              <a:t>1. </a:t>
            </a:r>
            <a:r>
              <a:rPr sz="2500" spc="-80" dirty="0"/>
              <a:t>Descriptive </a:t>
            </a:r>
            <a:r>
              <a:rPr sz="2500" spc="-90" dirty="0"/>
              <a:t>Statistics </a:t>
            </a:r>
            <a:r>
              <a:rPr sz="1600" spc="-315" dirty="0">
                <a:solidFill>
                  <a:srgbClr val="0000FF"/>
                </a:solidFill>
              </a:rPr>
              <a:t>(15</a:t>
            </a:r>
            <a:r>
              <a:rPr sz="1600" spc="-165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585373" y="1033984"/>
            <a:ext cx="7616825" cy="253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14999"/>
              </a:lnSpc>
              <a:spcBef>
                <a:spcPts val="100"/>
              </a:spcBef>
            </a:pPr>
            <a:r>
              <a:rPr lang="en-US" sz="1400" spc="20" dirty="0" err="1">
                <a:latin typeface="Verdana"/>
                <a:cs typeface="Verdana"/>
              </a:rPr>
              <a:t>Gunakan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30" dirty="0">
                <a:latin typeface="Verdana"/>
                <a:cs typeface="Verdana"/>
              </a:rPr>
              <a:t>function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b="1" spc="-5" dirty="0">
                <a:latin typeface="Courier New"/>
                <a:cs typeface="Courier New"/>
              </a:rPr>
              <a:t>info</a:t>
            </a:r>
            <a:r>
              <a:rPr lang="en-US" sz="1400" b="1" spc="-470" dirty="0">
                <a:latin typeface="Courier New"/>
                <a:cs typeface="Courier New"/>
              </a:rPr>
              <a:t> </a:t>
            </a:r>
            <a:r>
              <a:rPr lang="en-US" sz="1400" spc="40" dirty="0">
                <a:latin typeface="Verdana"/>
                <a:cs typeface="Verdana"/>
              </a:rPr>
              <a:t>dan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b="1" spc="-5" dirty="0">
                <a:latin typeface="Courier New"/>
                <a:cs typeface="Courier New"/>
              </a:rPr>
              <a:t>describe</a:t>
            </a:r>
            <a:r>
              <a:rPr lang="en-US" sz="1400" b="1" spc="-480" dirty="0">
                <a:latin typeface="Courier New"/>
                <a:cs typeface="Courier New"/>
              </a:rPr>
              <a:t> </a:t>
            </a:r>
            <a:r>
              <a:rPr lang="en-US" sz="1400" spc="25" dirty="0">
                <a:latin typeface="Verdana"/>
                <a:cs typeface="Verdana"/>
              </a:rPr>
              <a:t>pada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5" dirty="0">
                <a:latin typeface="Verdana"/>
                <a:cs typeface="Verdana"/>
              </a:rPr>
              <a:t>dataset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dirty="0">
                <a:latin typeface="Verdana"/>
                <a:cs typeface="Verdana"/>
              </a:rPr>
              <a:t>ﬁnal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5" dirty="0">
                <a:latin typeface="Verdana"/>
                <a:cs typeface="Verdana"/>
              </a:rPr>
              <a:t>project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30" dirty="0">
                <a:latin typeface="Verdana"/>
                <a:cs typeface="Verdana"/>
              </a:rPr>
              <a:t>kalian.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Tuliskan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5" dirty="0" err="1">
                <a:latin typeface="Verdana"/>
                <a:cs typeface="Verdana"/>
              </a:rPr>
              <a:t>hasil</a:t>
            </a:r>
            <a:r>
              <a:rPr lang="en-US" sz="1400" spc="-5" dirty="0">
                <a:latin typeface="Verdana"/>
                <a:cs typeface="Verdana"/>
              </a:rPr>
              <a:t>  </a:t>
            </a:r>
            <a:r>
              <a:rPr lang="en-US" sz="1400" spc="-30" dirty="0" err="1">
                <a:latin typeface="Verdana"/>
                <a:cs typeface="Verdana"/>
              </a:rPr>
              <a:t>observasinya</a:t>
            </a:r>
            <a:r>
              <a:rPr lang="en-US" sz="1400" spc="-30" dirty="0">
                <a:latin typeface="Verdana"/>
                <a:cs typeface="Verdana"/>
              </a:rPr>
              <a:t>,</a:t>
            </a:r>
            <a:r>
              <a:rPr lang="en-US" sz="1400" spc="-135" dirty="0">
                <a:latin typeface="Verdana"/>
                <a:cs typeface="Verdana"/>
              </a:rPr>
              <a:t> </a:t>
            </a:r>
            <a:r>
              <a:rPr lang="en-US" sz="1400" spc="-40" dirty="0" err="1">
                <a:latin typeface="Verdana"/>
                <a:cs typeface="Verdana"/>
              </a:rPr>
              <a:t>seperti</a:t>
            </a:r>
            <a:r>
              <a:rPr lang="en-US" sz="1400" spc="-40" dirty="0">
                <a:latin typeface="Verdana"/>
                <a:cs typeface="Verdana"/>
              </a:rPr>
              <a:t>:</a:t>
            </a:r>
            <a:endParaRPr lang="en-US" sz="1400" dirty="0">
              <a:latin typeface="Verdana"/>
              <a:cs typeface="Verdana"/>
            </a:endParaRPr>
          </a:p>
          <a:p>
            <a:pPr marL="469265" marR="5080" indent="-400050">
              <a:lnSpc>
                <a:spcPct val="114999"/>
              </a:lnSpc>
              <a:spcBef>
                <a:spcPts val="1200"/>
              </a:spcBef>
              <a:buAutoNum type="alphaUcPeriod"/>
              <a:tabLst>
                <a:tab pos="469265" algn="l"/>
                <a:tab pos="469900" algn="l"/>
              </a:tabLst>
            </a:pPr>
            <a:r>
              <a:rPr lang="en-US" sz="1400" spc="20" dirty="0" err="1">
                <a:latin typeface="Verdana"/>
                <a:cs typeface="Verdana"/>
              </a:rPr>
              <a:t>Apakah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ada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kolom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45" dirty="0" err="1">
                <a:latin typeface="Verdana"/>
                <a:cs typeface="Verdana"/>
              </a:rPr>
              <a:t>dengan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tipe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5" dirty="0">
                <a:latin typeface="Verdana"/>
                <a:cs typeface="Verdana"/>
              </a:rPr>
              <a:t>data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0" dirty="0" err="1">
                <a:latin typeface="Verdana"/>
                <a:cs typeface="Verdana"/>
              </a:rPr>
              <a:t>kurang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40" dirty="0" err="1">
                <a:latin typeface="Verdana"/>
                <a:cs typeface="Verdana"/>
              </a:rPr>
              <a:t>sesuai</a:t>
            </a:r>
            <a:r>
              <a:rPr lang="en-US" sz="1400" spc="-40" dirty="0">
                <a:latin typeface="Verdana"/>
                <a:cs typeface="Verdana"/>
              </a:rPr>
              <a:t>,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0" dirty="0" err="1">
                <a:latin typeface="Verdana"/>
                <a:cs typeface="Verdana"/>
              </a:rPr>
              <a:t>atau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35" dirty="0" err="1">
                <a:latin typeface="Verdana"/>
                <a:cs typeface="Verdana"/>
              </a:rPr>
              <a:t>nama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kolom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40" dirty="0">
                <a:latin typeface="Verdana"/>
                <a:cs typeface="Verdana"/>
              </a:rPr>
              <a:t>dan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25" dirty="0" err="1">
                <a:latin typeface="Verdana"/>
                <a:cs typeface="Verdana"/>
              </a:rPr>
              <a:t>isinya</a:t>
            </a:r>
            <a:r>
              <a:rPr lang="en-US" sz="1400" spc="-25" dirty="0">
                <a:latin typeface="Verdana"/>
                <a:cs typeface="Verdana"/>
              </a:rPr>
              <a:t>  </a:t>
            </a:r>
            <a:r>
              <a:rPr lang="en-US" sz="1400" spc="10" dirty="0" err="1">
                <a:latin typeface="Verdana"/>
                <a:cs typeface="Verdana"/>
              </a:rPr>
              <a:t>kurang</a:t>
            </a:r>
            <a:r>
              <a:rPr lang="en-US" sz="1400" spc="-135" dirty="0">
                <a:latin typeface="Verdana"/>
                <a:cs typeface="Verdana"/>
              </a:rPr>
              <a:t> </a:t>
            </a:r>
            <a:r>
              <a:rPr lang="en-US" sz="1400" spc="-5" dirty="0" err="1">
                <a:latin typeface="Verdana"/>
                <a:cs typeface="Verdana"/>
              </a:rPr>
              <a:t>sesuai</a:t>
            </a:r>
            <a:r>
              <a:rPr lang="en-US" sz="1400" spc="-5" dirty="0">
                <a:latin typeface="Verdana"/>
                <a:cs typeface="Verdana"/>
              </a:rPr>
              <a:t>?</a:t>
            </a:r>
            <a:endParaRPr lang="en-US" sz="1400" dirty="0">
              <a:latin typeface="Verdana"/>
              <a:cs typeface="Verdana"/>
            </a:endParaRPr>
          </a:p>
          <a:p>
            <a:pPr marL="469900" indent="-40068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469265" algn="l"/>
                <a:tab pos="469900" algn="l"/>
              </a:tabLst>
            </a:pPr>
            <a:r>
              <a:rPr lang="en-US" sz="1400" spc="20" dirty="0" err="1">
                <a:latin typeface="Verdana"/>
                <a:cs typeface="Verdana"/>
              </a:rPr>
              <a:t>Apakah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ada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kolom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5" dirty="0">
                <a:latin typeface="Verdana"/>
                <a:cs typeface="Verdana"/>
              </a:rPr>
              <a:t>yang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memiliki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nilai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25" dirty="0" err="1">
                <a:latin typeface="Verdana"/>
                <a:cs typeface="Verdana"/>
              </a:rPr>
              <a:t>kosong</a:t>
            </a:r>
            <a:r>
              <a:rPr lang="en-US" sz="1400" spc="25" dirty="0">
                <a:latin typeface="Verdana"/>
                <a:cs typeface="Verdana"/>
              </a:rPr>
              <a:t>?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0" dirty="0">
                <a:latin typeface="Verdana"/>
                <a:cs typeface="Verdana"/>
              </a:rPr>
              <a:t>Jika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45" dirty="0" err="1">
                <a:latin typeface="Verdana"/>
                <a:cs typeface="Verdana"/>
              </a:rPr>
              <a:t>ada</a:t>
            </a:r>
            <a:r>
              <a:rPr lang="en-US" sz="1400" spc="-45" dirty="0">
                <a:latin typeface="Verdana"/>
                <a:cs typeface="Verdana"/>
              </a:rPr>
              <a:t>,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0" dirty="0" err="1">
                <a:latin typeface="Verdana"/>
                <a:cs typeface="Verdana"/>
              </a:rPr>
              <a:t>apa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45" dirty="0" err="1">
                <a:latin typeface="Verdana"/>
                <a:cs typeface="Verdana"/>
              </a:rPr>
              <a:t>saja</a:t>
            </a:r>
            <a:r>
              <a:rPr lang="en-US" sz="1400" spc="-45" dirty="0">
                <a:latin typeface="Verdana"/>
                <a:cs typeface="Verdana"/>
              </a:rPr>
              <a:t>?</a:t>
            </a:r>
            <a:endParaRPr lang="en-US" sz="1400" dirty="0">
              <a:latin typeface="Verdana"/>
              <a:cs typeface="Verdana"/>
            </a:endParaRPr>
          </a:p>
          <a:p>
            <a:pPr marL="469265" marR="1755775" indent="-396875">
              <a:lnSpc>
                <a:spcPct val="114999"/>
              </a:lnSpc>
              <a:buAutoNum type="alphaUcPeriod"/>
              <a:tabLst>
                <a:tab pos="469265" algn="l"/>
                <a:tab pos="469900" algn="l"/>
              </a:tabLst>
            </a:pPr>
            <a:r>
              <a:rPr lang="en-US" sz="1400" spc="20" dirty="0" err="1">
                <a:latin typeface="Verdana"/>
                <a:cs typeface="Verdana"/>
              </a:rPr>
              <a:t>Apakah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ada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kolom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5" dirty="0">
                <a:latin typeface="Verdana"/>
                <a:cs typeface="Verdana"/>
              </a:rPr>
              <a:t>yang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memiliki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nilai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20" dirty="0">
                <a:latin typeface="Verdana"/>
                <a:cs typeface="Verdana"/>
              </a:rPr>
              <a:t>summary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agak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aneh</a:t>
            </a:r>
            <a:r>
              <a:rPr lang="en-US" sz="1400" spc="15" dirty="0">
                <a:latin typeface="Verdana"/>
                <a:cs typeface="Verdana"/>
              </a:rPr>
              <a:t>?  </a:t>
            </a:r>
            <a:r>
              <a:rPr lang="en-US" sz="1400" spc="-25" dirty="0">
                <a:latin typeface="Verdana"/>
                <a:cs typeface="Verdana"/>
              </a:rPr>
              <a:t>(min/mean/median/max/unique/top/</a:t>
            </a:r>
            <a:r>
              <a:rPr lang="en-US" sz="1400" spc="-25" dirty="0" err="1">
                <a:latin typeface="Verdana"/>
                <a:cs typeface="Verdana"/>
              </a:rPr>
              <a:t>freq</a:t>
            </a:r>
            <a:r>
              <a:rPr lang="en-US" sz="1400" spc="-25" dirty="0">
                <a:latin typeface="Verdana"/>
                <a:cs typeface="Verdana"/>
              </a:rPr>
              <a:t>)</a:t>
            </a:r>
            <a:endParaRPr lang="en-US" sz="1400" dirty="0">
              <a:latin typeface="Verdana"/>
              <a:cs typeface="Verdana"/>
            </a:endParaRPr>
          </a:p>
          <a:p>
            <a:pPr marL="105410" marR="827405" indent="-93345">
              <a:lnSpc>
                <a:spcPct val="114999"/>
              </a:lnSpc>
              <a:spcBef>
                <a:spcPts val="1200"/>
              </a:spcBef>
            </a:pPr>
            <a:r>
              <a:rPr lang="en-US" sz="1400" spc="-350" dirty="0">
                <a:latin typeface="Verdana"/>
                <a:cs typeface="Verdana"/>
              </a:rPr>
              <a:t>*</a:t>
            </a:r>
            <a:r>
              <a:rPr lang="en-US" sz="1400" spc="-265" dirty="0">
                <a:latin typeface="Verdana"/>
                <a:cs typeface="Verdana"/>
              </a:rPr>
              <a:t> </a:t>
            </a:r>
            <a:r>
              <a:rPr lang="en-US" sz="1400" spc="45" dirty="0" err="1">
                <a:latin typeface="Verdana"/>
                <a:cs typeface="Verdana"/>
              </a:rPr>
              <a:t>Untuk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20" dirty="0">
                <a:latin typeface="Verdana"/>
                <a:cs typeface="Verdana"/>
              </a:rPr>
              <a:t>masing-masing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-20" dirty="0" err="1">
                <a:latin typeface="Verdana"/>
                <a:cs typeface="Verdana"/>
              </a:rPr>
              <a:t>jenis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35" dirty="0" err="1">
                <a:latin typeface="Verdana"/>
                <a:cs typeface="Verdana"/>
              </a:rPr>
              <a:t>observasi</a:t>
            </a:r>
            <a:r>
              <a:rPr lang="en-US" sz="1400" spc="-35" dirty="0">
                <a:latin typeface="Verdana"/>
                <a:cs typeface="Verdana"/>
              </a:rPr>
              <a:t>,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5" dirty="0" err="1">
                <a:latin typeface="Verdana"/>
                <a:cs typeface="Verdana"/>
              </a:rPr>
              <a:t>tuliskan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5" dirty="0">
                <a:latin typeface="Verdana"/>
                <a:cs typeface="Verdana"/>
              </a:rPr>
              <a:t>juga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35" dirty="0" err="1">
                <a:latin typeface="Verdana"/>
                <a:cs typeface="Verdana"/>
              </a:rPr>
              <a:t>jika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tidak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ada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-20" dirty="0" err="1">
                <a:latin typeface="Verdana"/>
                <a:cs typeface="Verdana"/>
              </a:rPr>
              <a:t>masalah</a:t>
            </a:r>
            <a:r>
              <a:rPr lang="en-US" sz="1400" spc="-20" dirty="0">
                <a:latin typeface="Verdana"/>
                <a:cs typeface="Verdana"/>
              </a:rPr>
              <a:t>,  </a:t>
            </a:r>
            <a:r>
              <a:rPr lang="en-US" sz="1400" spc="5" dirty="0" err="1">
                <a:latin typeface="Verdana"/>
                <a:cs typeface="Verdana"/>
              </a:rPr>
              <a:t>misal</a:t>
            </a:r>
            <a:r>
              <a:rPr lang="en-US" sz="1400" spc="-135" dirty="0">
                <a:latin typeface="Verdana"/>
                <a:cs typeface="Verdana"/>
              </a:rPr>
              <a:t> </a:t>
            </a:r>
            <a:r>
              <a:rPr lang="en-US" sz="1400" spc="40" dirty="0" err="1">
                <a:latin typeface="Verdana"/>
                <a:cs typeface="Verdana"/>
              </a:rPr>
              <a:t>untuk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145" dirty="0">
                <a:latin typeface="Verdana"/>
                <a:cs typeface="Verdana"/>
              </a:rPr>
              <a:t>A: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5" dirty="0">
                <a:latin typeface="Verdana"/>
                <a:cs typeface="Verdana"/>
              </a:rPr>
              <a:t>“</a:t>
            </a:r>
            <a:r>
              <a:rPr lang="en-US" sz="1400" spc="-5" dirty="0" err="1">
                <a:latin typeface="Verdana"/>
                <a:cs typeface="Verdana"/>
              </a:rPr>
              <a:t>Semua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tipe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5" dirty="0">
                <a:latin typeface="Verdana"/>
                <a:cs typeface="Verdana"/>
              </a:rPr>
              <a:t>data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25" dirty="0" err="1">
                <a:latin typeface="Verdana"/>
                <a:cs typeface="Verdana"/>
              </a:rPr>
              <a:t>sudah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25" dirty="0" err="1">
                <a:latin typeface="Verdana"/>
                <a:cs typeface="Verdana"/>
              </a:rPr>
              <a:t>sesuai</a:t>
            </a:r>
            <a:r>
              <a:rPr lang="en-US" sz="1400" spc="-25" dirty="0">
                <a:latin typeface="Verdana"/>
                <a:cs typeface="Verdana"/>
              </a:rPr>
              <a:t>”</a:t>
            </a:r>
            <a:endParaRPr lang="en-US"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48514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520" dirty="0"/>
              <a:t>1.</a:t>
            </a:r>
            <a:r>
              <a:rPr lang="en-US" sz="2500" spc="-520" dirty="0"/>
              <a:t> </a:t>
            </a:r>
            <a:r>
              <a:rPr sz="2500" spc="-520" dirty="0"/>
              <a:t> </a:t>
            </a:r>
            <a:r>
              <a:rPr sz="2500" spc="-80" dirty="0"/>
              <a:t>Descriptive </a:t>
            </a:r>
            <a:r>
              <a:rPr sz="2500" spc="-90" dirty="0"/>
              <a:t>Statistics </a:t>
            </a:r>
            <a:r>
              <a:rPr sz="1600" spc="-315" dirty="0">
                <a:solidFill>
                  <a:srgbClr val="0000FF"/>
                </a:solidFill>
              </a:rPr>
              <a:t>(15</a:t>
            </a:r>
            <a:r>
              <a:rPr sz="1600" spc="-165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585373" y="742950"/>
            <a:ext cx="7616825" cy="2217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14999"/>
              </a:lnSpc>
              <a:spcBef>
                <a:spcPts val="100"/>
              </a:spcBef>
            </a:pPr>
            <a:r>
              <a:rPr lang="en-US" sz="1400" spc="20" dirty="0">
                <a:latin typeface="Verdana"/>
                <a:cs typeface="Verdana"/>
              </a:rPr>
              <a:t>a. </a:t>
            </a:r>
            <a:r>
              <a:rPr lang="en-US" sz="1400" spc="20" dirty="0" err="1">
                <a:latin typeface="Verdana"/>
                <a:cs typeface="Verdana"/>
              </a:rPr>
              <a:t>Terdapat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data </a:t>
            </a:r>
            <a:r>
              <a:rPr lang="en-US" sz="1400" spc="20" dirty="0" err="1">
                <a:latin typeface="Verdana"/>
                <a:cs typeface="Verdana"/>
              </a:rPr>
              <a:t>kategorikal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tetapi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tipe</a:t>
            </a:r>
            <a:r>
              <a:rPr lang="en-US" sz="1400" spc="20" dirty="0">
                <a:latin typeface="Verdana"/>
                <a:cs typeface="Verdana"/>
              </a:rPr>
              <a:t> data </a:t>
            </a:r>
            <a:r>
              <a:rPr lang="en-US" sz="1400" spc="20" dirty="0" err="1">
                <a:latin typeface="Verdana"/>
                <a:cs typeface="Verdana"/>
              </a:rPr>
              <a:t>nya</a:t>
            </a:r>
            <a:r>
              <a:rPr lang="en-US" sz="1400" spc="20" dirty="0">
                <a:latin typeface="Verdana"/>
                <a:cs typeface="Verdana"/>
              </a:rPr>
              <a:t> pada dataset train </a:t>
            </a:r>
            <a:r>
              <a:rPr lang="en-US" sz="1400" spc="20" dirty="0" err="1">
                <a:latin typeface="Verdana"/>
                <a:cs typeface="Verdana"/>
              </a:rPr>
              <a:t>berupa</a:t>
            </a:r>
            <a:r>
              <a:rPr lang="en-US" sz="1400" spc="20" dirty="0">
                <a:latin typeface="Verdana"/>
                <a:cs typeface="Verdana"/>
              </a:rPr>
              <a:t> int </a:t>
            </a:r>
            <a:r>
              <a:rPr lang="en-US" sz="1400" spc="20" dirty="0" err="1">
                <a:latin typeface="Verdana"/>
                <a:cs typeface="Verdana"/>
              </a:rPr>
              <a:t>seperti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SEX, EDUCATION, MARRIAGE dan PAY_0 </a:t>
            </a:r>
            <a:r>
              <a:rPr lang="en-US" sz="1400" spc="20" dirty="0" err="1">
                <a:latin typeface="Verdana"/>
                <a:cs typeface="Verdana"/>
              </a:rPr>
              <a:t>hingga</a:t>
            </a:r>
            <a:r>
              <a:rPr lang="en-US" sz="1400" spc="20" dirty="0">
                <a:latin typeface="Verdana"/>
                <a:cs typeface="Verdana"/>
              </a:rPr>
              <a:t> PAY_6. </a:t>
            </a:r>
            <a:r>
              <a:rPr lang="en-US" sz="1400" spc="20" dirty="0" err="1">
                <a:latin typeface="Verdana"/>
                <a:cs typeface="Verdana"/>
              </a:rPr>
              <a:t>Kemudian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terdapat</a:t>
            </a:r>
            <a:r>
              <a:rPr lang="en-US" sz="1400" spc="20" dirty="0">
                <a:latin typeface="Verdana"/>
                <a:cs typeface="Verdana"/>
              </a:rPr>
              <a:t> juga </a:t>
            </a:r>
            <a:r>
              <a:rPr lang="en-US" sz="1400" spc="20" dirty="0" err="1">
                <a:latin typeface="Verdana"/>
                <a:cs typeface="Verdana"/>
              </a:rPr>
              <a:t>nama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yang </a:t>
            </a:r>
            <a:r>
              <a:rPr lang="en-US" sz="1400" spc="20" dirty="0" err="1">
                <a:latin typeface="Verdana"/>
                <a:cs typeface="Verdana"/>
              </a:rPr>
              <a:t>janggal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yaitu</a:t>
            </a:r>
            <a:r>
              <a:rPr lang="en-US" sz="1400" spc="20" dirty="0">
                <a:latin typeface="Verdana"/>
                <a:cs typeface="Verdana"/>
              </a:rPr>
              <a:t> PAY_0, </a:t>
            </a:r>
            <a:r>
              <a:rPr lang="en-US" sz="1400" spc="20" dirty="0" err="1">
                <a:latin typeface="Verdana"/>
                <a:cs typeface="Verdana"/>
              </a:rPr>
              <a:t>apakah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nama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tersebut</a:t>
            </a:r>
            <a:r>
              <a:rPr lang="en-US" sz="1400" spc="20" dirty="0">
                <a:latin typeface="Verdana"/>
                <a:cs typeface="Verdana"/>
              </a:rPr>
              <a:t> salah input yang </a:t>
            </a:r>
            <a:r>
              <a:rPr lang="en-US" sz="1400" spc="20" dirty="0" err="1">
                <a:latin typeface="Verdana"/>
                <a:cs typeface="Verdana"/>
              </a:rPr>
              <a:t>seharusnya</a:t>
            </a:r>
            <a:r>
              <a:rPr lang="en-US" sz="1400" spc="20" dirty="0">
                <a:latin typeface="Verdana"/>
                <a:cs typeface="Verdana"/>
              </a:rPr>
              <a:t> PAY_1 </a:t>
            </a:r>
            <a:r>
              <a:rPr lang="en-US" sz="1400" spc="20" dirty="0" err="1">
                <a:latin typeface="Verdana"/>
                <a:cs typeface="Verdana"/>
              </a:rPr>
              <a:t>atau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bukan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tidak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ada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keterangan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lebih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lanjut</a:t>
            </a:r>
            <a:r>
              <a:rPr lang="en-US" sz="1400" spc="20" dirty="0">
                <a:latin typeface="Verdana"/>
                <a:cs typeface="Verdana"/>
              </a:rPr>
              <a:t>. </a:t>
            </a:r>
            <a:r>
              <a:rPr lang="en-US" sz="1400" spc="20" dirty="0" err="1">
                <a:latin typeface="Verdana"/>
                <a:cs typeface="Verdana"/>
              </a:rPr>
              <a:t>Kemudian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ada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beberapa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data </a:t>
            </a:r>
            <a:r>
              <a:rPr lang="en-US" sz="1400" spc="20" dirty="0" err="1">
                <a:latin typeface="Verdana"/>
                <a:cs typeface="Verdana"/>
              </a:rPr>
              <a:t>kategorikal</a:t>
            </a:r>
            <a:r>
              <a:rPr lang="en-US" sz="1400" spc="20" dirty="0">
                <a:latin typeface="Verdana"/>
                <a:cs typeface="Verdana"/>
              </a:rPr>
              <a:t> yang </a:t>
            </a:r>
            <a:r>
              <a:rPr lang="en-US" sz="1400" spc="20" dirty="0" err="1">
                <a:latin typeface="Verdana"/>
                <a:cs typeface="Verdana"/>
              </a:rPr>
              <a:t>nilai</a:t>
            </a:r>
            <a:r>
              <a:rPr lang="en-US" sz="1400" spc="20" dirty="0">
                <a:latin typeface="Verdana"/>
                <a:cs typeface="Verdana"/>
              </a:rPr>
              <a:t> value </a:t>
            </a:r>
            <a:r>
              <a:rPr lang="en-US" sz="1400" spc="20" dirty="0" err="1">
                <a:latin typeface="Verdana"/>
                <a:cs typeface="Verdana"/>
              </a:rPr>
              <a:t>nya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tidak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terdefinisi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dari</a:t>
            </a:r>
            <a:r>
              <a:rPr lang="en-US" sz="1400" spc="20" dirty="0">
                <a:latin typeface="Verdana"/>
                <a:cs typeface="Verdana"/>
              </a:rPr>
              <a:t> data Kaggle </a:t>
            </a:r>
            <a:r>
              <a:rPr lang="en-US" sz="1400" spc="20" dirty="0" err="1">
                <a:latin typeface="Verdana"/>
                <a:cs typeface="Verdana"/>
              </a:rPr>
              <a:t>seperti</a:t>
            </a:r>
            <a:r>
              <a:rPr lang="en-US" sz="1400" spc="20" dirty="0">
                <a:latin typeface="Verdana"/>
                <a:cs typeface="Verdana"/>
              </a:rPr>
              <a:t> value 0 pada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EDUCATION dan MARRIAGE, value -2 dan 0 pada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PAY_0 </a:t>
            </a:r>
            <a:r>
              <a:rPr lang="en-US" sz="1400" spc="20" dirty="0" err="1">
                <a:latin typeface="Verdana"/>
                <a:cs typeface="Verdana"/>
              </a:rPr>
              <a:t>hingga</a:t>
            </a:r>
            <a:r>
              <a:rPr lang="en-US" sz="1400" spc="20" dirty="0">
                <a:latin typeface="Verdana"/>
                <a:cs typeface="Verdana"/>
              </a:rPr>
              <a:t> PAY_6 </a:t>
            </a:r>
            <a:r>
              <a:rPr lang="en-US" sz="1400" spc="20" dirty="0" err="1">
                <a:latin typeface="Verdana"/>
                <a:cs typeface="Verdana"/>
              </a:rPr>
              <a:t>serta</a:t>
            </a:r>
            <a:r>
              <a:rPr lang="en-US" sz="1400" spc="20" dirty="0">
                <a:latin typeface="Verdana"/>
                <a:cs typeface="Verdana"/>
              </a:rPr>
              <a:t> value yang </a:t>
            </a:r>
            <a:r>
              <a:rPr lang="en-US" sz="1400" spc="20" dirty="0" err="1">
                <a:latin typeface="Verdana"/>
                <a:cs typeface="Verdana"/>
              </a:rPr>
              <a:t>berbeda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tetapi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terdefinisi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dengan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nilai</a:t>
            </a:r>
            <a:r>
              <a:rPr lang="en-US" sz="1400" spc="20" dirty="0">
                <a:latin typeface="Verdana"/>
                <a:cs typeface="Verdana"/>
              </a:rPr>
              <a:t> yang </a:t>
            </a:r>
            <a:r>
              <a:rPr lang="en-US" sz="1400" spc="20" dirty="0" err="1">
                <a:latin typeface="Verdana"/>
                <a:cs typeface="Verdana"/>
              </a:rPr>
              <a:t>sama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seperti</a:t>
            </a:r>
            <a:r>
              <a:rPr lang="en-US" sz="1400" spc="20" dirty="0">
                <a:latin typeface="Verdana"/>
                <a:cs typeface="Verdana"/>
              </a:rPr>
              <a:t> value 5 dan 6 pada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EDUCATION</a:t>
            </a:r>
            <a:endParaRPr lang="en-US" sz="1400" dirty="0"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CAEEC9A-AC83-04F3-6740-0D44453B169B}"/>
              </a:ext>
            </a:extLst>
          </p:cNvPr>
          <p:cNvSpPr txBox="1"/>
          <p:nvPr/>
        </p:nvSpPr>
        <p:spPr>
          <a:xfrm>
            <a:off x="585373" y="3084870"/>
            <a:ext cx="7616825" cy="2358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14999"/>
              </a:lnSpc>
              <a:spcBef>
                <a:spcPts val="100"/>
              </a:spcBef>
            </a:pPr>
            <a:r>
              <a:rPr lang="en-US" sz="1400" dirty="0">
                <a:latin typeface="Verdana"/>
                <a:cs typeface="Verdana"/>
              </a:rPr>
              <a:t>b. </a:t>
            </a:r>
            <a:r>
              <a:rPr lang="en-US" sz="1400" dirty="0" err="1">
                <a:latin typeface="Verdana"/>
                <a:cs typeface="Verdana"/>
              </a:rPr>
              <a:t>Tidak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ada</a:t>
            </a:r>
            <a:r>
              <a:rPr lang="en-US" sz="1400" dirty="0">
                <a:latin typeface="Verdana"/>
                <a:cs typeface="Verdana"/>
              </a:rPr>
              <a:t> 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918336A-FB7B-3CB8-57DE-99ED62745729}"/>
              </a:ext>
            </a:extLst>
          </p:cNvPr>
          <p:cNvSpPr txBox="1"/>
          <p:nvPr/>
        </p:nvSpPr>
        <p:spPr>
          <a:xfrm>
            <a:off x="585372" y="3444709"/>
            <a:ext cx="7616825" cy="2358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14999"/>
              </a:lnSpc>
              <a:spcBef>
                <a:spcPts val="100"/>
              </a:spcBef>
            </a:pPr>
            <a:r>
              <a:rPr lang="en-US" sz="1400" dirty="0">
                <a:latin typeface="Verdana"/>
                <a:cs typeface="Verdana"/>
              </a:rPr>
              <a:t>c. Nilai/value negative pada </a:t>
            </a:r>
            <a:r>
              <a:rPr lang="en-US" sz="1400" dirty="0" err="1">
                <a:latin typeface="Verdana"/>
                <a:cs typeface="Verdana"/>
              </a:rPr>
              <a:t>kolom</a:t>
            </a:r>
            <a:r>
              <a:rPr lang="en-US" sz="1400" dirty="0">
                <a:latin typeface="Verdana"/>
                <a:cs typeface="Verdana"/>
              </a:rPr>
              <a:t> bill amount</a:t>
            </a:r>
          </a:p>
        </p:txBody>
      </p:sp>
    </p:spTree>
    <p:extLst>
      <p:ext uri="{BB962C8B-B14F-4D97-AF65-F5344CB8AC3E}">
        <p14:creationId xmlns:p14="http://schemas.microsoft.com/office/powerpoint/2010/main" val="408543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461708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60" dirty="0"/>
              <a:t>2. </a:t>
            </a:r>
            <a:r>
              <a:rPr sz="2500" spc="-100" dirty="0"/>
              <a:t>Univariate Analysis </a:t>
            </a:r>
            <a:r>
              <a:rPr sz="1600" spc="-210" dirty="0">
                <a:solidFill>
                  <a:srgbClr val="0000FF"/>
                </a:solidFill>
              </a:rPr>
              <a:t>(25</a:t>
            </a:r>
            <a:r>
              <a:rPr sz="1600" spc="-114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585373" y="1033984"/>
            <a:ext cx="785114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spc="20" dirty="0">
                <a:latin typeface="Verdana"/>
                <a:cs typeface="Verdana"/>
              </a:rPr>
              <a:t>Gunakan </a:t>
            </a:r>
            <a:r>
              <a:rPr sz="1400" spc="-20" dirty="0">
                <a:latin typeface="Verdana"/>
                <a:cs typeface="Verdana"/>
              </a:rPr>
              <a:t>visualisasi </a:t>
            </a:r>
            <a:r>
              <a:rPr sz="1400" spc="40" dirty="0">
                <a:latin typeface="Verdana"/>
                <a:cs typeface="Verdana"/>
              </a:rPr>
              <a:t>untuk </a:t>
            </a:r>
            <a:r>
              <a:rPr sz="1400" spc="25" dirty="0">
                <a:latin typeface="Verdana"/>
                <a:cs typeface="Verdana"/>
              </a:rPr>
              <a:t>melihat </a:t>
            </a:r>
            <a:r>
              <a:rPr sz="1400" spc="5" dirty="0">
                <a:latin typeface="Verdana"/>
                <a:cs typeface="Verdana"/>
              </a:rPr>
              <a:t>distribusi </a:t>
            </a:r>
            <a:r>
              <a:rPr sz="1400" spc="20" dirty="0">
                <a:latin typeface="Verdana"/>
                <a:cs typeface="Verdana"/>
              </a:rPr>
              <a:t>masing-masing </a:t>
            </a:r>
            <a:r>
              <a:rPr sz="1400" spc="30" dirty="0">
                <a:latin typeface="Verdana"/>
                <a:cs typeface="Verdana"/>
              </a:rPr>
              <a:t>kolom </a:t>
            </a:r>
            <a:r>
              <a:rPr sz="1400" spc="-30" dirty="0">
                <a:latin typeface="Verdana"/>
                <a:cs typeface="Verdana"/>
              </a:rPr>
              <a:t>(feature </a:t>
            </a:r>
            <a:r>
              <a:rPr sz="1400" spc="55" dirty="0">
                <a:latin typeface="Verdana"/>
                <a:cs typeface="Verdana"/>
              </a:rPr>
              <a:t>maupun  </a:t>
            </a:r>
            <a:r>
              <a:rPr sz="1400" spc="-45" dirty="0">
                <a:latin typeface="Verdana"/>
                <a:cs typeface="Verdana"/>
              </a:rPr>
              <a:t>target). </a:t>
            </a:r>
            <a:r>
              <a:rPr sz="1400" spc="-10" dirty="0">
                <a:latin typeface="Verdana"/>
                <a:cs typeface="Verdana"/>
              </a:rPr>
              <a:t>Tuliskan </a:t>
            </a:r>
            <a:r>
              <a:rPr sz="1400" spc="-5" dirty="0">
                <a:latin typeface="Verdana"/>
                <a:cs typeface="Verdana"/>
              </a:rPr>
              <a:t>hasil </a:t>
            </a:r>
            <a:r>
              <a:rPr sz="1400" spc="-30" dirty="0">
                <a:latin typeface="Verdana"/>
                <a:cs typeface="Verdana"/>
              </a:rPr>
              <a:t>observasinya, </a:t>
            </a:r>
            <a:r>
              <a:rPr sz="1400" spc="-5" dirty="0">
                <a:latin typeface="Verdana"/>
                <a:cs typeface="Verdana"/>
              </a:rPr>
              <a:t>misalnya </a:t>
            </a:r>
            <a:r>
              <a:rPr sz="1400" spc="-35" dirty="0">
                <a:latin typeface="Verdana"/>
                <a:cs typeface="Verdana"/>
              </a:rPr>
              <a:t>jika </a:t>
            </a:r>
            <a:r>
              <a:rPr sz="1400" spc="15" dirty="0">
                <a:latin typeface="Verdana"/>
                <a:cs typeface="Verdana"/>
              </a:rPr>
              <a:t>ada </a:t>
            </a:r>
            <a:r>
              <a:rPr sz="1400" spc="10" dirty="0">
                <a:latin typeface="Verdana"/>
                <a:cs typeface="Verdana"/>
              </a:rPr>
              <a:t>suatu </a:t>
            </a:r>
            <a:r>
              <a:rPr sz="1400" spc="30" dirty="0">
                <a:latin typeface="Verdana"/>
                <a:cs typeface="Verdana"/>
              </a:rPr>
              <a:t>kolom </a:t>
            </a:r>
            <a:r>
              <a:rPr sz="1400" spc="5" dirty="0">
                <a:latin typeface="Verdana"/>
                <a:cs typeface="Verdana"/>
              </a:rPr>
              <a:t>yang </a:t>
            </a:r>
            <a:r>
              <a:rPr sz="1400" spc="-5" dirty="0">
                <a:latin typeface="Verdana"/>
                <a:cs typeface="Verdana"/>
              </a:rPr>
              <a:t>distribusinya  </a:t>
            </a:r>
            <a:r>
              <a:rPr sz="1400" spc="15" dirty="0">
                <a:latin typeface="Verdana"/>
                <a:cs typeface="Verdana"/>
              </a:rPr>
              <a:t>menarik </a:t>
            </a:r>
            <a:r>
              <a:rPr sz="1400" spc="-25" dirty="0">
                <a:latin typeface="Verdana"/>
                <a:cs typeface="Verdana"/>
              </a:rPr>
              <a:t>(misal </a:t>
            </a:r>
            <a:r>
              <a:rPr sz="1400" spc="-20" dirty="0">
                <a:latin typeface="Verdana"/>
                <a:cs typeface="Verdana"/>
              </a:rPr>
              <a:t>skewed, </a:t>
            </a:r>
            <a:r>
              <a:rPr sz="1400" spc="5" dirty="0">
                <a:latin typeface="Verdana"/>
                <a:cs typeface="Verdana"/>
              </a:rPr>
              <a:t>bimodal, </a:t>
            </a:r>
            <a:r>
              <a:rPr sz="1400" spc="15" dirty="0">
                <a:latin typeface="Verdana"/>
                <a:cs typeface="Verdana"/>
              </a:rPr>
              <a:t>ada </a:t>
            </a:r>
            <a:r>
              <a:rPr sz="1400" spc="-25" dirty="0">
                <a:latin typeface="Verdana"/>
                <a:cs typeface="Verdana"/>
              </a:rPr>
              <a:t>outlier, </a:t>
            </a:r>
            <a:r>
              <a:rPr sz="1400" spc="15" dirty="0">
                <a:latin typeface="Verdana"/>
                <a:cs typeface="Verdana"/>
              </a:rPr>
              <a:t>ada </a:t>
            </a:r>
            <a:r>
              <a:rPr sz="1400" dirty="0">
                <a:latin typeface="Verdana"/>
                <a:cs typeface="Verdana"/>
              </a:rPr>
              <a:t>nilai </a:t>
            </a:r>
            <a:r>
              <a:rPr sz="1400" spc="5" dirty="0">
                <a:latin typeface="Verdana"/>
                <a:cs typeface="Verdana"/>
              </a:rPr>
              <a:t>yang </a:t>
            </a:r>
            <a:r>
              <a:rPr sz="1400" spc="15" dirty="0">
                <a:latin typeface="Verdana"/>
                <a:cs typeface="Verdana"/>
              </a:rPr>
              <a:t>mendominasi, </a:t>
            </a:r>
            <a:r>
              <a:rPr sz="1400" spc="-5" dirty="0">
                <a:latin typeface="Verdana"/>
                <a:cs typeface="Verdana"/>
              </a:rPr>
              <a:t>kategorinya  terlalu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banyak,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dsb).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Jelaskan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juga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apa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yang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harus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di-follow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up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saat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data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pre-processing.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461708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60" dirty="0"/>
              <a:t>2. </a:t>
            </a:r>
            <a:r>
              <a:rPr sz="2500" spc="-100" dirty="0"/>
              <a:t>Univariate Analysis </a:t>
            </a:r>
            <a:r>
              <a:rPr sz="1600" spc="-210" dirty="0">
                <a:solidFill>
                  <a:srgbClr val="0000FF"/>
                </a:solidFill>
              </a:rPr>
              <a:t>(25</a:t>
            </a:r>
            <a:r>
              <a:rPr sz="1600" spc="-114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585373" y="3004416"/>
            <a:ext cx="7851140" cy="979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 err="1">
                <a:latin typeface="Verdana"/>
                <a:cs typeface="Verdana"/>
              </a:rPr>
              <a:t>Untuk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distribusi</a:t>
            </a:r>
            <a:r>
              <a:rPr lang="en-US" sz="1400" dirty="0">
                <a:latin typeface="Verdana"/>
                <a:cs typeface="Verdana"/>
              </a:rPr>
              <a:t> data pada </a:t>
            </a:r>
            <a:r>
              <a:rPr lang="en-US" sz="1400" dirty="0" err="1">
                <a:latin typeface="Verdana"/>
                <a:cs typeface="Verdana"/>
              </a:rPr>
              <a:t>tipe</a:t>
            </a:r>
            <a:r>
              <a:rPr lang="en-US" sz="1400" dirty="0">
                <a:latin typeface="Verdana"/>
                <a:cs typeface="Verdana"/>
              </a:rPr>
              <a:t> data numerical, rata2 </a:t>
            </a:r>
            <a:r>
              <a:rPr lang="en-US" sz="1400" dirty="0" err="1">
                <a:latin typeface="Verdana"/>
                <a:cs typeface="Verdana"/>
              </a:rPr>
              <a:t>tipe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distirbusi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nya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adalah</a:t>
            </a:r>
            <a:r>
              <a:rPr lang="en-US" sz="1400" dirty="0">
                <a:latin typeface="Verdana"/>
                <a:cs typeface="Verdana"/>
              </a:rPr>
              <a:t> positively skewed. Karena </a:t>
            </a:r>
            <a:r>
              <a:rPr lang="en-US" sz="1400" dirty="0" err="1">
                <a:latin typeface="Verdana"/>
                <a:cs typeface="Verdana"/>
              </a:rPr>
              <a:t>hal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ini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maka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kedepannya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perlu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dilakukan</a:t>
            </a:r>
            <a:r>
              <a:rPr lang="en-US" sz="1400" dirty="0">
                <a:latin typeface="Verdana"/>
                <a:cs typeface="Verdana"/>
              </a:rPr>
              <a:t> feature transform </a:t>
            </a:r>
            <a:r>
              <a:rPr lang="en-US" sz="1400" dirty="0" err="1">
                <a:latin typeface="Verdana"/>
                <a:cs typeface="Verdana"/>
              </a:rPr>
              <a:t>supaya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persebaran</a:t>
            </a:r>
            <a:r>
              <a:rPr lang="en-US" sz="1400" dirty="0">
                <a:latin typeface="Verdana"/>
                <a:cs typeface="Verdana"/>
              </a:rPr>
              <a:t> data </a:t>
            </a:r>
            <a:r>
              <a:rPr lang="en-US" sz="1400" dirty="0" err="1">
                <a:latin typeface="Verdana"/>
                <a:cs typeface="Verdana"/>
              </a:rPr>
              <a:t>nya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mendekati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tipe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distribusi</a:t>
            </a:r>
            <a:r>
              <a:rPr lang="en-US" sz="1400" dirty="0">
                <a:latin typeface="Verdana"/>
                <a:cs typeface="Verdana"/>
              </a:rPr>
              <a:t> normal, </a:t>
            </a:r>
            <a:r>
              <a:rPr lang="en-US" sz="1400" dirty="0" err="1">
                <a:latin typeface="Verdana"/>
                <a:cs typeface="Verdana"/>
              </a:rPr>
              <a:t>baik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dengan</a:t>
            </a:r>
            <a:r>
              <a:rPr lang="en-US" sz="1400" dirty="0">
                <a:latin typeface="Verdana"/>
                <a:cs typeface="Verdana"/>
              </a:rPr>
              <a:t> normalization, standardization </a:t>
            </a:r>
            <a:r>
              <a:rPr lang="en-US" sz="1400" dirty="0" err="1">
                <a:latin typeface="Verdana"/>
                <a:cs typeface="Verdana"/>
              </a:rPr>
              <a:t>ataupun</a:t>
            </a:r>
            <a:r>
              <a:rPr lang="en-US" sz="1400" dirty="0">
                <a:latin typeface="Verdana"/>
                <a:cs typeface="Verdana"/>
              </a:rPr>
              <a:t> log transform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E514308-4946-4AEE-9139-383C6D2D45EB}"/>
              </a:ext>
            </a:extLst>
          </p:cNvPr>
          <p:cNvSpPr txBox="1"/>
          <p:nvPr/>
        </p:nvSpPr>
        <p:spPr>
          <a:xfrm>
            <a:off x="585373" y="1428750"/>
            <a:ext cx="7851140" cy="731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 err="1">
                <a:latin typeface="Verdana"/>
                <a:cs typeface="Verdana"/>
              </a:rPr>
              <a:t>Kemudian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terdapat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kemungkinan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nilai</a:t>
            </a:r>
            <a:r>
              <a:rPr lang="en-US" sz="1400" dirty="0">
                <a:latin typeface="Verdana"/>
                <a:cs typeface="Verdana"/>
              </a:rPr>
              <a:t> outlier pada Feature BILL_AMT dan PAY_AMT, </a:t>
            </a:r>
            <a:r>
              <a:rPr lang="en-US" sz="1400" dirty="0" err="1">
                <a:latin typeface="Verdana"/>
                <a:cs typeface="Verdana"/>
              </a:rPr>
              <a:t>maka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kedepannya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kemungkinan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nilai</a:t>
            </a:r>
            <a:r>
              <a:rPr lang="en-US" sz="1400" dirty="0">
                <a:latin typeface="Verdana"/>
                <a:cs typeface="Verdana"/>
              </a:rPr>
              <a:t> outlier </a:t>
            </a:r>
            <a:r>
              <a:rPr lang="en-US" sz="1400" dirty="0" err="1">
                <a:latin typeface="Verdana"/>
                <a:cs typeface="Verdana"/>
              </a:rPr>
              <a:t>ini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harus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dihapus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supaya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distibusi</a:t>
            </a:r>
            <a:r>
              <a:rPr lang="en-US" sz="1400" dirty="0">
                <a:latin typeface="Verdana"/>
                <a:cs typeface="Verdana"/>
              </a:rPr>
              <a:t> data </a:t>
            </a:r>
            <a:r>
              <a:rPr lang="en-US" sz="1400" dirty="0" err="1">
                <a:latin typeface="Verdana"/>
                <a:cs typeface="Verdana"/>
              </a:rPr>
              <a:t>nya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bisa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mendekati</a:t>
            </a:r>
            <a:r>
              <a:rPr lang="en-US" sz="1400" dirty="0">
                <a:latin typeface="Verdana"/>
                <a:cs typeface="Verdana"/>
              </a:rPr>
              <a:t> normal, </a:t>
            </a:r>
            <a:r>
              <a:rPr lang="en-US" sz="1400" dirty="0" err="1">
                <a:latin typeface="Verdana"/>
                <a:cs typeface="Verdana"/>
              </a:rPr>
              <a:t>baik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menggunakan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metode</a:t>
            </a:r>
            <a:r>
              <a:rPr lang="en-US" sz="1400" dirty="0">
                <a:latin typeface="Verdana"/>
                <a:cs typeface="Verdana"/>
              </a:rPr>
              <a:t> abs z score </a:t>
            </a:r>
            <a:r>
              <a:rPr lang="en-US" sz="1400" dirty="0" err="1">
                <a:latin typeface="Verdana"/>
                <a:cs typeface="Verdana"/>
              </a:rPr>
              <a:t>atau</a:t>
            </a:r>
            <a:r>
              <a:rPr lang="en-US" sz="1400" dirty="0">
                <a:latin typeface="Verdana"/>
                <a:cs typeface="Verdana"/>
              </a:rPr>
              <a:t> IQR</a:t>
            </a:r>
            <a:endParaRPr sz="1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1021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487553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65" dirty="0"/>
              <a:t>3. </a:t>
            </a:r>
            <a:r>
              <a:rPr sz="2500" spc="-85" dirty="0"/>
              <a:t>Multivariate </a:t>
            </a:r>
            <a:r>
              <a:rPr sz="2500" spc="-100" dirty="0"/>
              <a:t>Analysis </a:t>
            </a:r>
            <a:r>
              <a:rPr sz="1600" spc="-315" dirty="0">
                <a:solidFill>
                  <a:srgbClr val="0000FF"/>
                </a:solidFill>
              </a:rPr>
              <a:t>(15</a:t>
            </a:r>
            <a:r>
              <a:rPr sz="1600" spc="-85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080">
              <a:lnSpc>
                <a:spcPct val="114999"/>
              </a:lnSpc>
              <a:spcBef>
                <a:spcPts val="100"/>
              </a:spcBef>
            </a:pPr>
            <a:r>
              <a:rPr spc="15" dirty="0"/>
              <a:t>Lakukan</a:t>
            </a:r>
            <a:r>
              <a:rPr spc="-120" dirty="0"/>
              <a:t> </a:t>
            </a:r>
            <a:r>
              <a:rPr spc="-5" dirty="0"/>
              <a:t>multivariate</a:t>
            </a:r>
            <a:r>
              <a:rPr spc="-120" dirty="0"/>
              <a:t> </a:t>
            </a:r>
            <a:r>
              <a:rPr spc="-20" dirty="0"/>
              <a:t>analysis</a:t>
            </a:r>
            <a:r>
              <a:rPr spc="-120" dirty="0"/>
              <a:t> </a:t>
            </a:r>
            <a:r>
              <a:rPr spc="-20" dirty="0"/>
              <a:t>(seperti</a:t>
            </a:r>
            <a:r>
              <a:rPr spc="-120" dirty="0"/>
              <a:t> </a:t>
            </a:r>
            <a:r>
              <a:rPr spc="5" dirty="0"/>
              <a:t>correlation</a:t>
            </a:r>
            <a:r>
              <a:rPr spc="-114" dirty="0"/>
              <a:t> </a:t>
            </a:r>
            <a:r>
              <a:rPr spc="30" dirty="0"/>
              <a:t>heatmap</a:t>
            </a:r>
            <a:r>
              <a:rPr spc="-120" dirty="0"/>
              <a:t> </a:t>
            </a:r>
            <a:r>
              <a:rPr spc="40" dirty="0"/>
              <a:t>dan</a:t>
            </a:r>
            <a:r>
              <a:rPr spc="-120" dirty="0"/>
              <a:t> </a:t>
            </a:r>
            <a:r>
              <a:rPr spc="5" dirty="0"/>
              <a:t>category</a:t>
            </a:r>
            <a:r>
              <a:rPr spc="-120" dirty="0"/>
              <a:t> </a:t>
            </a:r>
            <a:r>
              <a:rPr spc="-25" dirty="0"/>
              <a:t>plots,</a:t>
            </a:r>
            <a:r>
              <a:rPr spc="-120" dirty="0"/>
              <a:t> </a:t>
            </a:r>
            <a:r>
              <a:rPr spc="-10" dirty="0"/>
              <a:t>sesuai</a:t>
            </a:r>
            <a:r>
              <a:rPr spc="-114" dirty="0"/>
              <a:t> </a:t>
            </a:r>
            <a:r>
              <a:rPr spc="5" dirty="0"/>
              <a:t>yang  </a:t>
            </a:r>
            <a:r>
              <a:rPr spc="-10" dirty="0"/>
              <a:t>diajarkan</a:t>
            </a:r>
            <a:r>
              <a:rPr spc="-130" dirty="0"/>
              <a:t> </a:t>
            </a:r>
            <a:r>
              <a:rPr spc="30" dirty="0"/>
              <a:t>di</a:t>
            </a:r>
            <a:r>
              <a:rPr spc="-130" dirty="0"/>
              <a:t> </a:t>
            </a:r>
            <a:r>
              <a:rPr spc="-70" dirty="0"/>
              <a:t>kelas).</a:t>
            </a:r>
            <a:r>
              <a:rPr spc="-130" dirty="0"/>
              <a:t> </a:t>
            </a:r>
            <a:r>
              <a:rPr spc="-10" dirty="0"/>
              <a:t>Tuliskan</a:t>
            </a:r>
            <a:r>
              <a:rPr spc="-130" dirty="0"/>
              <a:t> </a:t>
            </a:r>
            <a:r>
              <a:rPr spc="-5" dirty="0"/>
              <a:t>hasil</a:t>
            </a:r>
            <a:r>
              <a:rPr spc="-130" dirty="0"/>
              <a:t> </a:t>
            </a:r>
            <a:r>
              <a:rPr spc="-30" dirty="0"/>
              <a:t>observasinya,</a:t>
            </a:r>
            <a:r>
              <a:rPr spc="-130" dirty="0"/>
              <a:t> </a:t>
            </a:r>
            <a:r>
              <a:rPr spc="-40" dirty="0"/>
              <a:t>seperti:</a:t>
            </a:r>
          </a:p>
          <a:p>
            <a:pPr marL="572770" marR="153670" indent="-400050">
              <a:lnSpc>
                <a:spcPct val="114999"/>
              </a:lnSpc>
              <a:spcBef>
                <a:spcPts val="1200"/>
              </a:spcBef>
              <a:buAutoNum type="alphaUcPeriod"/>
              <a:tabLst>
                <a:tab pos="573405" algn="l"/>
                <a:tab pos="574040" algn="l"/>
              </a:tabLst>
            </a:pPr>
            <a:r>
              <a:rPr spc="30" dirty="0"/>
              <a:t>Bagaimana</a:t>
            </a:r>
            <a:r>
              <a:rPr spc="-125" dirty="0"/>
              <a:t> </a:t>
            </a:r>
            <a:r>
              <a:rPr spc="-15" dirty="0"/>
              <a:t>korelasi</a:t>
            </a:r>
            <a:r>
              <a:rPr spc="-125" dirty="0"/>
              <a:t> </a:t>
            </a:r>
            <a:r>
              <a:rPr spc="-15" dirty="0"/>
              <a:t>antara</a:t>
            </a:r>
            <a:r>
              <a:rPr spc="-120" dirty="0"/>
              <a:t> </a:t>
            </a:r>
            <a:r>
              <a:rPr spc="20" dirty="0"/>
              <a:t>masing-masing</a:t>
            </a:r>
            <a:r>
              <a:rPr spc="-125" dirty="0"/>
              <a:t> </a:t>
            </a:r>
            <a:r>
              <a:rPr spc="-5" dirty="0"/>
              <a:t>feature</a:t>
            </a:r>
            <a:r>
              <a:rPr spc="-125" dirty="0"/>
              <a:t> </a:t>
            </a:r>
            <a:r>
              <a:rPr spc="40" dirty="0"/>
              <a:t>dan</a:t>
            </a:r>
            <a:r>
              <a:rPr spc="-120" dirty="0"/>
              <a:t> </a:t>
            </a:r>
            <a:r>
              <a:rPr spc="-30" dirty="0"/>
              <a:t>label.</a:t>
            </a:r>
            <a:r>
              <a:rPr spc="-125" dirty="0"/>
              <a:t> </a:t>
            </a:r>
            <a:r>
              <a:rPr spc="-35" dirty="0"/>
              <a:t>Kira-kira</a:t>
            </a:r>
            <a:r>
              <a:rPr spc="-125" dirty="0"/>
              <a:t> </a:t>
            </a:r>
            <a:r>
              <a:rPr spc="-5" dirty="0"/>
              <a:t>feature</a:t>
            </a:r>
            <a:r>
              <a:rPr spc="-120" dirty="0"/>
              <a:t> </a:t>
            </a:r>
            <a:r>
              <a:rPr spc="35" dirty="0"/>
              <a:t>mana  </a:t>
            </a:r>
            <a:r>
              <a:rPr spc="-45" dirty="0"/>
              <a:t>saja</a:t>
            </a:r>
            <a:r>
              <a:rPr spc="-130" dirty="0"/>
              <a:t> </a:t>
            </a:r>
            <a:r>
              <a:rPr spc="5" dirty="0"/>
              <a:t>yang</a:t>
            </a:r>
            <a:r>
              <a:rPr spc="-135" dirty="0"/>
              <a:t> </a:t>
            </a:r>
            <a:r>
              <a:rPr spc="30" dirty="0"/>
              <a:t>paling</a:t>
            </a:r>
            <a:r>
              <a:rPr spc="-130" dirty="0"/>
              <a:t> </a:t>
            </a:r>
            <a:r>
              <a:rPr spc="-15" dirty="0"/>
              <a:t>relevan</a:t>
            </a:r>
            <a:r>
              <a:rPr spc="-130" dirty="0"/>
              <a:t> </a:t>
            </a:r>
            <a:r>
              <a:rPr spc="40" dirty="0"/>
              <a:t>dan</a:t>
            </a:r>
            <a:r>
              <a:rPr spc="-130" dirty="0"/>
              <a:t> </a:t>
            </a:r>
            <a:r>
              <a:rPr dirty="0"/>
              <a:t>harus</a:t>
            </a:r>
            <a:r>
              <a:rPr spc="-130" dirty="0"/>
              <a:t> </a:t>
            </a:r>
            <a:r>
              <a:rPr spc="15" dirty="0"/>
              <a:t>dipertahankan?</a:t>
            </a:r>
          </a:p>
          <a:p>
            <a:pPr marL="572770" marR="287020" indent="-400685">
              <a:lnSpc>
                <a:spcPct val="114999"/>
              </a:lnSpc>
              <a:buAutoNum type="alphaUcPeriod"/>
              <a:tabLst>
                <a:tab pos="573405" algn="l"/>
                <a:tab pos="574040" algn="l"/>
              </a:tabLst>
            </a:pPr>
            <a:r>
              <a:rPr spc="30" dirty="0"/>
              <a:t>Bagaimana</a:t>
            </a:r>
            <a:r>
              <a:rPr spc="-120" dirty="0"/>
              <a:t> </a:t>
            </a:r>
            <a:r>
              <a:rPr spc="-15" dirty="0"/>
              <a:t>korelasi</a:t>
            </a:r>
            <a:r>
              <a:rPr spc="-120" dirty="0"/>
              <a:t> </a:t>
            </a:r>
            <a:r>
              <a:rPr spc="-30" dirty="0"/>
              <a:t>antar-feature,</a:t>
            </a:r>
            <a:r>
              <a:rPr spc="-120" dirty="0"/>
              <a:t> </a:t>
            </a:r>
            <a:r>
              <a:rPr spc="10" dirty="0"/>
              <a:t>apakah</a:t>
            </a:r>
            <a:r>
              <a:rPr spc="-120" dirty="0"/>
              <a:t> </a:t>
            </a:r>
            <a:r>
              <a:rPr spc="15" dirty="0"/>
              <a:t>ada</a:t>
            </a:r>
            <a:r>
              <a:rPr spc="-120" dirty="0"/>
              <a:t> </a:t>
            </a:r>
            <a:r>
              <a:rPr spc="20" dirty="0"/>
              <a:t>pola</a:t>
            </a:r>
            <a:r>
              <a:rPr spc="-120" dirty="0"/>
              <a:t> </a:t>
            </a:r>
            <a:r>
              <a:rPr spc="5" dirty="0"/>
              <a:t>yang</a:t>
            </a:r>
            <a:r>
              <a:rPr spc="-120" dirty="0"/>
              <a:t> </a:t>
            </a:r>
            <a:r>
              <a:rPr spc="20" dirty="0"/>
              <a:t>menarik?</a:t>
            </a:r>
            <a:r>
              <a:rPr spc="-114" dirty="0"/>
              <a:t> </a:t>
            </a:r>
            <a:r>
              <a:rPr spc="30" dirty="0"/>
              <a:t>Apa</a:t>
            </a:r>
            <a:r>
              <a:rPr spc="-120" dirty="0"/>
              <a:t> </a:t>
            </a:r>
            <a:r>
              <a:rPr spc="5" dirty="0"/>
              <a:t>yang</a:t>
            </a:r>
            <a:r>
              <a:rPr spc="-120" dirty="0"/>
              <a:t> </a:t>
            </a:r>
            <a:r>
              <a:rPr spc="15" dirty="0"/>
              <a:t>perlu  dilakukan</a:t>
            </a:r>
            <a:r>
              <a:rPr spc="-135" dirty="0"/>
              <a:t> </a:t>
            </a:r>
            <a:r>
              <a:rPr spc="15" dirty="0"/>
              <a:t>terhadap</a:t>
            </a:r>
            <a:r>
              <a:rPr spc="-130" dirty="0"/>
              <a:t> </a:t>
            </a:r>
            <a:r>
              <a:rPr spc="-5" dirty="0"/>
              <a:t>feature</a:t>
            </a:r>
            <a:r>
              <a:rPr spc="-130" dirty="0"/>
              <a:t> </a:t>
            </a:r>
            <a:r>
              <a:rPr spc="25" dirty="0"/>
              <a:t>itu?</a:t>
            </a:r>
          </a:p>
          <a:p>
            <a:pPr marL="116205">
              <a:lnSpc>
                <a:spcPct val="100000"/>
              </a:lnSpc>
              <a:spcBef>
                <a:spcPts val="1450"/>
              </a:spcBef>
            </a:pPr>
            <a:r>
              <a:rPr spc="-350" dirty="0"/>
              <a:t>*</a:t>
            </a:r>
            <a:r>
              <a:rPr spc="-275" dirty="0"/>
              <a:t> </a:t>
            </a:r>
            <a:r>
              <a:rPr spc="-10" dirty="0"/>
              <a:t>Tuliskan</a:t>
            </a:r>
            <a:r>
              <a:rPr spc="-130" dirty="0"/>
              <a:t> </a:t>
            </a:r>
            <a:r>
              <a:rPr spc="5" dirty="0"/>
              <a:t>juga</a:t>
            </a:r>
            <a:r>
              <a:rPr spc="-125" dirty="0"/>
              <a:t> </a:t>
            </a:r>
            <a:r>
              <a:rPr spc="-35" dirty="0"/>
              <a:t>jika</a:t>
            </a:r>
            <a:r>
              <a:rPr spc="-130" dirty="0"/>
              <a:t> </a:t>
            </a:r>
            <a:r>
              <a:rPr spc="65" dirty="0"/>
              <a:t>memang</a:t>
            </a:r>
            <a:r>
              <a:rPr spc="-130" dirty="0"/>
              <a:t> </a:t>
            </a:r>
            <a:r>
              <a:rPr spc="15" dirty="0"/>
              <a:t>tidak</a:t>
            </a:r>
            <a:r>
              <a:rPr spc="-130" dirty="0"/>
              <a:t> </a:t>
            </a:r>
            <a:r>
              <a:rPr spc="15" dirty="0"/>
              <a:t>ada</a:t>
            </a:r>
            <a:r>
              <a:rPr spc="-130" dirty="0"/>
              <a:t> </a:t>
            </a:r>
            <a:r>
              <a:rPr spc="-5" dirty="0"/>
              <a:t>feature</a:t>
            </a:r>
            <a:r>
              <a:rPr spc="-125" dirty="0"/>
              <a:t> </a:t>
            </a:r>
            <a:r>
              <a:rPr spc="5" dirty="0"/>
              <a:t>yang</a:t>
            </a:r>
            <a:r>
              <a:rPr spc="-130" dirty="0"/>
              <a:t> </a:t>
            </a:r>
            <a:r>
              <a:rPr spc="10" dirty="0"/>
              <a:t>saling</a:t>
            </a:r>
            <a:r>
              <a:rPr spc="-130" dirty="0"/>
              <a:t> </a:t>
            </a:r>
            <a:r>
              <a:rPr spc="-10" dirty="0"/>
              <a:t>berkorelasi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487553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65" dirty="0"/>
              <a:t>3. </a:t>
            </a:r>
            <a:r>
              <a:rPr sz="2500" spc="-85" dirty="0"/>
              <a:t>Multivariate </a:t>
            </a:r>
            <a:r>
              <a:rPr sz="2500" spc="-100" dirty="0"/>
              <a:t>Analysis </a:t>
            </a:r>
            <a:r>
              <a:rPr sz="1600" spc="-315" dirty="0">
                <a:solidFill>
                  <a:srgbClr val="0000FF"/>
                </a:solidFill>
              </a:rPr>
              <a:t>(15</a:t>
            </a:r>
            <a:r>
              <a:rPr sz="1600" spc="-85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81426" y="1033984"/>
            <a:ext cx="8181147" cy="979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955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15" dirty="0"/>
              <a:t>Dari </a:t>
            </a:r>
            <a:r>
              <a:rPr lang="en-US" spc="15" dirty="0" err="1"/>
              <a:t>hasil</a:t>
            </a:r>
            <a:r>
              <a:rPr lang="en-US" spc="15" dirty="0"/>
              <a:t> </a:t>
            </a:r>
            <a:r>
              <a:rPr lang="en-US" spc="15" dirty="0" err="1"/>
              <a:t>visualisasi</a:t>
            </a:r>
            <a:r>
              <a:rPr lang="en-US" spc="15" dirty="0"/>
              <a:t> heatmap, </a:t>
            </a:r>
            <a:r>
              <a:rPr lang="en-US" spc="15" dirty="0" err="1"/>
              <a:t>untuk</a:t>
            </a:r>
            <a:r>
              <a:rPr lang="en-US" spc="15" dirty="0"/>
              <a:t> </a:t>
            </a:r>
            <a:r>
              <a:rPr lang="en-US" spc="15" dirty="0" err="1"/>
              <a:t>nilai</a:t>
            </a:r>
            <a:r>
              <a:rPr lang="en-US" spc="15" dirty="0"/>
              <a:t> </a:t>
            </a:r>
            <a:r>
              <a:rPr lang="en-US" spc="15" dirty="0" err="1"/>
              <a:t>koef</a:t>
            </a:r>
            <a:r>
              <a:rPr lang="en-US" spc="15" dirty="0"/>
              <a:t> r masing2 feature </a:t>
            </a:r>
            <a:r>
              <a:rPr lang="en-US" spc="15" dirty="0" err="1"/>
              <a:t>terhadap</a:t>
            </a:r>
            <a:r>
              <a:rPr lang="en-US" spc="15" dirty="0"/>
              <a:t> data target (</a:t>
            </a:r>
            <a:r>
              <a:rPr lang="en-US" spc="15" dirty="0" err="1"/>
              <a:t>default_payment_rate</a:t>
            </a:r>
            <a:r>
              <a:rPr lang="en-US" spc="15" dirty="0"/>
              <a:t>) </a:t>
            </a:r>
            <a:r>
              <a:rPr lang="en-US" spc="15" dirty="0" err="1"/>
              <a:t>nilainya</a:t>
            </a:r>
            <a:r>
              <a:rPr lang="en-US" spc="15" dirty="0"/>
              <a:t> &lt; 0,25. Hal </a:t>
            </a:r>
            <a:r>
              <a:rPr lang="en-US" spc="15" dirty="0" err="1"/>
              <a:t>ini</a:t>
            </a:r>
            <a:r>
              <a:rPr lang="en-US" spc="15" dirty="0"/>
              <a:t> </a:t>
            </a:r>
            <a:r>
              <a:rPr lang="en-US" spc="15" dirty="0" err="1"/>
              <a:t>kemungkinan</a:t>
            </a:r>
            <a:r>
              <a:rPr lang="en-US" spc="15" dirty="0"/>
              <a:t> </a:t>
            </a:r>
            <a:r>
              <a:rPr lang="en-US" spc="15" dirty="0" err="1"/>
              <a:t>dapat</a:t>
            </a:r>
            <a:r>
              <a:rPr lang="en-US" spc="15" dirty="0"/>
              <a:t> </a:t>
            </a:r>
            <a:r>
              <a:rPr lang="en-US" spc="15" dirty="0" err="1"/>
              <a:t>mengindikasikan</a:t>
            </a:r>
            <a:r>
              <a:rPr lang="en-US" spc="15" dirty="0"/>
              <a:t> </a:t>
            </a:r>
            <a:r>
              <a:rPr lang="en-US" spc="15" dirty="0" err="1"/>
              <a:t>bahwa</a:t>
            </a:r>
            <a:r>
              <a:rPr lang="en-US" spc="15" dirty="0"/>
              <a:t> data target </a:t>
            </a:r>
            <a:r>
              <a:rPr lang="en-US" spc="15" dirty="0" err="1"/>
              <a:t>tidak</a:t>
            </a:r>
            <a:r>
              <a:rPr lang="en-US" spc="15" dirty="0"/>
              <a:t> </a:t>
            </a:r>
            <a:r>
              <a:rPr lang="en-US" spc="15" dirty="0" err="1"/>
              <a:t>memiliki</a:t>
            </a:r>
            <a:r>
              <a:rPr lang="en-US" spc="15" dirty="0"/>
              <a:t> </a:t>
            </a:r>
            <a:r>
              <a:rPr lang="en-US" spc="15" dirty="0" err="1"/>
              <a:t>korelasi</a:t>
            </a:r>
            <a:r>
              <a:rPr lang="en-US" spc="15" dirty="0"/>
              <a:t> linier </a:t>
            </a:r>
            <a:r>
              <a:rPr lang="en-US" spc="15" dirty="0" err="1"/>
              <a:t>terhadapt</a:t>
            </a:r>
            <a:r>
              <a:rPr lang="en-US" spc="15" dirty="0"/>
              <a:t> feature </a:t>
            </a:r>
            <a:r>
              <a:rPr lang="en-US" spc="15" dirty="0" err="1"/>
              <a:t>numerikal</a:t>
            </a:r>
            <a:endParaRPr spc="-1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8CC7A53-DF34-6600-845A-7C9E7D29D4D2}"/>
              </a:ext>
            </a:extLst>
          </p:cNvPr>
          <p:cNvSpPr txBox="1">
            <a:spLocks/>
          </p:cNvSpPr>
          <p:nvPr/>
        </p:nvSpPr>
        <p:spPr>
          <a:xfrm>
            <a:off x="512374" y="2195294"/>
            <a:ext cx="8181147" cy="483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14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01955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kern="0" spc="15" dirty="0" err="1"/>
              <a:t>Terdapat</a:t>
            </a:r>
            <a:r>
              <a:rPr lang="en-US" kern="0" spc="15" dirty="0"/>
              <a:t> </a:t>
            </a:r>
            <a:r>
              <a:rPr lang="en-US" kern="0" spc="15" dirty="0" err="1"/>
              <a:t>kemungkinan</a:t>
            </a:r>
            <a:r>
              <a:rPr lang="en-US" kern="0" spc="15" dirty="0"/>
              <a:t> </a:t>
            </a:r>
            <a:r>
              <a:rPr lang="en-US" kern="0" spc="15" dirty="0" err="1"/>
              <a:t>indikasi</a:t>
            </a:r>
            <a:r>
              <a:rPr lang="en-US" kern="0" spc="15" dirty="0"/>
              <a:t> </a:t>
            </a:r>
            <a:r>
              <a:rPr lang="en-US" kern="0" spc="15" dirty="0" err="1"/>
              <a:t>korelasi</a:t>
            </a:r>
            <a:r>
              <a:rPr lang="en-US" kern="0" spc="15" dirty="0"/>
              <a:t> linier yang </a:t>
            </a:r>
            <a:r>
              <a:rPr lang="en-US" kern="0" spc="15" dirty="0" err="1"/>
              <a:t>cukup</a:t>
            </a:r>
            <a:r>
              <a:rPr lang="en-US" kern="0" spc="15" dirty="0"/>
              <a:t> </a:t>
            </a:r>
            <a:r>
              <a:rPr lang="en-US" kern="0" spc="15" dirty="0" err="1"/>
              <a:t>antara</a:t>
            </a:r>
            <a:r>
              <a:rPr lang="en-US" kern="0" spc="15" dirty="0"/>
              <a:t> feature </a:t>
            </a:r>
            <a:r>
              <a:rPr lang="en-US" kern="0" spc="15" dirty="0" err="1"/>
              <a:t>bill_amt</a:t>
            </a:r>
            <a:r>
              <a:rPr lang="en-US" kern="0" spc="15" dirty="0"/>
              <a:t> </a:t>
            </a:r>
            <a:r>
              <a:rPr lang="en-US" kern="0" spc="15" dirty="0" err="1"/>
              <a:t>dengan</a:t>
            </a:r>
            <a:r>
              <a:rPr lang="en-US" kern="0" spc="15" dirty="0"/>
              <a:t> </a:t>
            </a:r>
            <a:r>
              <a:rPr lang="en-US" kern="0" spc="15" dirty="0" err="1"/>
              <a:t>pay_amt</a:t>
            </a:r>
            <a:endParaRPr lang="en-US" kern="0" spc="-1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4D83CBF-AC89-876D-28AE-65A1E4B16C67}"/>
              </a:ext>
            </a:extLst>
          </p:cNvPr>
          <p:cNvSpPr txBox="1">
            <a:spLocks/>
          </p:cNvSpPr>
          <p:nvPr/>
        </p:nvSpPr>
        <p:spPr>
          <a:xfrm>
            <a:off x="481426" y="3028950"/>
            <a:ext cx="8181147" cy="979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14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01955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kern="0" spc="15" dirty="0"/>
              <a:t>Dari data </a:t>
            </a:r>
            <a:r>
              <a:rPr lang="en-US" kern="0" spc="15" dirty="0" err="1"/>
              <a:t>visualisasi</a:t>
            </a:r>
            <a:r>
              <a:rPr lang="en-US" kern="0" spc="15" dirty="0"/>
              <a:t> </a:t>
            </a:r>
            <a:r>
              <a:rPr lang="en-US" kern="0" spc="15" dirty="0" err="1"/>
              <a:t>antara</a:t>
            </a:r>
            <a:r>
              <a:rPr lang="en-US" kern="0" spc="15" dirty="0"/>
              <a:t> feature </a:t>
            </a:r>
            <a:r>
              <a:rPr lang="en-US" kern="0" spc="15" dirty="0" err="1"/>
              <a:t>tipe</a:t>
            </a:r>
            <a:r>
              <a:rPr lang="en-US" kern="0" spc="15" dirty="0"/>
              <a:t> data </a:t>
            </a:r>
            <a:r>
              <a:rPr lang="en-US" kern="0" spc="15" dirty="0" err="1"/>
              <a:t>kategorikal</a:t>
            </a:r>
            <a:r>
              <a:rPr lang="en-US" kern="0" spc="15" dirty="0"/>
              <a:t> “</a:t>
            </a:r>
            <a:r>
              <a:rPr lang="en-US" kern="0" spc="15" dirty="0" err="1"/>
              <a:t>edukasi</a:t>
            </a:r>
            <a:r>
              <a:rPr lang="en-US" kern="0" spc="15" dirty="0"/>
              <a:t>” dan “marital status”, </a:t>
            </a:r>
            <a:r>
              <a:rPr lang="en-US" kern="0" spc="15" dirty="0" err="1"/>
              <a:t>kita</a:t>
            </a:r>
            <a:r>
              <a:rPr lang="en-US" kern="0" spc="15" dirty="0"/>
              <a:t> </a:t>
            </a:r>
            <a:r>
              <a:rPr lang="en-US" kern="0" spc="15" dirty="0" err="1"/>
              <a:t>dapat</a:t>
            </a:r>
            <a:r>
              <a:rPr lang="en-US" kern="0" spc="15" dirty="0"/>
              <a:t> </a:t>
            </a:r>
            <a:r>
              <a:rPr lang="en-US" kern="0" spc="15" dirty="0" err="1"/>
              <a:t>mengetahui</a:t>
            </a:r>
            <a:r>
              <a:rPr lang="en-US" kern="0" spc="15" dirty="0"/>
              <a:t> </a:t>
            </a:r>
            <a:r>
              <a:rPr lang="en-US" kern="0" spc="15" dirty="0" err="1"/>
              <a:t>bahwa</a:t>
            </a:r>
            <a:r>
              <a:rPr lang="en-US" kern="0" spc="15" dirty="0"/>
              <a:t> user yang </a:t>
            </a:r>
            <a:r>
              <a:rPr lang="en-US" kern="0" spc="15" dirty="0" err="1"/>
              <a:t>tidak</a:t>
            </a:r>
            <a:r>
              <a:rPr lang="en-US" kern="0" spc="15" dirty="0"/>
              <a:t> </a:t>
            </a:r>
            <a:r>
              <a:rPr lang="en-US" kern="0" spc="15" dirty="0" err="1"/>
              <a:t>bisa</a:t>
            </a:r>
            <a:r>
              <a:rPr lang="en-US" kern="0" spc="15" dirty="0"/>
              <a:t> </a:t>
            </a:r>
            <a:r>
              <a:rPr lang="en-US" kern="0" spc="15" dirty="0" err="1"/>
              <a:t>membayar</a:t>
            </a:r>
            <a:r>
              <a:rPr lang="en-US" kern="0" spc="15" dirty="0"/>
              <a:t> </a:t>
            </a:r>
            <a:r>
              <a:rPr lang="en-US" kern="0" spc="15" dirty="0" err="1"/>
              <a:t>dengan</a:t>
            </a:r>
            <a:r>
              <a:rPr lang="en-US" kern="0" spc="15" dirty="0"/>
              <a:t> </a:t>
            </a:r>
            <a:r>
              <a:rPr lang="en-US" kern="0" spc="15" dirty="0" err="1"/>
              <a:t>jumlah</a:t>
            </a:r>
            <a:r>
              <a:rPr lang="en-US" kern="0" spc="15" dirty="0"/>
              <a:t> </a:t>
            </a:r>
            <a:r>
              <a:rPr lang="en-US" kern="0" spc="15" dirty="0" err="1"/>
              <a:t>tagihan</a:t>
            </a:r>
            <a:r>
              <a:rPr lang="en-US" kern="0" spc="15" dirty="0"/>
              <a:t> yang </a:t>
            </a:r>
            <a:r>
              <a:rPr lang="en-US" kern="0" spc="15" dirty="0" err="1"/>
              <a:t>sudah</a:t>
            </a:r>
            <a:r>
              <a:rPr lang="en-US" kern="0" spc="15" dirty="0"/>
              <a:t> </a:t>
            </a:r>
            <a:r>
              <a:rPr lang="en-US" kern="0" spc="15" dirty="0" err="1"/>
              <a:t>ditentukan</a:t>
            </a:r>
            <a:r>
              <a:rPr lang="en-US" kern="0" spc="15" dirty="0"/>
              <a:t> pada </a:t>
            </a:r>
            <a:r>
              <a:rPr lang="en-US" kern="0" spc="15" dirty="0" err="1"/>
              <a:t>bulan</a:t>
            </a:r>
            <a:r>
              <a:rPr lang="en-US" kern="0" spc="15" dirty="0"/>
              <a:t> </a:t>
            </a:r>
            <a:r>
              <a:rPr lang="en-US" kern="0" spc="15" dirty="0" err="1"/>
              <a:t>tertentu</a:t>
            </a:r>
            <a:r>
              <a:rPr lang="en-US" kern="0" spc="15" dirty="0"/>
              <a:t> paling </a:t>
            </a:r>
            <a:r>
              <a:rPr lang="en-US" kern="0" spc="15" dirty="0" err="1"/>
              <a:t>banyak</a:t>
            </a:r>
            <a:r>
              <a:rPr lang="en-US" kern="0" spc="15" dirty="0"/>
              <a:t> </a:t>
            </a:r>
            <a:r>
              <a:rPr lang="en-US" kern="0" spc="15" dirty="0" err="1"/>
              <a:t>adalah</a:t>
            </a:r>
            <a:r>
              <a:rPr lang="en-US" kern="0" spc="15" dirty="0"/>
              <a:t> user yang </a:t>
            </a:r>
            <a:r>
              <a:rPr lang="en-US" kern="0" spc="15" dirty="0" err="1"/>
              <a:t>masih</a:t>
            </a:r>
            <a:r>
              <a:rPr lang="en-US" kern="0" spc="15" dirty="0"/>
              <a:t> single </a:t>
            </a:r>
            <a:r>
              <a:rPr lang="en-US" kern="0" spc="15" dirty="0" err="1"/>
              <a:t>dengan</a:t>
            </a:r>
            <a:r>
              <a:rPr lang="en-US" kern="0" spc="15" dirty="0"/>
              <a:t> </a:t>
            </a:r>
            <a:r>
              <a:rPr lang="en-US" kern="0" spc="15" dirty="0" err="1"/>
              <a:t>tingkat</a:t>
            </a:r>
            <a:r>
              <a:rPr lang="en-US" kern="0" spc="15" dirty="0"/>
              <a:t> </a:t>
            </a:r>
            <a:r>
              <a:rPr lang="en-US" kern="0" spc="15" dirty="0" err="1"/>
              <a:t>pendidikan</a:t>
            </a:r>
            <a:r>
              <a:rPr lang="en-US" kern="0" spc="15" dirty="0"/>
              <a:t> </a:t>
            </a:r>
            <a:r>
              <a:rPr lang="en-US" kern="0" spc="15" dirty="0" err="1"/>
              <a:t>terakhir</a:t>
            </a:r>
            <a:r>
              <a:rPr lang="en-US" kern="0" spc="15" dirty="0"/>
              <a:t> university </a:t>
            </a:r>
            <a:endParaRPr lang="en-US" kern="0" spc="-10" dirty="0"/>
          </a:p>
        </p:txBody>
      </p:sp>
    </p:spTree>
    <p:extLst>
      <p:ext uri="{BB962C8B-B14F-4D97-AF65-F5344CB8AC3E}">
        <p14:creationId xmlns:p14="http://schemas.microsoft.com/office/powerpoint/2010/main" val="39759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1052</Words>
  <Application>Microsoft Office PowerPoint</Application>
  <PresentationFormat>On-screen Show (16:9)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Verdana</vt:lpstr>
      <vt:lpstr>Office Theme</vt:lpstr>
      <vt:lpstr>PowerPoint Presentation</vt:lpstr>
      <vt:lpstr>Estimasi Waktu Pengerjaan 3 - 5 jam</vt:lpstr>
      <vt:lpstr>Teknis Pengerjaan</vt:lpstr>
      <vt:lpstr>1. Descriptive Statistics (15 poin)</vt:lpstr>
      <vt:lpstr>1.  Descriptive Statistics (15 poin)</vt:lpstr>
      <vt:lpstr>2. Univariate Analysis (25 poin)</vt:lpstr>
      <vt:lpstr>2. Univariate Analysis (25 poin)</vt:lpstr>
      <vt:lpstr>3. Multivariate Analysis (15 poin)</vt:lpstr>
      <vt:lpstr>3. Multivariate Analysis (15 poin)</vt:lpstr>
      <vt:lpstr>PowerPoint Presentation</vt:lpstr>
      <vt:lpstr>PowerPoint Presentation</vt:lpstr>
      <vt:lpstr>5. Git (15 poin)</vt:lpstr>
      <vt:lpstr>Selamat Mengerjakan!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v3.0 - EDA.pptx</dc:title>
  <cp:lastModifiedBy>Yosi Setiadi</cp:lastModifiedBy>
  <cp:revision>5</cp:revision>
  <dcterms:created xsi:type="dcterms:W3CDTF">2023-03-17T11:39:04Z</dcterms:created>
  <dcterms:modified xsi:type="dcterms:W3CDTF">2023-03-19T10:33:13Z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2023-03-17T00:00:00Z</vt:filetime>
  </property>
</Properties>
</file>