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74" y="200448"/>
            <a:ext cx="81192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0303" y="2225797"/>
            <a:ext cx="616339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426" y="1033984"/>
            <a:ext cx="8181147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7" y="1339881"/>
            <a:ext cx="267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b="1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0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EDA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893108"/>
            <a:ext cx="288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Final </a:t>
            </a:r>
            <a:r>
              <a:rPr sz="2000" b="1" spc="-7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6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Selamat</a:t>
            </a:r>
            <a:r>
              <a:rPr spc="-320" dirty="0"/>
              <a:t> </a:t>
            </a:r>
            <a:r>
              <a:rPr spc="-170" dirty="0"/>
              <a:t>Mengerjakan!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23" y="724605"/>
            <a:ext cx="335089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/>
              <a:t>Estimasi </a:t>
            </a:r>
            <a:r>
              <a:rPr sz="1800" spc="-50" dirty="0"/>
              <a:t>Waktu</a:t>
            </a:r>
            <a:r>
              <a:rPr sz="1800" spc="-204" dirty="0"/>
              <a:t> </a:t>
            </a:r>
            <a:r>
              <a:rPr sz="1800" spc="-70" dirty="0"/>
              <a:t>Pengerjaan</a:t>
            </a:r>
            <a:endParaRPr sz="1800"/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spc="-215" dirty="0">
                <a:solidFill>
                  <a:srgbClr val="1154CC"/>
                </a:solidFill>
              </a:rPr>
              <a:t>3 </a:t>
            </a:r>
            <a:r>
              <a:rPr sz="1800" spc="-170" dirty="0">
                <a:solidFill>
                  <a:srgbClr val="1154CC"/>
                </a:solidFill>
              </a:rPr>
              <a:t>- </a:t>
            </a:r>
            <a:r>
              <a:rPr sz="1800" spc="-210" dirty="0">
                <a:solidFill>
                  <a:srgbClr val="1154CC"/>
                </a:solidFill>
              </a:rPr>
              <a:t>5</a:t>
            </a:r>
            <a:r>
              <a:rPr sz="1800" spc="45" dirty="0">
                <a:solidFill>
                  <a:srgbClr val="1154CC"/>
                </a:solidFill>
              </a:rPr>
              <a:t> </a:t>
            </a:r>
            <a:r>
              <a:rPr sz="1800" spc="-95" dirty="0">
                <a:solidFill>
                  <a:srgbClr val="1154CC"/>
                </a:solidFill>
              </a:rPr>
              <a:t>jam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41923" y="2128206"/>
            <a:ext cx="1482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Verdana"/>
                <a:cs typeface="Verdana"/>
              </a:rPr>
              <a:t>Jumlah</a:t>
            </a:r>
            <a:r>
              <a:rPr sz="1800" b="1" spc="-18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5</a:t>
            </a:r>
            <a:r>
              <a:rPr sz="1800" b="1" spc="-13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154CC"/>
                </a:solidFill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latin typeface="Verdana"/>
                <a:cs typeface="Verdana"/>
              </a:rPr>
              <a:t>Total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5"/>
              </a:spcBef>
            </a:pPr>
            <a:r>
              <a:rPr sz="1800" b="1" spc="-229" dirty="0">
                <a:solidFill>
                  <a:srgbClr val="1154CC"/>
                </a:solidFill>
                <a:latin typeface="Verdana"/>
                <a:cs typeface="Verdana"/>
              </a:rPr>
              <a:t>100</a:t>
            </a: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154CC"/>
                </a:solidFill>
                <a:latin typeface="Verdana"/>
                <a:cs typeface="Verdana"/>
              </a:rPr>
              <a:t>poin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398" y="1123647"/>
            <a:ext cx="420799" cy="42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398" y="2520769"/>
            <a:ext cx="420799" cy="4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98" y="3917892"/>
            <a:ext cx="420799" cy="42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3129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14" dirty="0"/>
              <a:t>Teknis</a:t>
            </a:r>
            <a:r>
              <a:rPr sz="2500" spc="-195" dirty="0"/>
              <a:t> </a:t>
            </a:r>
            <a:r>
              <a:rPr sz="2500" spc="-85" dirty="0"/>
              <a:t>Pengerjaan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67910" y="922460"/>
            <a:ext cx="818769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30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  <a:tab pos="400050" algn="l"/>
              </a:tabLst>
            </a:pPr>
            <a:r>
              <a:rPr sz="1400" dirty="0">
                <a:latin typeface="Verdana"/>
                <a:cs typeface="Verdana"/>
              </a:rPr>
              <a:t>Pekerjaan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dilakukan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secara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berkelompok,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sesuai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Final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399415" marR="955675" indent="-369570">
              <a:lnSpc>
                <a:spcPct val="105000"/>
              </a:lnSpc>
              <a:buFont typeface="Verdana"/>
              <a:buAutoNum type="arabicPeriod"/>
              <a:tabLst>
                <a:tab pos="399415" algn="l"/>
                <a:tab pos="400050" algn="l"/>
              </a:tabLst>
            </a:pPr>
            <a:r>
              <a:rPr sz="1400" b="1" spc="-50" dirty="0">
                <a:latin typeface="Verdana"/>
                <a:cs typeface="Verdana"/>
              </a:rPr>
              <a:t>Masing-masing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anggota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tetap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perlu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submit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ke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LMS</a:t>
            </a:r>
            <a:r>
              <a:rPr sz="1400" b="1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(jadi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bukan  </a:t>
            </a:r>
            <a:r>
              <a:rPr sz="1400" spc="-5" dirty="0">
                <a:latin typeface="Verdana"/>
                <a:cs typeface="Verdana"/>
              </a:rPr>
              <a:t>perwakilan)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</a:pPr>
            <a:endParaRPr sz="1500">
              <a:latin typeface="Verdana"/>
              <a:cs typeface="Verdana"/>
            </a:endParaRPr>
          </a:p>
          <a:p>
            <a:pPr marL="399415" indent="-36703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perlu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dikumpulkan:</a:t>
            </a:r>
            <a:endParaRPr sz="1400">
              <a:latin typeface="Verdana"/>
              <a:cs typeface="Verdana"/>
            </a:endParaRPr>
          </a:p>
          <a:p>
            <a:pPr marL="856615" marR="508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jupyter</a:t>
            </a:r>
            <a:r>
              <a:rPr sz="1400" b="1" spc="-7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notebook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(.ipynb)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berisi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source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code.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insights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30" dirty="0">
                <a:latin typeface="Verdana"/>
                <a:cs typeface="Verdana"/>
              </a:rPr>
              <a:t>ditemukan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sebagai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text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markdown.</a:t>
            </a:r>
            <a:endParaRPr sz="1400">
              <a:latin typeface="Verdana"/>
              <a:cs typeface="Verdana"/>
            </a:endParaRPr>
          </a:p>
          <a:p>
            <a:pPr marL="856615" marR="6604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 </a:t>
            </a:r>
            <a:r>
              <a:rPr sz="1400" b="1" spc="-65" dirty="0">
                <a:latin typeface="Verdana"/>
                <a:cs typeface="Verdana"/>
              </a:rPr>
              <a:t>laporan </a:t>
            </a:r>
            <a:r>
              <a:rPr sz="1400" b="1" spc="-50" dirty="0">
                <a:latin typeface="Verdana"/>
                <a:cs typeface="Verdana"/>
              </a:rPr>
              <a:t>homework </a:t>
            </a:r>
            <a:r>
              <a:rPr sz="1400" spc="-70" dirty="0">
                <a:latin typeface="Verdana"/>
                <a:cs typeface="Verdana"/>
              </a:rPr>
              <a:t>(.pdf)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berisi </a:t>
            </a:r>
            <a:r>
              <a:rPr sz="1400" spc="25" dirty="0">
                <a:latin typeface="Verdana"/>
                <a:cs typeface="Verdana"/>
              </a:rPr>
              <a:t>rangkuman </a:t>
            </a:r>
            <a:r>
              <a:rPr sz="1400" dirty="0">
                <a:latin typeface="Verdana"/>
                <a:cs typeface="Verdana"/>
              </a:rPr>
              <a:t>dari </a:t>
            </a:r>
            <a:r>
              <a:rPr sz="1400" spc="10" dirty="0">
                <a:latin typeface="Verdana"/>
                <a:cs typeface="Verdana"/>
              </a:rPr>
              <a:t>insight-insight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-5" dirty="0">
                <a:latin typeface="Verdana"/>
                <a:cs typeface="Verdana"/>
              </a:rPr>
              <a:t>diperoleh,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beserta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rekomendasinya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(rekomendasi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pre-processing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  </a:t>
            </a:r>
            <a:r>
              <a:rPr sz="1400" spc="15" dirty="0">
                <a:latin typeface="Verdana"/>
                <a:cs typeface="Verdana"/>
              </a:rPr>
              <a:t>rekomendasi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bisnis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insight).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500">
              <a:latin typeface="Verdana"/>
              <a:cs typeface="Verdana"/>
            </a:endParaRPr>
          </a:p>
          <a:p>
            <a:pPr marL="399415" indent="-38735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hasil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pengerjaanmu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melalui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LMS.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25" dirty="0">
                <a:latin typeface="Verdana"/>
                <a:cs typeface="Verdana"/>
              </a:rPr>
              <a:t>Masukkan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semua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dalam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b="1" spc="-450" dirty="0">
                <a:latin typeface="Verdana"/>
                <a:cs typeface="Verdana"/>
              </a:rPr>
              <a:t>1</a:t>
            </a:r>
            <a:r>
              <a:rPr sz="1400" b="1" spc="-4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ﬁle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dengan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format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b="1" spc="-140" dirty="0">
                <a:latin typeface="Verdana"/>
                <a:cs typeface="Verdana"/>
              </a:rPr>
              <a:t>ZIP</a:t>
            </a:r>
            <a:r>
              <a:rPr sz="1400" spc="-14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45" dirty="0">
                <a:latin typeface="Verdana"/>
                <a:cs typeface="Verdana"/>
              </a:rPr>
              <a:t>Nama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File:</a:t>
            </a:r>
            <a:endParaRPr sz="140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Courier New"/>
                <a:cs typeface="Courier New"/>
              </a:rPr>
              <a:t>EDA </a:t>
            </a:r>
            <a:r>
              <a:rPr sz="1400" b="1" dirty="0">
                <a:latin typeface="Courier New"/>
                <a:cs typeface="Courier New"/>
              </a:rPr>
              <a:t>- </a:t>
            </a:r>
            <a:r>
              <a:rPr sz="1400" b="1" spc="-5" dirty="0">
                <a:latin typeface="Courier New"/>
                <a:cs typeface="Courier New"/>
              </a:rPr>
              <a:t>&lt;Nama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Kelompok&gt;.zip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61682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 err="1">
                <a:latin typeface="Verdana"/>
                <a:cs typeface="Verdana"/>
              </a:rPr>
              <a:t>Gunakan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function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info</a:t>
            </a:r>
            <a:r>
              <a:rPr lang="en-US" sz="1400" b="1" spc="-470" dirty="0">
                <a:latin typeface="Courier New"/>
                <a:cs typeface="Courier New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describe</a:t>
            </a:r>
            <a:r>
              <a:rPr lang="en-US" sz="1400" b="1" spc="-480" dirty="0">
                <a:latin typeface="Courier New"/>
                <a:cs typeface="Courier New"/>
              </a:rPr>
              <a:t> </a:t>
            </a:r>
            <a:r>
              <a:rPr lang="en-US" sz="1400" spc="25" dirty="0">
                <a:latin typeface="Verdana"/>
                <a:cs typeface="Verdana"/>
              </a:rPr>
              <a:t>pada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dataset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dirty="0">
                <a:latin typeface="Verdana"/>
                <a:cs typeface="Verdana"/>
              </a:rPr>
              <a:t>ﬁnal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project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kalian.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Tuliskan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hasil</a:t>
            </a:r>
            <a:r>
              <a:rPr lang="en-US" sz="1400" spc="-5" dirty="0">
                <a:latin typeface="Verdana"/>
                <a:cs typeface="Verdana"/>
              </a:rPr>
              <a:t>  </a:t>
            </a:r>
            <a:r>
              <a:rPr lang="en-US" sz="1400" spc="-30" dirty="0" err="1">
                <a:latin typeface="Verdana"/>
                <a:cs typeface="Verdana"/>
              </a:rPr>
              <a:t>observasinya</a:t>
            </a:r>
            <a:r>
              <a:rPr lang="en-US" sz="1400" spc="-30" dirty="0">
                <a:latin typeface="Verdana"/>
                <a:cs typeface="Verdana"/>
              </a:rPr>
              <a:t>,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seperti</a:t>
            </a:r>
            <a:r>
              <a:rPr lang="en-US" sz="1400" spc="-40" dirty="0">
                <a:latin typeface="Verdana"/>
                <a:cs typeface="Verdana"/>
              </a:rPr>
              <a:t>:</a:t>
            </a:r>
            <a:endParaRPr lang="en-US" sz="1400" dirty="0">
              <a:latin typeface="Verdana"/>
              <a:cs typeface="Verdana"/>
            </a:endParaRPr>
          </a:p>
          <a:p>
            <a:pPr marL="469265" marR="508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dengan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sesuai</a:t>
            </a:r>
            <a:r>
              <a:rPr lang="en-US" sz="1400" spc="-40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atau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5" dirty="0" err="1">
                <a:latin typeface="Verdana"/>
                <a:cs typeface="Verdana"/>
              </a:rPr>
              <a:t>nama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isinya</a:t>
            </a:r>
            <a:r>
              <a:rPr lang="en-US" sz="1400" spc="-25" dirty="0">
                <a:latin typeface="Verdana"/>
                <a:cs typeface="Verdana"/>
              </a:rPr>
              <a:t> 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sesuai</a:t>
            </a:r>
            <a:r>
              <a:rPr lang="en-US" sz="1400" spc="-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kosong</a:t>
            </a:r>
            <a:r>
              <a:rPr lang="en-US" sz="1400" spc="25" dirty="0">
                <a:latin typeface="Verdana"/>
                <a:cs typeface="Verdana"/>
              </a:rPr>
              <a:t>?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Jika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ada</a:t>
            </a:r>
            <a:r>
              <a:rPr lang="en-US" sz="1400" spc="-45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apa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saja</a:t>
            </a:r>
            <a:r>
              <a:rPr lang="en-US" sz="1400" spc="-4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265" marR="1755775" indent="-396875">
              <a:lnSpc>
                <a:spcPct val="114999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summary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agak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aneh</a:t>
            </a:r>
            <a:r>
              <a:rPr lang="en-US" sz="1400" spc="15" dirty="0">
                <a:latin typeface="Verdana"/>
                <a:cs typeface="Verdana"/>
              </a:rPr>
              <a:t>?  </a:t>
            </a:r>
            <a:r>
              <a:rPr lang="en-US" sz="1400" spc="-25" dirty="0">
                <a:latin typeface="Verdana"/>
                <a:cs typeface="Verdana"/>
              </a:rPr>
              <a:t>(min/mean/median/max/unique/top/</a:t>
            </a:r>
            <a:r>
              <a:rPr lang="en-US" sz="1400" spc="-25" dirty="0" err="1">
                <a:latin typeface="Verdana"/>
                <a:cs typeface="Verdana"/>
              </a:rPr>
              <a:t>freq</a:t>
            </a:r>
            <a:r>
              <a:rPr lang="en-US" sz="1400" spc="-25" dirty="0">
                <a:latin typeface="Verdana"/>
                <a:cs typeface="Verdana"/>
              </a:rPr>
              <a:t>)</a:t>
            </a:r>
            <a:endParaRPr lang="en-US" sz="1400" dirty="0">
              <a:latin typeface="Verdana"/>
              <a:cs typeface="Verdana"/>
            </a:endParaRPr>
          </a:p>
          <a:p>
            <a:pPr marL="105410" marR="827405" indent="-93345">
              <a:lnSpc>
                <a:spcPct val="114999"/>
              </a:lnSpc>
              <a:spcBef>
                <a:spcPts val="1200"/>
              </a:spcBef>
            </a:pPr>
            <a:r>
              <a:rPr lang="en-US" sz="1400" spc="-350" dirty="0">
                <a:latin typeface="Verdana"/>
                <a:cs typeface="Verdana"/>
              </a:rPr>
              <a:t>*</a:t>
            </a:r>
            <a:r>
              <a:rPr lang="en-US" sz="1400" spc="-26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Untuk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masing-masing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jenis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observasi</a:t>
            </a:r>
            <a:r>
              <a:rPr lang="en-US" sz="1400" spc="-35" dirty="0">
                <a:latin typeface="Verdana"/>
                <a:cs typeface="Verdana"/>
              </a:rPr>
              <a:t>,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 err="1">
                <a:latin typeface="Verdana"/>
                <a:cs typeface="Verdana"/>
              </a:rPr>
              <a:t>tuliskan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juga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jika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tidak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masalah</a:t>
            </a:r>
            <a:r>
              <a:rPr lang="en-US" sz="1400" spc="-20" dirty="0">
                <a:latin typeface="Verdana"/>
                <a:cs typeface="Verdana"/>
              </a:rPr>
              <a:t>,  </a:t>
            </a:r>
            <a:r>
              <a:rPr lang="en-US" sz="1400" spc="5" dirty="0" err="1">
                <a:latin typeface="Verdana"/>
                <a:cs typeface="Verdana"/>
              </a:rPr>
              <a:t>misal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40" dirty="0" err="1">
                <a:latin typeface="Verdana"/>
                <a:cs typeface="Verdana"/>
              </a:rPr>
              <a:t>untuk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45" dirty="0">
                <a:latin typeface="Verdana"/>
                <a:cs typeface="Verdana"/>
              </a:rPr>
              <a:t>A: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5" dirty="0">
                <a:latin typeface="Verdana"/>
                <a:cs typeface="Verdana"/>
              </a:rPr>
              <a:t>“</a:t>
            </a:r>
            <a:r>
              <a:rPr lang="en-US" sz="1400" spc="-5" dirty="0" err="1">
                <a:latin typeface="Verdana"/>
                <a:cs typeface="Verdana"/>
              </a:rPr>
              <a:t>Semua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sudah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sesuai</a:t>
            </a:r>
            <a:r>
              <a:rPr lang="en-US" sz="1400" spc="-25" dirty="0">
                <a:latin typeface="Verdana"/>
                <a:cs typeface="Verdana"/>
              </a:rPr>
              <a:t>”</a:t>
            </a:r>
            <a:endParaRPr lang="en-US"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</a:t>
            </a:r>
            <a:r>
              <a:rPr lang="en-US" sz="2500" spc="-520" dirty="0"/>
              <a:t> </a:t>
            </a:r>
            <a:r>
              <a:rPr sz="2500" spc="-520" dirty="0"/>
              <a:t>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585373" y="742950"/>
            <a:ext cx="7616825" cy="221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>
                <a:latin typeface="Verdana"/>
                <a:cs typeface="Verdana"/>
              </a:rPr>
              <a:t>a.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pada dataset train </a:t>
            </a:r>
            <a:r>
              <a:rPr lang="en-US" sz="1400" spc="20" dirty="0" err="1">
                <a:latin typeface="Verdana"/>
                <a:cs typeface="Verdana"/>
              </a:rPr>
              <a:t>berupa</a:t>
            </a:r>
            <a:r>
              <a:rPr lang="en-US" sz="1400" spc="20" dirty="0">
                <a:latin typeface="Verdana"/>
                <a:cs typeface="Verdana"/>
              </a:rPr>
              <a:t> int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SEX, EDUCATION, MARRIAGE dan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juga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janggal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yaitu</a:t>
            </a:r>
            <a:r>
              <a:rPr lang="en-US" sz="1400" spc="20" dirty="0">
                <a:latin typeface="Verdana"/>
                <a:cs typeface="Verdana"/>
              </a:rPr>
              <a:t> PAY_0, </a:t>
            </a: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tersebut</a:t>
            </a:r>
            <a:r>
              <a:rPr lang="en-US" sz="1400" spc="20" dirty="0">
                <a:latin typeface="Verdana"/>
                <a:cs typeface="Verdana"/>
              </a:rPr>
              <a:t> salah input yang </a:t>
            </a:r>
            <a:r>
              <a:rPr lang="en-US" sz="1400" spc="20" dirty="0" err="1">
                <a:latin typeface="Verdana"/>
                <a:cs typeface="Verdana"/>
              </a:rPr>
              <a:t>seharusnya</a:t>
            </a:r>
            <a:r>
              <a:rPr lang="en-US" sz="1400" spc="20" dirty="0">
                <a:latin typeface="Verdana"/>
                <a:cs typeface="Verdana"/>
              </a:rPr>
              <a:t> PAY_1 </a:t>
            </a:r>
            <a:r>
              <a:rPr lang="en-US" sz="1400" spc="20" dirty="0" err="1">
                <a:latin typeface="Verdana"/>
                <a:cs typeface="Verdana"/>
              </a:rPr>
              <a:t>atau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bukan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keterangan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lebih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lanjut</a:t>
            </a:r>
            <a:r>
              <a:rPr lang="en-US" sz="1400" spc="20" dirty="0">
                <a:latin typeface="Verdana"/>
                <a:cs typeface="Verdana"/>
              </a:rPr>
              <a:t>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beberapa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value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dari</a:t>
            </a:r>
            <a:r>
              <a:rPr lang="en-US" sz="1400" spc="20" dirty="0">
                <a:latin typeface="Verdana"/>
                <a:cs typeface="Verdana"/>
              </a:rPr>
              <a:t> data Kaggle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 dan MARRIAGE, value -2 dan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 </a:t>
            </a:r>
            <a:r>
              <a:rPr lang="en-US" sz="1400" spc="20" dirty="0" err="1">
                <a:latin typeface="Verdana"/>
                <a:cs typeface="Verdana"/>
              </a:rPr>
              <a:t>serta</a:t>
            </a:r>
            <a:r>
              <a:rPr lang="en-US" sz="1400" spc="20" dirty="0">
                <a:latin typeface="Verdana"/>
                <a:cs typeface="Verdana"/>
              </a:rPr>
              <a:t> value yang </a:t>
            </a:r>
            <a:r>
              <a:rPr lang="en-US" sz="1400" spc="20" dirty="0" err="1">
                <a:latin typeface="Verdana"/>
                <a:cs typeface="Verdana"/>
              </a:rPr>
              <a:t>berbeda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dengan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sama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5 dan 6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AEEC9A-AC83-04F3-6740-0D44453B169B}"/>
              </a:ext>
            </a:extLst>
          </p:cNvPr>
          <p:cNvSpPr txBox="1"/>
          <p:nvPr/>
        </p:nvSpPr>
        <p:spPr>
          <a:xfrm>
            <a:off x="585373" y="3084870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b. </a:t>
            </a:r>
            <a:r>
              <a:rPr lang="en-US" sz="1400" dirty="0" err="1">
                <a:latin typeface="Verdana"/>
                <a:cs typeface="Verdana"/>
              </a:rPr>
              <a:t>Tidak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</a:t>
            </a:r>
            <a:r>
              <a:rPr lang="en-US" sz="1400" dirty="0">
                <a:latin typeface="Verdana"/>
                <a:cs typeface="Verdana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18336A-FB7B-3CB8-57DE-99ED62745729}"/>
              </a:ext>
            </a:extLst>
          </p:cNvPr>
          <p:cNvSpPr txBox="1"/>
          <p:nvPr/>
        </p:nvSpPr>
        <p:spPr>
          <a:xfrm>
            <a:off x="585372" y="3444709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c. Nilai/value negative pada </a:t>
            </a:r>
            <a:r>
              <a:rPr lang="en-US" sz="1400" dirty="0" err="1">
                <a:latin typeface="Verdana"/>
                <a:cs typeface="Verdana"/>
              </a:rPr>
              <a:t>kolom</a:t>
            </a:r>
            <a:r>
              <a:rPr lang="en-US" sz="1400" dirty="0">
                <a:latin typeface="Verdana"/>
                <a:cs typeface="Verdana"/>
              </a:rPr>
              <a:t> bill amount</a:t>
            </a:r>
          </a:p>
        </p:txBody>
      </p:sp>
    </p:spTree>
    <p:extLst>
      <p:ext uri="{BB962C8B-B14F-4D97-AF65-F5344CB8AC3E}">
        <p14:creationId xmlns:p14="http://schemas.microsoft.com/office/powerpoint/2010/main" val="40854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85114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20" dirty="0">
                <a:latin typeface="Verdana"/>
                <a:cs typeface="Verdana"/>
              </a:rPr>
              <a:t>Gunakan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25" dirty="0">
                <a:latin typeface="Verdana"/>
                <a:cs typeface="Verdana"/>
              </a:rPr>
              <a:t>melihat </a:t>
            </a:r>
            <a:r>
              <a:rPr sz="1400" spc="5" dirty="0">
                <a:latin typeface="Verdana"/>
                <a:cs typeface="Verdana"/>
              </a:rPr>
              <a:t>distribusi </a:t>
            </a:r>
            <a:r>
              <a:rPr sz="1400" spc="20" dirty="0">
                <a:latin typeface="Verdana"/>
                <a:cs typeface="Verdana"/>
              </a:rPr>
              <a:t>masing-masing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-30" dirty="0">
                <a:latin typeface="Verdana"/>
                <a:cs typeface="Verdana"/>
              </a:rPr>
              <a:t>(feature </a:t>
            </a:r>
            <a:r>
              <a:rPr sz="1400" spc="55" dirty="0">
                <a:latin typeface="Verdana"/>
                <a:cs typeface="Verdana"/>
              </a:rPr>
              <a:t>maupun  </a:t>
            </a:r>
            <a:r>
              <a:rPr sz="1400" spc="-45" dirty="0">
                <a:latin typeface="Verdana"/>
                <a:cs typeface="Verdana"/>
              </a:rPr>
              <a:t>target). </a:t>
            </a:r>
            <a:r>
              <a:rPr sz="1400" spc="-10" dirty="0">
                <a:latin typeface="Verdana"/>
                <a:cs typeface="Verdana"/>
              </a:rPr>
              <a:t>Tuliskan </a:t>
            </a:r>
            <a:r>
              <a:rPr sz="1400" spc="-5" dirty="0">
                <a:latin typeface="Verdana"/>
                <a:cs typeface="Verdana"/>
              </a:rPr>
              <a:t>hasil </a:t>
            </a:r>
            <a:r>
              <a:rPr sz="1400" spc="-30" dirty="0">
                <a:latin typeface="Verdana"/>
                <a:cs typeface="Verdana"/>
              </a:rPr>
              <a:t>observasinya, </a:t>
            </a:r>
            <a:r>
              <a:rPr sz="1400" spc="-5" dirty="0">
                <a:latin typeface="Verdana"/>
                <a:cs typeface="Verdana"/>
              </a:rPr>
              <a:t>misalnya </a:t>
            </a:r>
            <a:r>
              <a:rPr sz="1400" spc="-35" dirty="0">
                <a:latin typeface="Verdana"/>
                <a:cs typeface="Verdana"/>
              </a:rPr>
              <a:t>jika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10" dirty="0">
                <a:latin typeface="Verdana"/>
                <a:cs typeface="Verdana"/>
              </a:rPr>
              <a:t>suatu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distribusinya  </a:t>
            </a:r>
            <a:r>
              <a:rPr sz="1400" spc="15" dirty="0">
                <a:latin typeface="Verdana"/>
                <a:cs typeface="Verdana"/>
              </a:rPr>
              <a:t>menarik </a:t>
            </a:r>
            <a:r>
              <a:rPr sz="1400" spc="-25" dirty="0">
                <a:latin typeface="Verdana"/>
                <a:cs typeface="Verdana"/>
              </a:rPr>
              <a:t>(misal </a:t>
            </a:r>
            <a:r>
              <a:rPr sz="1400" spc="-20" dirty="0">
                <a:latin typeface="Verdana"/>
                <a:cs typeface="Verdana"/>
              </a:rPr>
              <a:t>skewed, </a:t>
            </a:r>
            <a:r>
              <a:rPr sz="1400" spc="5" dirty="0">
                <a:latin typeface="Verdana"/>
                <a:cs typeface="Verdana"/>
              </a:rPr>
              <a:t>bimodal,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-25" dirty="0">
                <a:latin typeface="Verdana"/>
                <a:cs typeface="Verdana"/>
              </a:rPr>
              <a:t>outlier,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dirty="0">
                <a:latin typeface="Verdana"/>
                <a:cs typeface="Verdana"/>
              </a:rPr>
              <a:t>nilai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15" dirty="0">
                <a:latin typeface="Verdana"/>
                <a:cs typeface="Verdana"/>
              </a:rPr>
              <a:t>mendominasi, </a:t>
            </a:r>
            <a:r>
              <a:rPr sz="1400" spc="-5" dirty="0">
                <a:latin typeface="Verdana"/>
                <a:cs typeface="Verdana"/>
              </a:rPr>
              <a:t>kategorinya  terlalu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banyak,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dsb).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Jelaskan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apa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harus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di-follow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data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pre-processing.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>
              <a:lnSpc>
                <a:spcPct val="114999"/>
              </a:lnSpc>
              <a:spcBef>
                <a:spcPts val="100"/>
              </a:spcBef>
            </a:pPr>
            <a:r>
              <a:rPr spc="15" dirty="0"/>
              <a:t>Lakukan</a:t>
            </a:r>
            <a:r>
              <a:rPr spc="-120" dirty="0"/>
              <a:t> </a:t>
            </a:r>
            <a:r>
              <a:rPr spc="-5" dirty="0"/>
              <a:t>multivariate</a:t>
            </a:r>
            <a:r>
              <a:rPr spc="-120" dirty="0"/>
              <a:t> </a:t>
            </a:r>
            <a:r>
              <a:rPr spc="-20" dirty="0"/>
              <a:t>analysis</a:t>
            </a:r>
            <a:r>
              <a:rPr spc="-120" dirty="0"/>
              <a:t> </a:t>
            </a:r>
            <a:r>
              <a:rPr spc="-20" dirty="0"/>
              <a:t>(seperti</a:t>
            </a:r>
            <a:r>
              <a:rPr spc="-120" dirty="0"/>
              <a:t> </a:t>
            </a:r>
            <a:r>
              <a:rPr spc="5" dirty="0"/>
              <a:t>correlation</a:t>
            </a:r>
            <a:r>
              <a:rPr spc="-114" dirty="0"/>
              <a:t> </a:t>
            </a:r>
            <a:r>
              <a:rPr spc="30" dirty="0"/>
              <a:t>heatmap</a:t>
            </a:r>
            <a:r>
              <a:rPr spc="-120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5" dirty="0"/>
              <a:t>category</a:t>
            </a:r>
            <a:r>
              <a:rPr spc="-120" dirty="0"/>
              <a:t> </a:t>
            </a:r>
            <a:r>
              <a:rPr spc="-25" dirty="0"/>
              <a:t>plots,</a:t>
            </a:r>
            <a:r>
              <a:rPr spc="-120" dirty="0"/>
              <a:t> </a:t>
            </a:r>
            <a:r>
              <a:rPr spc="-10" dirty="0"/>
              <a:t>sesuai</a:t>
            </a:r>
            <a:r>
              <a:rPr spc="-114" dirty="0"/>
              <a:t> </a:t>
            </a:r>
            <a:r>
              <a:rPr spc="5" dirty="0"/>
              <a:t>yang  </a:t>
            </a:r>
            <a:r>
              <a:rPr spc="-10" dirty="0"/>
              <a:t>diajarkan</a:t>
            </a:r>
            <a:r>
              <a:rPr spc="-130" dirty="0"/>
              <a:t> </a:t>
            </a:r>
            <a:r>
              <a:rPr spc="30" dirty="0"/>
              <a:t>di</a:t>
            </a:r>
            <a:r>
              <a:rPr spc="-130" dirty="0"/>
              <a:t> </a:t>
            </a:r>
            <a:r>
              <a:rPr spc="-70" dirty="0"/>
              <a:t>kelas).</a:t>
            </a:r>
            <a:r>
              <a:rPr spc="-130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-5" dirty="0"/>
              <a:t>hasil</a:t>
            </a:r>
            <a:r>
              <a:rPr spc="-130" dirty="0"/>
              <a:t> </a:t>
            </a:r>
            <a:r>
              <a:rPr spc="-30" dirty="0"/>
              <a:t>observasinya,</a:t>
            </a:r>
            <a:r>
              <a:rPr spc="-130" dirty="0"/>
              <a:t> </a:t>
            </a:r>
            <a:r>
              <a:rPr spc="-40" dirty="0"/>
              <a:t>seperti:</a:t>
            </a:r>
          </a:p>
          <a:p>
            <a:pPr marL="572770" marR="15367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5" dirty="0"/>
              <a:t> </a:t>
            </a:r>
            <a:r>
              <a:rPr spc="-15" dirty="0"/>
              <a:t>korelasi</a:t>
            </a:r>
            <a:r>
              <a:rPr spc="-125" dirty="0"/>
              <a:t> </a:t>
            </a:r>
            <a:r>
              <a:rPr spc="-15" dirty="0"/>
              <a:t>antara</a:t>
            </a:r>
            <a:r>
              <a:rPr spc="-120" dirty="0"/>
              <a:t> </a:t>
            </a:r>
            <a:r>
              <a:rPr spc="20" dirty="0"/>
              <a:t>masing-masing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-30" dirty="0"/>
              <a:t>label.</a:t>
            </a:r>
            <a:r>
              <a:rPr spc="-125" dirty="0"/>
              <a:t> </a:t>
            </a:r>
            <a:r>
              <a:rPr spc="-35" dirty="0"/>
              <a:t>Kira-kira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0" dirty="0"/>
              <a:t> </a:t>
            </a:r>
            <a:r>
              <a:rPr spc="35" dirty="0"/>
              <a:t>mana  </a:t>
            </a:r>
            <a:r>
              <a:rPr spc="-45" dirty="0"/>
              <a:t>saja</a:t>
            </a:r>
            <a:r>
              <a:rPr spc="-130" dirty="0"/>
              <a:t> </a:t>
            </a:r>
            <a:r>
              <a:rPr spc="5" dirty="0"/>
              <a:t>yang</a:t>
            </a:r>
            <a:r>
              <a:rPr spc="-135" dirty="0"/>
              <a:t> </a:t>
            </a:r>
            <a:r>
              <a:rPr spc="30" dirty="0"/>
              <a:t>paling</a:t>
            </a:r>
            <a:r>
              <a:rPr spc="-130" dirty="0"/>
              <a:t> </a:t>
            </a:r>
            <a:r>
              <a:rPr spc="-15" dirty="0"/>
              <a:t>relevan</a:t>
            </a:r>
            <a:r>
              <a:rPr spc="-130" dirty="0"/>
              <a:t> </a:t>
            </a:r>
            <a:r>
              <a:rPr spc="40" dirty="0"/>
              <a:t>dan</a:t>
            </a:r>
            <a:r>
              <a:rPr spc="-130" dirty="0"/>
              <a:t> </a:t>
            </a:r>
            <a:r>
              <a:rPr dirty="0"/>
              <a:t>harus</a:t>
            </a:r>
            <a:r>
              <a:rPr spc="-130" dirty="0"/>
              <a:t> </a:t>
            </a:r>
            <a:r>
              <a:rPr spc="15" dirty="0"/>
              <a:t>dipertahankan?</a:t>
            </a:r>
          </a:p>
          <a:p>
            <a:pPr marL="572770" marR="287020" indent="-400685">
              <a:lnSpc>
                <a:spcPct val="114999"/>
              </a:lnSpc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0" dirty="0"/>
              <a:t> </a:t>
            </a:r>
            <a:r>
              <a:rPr spc="-15" dirty="0"/>
              <a:t>korelasi</a:t>
            </a:r>
            <a:r>
              <a:rPr spc="-120" dirty="0"/>
              <a:t> </a:t>
            </a:r>
            <a:r>
              <a:rPr spc="-30" dirty="0"/>
              <a:t>antar-feature,</a:t>
            </a:r>
            <a:r>
              <a:rPr spc="-120" dirty="0"/>
              <a:t> </a:t>
            </a:r>
            <a:r>
              <a:rPr spc="10" dirty="0"/>
              <a:t>apakah</a:t>
            </a:r>
            <a:r>
              <a:rPr spc="-120" dirty="0"/>
              <a:t> </a:t>
            </a:r>
            <a:r>
              <a:rPr spc="15" dirty="0"/>
              <a:t>ada</a:t>
            </a:r>
            <a:r>
              <a:rPr spc="-120" dirty="0"/>
              <a:t> </a:t>
            </a:r>
            <a:r>
              <a:rPr spc="20" dirty="0"/>
              <a:t>pola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20" dirty="0"/>
              <a:t>menarik?</a:t>
            </a:r>
            <a:r>
              <a:rPr spc="-114" dirty="0"/>
              <a:t> </a:t>
            </a:r>
            <a:r>
              <a:rPr spc="30" dirty="0"/>
              <a:t>Apa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15" dirty="0"/>
              <a:t>perlu  dilakukan</a:t>
            </a:r>
            <a:r>
              <a:rPr spc="-135" dirty="0"/>
              <a:t> </a:t>
            </a:r>
            <a:r>
              <a:rPr spc="15" dirty="0"/>
              <a:t>terhadap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30" dirty="0"/>
              <a:t> </a:t>
            </a:r>
            <a:r>
              <a:rPr spc="25" dirty="0"/>
              <a:t>itu?</a:t>
            </a:r>
          </a:p>
          <a:p>
            <a:pPr marL="116205">
              <a:lnSpc>
                <a:spcPct val="100000"/>
              </a:lnSpc>
              <a:spcBef>
                <a:spcPts val="1450"/>
              </a:spcBef>
            </a:pPr>
            <a:r>
              <a:rPr spc="-350" dirty="0"/>
              <a:t>*</a:t>
            </a:r>
            <a:r>
              <a:rPr spc="-275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5" dirty="0"/>
              <a:t>juga</a:t>
            </a:r>
            <a:r>
              <a:rPr spc="-125" dirty="0"/>
              <a:t> </a:t>
            </a:r>
            <a:r>
              <a:rPr spc="-35" dirty="0"/>
              <a:t>jika</a:t>
            </a:r>
            <a:r>
              <a:rPr spc="-130" dirty="0"/>
              <a:t> </a:t>
            </a:r>
            <a:r>
              <a:rPr spc="65" dirty="0"/>
              <a:t>memang</a:t>
            </a:r>
            <a:r>
              <a:rPr spc="-130" dirty="0"/>
              <a:t> </a:t>
            </a:r>
            <a:r>
              <a:rPr spc="15" dirty="0"/>
              <a:t>tidak</a:t>
            </a:r>
            <a:r>
              <a:rPr spc="-130" dirty="0"/>
              <a:t> </a:t>
            </a:r>
            <a:r>
              <a:rPr spc="15" dirty="0"/>
              <a:t>ada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5" dirty="0"/>
              <a:t>yang</a:t>
            </a:r>
            <a:r>
              <a:rPr spc="-130" dirty="0"/>
              <a:t> </a:t>
            </a:r>
            <a:r>
              <a:rPr spc="10" dirty="0"/>
              <a:t>saling</a:t>
            </a:r>
            <a:r>
              <a:rPr spc="-130" dirty="0"/>
              <a:t> </a:t>
            </a:r>
            <a:r>
              <a:rPr spc="-10" dirty="0"/>
              <a:t>berkorelasi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3" y="1033984"/>
            <a:ext cx="771398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Selain </a:t>
            </a:r>
            <a:r>
              <a:rPr sz="1400" spc="-5" dirty="0">
                <a:latin typeface="Verdana"/>
                <a:cs typeface="Verdana"/>
              </a:rPr>
              <a:t>EDA, </a:t>
            </a:r>
            <a:r>
              <a:rPr sz="1400" spc="10" dirty="0">
                <a:latin typeface="Verdana"/>
                <a:cs typeface="Verdana"/>
              </a:rPr>
              <a:t>lakukan </a:t>
            </a:r>
            <a:r>
              <a:rPr sz="1400" spc="5" dirty="0">
                <a:latin typeface="Verdana"/>
                <a:cs typeface="Verdana"/>
              </a:rPr>
              <a:t>juga </a:t>
            </a:r>
            <a:r>
              <a:rPr sz="1400" spc="10" dirty="0">
                <a:latin typeface="Verdana"/>
                <a:cs typeface="Verdana"/>
              </a:rPr>
              <a:t>beberapa </a:t>
            </a:r>
            <a:r>
              <a:rPr sz="1400" spc="-15" dirty="0">
                <a:latin typeface="Verdana"/>
                <a:cs typeface="Verdana"/>
              </a:rPr>
              <a:t>analisis </a:t>
            </a:r>
            <a:r>
              <a:rPr sz="1400" spc="40" dirty="0">
                <a:latin typeface="Verdana"/>
                <a:cs typeface="Verdana"/>
              </a:rPr>
              <a:t>dan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45" dirty="0">
                <a:latin typeface="Verdana"/>
                <a:cs typeface="Verdana"/>
              </a:rPr>
              <a:t>menemukan </a:t>
            </a:r>
            <a:r>
              <a:rPr sz="1400" spc="10" dirty="0">
                <a:latin typeface="Verdana"/>
                <a:cs typeface="Verdana"/>
              </a:rPr>
              <a:t>suatu 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minimal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berdasarkan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jelaskan  </a:t>
            </a:r>
            <a:r>
              <a:rPr sz="1400" spc="5" dirty="0">
                <a:latin typeface="Verdana"/>
                <a:cs typeface="Verdana"/>
              </a:rPr>
              <a:t>rekomendasinya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bisnis.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18643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5. </a:t>
            </a:r>
            <a:r>
              <a:rPr sz="2500" spc="-75" dirty="0"/>
              <a:t>Git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9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941309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565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project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teman-teman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sebuah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git.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Berkolaborasilah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jika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ada  </a:t>
            </a:r>
            <a:r>
              <a:rPr sz="1400" spc="30" dirty="0">
                <a:latin typeface="Verdana"/>
                <a:cs typeface="Verdana"/>
              </a:rPr>
              <a:t>perubahan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version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waktu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waktu.</a:t>
            </a:r>
            <a:endParaRPr sz="1400">
              <a:latin typeface="Verdana"/>
              <a:cs typeface="Verdana"/>
            </a:endParaRPr>
          </a:p>
          <a:p>
            <a:pPr marL="469900" indent="-400050">
              <a:lnSpc>
                <a:spcPct val="100000"/>
              </a:lnSpc>
              <a:spcBef>
                <a:spcPts val="14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Buat </a:t>
            </a:r>
            <a:r>
              <a:rPr sz="1400" dirty="0">
                <a:latin typeface="Verdana"/>
                <a:cs typeface="Verdana"/>
              </a:rPr>
              <a:t>Repository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endParaRPr sz="140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atau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pengerjaan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lainnya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pada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spc="45" dirty="0">
                <a:latin typeface="Verdana"/>
                <a:cs typeface="Verdana"/>
              </a:rPr>
              <a:t>Untuk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README,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dapat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merupakan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summary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didapatkan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611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Office Theme</vt:lpstr>
      <vt:lpstr>PowerPoint Presentation</vt:lpstr>
      <vt:lpstr>Estimasi Waktu Pengerjaan 3 - 5 jam</vt:lpstr>
      <vt:lpstr>Teknis Pengerjaan</vt:lpstr>
      <vt:lpstr>1. Descriptive Statistics (15 poin)</vt:lpstr>
      <vt:lpstr>1.  Descriptive Statistics (15 poin)</vt:lpstr>
      <vt:lpstr>2. Univariate Analysis (25 poin)</vt:lpstr>
      <vt:lpstr>3. Multivariate Analysis (15 poin)</vt:lpstr>
      <vt:lpstr>PowerPoint Presentation</vt:lpstr>
      <vt:lpstr>5. Git (15 poin)</vt:lpstr>
      <vt:lpstr>Selamat Mengerjakan!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v3.0 - EDA.pptx</dc:title>
  <cp:lastModifiedBy>Muhammad Iqbal Mudzakky</cp:lastModifiedBy>
  <cp:revision>1</cp:revision>
  <dcterms:created xsi:type="dcterms:W3CDTF">2023-03-17T11:39:04Z</dcterms:created>
  <dcterms:modified xsi:type="dcterms:W3CDTF">2023-03-17T12:03:01Z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2023-03-17T00:00:00Z</vt:filetime>
  </property>
</Properties>
</file>