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8" r:id="rId3"/>
    <p:sldId id="259" r:id="rId4"/>
    <p:sldId id="263" r:id="rId5"/>
    <p:sldId id="296" r:id="rId6"/>
    <p:sldId id="261" r:id="rId7"/>
    <p:sldId id="298" r:id="rId8"/>
    <p:sldId id="299" r:id="rId9"/>
    <p:sldId id="300" r:id="rId10"/>
    <p:sldId id="303" r:id="rId11"/>
    <p:sldId id="301" r:id="rId12"/>
    <p:sldId id="302" r:id="rId13"/>
    <p:sldId id="304" r:id="rId14"/>
    <p:sldId id="260" r:id="rId15"/>
    <p:sldId id="297" r:id="rId16"/>
    <p:sldId id="262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5143500" type="screen16x9"/>
  <p:notesSz cx="6858000" cy="9144000"/>
  <p:embeddedFontLst>
    <p:embeddedFont>
      <p:font typeface="Lora" panose="020B0604020202020204" charset="0"/>
      <p:regular r:id="rId51"/>
      <p:bold r:id="rId52"/>
      <p:italic r:id="rId53"/>
      <p:boldItalic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Quattrocento Sans" panose="020B0604020202020204" charset="0"/>
      <p:regular r:id="rId59"/>
      <p:bold r:id="rId60"/>
      <p:italic r:id="rId61"/>
      <p:boldItalic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>
        <p:scale>
          <a:sx n="150" d="100"/>
          <a:sy n="15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bayar bulan Oktober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005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0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03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648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31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4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0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680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6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06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7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1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62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983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5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56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65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43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0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93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9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97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115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83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35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60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7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08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5a3b4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5a3b4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6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5a3b4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5a3b4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2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5a3b4cb5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5a3b4cb5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79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a3b4cb5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a3b4cb5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482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1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873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5a3b4cb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5a3b4cb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583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5a3b4cb5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5a3b4cb5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55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5a3b4cb5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5a3b4cb5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24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5a3b4cb58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5a3b4cb58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22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5a3b4cb58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5a3b4cb58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860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0045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19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088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37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89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6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96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617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2" descr="Rakamin Academy | Jaringan IDN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Payment Default </a:t>
            </a:r>
            <a:r>
              <a:rPr lang="en" dirty="0" smtClean="0">
                <a:highlight>
                  <a:schemeClr val="accent1"/>
                </a:highlight>
              </a:rPr>
              <a:t>Prediction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ata cleaning</a:t>
            </a:r>
            <a:endParaRPr dirty="0"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950046" y="2272392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Check</a:t>
            </a:r>
            <a:r>
              <a:rPr lang="en" sz="1100" b="1" dirty="0" smtClean="0">
                <a:latin typeface="Lora"/>
                <a:ea typeface="Lora"/>
                <a:cs typeface="Lora"/>
                <a:sym typeface="Lora"/>
              </a:rPr>
              <a:t> missing value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171712" y="2272392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sz="1100" b="1" dirty="0" smtClean="0">
                <a:latin typeface="Lora"/>
                <a:ea typeface="Lora"/>
                <a:cs typeface="Lora"/>
                <a:sym typeface="Lora"/>
              </a:rPr>
              <a:t>heck duplicate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3560854" y="2272392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" sz="1100" b="1" dirty="0" smtClean="0">
                <a:latin typeface="Lora"/>
                <a:ea typeface="Lora"/>
                <a:cs typeface="Lora"/>
                <a:sym typeface="Lora"/>
              </a:rPr>
              <a:t>heck inconsistency data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2635054" y="3114942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245912" y="3114942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57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591"/>
            <a:ext cx="9144000" cy="445118"/>
          </a:xfrm>
          <a:prstGeom prst="rect">
            <a:avLst/>
          </a:prstGeom>
        </p:spPr>
      </p:pic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Pre</a:t>
            </a:r>
            <a:r>
              <a:rPr lang="en" dirty="0" smtClean="0"/>
              <a:t> </a:t>
            </a:r>
            <a:r>
              <a:rPr lang="en" dirty="0" smtClean="0">
                <a:highlight>
                  <a:schemeClr val="accent1"/>
                </a:highlight>
              </a:rPr>
              <a:t>Processing</a:t>
            </a:r>
            <a:r>
              <a:rPr lang="en" dirty="0" smtClean="0"/>
              <a:t> data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61" y="787709"/>
            <a:ext cx="7348839" cy="4518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0" y="4430180"/>
            <a:ext cx="13081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Feature BILL_AMT1 </a:t>
            </a:r>
            <a:r>
              <a:rPr lang="en-US" sz="800" dirty="0" err="1">
                <a:solidFill>
                  <a:schemeClr val="tx1"/>
                </a:solidFill>
              </a:rPr>
              <a:t>hingga</a:t>
            </a:r>
            <a:r>
              <a:rPr lang="en-US" sz="800" dirty="0">
                <a:solidFill>
                  <a:schemeClr val="tx1"/>
                </a:solidFill>
              </a:rPr>
              <a:t> BILL_AMT6 </a:t>
            </a:r>
            <a:r>
              <a:rPr lang="en-US" sz="800" dirty="0" err="1">
                <a:solidFill>
                  <a:schemeClr val="tx1"/>
                </a:solidFill>
              </a:rPr>
              <a:t>berkorelasi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sangat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kuat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antar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satu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sama</a:t>
            </a:r>
            <a:r>
              <a:rPr lang="en-US" sz="800" dirty="0">
                <a:solidFill>
                  <a:schemeClr val="tx1"/>
                </a:solidFill>
              </a:rPr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12191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312;p29"/>
          <p:cNvSpPr/>
          <p:nvPr/>
        </p:nvSpPr>
        <p:spPr>
          <a:xfrm>
            <a:off x="2266950" y="372964"/>
            <a:ext cx="1317240" cy="131724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Split data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313;p29"/>
          <p:cNvSpPr/>
          <p:nvPr/>
        </p:nvSpPr>
        <p:spPr>
          <a:xfrm>
            <a:off x="5574802" y="2354502"/>
            <a:ext cx="1317240" cy="131724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Transform Data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" name="Google Shape;314;p29"/>
          <p:cNvSpPr/>
          <p:nvPr/>
        </p:nvSpPr>
        <p:spPr>
          <a:xfrm>
            <a:off x="5574802" y="372964"/>
            <a:ext cx="1317240" cy="131724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Handle Outliers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Google Shape;312;p29"/>
          <p:cNvSpPr/>
          <p:nvPr/>
        </p:nvSpPr>
        <p:spPr>
          <a:xfrm>
            <a:off x="2266950" y="2354502"/>
            <a:ext cx="1317240" cy="131724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latin typeface="Lora"/>
                <a:ea typeface="Lora"/>
                <a:cs typeface="Lora"/>
                <a:sym typeface="Lora"/>
              </a:rPr>
              <a:t>Check </a:t>
            </a:r>
            <a:r>
              <a:rPr lang="en-US" sz="1100" b="1" dirty="0" err="1" smtClean="0">
                <a:latin typeface="Lora"/>
                <a:ea typeface="Lora"/>
                <a:cs typeface="Lora"/>
                <a:sym typeface="Lora"/>
              </a:rPr>
              <a:t>Imblance</a:t>
            </a:r>
            <a:endParaRPr sz="11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7980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chemeClr val="accent1"/>
                </a:highlight>
              </a:rPr>
              <a:t>slide title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</a:t>
            </a:r>
            <a:r>
              <a:rPr lang="en">
                <a:highlight>
                  <a:schemeClr val="accent1"/>
                </a:highlight>
              </a:rPr>
              <a:t>philosophical thoughts</a:t>
            </a:r>
            <a:r>
              <a:rPr lang="en">
                <a:highlight>
                  <a:srgbClr val="FFCD00"/>
                </a:highlight>
              </a:rPr>
              <a:t> </a:t>
            </a:r>
            <a:r>
              <a:rPr lang="en"/>
              <a:t>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chemeClr val="accent1"/>
                </a:highlight>
              </a:rPr>
              <a:t>slide title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8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Big concept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Yellow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Blue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chemeClr val="accent1"/>
                </a:highlight>
              </a:rPr>
              <a:t>Red</a:t>
            </a:r>
            <a:endParaRPr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1"/>
                </a:highlight>
              </a:rPr>
              <a:t>Want big impact? </a:t>
            </a:r>
            <a:r>
              <a:rPr lang="en" sz="1800" i="1">
                <a:highlight>
                  <a:schemeClr val="accent1"/>
                </a:highlight>
              </a:rPr>
              <a:t>Use big image.</a:t>
            </a:r>
            <a:endParaRPr sz="1800" i="1">
              <a:highlight>
                <a:schemeClr val="accent1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42740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Kami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3600" b="1" i="1" dirty="0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Data </a:t>
            </a:r>
            <a:r>
              <a:rPr lang="en" sz="3600" b="1" i="1" dirty="0" smtClean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Magician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◉ </a:t>
            </a:r>
            <a:r>
              <a:rPr lang="en-US" sz="1400" dirty="0" err="1" smtClean="0"/>
              <a:t>Lalu</a:t>
            </a:r>
            <a:r>
              <a:rPr lang="en-US" sz="1400" dirty="0" smtClean="0"/>
              <a:t> </a:t>
            </a:r>
            <a:r>
              <a:rPr lang="en-US" sz="1400" dirty="0" err="1" smtClean="0"/>
              <a:t>Fathony</a:t>
            </a:r>
            <a:r>
              <a:rPr lang="en-US" sz="1400" dirty="0" smtClean="0"/>
              <a:t> </a:t>
            </a:r>
            <a:r>
              <a:rPr lang="en-US" sz="1400" dirty="0" err="1" smtClean="0"/>
              <a:t>Elmma</a:t>
            </a:r>
            <a:r>
              <a:rPr lang="en-US" sz="1400" dirty="0" smtClean="0"/>
              <a:t> N	◉ </a:t>
            </a:r>
            <a:r>
              <a:rPr lang="en-US" sz="1400" dirty="0" err="1" smtClean="0"/>
              <a:t>Alwi</a:t>
            </a:r>
            <a:r>
              <a:rPr lang="en-US" sz="1400" dirty="0" smtClean="0"/>
              <a:t> Al </a:t>
            </a:r>
            <a:r>
              <a:rPr lang="en-US" sz="1400" dirty="0" err="1" smtClean="0"/>
              <a:t>Hadad</a:t>
            </a: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◉ </a:t>
            </a:r>
            <a:r>
              <a:rPr lang="en-US" sz="1400" dirty="0" err="1" smtClean="0"/>
              <a:t>Yosi</a:t>
            </a:r>
            <a:r>
              <a:rPr lang="en-US" sz="1400" dirty="0" smtClean="0"/>
              <a:t> </a:t>
            </a:r>
            <a:r>
              <a:rPr lang="en-US" sz="1400" dirty="0" err="1" smtClean="0"/>
              <a:t>Setiadi</a:t>
            </a:r>
            <a:r>
              <a:rPr lang="en-US" sz="1400" dirty="0" smtClean="0"/>
              <a:t> 		◉ Muhammad Iqbal M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◉ Rica </a:t>
            </a:r>
            <a:r>
              <a:rPr lang="en-US" sz="1400" dirty="0" err="1" smtClean="0"/>
              <a:t>Kesuma</a:t>
            </a:r>
            <a:r>
              <a:rPr lang="en-US" sz="1400" dirty="0" smtClean="0"/>
              <a:t> </a:t>
            </a:r>
            <a:r>
              <a:rPr lang="en-US" sz="1400" dirty="0" err="1" smtClean="0"/>
              <a:t>Mansyur</a:t>
            </a:r>
            <a:r>
              <a:rPr lang="en-US" sz="1400" dirty="0" smtClean="0"/>
              <a:t>	◉ </a:t>
            </a:r>
            <a:r>
              <a:rPr lang="en-US" sz="1400" dirty="0" err="1" smtClean="0"/>
              <a:t>Dharmawan</a:t>
            </a:r>
            <a:r>
              <a:rPr lang="en-US" sz="1400" dirty="0" smtClean="0"/>
              <a:t> </a:t>
            </a:r>
            <a:r>
              <a:rPr lang="en-US" sz="1400" dirty="0" err="1" smtClean="0"/>
              <a:t>Cendana</a:t>
            </a:r>
            <a:endParaRPr lang="en-US" sz="14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◉ </a:t>
            </a:r>
            <a:r>
              <a:rPr lang="en-US" sz="1400" dirty="0" err="1" smtClean="0"/>
              <a:t>Lutfia</a:t>
            </a:r>
            <a:r>
              <a:rPr lang="en-US" sz="1400" dirty="0" smtClean="0"/>
              <a:t> </a:t>
            </a:r>
            <a:r>
              <a:rPr lang="en-US" sz="1400" dirty="0" err="1" smtClean="0"/>
              <a:t>Husna</a:t>
            </a:r>
            <a:r>
              <a:rPr lang="en-US" sz="1400" dirty="0" smtClean="0"/>
              <a:t> K		◉ </a:t>
            </a:r>
            <a:r>
              <a:rPr lang="en-US" sz="1400" dirty="0" err="1" smtClean="0"/>
              <a:t>Pramudya</a:t>
            </a:r>
            <a:r>
              <a:rPr lang="en-US" sz="1400" dirty="0" smtClean="0"/>
              <a:t> </a:t>
            </a:r>
            <a:r>
              <a:rPr lang="en-US" sz="1400" dirty="0" err="1" smtClean="0"/>
              <a:t>Taufik</a:t>
            </a:r>
            <a:r>
              <a:rPr lang="en-US" sz="1400" dirty="0" smtClean="0"/>
              <a:t> Walla</a:t>
            </a:r>
            <a:endParaRPr lang="en-US" sz="14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 smtClean="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" name="Google Shape;1278;p49"/>
          <p:cNvGrpSpPr/>
          <p:nvPr/>
        </p:nvGrpSpPr>
        <p:grpSpPr>
          <a:xfrm>
            <a:off x="834444" y="861742"/>
            <a:ext cx="1133856" cy="1133856"/>
            <a:chOff x="9878272" y="2682320"/>
            <a:chExt cx="720199" cy="719767"/>
          </a:xfrm>
        </p:grpSpPr>
        <p:sp>
          <p:nvSpPr>
            <p:cNvPr id="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chemeClr val="accent1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chemeClr val="accent1"/>
                </a:highlight>
              </a:rPr>
              <a:t>compare data</a:t>
            </a:r>
            <a:endParaRPr>
              <a:highlight>
                <a:schemeClr val="accent1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Maps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chemeClr val="accent1"/>
                </a:highlight>
              </a:rPr>
              <a:t>89,526,124</a:t>
            </a:r>
            <a:endParaRPr sz="960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100%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7" name="Google Shape;337;p3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8" name="Google Shape;338;p31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40" name="Google Shape;340;p3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1381250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Yellow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3834914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Blue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3"/>
          </p:nvPr>
        </p:nvSpPr>
        <p:spPr>
          <a:xfrm>
            <a:off x="6288578" y="30867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chemeClr val="accent1"/>
                </a:highlight>
              </a:rPr>
              <a:t>Red</a:t>
            </a:r>
            <a:endParaRPr sz="1200" b="1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>
                <a:highlight>
                  <a:srgbClr val="FFCD00"/>
                </a:highlight>
              </a:rPr>
              <a:t>Excel or 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>
            <a:off x="952500" y="8742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2"/>
          <p:cNvCxnSpPr/>
          <p:nvPr/>
        </p:nvCxnSpPr>
        <p:spPr>
          <a:xfrm>
            <a:off x="952500" y="15836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2"/>
          <p:cNvCxnSpPr/>
          <p:nvPr/>
        </p:nvCxnSpPr>
        <p:spPr>
          <a:xfrm>
            <a:off x="952500" y="22931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952500" y="30026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2"/>
          <p:cNvCxnSpPr/>
          <p:nvPr/>
        </p:nvCxnSpPr>
        <p:spPr>
          <a:xfrm>
            <a:off x="952500" y="37340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2"/>
          <p:cNvSpPr txBox="1"/>
          <p:nvPr/>
        </p:nvSpPr>
        <p:spPr>
          <a:xfrm>
            <a:off x="952500" y="7154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1572782" y="21804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1887026" y="17863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01270" y="22931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3325786" y="24942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640031" y="18958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954275" y="10285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078791" y="19396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5393035" y="8740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5707280" y="21220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6831796" y="25526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46040" y="10931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460284" y="14069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717964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Pendahuluan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solidFill>
                  <a:schemeClr val="dk1"/>
                </a:solidFill>
              </a:rPr>
              <a:t> project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95" name="Google Shape;39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98" name="Google Shape;398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99" name="Google Shape;399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9494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chemeClr val="accent1"/>
                </a:highlight>
                <a:hlinkClick r:id="rId3"/>
              </a:rPr>
              <a:t>SlidesCarnival</a:t>
            </a:r>
            <a:endParaRPr>
              <a:highlight>
                <a:schemeClr val="accent1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chemeClr val="accent1"/>
                </a:highlight>
                <a:hlinkClick r:id="rId4"/>
              </a:rPr>
              <a:t>Unsplash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Download for free at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chemeClr val="accent1"/>
                </a:highlight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37" name="Google Shape;437;p3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38" name="Google Shape;438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7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5" name="Google Shape;445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NOV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OCT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AUG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JUL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FEB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JAN</a:t>
            </a:r>
            <a:endParaRPr sz="1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2" name="Google Shape;492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3" name="Google Shape;493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4" name="Google Shape;494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5" name="Google Shape;495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96" name="Google Shape;496;p3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97" name="Google Shape;49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9" name="Google Shape;50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510" name="Google Shape;51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2" name="Google Shape;51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513" name="Google Shape;51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516" name="Google Shape;51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519" name="Google Shape;51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522" name="Google Shape;52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25" name="Google Shape;52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7" name="Google Shape;52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 is the colour of danger and courage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0" name="Google Shape;53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2" name="Google Shape;53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4" name="Google Shape;53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1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3" name="Google Shape;543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544" name="Google Shape;544;p41"/>
          <p:cNvGraphicFramePr/>
          <p:nvPr/>
        </p:nvGraphicFramePr>
        <p:xfrm>
          <a:off x="1477425" y="1564481"/>
          <a:ext cx="7136600" cy="3072500"/>
        </p:xfrm>
        <a:graphic>
          <a:graphicData uri="http://schemas.openxmlformats.org/drawingml/2006/table">
            <a:tbl>
              <a:tblPr>
                <a:noFill/>
                <a:tableStyleId>{DA5B2040-0373-4AB5-8C16-54180E59C3D7}</a:tableStyleId>
              </a:tblPr>
              <a:tblGrid>
                <a:gridCol w="1228950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  <a:gridCol w="421975"/>
              </a:tblGrid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07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45" name="Google Shape;545;p4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46" name="Google Shape;546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STRENGTHS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WEAKNESSES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OPPORTUNITIES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White is the color of milk and fresh snow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THREATS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S</a:t>
            </a: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W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O</a:t>
            </a: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ora"/>
              </a:rPr>
              <a:t>T</a:t>
            </a: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chemeClr val="accent1"/>
                </a:highlight>
              </a:rPr>
              <a:t>Latar belakang</a:t>
            </a:r>
            <a:endParaRPr b="1" dirty="0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yang </a:t>
            </a:r>
            <a:r>
              <a:rPr lang="en-US" sz="1600" dirty="0" err="1"/>
              <a:t>berpotensi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  <a:r>
              <a:rPr lang="en-US" sz="1600" dirty="0" err="1"/>
              <a:t>bayar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bank. Dataset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, </a:t>
            </a: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demografis</a:t>
            </a:r>
            <a:r>
              <a:rPr lang="en-US" sz="1600" dirty="0"/>
              <a:t>, data </a:t>
            </a:r>
            <a:r>
              <a:rPr lang="en-US" sz="1600" dirty="0" err="1"/>
              <a:t>kredit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riwayat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klien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di Taiwan.</a:t>
            </a:r>
            <a:endParaRPr sz="16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highlight>
                  <a:schemeClr val="accent1"/>
                </a:highlight>
              </a:rPr>
              <a:t>Tujuan</a:t>
            </a:r>
            <a:endParaRPr b="1" dirty="0">
              <a:highlight>
                <a:schemeClr val="accent1"/>
              </a:highlight>
            </a:endParaRPr>
          </a:p>
          <a:p>
            <a:pPr marL="0" lvl="0" indent="0">
              <a:buNone/>
            </a:pPr>
            <a:r>
              <a:rPr lang="en-US" sz="1600" dirty="0" err="1"/>
              <a:t>Meminimalisir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customer </a:t>
            </a:r>
            <a:r>
              <a:rPr lang="en-US" sz="1600" dirty="0" err="1"/>
              <a:t>gagal</a:t>
            </a:r>
            <a:r>
              <a:rPr lang="en-US" sz="1600" dirty="0"/>
              <a:t> </a:t>
            </a:r>
            <a:r>
              <a:rPr lang="en-US" sz="1600" dirty="0" err="1"/>
              <a:t>bayar</a:t>
            </a:r>
            <a:r>
              <a:rPr lang="en-US" sz="1600" dirty="0"/>
              <a:t> </a:t>
            </a:r>
            <a:r>
              <a:rPr lang="en-US" sz="1600" dirty="0" err="1"/>
              <a:t>tagihan</a:t>
            </a:r>
            <a:r>
              <a:rPr lang="en-US" sz="1600" dirty="0"/>
              <a:t> </a:t>
            </a:r>
            <a:r>
              <a:rPr lang="en-US" sz="1600" dirty="0" err="1"/>
              <a:t>kartu</a:t>
            </a:r>
            <a:r>
              <a:rPr lang="en-US" sz="1600" dirty="0"/>
              <a:t> </a:t>
            </a:r>
            <a:r>
              <a:rPr lang="en-US" sz="1600" dirty="0" err="1"/>
              <a:t>kredit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bank 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kerugian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8" name="Google Shape;578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43"/>
          <p:cNvSpPr txBox="1"/>
          <p:nvPr/>
        </p:nvSpPr>
        <p:spPr>
          <a:xfrm>
            <a:off x="20393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Activities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0" name="Google Shape;580;p43"/>
          <p:cNvSpPr txBox="1"/>
          <p:nvPr/>
        </p:nvSpPr>
        <p:spPr>
          <a:xfrm>
            <a:off x="20393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Resources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1" name="Google Shape;581;p43"/>
          <p:cNvSpPr txBox="1"/>
          <p:nvPr/>
        </p:nvSpPr>
        <p:spPr>
          <a:xfrm>
            <a:off x="37277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Propositions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43"/>
          <p:cNvSpPr txBox="1"/>
          <p:nvPr/>
        </p:nvSpPr>
        <p:spPr>
          <a:xfrm>
            <a:off x="5416225" y="512550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Relationships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43"/>
          <p:cNvSpPr txBox="1"/>
          <p:nvPr/>
        </p:nvSpPr>
        <p:spPr>
          <a:xfrm>
            <a:off x="5416225" y="2074407"/>
            <a:ext cx="1688400" cy="156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Channels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4" name="Google Shape;584;p43"/>
          <p:cNvSpPr txBox="1"/>
          <p:nvPr/>
        </p:nvSpPr>
        <p:spPr>
          <a:xfrm>
            <a:off x="71046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Segments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350875" y="512550"/>
            <a:ext cx="1688400" cy="31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Partners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800" b="1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3"/>
          <p:cNvSpPr txBox="1"/>
          <p:nvPr/>
        </p:nvSpPr>
        <p:spPr>
          <a:xfrm>
            <a:off x="350875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Structure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7" name="Google Shape;587;p43"/>
          <p:cNvSpPr txBox="1"/>
          <p:nvPr/>
        </p:nvSpPr>
        <p:spPr>
          <a:xfrm>
            <a:off x="4572000" y="3636264"/>
            <a:ext cx="4221000" cy="12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Revenue Streams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9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4285413" y="3710737"/>
            <a:ext cx="211941" cy="210711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6818693" y="587257"/>
            <a:ext cx="211332" cy="189704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1761279" y="587252"/>
            <a:ext cx="203302" cy="2033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8525077" y="587180"/>
            <a:ext cx="193408" cy="203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43"/>
          <p:cNvGrpSpPr/>
          <p:nvPr/>
        </p:nvGrpSpPr>
        <p:grpSpPr>
          <a:xfrm>
            <a:off x="8495237" y="3710595"/>
            <a:ext cx="223066" cy="161899"/>
            <a:chOff x="4604550" y="3714775"/>
            <a:chExt cx="439625" cy="319075"/>
          </a:xfrm>
        </p:grpSpPr>
        <p:sp>
          <p:nvSpPr>
            <p:cNvPr id="593" name="Google Shape;59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5156730" y="586978"/>
            <a:ext cx="184770" cy="235434"/>
            <a:chOff x="1959600" y="4980625"/>
            <a:chExt cx="364150" cy="464000"/>
          </a:xfrm>
        </p:grpSpPr>
        <p:sp>
          <p:nvSpPr>
            <p:cNvPr id="596" name="Google Shape;59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43"/>
          <p:cNvGrpSpPr/>
          <p:nvPr/>
        </p:nvGrpSpPr>
        <p:grpSpPr>
          <a:xfrm>
            <a:off x="6756559" y="2148684"/>
            <a:ext cx="273121" cy="261996"/>
            <a:chOff x="5233525" y="4954450"/>
            <a:chExt cx="538275" cy="516350"/>
          </a:xfrm>
        </p:grpSpPr>
        <p:sp>
          <p:nvSpPr>
            <p:cNvPr id="604" name="Google Shape;60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3382891" y="2148686"/>
            <a:ext cx="278068" cy="252736"/>
            <a:chOff x="4556450" y="4963575"/>
            <a:chExt cx="548025" cy="498100"/>
          </a:xfrm>
        </p:grpSpPr>
        <p:sp>
          <p:nvSpPr>
            <p:cNvPr id="616" name="Google Shape;61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>
            <a:off x="3430092" y="587256"/>
            <a:ext cx="223039" cy="22309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628" name="Google Shape;628;p44"/>
          <p:cNvGrpSpPr/>
          <p:nvPr/>
        </p:nvGrpSpPr>
        <p:grpSpPr>
          <a:xfrm>
            <a:off x="1381092" y="1505777"/>
            <a:ext cx="3277953" cy="2946943"/>
            <a:chOff x="3778727" y="4460423"/>
            <a:chExt cx="720160" cy="647438"/>
          </a:xfrm>
        </p:grpSpPr>
        <p:sp>
          <p:nvSpPr>
            <p:cNvPr id="629" name="Google Shape;62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636" name="Google Shape;636;p44"/>
          <p:cNvCxnSpPr/>
          <p:nvPr/>
        </p:nvCxnSpPr>
        <p:spPr>
          <a:xfrm>
            <a:off x="4586590" y="1993881"/>
            <a:ext cx="96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7" name="Google Shape;637;p44"/>
          <p:cNvSpPr txBox="1"/>
          <p:nvPr/>
        </p:nvSpPr>
        <p:spPr>
          <a:xfrm>
            <a:off x="5602722" y="183757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8" name="Google Shape;638;p44"/>
          <p:cNvCxnSpPr/>
          <p:nvPr/>
        </p:nvCxnSpPr>
        <p:spPr>
          <a:xfrm>
            <a:off x="4445163" y="2431427"/>
            <a:ext cx="1101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9" name="Google Shape;639;p44"/>
          <p:cNvSpPr txBox="1"/>
          <p:nvPr/>
        </p:nvSpPr>
        <p:spPr>
          <a:xfrm>
            <a:off x="5602722" y="227511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44"/>
          <p:cNvCxnSpPr/>
          <p:nvPr/>
        </p:nvCxnSpPr>
        <p:spPr>
          <a:xfrm>
            <a:off x="4244185" y="2868973"/>
            <a:ext cx="1302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1" name="Google Shape;641;p44"/>
          <p:cNvSpPr txBox="1"/>
          <p:nvPr/>
        </p:nvSpPr>
        <p:spPr>
          <a:xfrm>
            <a:off x="5602722" y="271265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2" name="Google Shape;642;p44"/>
          <p:cNvCxnSpPr/>
          <p:nvPr/>
        </p:nvCxnSpPr>
        <p:spPr>
          <a:xfrm>
            <a:off x="4072983" y="3306497"/>
            <a:ext cx="1473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3" name="Google Shape;643;p44"/>
          <p:cNvSpPr txBox="1"/>
          <p:nvPr/>
        </p:nvSpPr>
        <p:spPr>
          <a:xfrm>
            <a:off x="5602722" y="3150188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4"/>
          <p:cNvCxnSpPr/>
          <p:nvPr/>
        </p:nvCxnSpPr>
        <p:spPr>
          <a:xfrm>
            <a:off x="3886882" y="3744043"/>
            <a:ext cx="1659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5602722" y="3587725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44"/>
          <p:cNvCxnSpPr/>
          <p:nvPr/>
        </p:nvCxnSpPr>
        <p:spPr>
          <a:xfrm>
            <a:off x="3693353" y="4181566"/>
            <a:ext cx="184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7" name="Google Shape;647;p44"/>
          <p:cNvSpPr txBox="1"/>
          <p:nvPr/>
        </p:nvSpPr>
        <p:spPr>
          <a:xfrm>
            <a:off x="5602722" y="4025262"/>
            <a:ext cx="2531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Insert your content</a:t>
            </a:r>
            <a:endParaRPr sz="10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48" name="Google Shape;648;p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49" name="Google Shape;649;p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0" name="Google Shape;660;p45"/>
          <p:cNvSpPr txBox="1"/>
          <p:nvPr/>
        </p:nvSpPr>
        <p:spPr>
          <a:xfrm>
            <a:off x="83168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Imani Jackson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1" name="Google Shape;66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2" name="Google Shape;662;p45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Marcos Galán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3" name="Google Shape;663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4" name="Google Shape;664;p45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Ixchel Valdía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5" name="Google Shape;665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5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Nils Årud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JOB TITLE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Blue is the colour of the clear sky and the deep sea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7" name="Google Shape;667;p4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68" name="Google Shape;668;p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7" name="Google Shape;677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5" name="Google Shape;725;p4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726" name="Google Shape;726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7" name="Google Shape;727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49" name="Google Shape;749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0" name="Google Shape;750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1" name="Google Shape;751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1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VALUE 2</a:t>
            </a:r>
            <a:endParaRPr sz="8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company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Competitor</a:t>
            </a:r>
            <a:endParaRPr sz="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7" name="Google Shape;767;p4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768" name="Google Shape;768;p47"/>
          <p:cNvGraphicFramePr/>
          <p:nvPr/>
        </p:nvGraphicFramePr>
        <p:xfrm>
          <a:off x="1453225" y="1535625"/>
          <a:ext cx="6932675" cy="3025795"/>
        </p:xfrm>
        <a:graphic>
          <a:graphicData uri="http://schemas.openxmlformats.org/drawingml/2006/table">
            <a:tbl>
              <a:tblPr>
                <a:noFill/>
                <a:tableStyleId>{FD83C8C0-4F54-423C-8FE9-BE38F65F2308}</a:tableStyleId>
              </a:tblPr>
              <a:tblGrid>
                <a:gridCol w="768300"/>
                <a:gridCol w="880625"/>
                <a:gridCol w="880625"/>
                <a:gridCol w="880625"/>
                <a:gridCol w="880625"/>
                <a:gridCol w="880625"/>
                <a:gridCol w="880625"/>
                <a:gridCol w="880625"/>
              </a:tblGrid>
              <a:tr h="284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7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1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769" name="Google Shape;769;p4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0" name="Google Shape;77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232" name="Google Shape;1232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239" name="Google Shape;1239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44" name="Google Shape;1244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48" name="Google Shape;1248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54" name="Google Shape;1254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58" name="Google Shape;1258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63" name="Google Shape;1263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8" name="Google Shape;1268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69" name="Google Shape;1269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76" name="Google Shape;1276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79" name="Google Shape;1279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83" name="Google Shape;1283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90" name="Google Shape;1290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5" name="Google Shape;1295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96" name="Google Shape;1296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00" name="Google Shape;1300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01" name="Google Shape;1301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311" name="Google Shape;1311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17" name="Google Shape;1317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318" name="Google Shape;1318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2" name="Google Shape;1322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323" name="Google Shape;1323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28" name="Google Shape;1328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329" name="Google Shape;1329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336" name="Google Shape;1336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341" name="Google Shape;1341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46" name="Google Shape;1346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51" name="Google Shape;1351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52" name="Google Shape;135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62" name="Google Shape;1362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63" name="Google Shape;1363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66" name="Google Shape;1366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67" name="Google Shape;136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77" name="Google Shape;1377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78" name="Google Shape;1378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82" name="Google Shape;1382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83" name="Google Shape;1383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393" name="Google Shape;1393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94" name="Google Shape;1394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1" name="Google Shape;1401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02" name="Google Shape;1402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07" name="Google Shape;1407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12" name="Google Shape;1412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7" name="Google Shape;1417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418" name="Google Shape;1418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4" name="Google Shape;1424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425" name="Google Shape;1425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429" name="Google Shape;1429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34" name="Google Shape;1434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435" name="Google Shape;1435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442" name="Google Shape;1442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5" name="Google Shape;1445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46" name="Google Shape;1446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0" name="Google Shape;1450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51" name="Google Shape;1451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58" name="Google Shape;1458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65" name="Google Shape;1465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66" name="Google Shape;1466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71" name="Google Shape;1471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4" name="Google Shape;1474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75" name="Google Shape;1475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78" name="Google Shape;1478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79" name="Google Shape;1479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3" name="Google Shape;1483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84" name="Google Shape;1484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88" name="Google Shape;1488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89" name="Google Shape;1489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95" name="Google Shape;1495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8" name="Google Shape;1498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9" name="Google Shape;1499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0" name="Google Shape;1500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02" name="Google Shape;1502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09" name="Google Shape;1509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10" name="Google Shape;1510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2" name="Google Shape;1522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523" name="Google Shape;1523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27" name="Google Shape;1527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528" name="Google Shape;1528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1" name="Google Shape;1531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532" name="Google Shape;1532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8" name="Google Shape;1538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539" name="Google Shape;1539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47" name="Google Shape;1547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48" name="Google Shape;1548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0" name="Google Shape;1560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61" name="Google Shape;1561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73" name="Google Shape;1573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74" name="Google Shape;1574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86" name="Google Shape;1586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87" name="Google Shape;1587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93" name="Google Shape;1593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94" name="Google Shape;1594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09" name="Google Shape;1609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10" name="Google Shape;1610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15" name="Google Shape;1615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16" name="Google Shape;1616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7" name="Google Shape;1617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8" name="Google Shape;1618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19" name="Google Shape;1619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20" name="Google Shape;1620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1" name="Google Shape;1621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3" name="Google Shape;1623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6" name="Google Shape;1626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27" name="Google Shape;1627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28" name="Google Shape;1628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9" name="Google Shape;1629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0" name="Google Shape;1630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631" name="Google Shape;1631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632" name="Google Shape;1632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40" name="Google Shape;1640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641" name="Google Shape;1641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665" name="Google Shape;1665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66" name="Google Shape;1666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67" name="Google Shape;166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8" name="Google Shape;166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69" name="Google Shape;1669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70" name="Google Shape;167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1" name="Google Shape;167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2" name="Google Shape;1672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73" name="Google Shape;167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74" name="Google Shape;167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675" name="Google Shape;1675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76" name="Google Shape;1676;p49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2" name="Google Shape;1682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3" name="Google Shape;1683;p5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8" name="Google Shape;1688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9" name="Google Shape;1689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90" name="Google Shape;1690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91" name="Google Shape;1691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92" name="Google Shape;1692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4" name="Google Shape;1694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95" name="Google Shape;1695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97" name="Google Shape;1697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98" name="Google Shape;1698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00" name="Google Shape;1700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01" name="Google Shape;1701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03" name="Google Shape;1703;p5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68607" y="1693550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Preproccesing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</a:t>
            </a:r>
            <a:r>
              <a:rPr lang="en" dirty="0" smtClean="0"/>
              <a:t> </a:t>
            </a:r>
            <a:r>
              <a:rPr lang="en" dirty="0" smtClean="0">
                <a:highlight>
                  <a:schemeClr val="accent1"/>
                </a:highlight>
              </a:rPr>
              <a:t>dataset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03450" y="1756170"/>
            <a:ext cx="758495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050" b="1" dirty="0" smtClean="0"/>
              <a:t>Nama dataset: </a:t>
            </a:r>
            <a:r>
              <a:rPr lang="en-US" sz="1050" dirty="0" smtClean="0"/>
              <a:t>Data default payment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050" b="1" dirty="0" err="1" smtClean="0"/>
              <a:t>Jumlah</a:t>
            </a:r>
            <a:r>
              <a:rPr lang="en-US" sz="1050" b="1" dirty="0" smtClean="0"/>
              <a:t> </a:t>
            </a:r>
            <a:r>
              <a:rPr lang="en-US" sz="1050" b="1" dirty="0"/>
              <a:t>data: </a:t>
            </a:r>
            <a:r>
              <a:rPr lang="en-US" sz="1050" dirty="0" smtClean="0"/>
              <a:t>21.000 (train), 9.000 (test)</a:t>
            </a:r>
            <a:endParaRPr lang="en-US" sz="105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050" b="1" dirty="0" err="1"/>
              <a:t>Informasi</a:t>
            </a:r>
            <a:r>
              <a:rPr lang="en-US" sz="1050" b="1" dirty="0"/>
              <a:t> yang </a:t>
            </a:r>
            <a:r>
              <a:rPr lang="en-US" sz="1050" b="1" dirty="0" err="1"/>
              <a:t>terdapat</a:t>
            </a:r>
            <a:r>
              <a:rPr lang="en-US" sz="1050" b="1" dirty="0"/>
              <a:t> </a:t>
            </a:r>
            <a:r>
              <a:rPr lang="en-US" sz="1050" b="1" dirty="0" err="1"/>
              <a:t>dalam</a:t>
            </a:r>
            <a:r>
              <a:rPr lang="en-US" sz="1050" b="1" dirty="0"/>
              <a:t> dataset: </a:t>
            </a:r>
            <a:r>
              <a:rPr lang="en-US" sz="1050" dirty="0" smtClean="0"/>
              <a:t>ID, LIMIT BAL, SEX, EDUCATION, MARRIAGE, AGE, PAY 0 – PAY 6, BILL AMT </a:t>
            </a:r>
            <a:r>
              <a:rPr lang="en-US" sz="1050" dirty="0"/>
              <a:t>1 </a:t>
            </a:r>
            <a:r>
              <a:rPr lang="en-US" sz="1050" dirty="0" smtClean="0"/>
              <a:t>– BILL AMT2, PAY AMT1 – PAY AMT6, default payment next month. </a:t>
            </a:r>
            <a:endParaRPr lang="en-US" sz="105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050" b="1" dirty="0" err="1" smtClean="0"/>
              <a:t>Sumber</a:t>
            </a:r>
            <a:r>
              <a:rPr lang="en-US" sz="1050" b="1" dirty="0" smtClean="0"/>
              <a:t> </a:t>
            </a:r>
            <a:r>
              <a:rPr lang="en-US" sz="1050" b="1" dirty="0"/>
              <a:t>data:</a:t>
            </a:r>
            <a:r>
              <a:rPr lang="en-US" sz="1050" dirty="0"/>
              <a:t> https://</a:t>
            </a:r>
            <a:r>
              <a:rPr lang="en-US" sz="1050" dirty="0" smtClean="0"/>
              <a:t>www.kaggle.com/datasets/reverie5/av-janata-hack-payment-default-prediction?select=train_20D8GL3.csv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050" b="1" dirty="0" err="1" smtClean="0"/>
              <a:t>Tujuan</a:t>
            </a:r>
            <a:r>
              <a:rPr lang="en-US" sz="1050" b="1" dirty="0" smtClean="0"/>
              <a:t> dataset: </a:t>
            </a:r>
            <a:r>
              <a:rPr lang="en-US" sz="1050" dirty="0" err="1" smtClean="0"/>
              <a:t>untuk</a:t>
            </a:r>
            <a:r>
              <a:rPr lang="en-US" sz="1050" dirty="0" smtClean="0"/>
              <a:t> </a:t>
            </a:r>
            <a:r>
              <a:rPr lang="en-US" sz="1050" dirty="0" err="1" smtClean="0"/>
              <a:t>melakukan</a:t>
            </a:r>
            <a:r>
              <a:rPr lang="en-US" sz="1050" dirty="0" smtClean="0"/>
              <a:t> </a:t>
            </a:r>
            <a:r>
              <a:rPr lang="en-US" sz="1050" dirty="0" err="1" smtClean="0"/>
              <a:t>prediksi</a:t>
            </a:r>
            <a:r>
              <a:rPr lang="en-US" sz="1050" dirty="0" smtClean="0"/>
              <a:t> default rate </a:t>
            </a:r>
            <a:r>
              <a:rPr lang="en-US" sz="1050" dirty="0" err="1" smtClean="0"/>
              <a:t>menggunakan</a:t>
            </a:r>
            <a:r>
              <a:rPr lang="en-US" sz="1050" dirty="0" smtClean="0"/>
              <a:t> </a:t>
            </a:r>
            <a:r>
              <a:rPr lang="en-US" sz="1050" dirty="0" err="1" smtClean="0"/>
              <a:t>teknik</a:t>
            </a:r>
            <a:r>
              <a:rPr lang="en-US" sz="1050" dirty="0" smtClean="0"/>
              <a:t> Machine Learning.</a:t>
            </a:r>
            <a:endParaRPr sz="1050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Explopratory </a:t>
            </a:r>
            <a:r>
              <a:rPr lang="en" dirty="0"/>
              <a:t>D</a:t>
            </a:r>
            <a:r>
              <a:rPr lang="en" dirty="0" smtClean="0"/>
              <a:t>ata </a:t>
            </a:r>
            <a:r>
              <a:rPr lang="en" dirty="0">
                <a:highlight>
                  <a:schemeClr val="accent1"/>
                </a:highlight>
              </a:rPr>
              <a:t>A</a:t>
            </a:r>
            <a:r>
              <a:rPr lang="en" dirty="0" smtClean="0">
                <a:highlight>
                  <a:schemeClr val="accent1"/>
                </a:highlight>
              </a:rPr>
              <a:t>nalysis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776237984"/>
              </p:ext>
            </p:extLst>
          </p:nvPr>
        </p:nvGraphicFramePr>
        <p:xfrm>
          <a:off x="2051050" y="1342019"/>
          <a:ext cx="5111750" cy="340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48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957125" y="3925513"/>
            <a:ext cx="722975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berdistribusi</a:t>
            </a:r>
            <a:r>
              <a:rPr lang="en-US" dirty="0"/>
              <a:t> positively skewed,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range </a:t>
            </a:r>
            <a:r>
              <a:rPr lang="en-US" dirty="0" err="1"/>
              <a:t>antara</a:t>
            </a:r>
            <a:r>
              <a:rPr lang="en-US" dirty="0"/>
              <a:t> 25-30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69127"/>
            <a:ext cx="9144000" cy="33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body" idx="1"/>
          </p:nvPr>
        </p:nvSpPr>
        <p:spPr>
          <a:xfrm>
            <a:off x="957125" y="3925513"/>
            <a:ext cx="722975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Feature limit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positively skewed.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limit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NTD 100.000.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451"/>
            <a:ext cx="9144000" cy="2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5128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1567</Words>
  <Application>Microsoft Office PowerPoint</Application>
  <PresentationFormat>On-screen Show (16:9)</PresentationFormat>
  <Paragraphs>418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Lora</vt:lpstr>
      <vt:lpstr>Calibri</vt:lpstr>
      <vt:lpstr>Quattrocento Sans</vt:lpstr>
      <vt:lpstr>Montserrat</vt:lpstr>
      <vt:lpstr>Arial</vt:lpstr>
      <vt:lpstr>Viola template</vt:lpstr>
      <vt:lpstr>Payment Default Prediction</vt:lpstr>
      <vt:lpstr>Hello!</vt:lpstr>
      <vt:lpstr>Pendahuluan</vt:lpstr>
      <vt:lpstr>PowerPoint Presentation</vt:lpstr>
      <vt:lpstr>Data Preproccesing</vt:lpstr>
      <vt:lpstr>Deskripsi dataset</vt:lpstr>
      <vt:lpstr>Explopratory Data Analysis</vt:lpstr>
      <vt:lpstr>PowerPoint Presentation</vt:lpstr>
      <vt:lpstr>PowerPoint Presentation</vt:lpstr>
      <vt:lpstr>Data cleaning</vt:lpstr>
      <vt:lpstr>Pre Processing data</vt:lpstr>
      <vt:lpstr>PowerPoint Presentation</vt:lpstr>
      <vt:lpstr>This is a slide title</vt:lpstr>
      <vt:lpstr>PowerPoint Presentation</vt:lpstr>
      <vt:lpstr>This is a slide title</vt:lpstr>
      <vt:lpstr>Big concept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Thanks!</vt:lpstr>
      <vt:lpstr>Let’s review some concepts</vt:lpstr>
      <vt:lpstr>PowerPoint Presentation</vt:lpstr>
      <vt:lpstr>Mobile project</vt:lpstr>
      <vt:lpstr>Tablet project</vt:lpstr>
      <vt:lpstr>Desktop project</vt:lpstr>
      <vt:lpstr>Credits</vt:lpstr>
      <vt:lpstr>Presentation design</vt:lpstr>
      <vt:lpstr>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Default Prediction</dc:title>
  <cp:lastModifiedBy>Windows User</cp:lastModifiedBy>
  <cp:revision>14</cp:revision>
  <dcterms:modified xsi:type="dcterms:W3CDTF">2023-04-07T19:56:03Z</dcterms:modified>
</cp:coreProperties>
</file>