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Nunito"/>
      <p:regular r:id="rId39"/>
      <p:bold r:id="rId40"/>
      <p:italic r:id="rId41"/>
      <p:boldItalic r:id="rId42"/>
    </p:embeddedFont>
    <p:embeddedFont>
      <p:font typeface="Maven Pro"/>
      <p:regular r:id="rId43"/>
      <p:bold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bold.fntdata"/><Relationship Id="rId20" Type="http://schemas.openxmlformats.org/officeDocument/2006/relationships/slide" Target="slides/slide15.xml"/><Relationship Id="rId42" Type="http://schemas.openxmlformats.org/officeDocument/2006/relationships/font" Target="fonts/Nunito-boldItalic.fntdata"/><Relationship Id="rId41" Type="http://schemas.openxmlformats.org/officeDocument/2006/relationships/font" Target="fonts/Nunito-italic.fntdata"/><Relationship Id="rId22" Type="http://schemas.openxmlformats.org/officeDocument/2006/relationships/slide" Target="slides/slide17.xml"/><Relationship Id="rId44" Type="http://schemas.openxmlformats.org/officeDocument/2006/relationships/font" Target="fonts/MavenPro-bold.fntdata"/><Relationship Id="rId21" Type="http://schemas.openxmlformats.org/officeDocument/2006/relationships/slide" Target="slides/slide16.xml"/><Relationship Id="rId43" Type="http://schemas.openxmlformats.org/officeDocument/2006/relationships/font" Target="fonts/MavenPro-regular.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Nunito-regular.fnt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8bcc9b745a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8bcc9b745a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8f366dc648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8f366dc648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8bcc9b745a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8bcc9b745a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8bcc9b745a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8bcc9b745a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8bcc9b745a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8bcc9b745a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8fbcd5900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8fbcd5900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8bcc9b745a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8bcc9b745a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8f9adc0592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8f9adc0592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8bae36d999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8bae36d999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8f366dc64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8f366dc64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8fbcd5900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8fbcd5900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8f366dc64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8f366dc64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8f366dc64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8f366dc64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8f366dc648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8f366dc648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8f366dc648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8f366dc648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8f366dc648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8f366dc648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8fbcd5900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8fbcd5900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8bae36d999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8bae36d999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8f9adc0592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8f9adc0592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8fbcd5900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8fbcd5900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8f9adc0592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8f9adc0592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8fbcd5900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8fbcd5900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8f9adc0592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8f9adc0592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8fbcd59002_3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8fbcd59002_3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8fbcd59002_3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8fbcd59002_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8fbcd5900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8fbcd5900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8bae36d999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8bae36d999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8bae36d999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8bae36d999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8bcc9b745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8bcc9b745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8bcc9b745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8bcc9b745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8bcc9b745a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8bcc9b745a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8f366dc648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8f366dc648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 Id="rId4" Type="http://schemas.openxmlformats.org/officeDocument/2006/relationships/image" Target="../media/image5.png"/><Relationship Id="rId5"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6.png"/><Relationship Id="rId4" Type="http://schemas.openxmlformats.org/officeDocument/2006/relationships/image" Target="../media/image4.png"/><Relationship Id="rId5" Type="http://schemas.openxmlformats.org/officeDocument/2006/relationships/image" Target="../media/image6.png"/><Relationship Id="rId6"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0.png"/><Relationship Id="rId4" Type="http://schemas.openxmlformats.org/officeDocument/2006/relationships/image" Target="../media/image14.png"/><Relationship Id="rId5"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8.png"/><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2.png"/><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6.png"/><Relationship Id="rId4" Type="http://schemas.openxmlformats.org/officeDocument/2006/relationships/image" Target="../media/image25.png"/><Relationship Id="rId5" Type="http://schemas.openxmlformats.org/officeDocument/2006/relationships/image" Target="../media/image33.png"/><Relationship Id="rId6" Type="http://schemas.openxmlformats.org/officeDocument/2006/relationships/image" Target="../media/image2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0.png"/><Relationship Id="rId4" Type="http://schemas.openxmlformats.org/officeDocument/2006/relationships/image" Target="../media/image3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Engineering</a:t>
            </a:r>
            <a:endParaRPr/>
          </a:p>
        </p:txBody>
      </p:sp>
      <p:sp>
        <p:nvSpPr>
          <p:cNvPr id="278" name="Google Shape;278;p13"/>
          <p:cNvSpPr txBox="1"/>
          <p:nvPr>
            <p:ph idx="1" type="subTitle"/>
          </p:nvPr>
        </p:nvSpPr>
        <p:spPr>
          <a:xfrm>
            <a:off x="883225" y="2834025"/>
            <a:ext cx="2690100" cy="12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Kester (P1922897)</a:t>
            </a:r>
            <a:endParaRPr/>
          </a:p>
          <a:p>
            <a:pPr indent="0" lvl="0" marL="0" rtl="0" algn="l">
              <a:spcBef>
                <a:spcPts val="0"/>
              </a:spcBef>
              <a:spcAft>
                <a:spcPts val="0"/>
              </a:spcAft>
              <a:buNone/>
            </a:pPr>
            <a:r>
              <a:rPr lang="en"/>
              <a:t>Kelyn </a:t>
            </a:r>
            <a:r>
              <a:rPr lang="en"/>
              <a:t>(P1935800)</a:t>
            </a:r>
            <a:endParaRPr/>
          </a:p>
          <a:p>
            <a:pPr indent="0" lvl="0" marL="0" rtl="0" algn="l">
              <a:spcBef>
                <a:spcPts val="0"/>
              </a:spcBef>
              <a:spcAft>
                <a:spcPts val="0"/>
              </a:spcAft>
              <a:buNone/>
            </a:pPr>
            <a:r>
              <a:rPr lang="en"/>
              <a:t>Jason </a:t>
            </a:r>
            <a:r>
              <a:rPr lang="en"/>
              <a:t>(P1837902)</a:t>
            </a:r>
            <a:endParaRPr/>
          </a:p>
          <a:p>
            <a:pPr indent="0" lvl="0" marL="0" rtl="0" algn="l">
              <a:spcBef>
                <a:spcPts val="0"/>
              </a:spcBef>
              <a:spcAft>
                <a:spcPts val="0"/>
              </a:spcAft>
              <a:buNone/>
            </a:pPr>
            <a:r>
              <a:rPr lang="en"/>
              <a:t>Alwin </a:t>
            </a:r>
            <a:r>
              <a:rPr lang="en"/>
              <a:t>(P1935996)</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2"/>
          <p:cNvSpPr txBox="1"/>
          <p:nvPr>
            <p:ph type="title"/>
          </p:nvPr>
        </p:nvSpPr>
        <p:spPr>
          <a:xfrm>
            <a:off x="521950" y="11210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for OLTP Database: Orders</a:t>
            </a:r>
            <a:endParaRPr/>
          </a:p>
        </p:txBody>
      </p:sp>
      <p:pic>
        <p:nvPicPr>
          <p:cNvPr id="337" name="Google Shape;337;p22"/>
          <p:cNvPicPr preferRelativeResize="0"/>
          <p:nvPr/>
        </p:nvPicPr>
        <p:blipFill>
          <a:blip r:embed="rId3">
            <a:alphaModFix/>
          </a:blip>
          <a:stretch>
            <a:fillRect/>
          </a:stretch>
        </p:blipFill>
        <p:spPr>
          <a:xfrm>
            <a:off x="67725" y="1962100"/>
            <a:ext cx="3223400" cy="1802375"/>
          </a:xfrm>
          <a:prstGeom prst="rect">
            <a:avLst/>
          </a:prstGeom>
          <a:noFill/>
          <a:ln>
            <a:noFill/>
          </a:ln>
        </p:spPr>
      </p:pic>
      <p:sp>
        <p:nvSpPr>
          <p:cNvPr id="338" name="Google Shape;338;p22"/>
          <p:cNvSpPr txBox="1"/>
          <p:nvPr/>
        </p:nvSpPr>
        <p:spPr>
          <a:xfrm>
            <a:off x="2780350" y="717900"/>
            <a:ext cx="6413100" cy="370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u="sng">
                <a:latin typeface="Nunito"/>
                <a:ea typeface="Nunito"/>
                <a:cs typeface="Nunito"/>
                <a:sym typeface="Nunito"/>
              </a:rPr>
              <a:t>Purpose of this table</a:t>
            </a:r>
            <a:endParaRPr sz="2000">
              <a:latin typeface="Nunito"/>
              <a:ea typeface="Nunito"/>
              <a:cs typeface="Nunito"/>
              <a:sym typeface="Nunito"/>
            </a:endParaRPr>
          </a:p>
          <a:p>
            <a:pPr indent="-330200" lvl="0" marL="457200" rtl="0" algn="l">
              <a:spcBef>
                <a:spcPts val="0"/>
              </a:spcBef>
              <a:spcAft>
                <a:spcPts val="0"/>
              </a:spcAft>
              <a:buSzPts val="1600"/>
              <a:buFont typeface="Nunito"/>
              <a:buChar char="-"/>
            </a:pPr>
            <a:r>
              <a:rPr lang="en" sz="1600">
                <a:latin typeface="Nunito"/>
                <a:ea typeface="Nunito"/>
                <a:cs typeface="Nunito"/>
                <a:sym typeface="Nunito"/>
              </a:rPr>
              <a:t>Stores all information regarding orders made by customers identified by their unique order numbers.</a:t>
            </a:r>
            <a:endParaRPr sz="1600">
              <a:latin typeface="Nunito"/>
              <a:ea typeface="Nunito"/>
              <a:cs typeface="Nunito"/>
              <a:sym typeface="Nunito"/>
            </a:endParaRPr>
          </a:p>
          <a:p>
            <a:pPr indent="0" lvl="0" marL="0" rtl="0" algn="l">
              <a:spcBef>
                <a:spcPts val="0"/>
              </a:spcBef>
              <a:spcAft>
                <a:spcPts val="0"/>
              </a:spcAft>
              <a:buNone/>
            </a:pPr>
            <a:r>
              <a:t/>
            </a:r>
            <a:endParaRPr sz="1600">
              <a:latin typeface="Nunito"/>
              <a:ea typeface="Nunito"/>
              <a:cs typeface="Nunito"/>
              <a:sym typeface="Nunito"/>
            </a:endParaRPr>
          </a:p>
          <a:p>
            <a:pPr indent="0" lvl="0" marL="0" rtl="0" algn="l">
              <a:spcBef>
                <a:spcPts val="0"/>
              </a:spcBef>
              <a:spcAft>
                <a:spcPts val="0"/>
              </a:spcAft>
              <a:buNone/>
            </a:pPr>
            <a:r>
              <a:rPr b="1" lang="en" sz="2000" u="sng">
                <a:latin typeface="Nunito"/>
                <a:ea typeface="Nunito"/>
                <a:cs typeface="Nunito"/>
                <a:sym typeface="Nunito"/>
              </a:rPr>
              <a:t>Explanation of table fields</a:t>
            </a:r>
            <a:endParaRPr b="1" sz="2000" u="sng">
              <a:latin typeface="Nunito"/>
              <a:ea typeface="Nunito"/>
              <a:cs typeface="Nunito"/>
              <a:sym typeface="Nunito"/>
            </a:endParaRPr>
          </a:p>
          <a:p>
            <a:pPr indent="-330200" lvl="0" marL="457200" rtl="0" algn="l">
              <a:lnSpc>
                <a:spcPct val="115000"/>
              </a:lnSpc>
              <a:spcBef>
                <a:spcPts val="0"/>
              </a:spcBef>
              <a:spcAft>
                <a:spcPts val="0"/>
              </a:spcAft>
              <a:buSzPts val="1600"/>
              <a:buFont typeface="Nunito"/>
              <a:buChar char="-"/>
            </a:pPr>
            <a:r>
              <a:rPr lang="en" sz="1600">
                <a:latin typeface="Nunito"/>
                <a:ea typeface="Nunito"/>
                <a:cs typeface="Nunito"/>
                <a:sym typeface="Nunito"/>
              </a:rPr>
              <a:t>The table contains the primary key orderNumber.</a:t>
            </a:r>
            <a:br>
              <a:rPr lang="en" sz="1600">
                <a:latin typeface="Nunito"/>
                <a:ea typeface="Nunito"/>
                <a:cs typeface="Nunito"/>
                <a:sym typeface="Nunito"/>
              </a:rPr>
            </a:br>
            <a:endParaRPr sz="1600">
              <a:solidFill>
                <a:srgbClr val="9900FF"/>
              </a:solidFill>
              <a:latin typeface="Nunito"/>
              <a:ea typeface="Nunito"/>
              <a:cs typeface="Nunito"/>
              <a:sym typeface="Nunito"/>
            </a:endParaRPr>
          </a:p>
          <a:p>
            <a:pPr indent="-311150" lvl="0" marL="457200" rtl="0" algn="l">
              <a:lnSpc>
                <a:spcPct val="115000"/>
              </a:lnSpc>
              <a:spcBef>
                <a:spcPts val="0"/>
              </a:spcBef>
              <a:spcAft>
                <a:spcPts val="0"/>
              </a:spcAft>
              <a:buSzPts val="1300"/>
              <a:buChar char="-"/>
            </a:pPr>
            <a:r>
              <a:rPr lang="en" sz="1600">
                <a:latin typeface="Nunito"/>
                <a:ea typeface="Nunito"/>
                <a:cs typeface="Nunito"/>
                <a:sym typeface="Nunito"/>
              </a:rPr>
              <a:t>orderDate and requiredDate are essential thus they are not null. However, for shippedDate, it can be NULL as an order can be on hold and the shippedDate has not been decided yet. </a:t>
            </a:r>
            <a:endParaRPr sz="1600">
              <a:latin typeface="Nunito"/>
              <a:ea typeface="Nunito"/>
              <a:cs typeface="Nunito"/>
              <a:sym typeface="Nunito"/>
            </a:endParaRPr>
          </a:p>
          <a:p>
            <a:pPr indent="0" lvl="0" marL="457200" rtl="0" algn="l">
              <a:lnSpc>
                <a:spcPct val="115000"/>
              </a:lnSpc>
              <a:spcBef>
                <a:spcPts val="0"/>
              </a:spcBef>
              <a:spcAft>
                <a:spcPts val="0"/>
              </a:spcAft>
              <a:buNone/>
            </a:pPr>
            <a:r>
              <a:t/>
            </a:r>
            <a:endParaRPr sz="1600">
              <a:latin typeface="Nunito"/>
              <a:ea typeface="Nunito"/>
              <a:cs typeface="Nunito"/>
              <a:sym typeface="Nunito"/>
            </a:endParaRPr>
          </a:p>
          <a:p>
            <a:pPr indent="-311150" lvl="0" marL="457200" rtl="0" algn="l">
              <a:lnSpc>
                <a:spcPct val="115000"/>
              </a:lnSpc>
              <a:spcBef>
                <a:spcPts val="0"/>
              </a:spcBef>
              <a:spcAft>
                <a:spcPts val="0"/>
              </a:spcAft>
              <a:buSzPts val="1300"/>
              <a:buChar char="-"/>
            </a:pPr>
            <a:r>
              <a:rPr lang="en" sz="1600">
                <a:latin typeface="Nunito"/>
                <a:ea typeface="Nunito"/>
                <a:cs typeface="Nunito"/>
                <a:sym typeface="Nunito"/>
              </a:rPr>
              <a:t>DATETIME datatype to suit a date format. Comments are also NULL.</a:t>
            </a:r>
            <a:br>
              <a:rPr lang="en" sz="1300"/>
            </a:br>
            <a:endParaRPr sz="1000">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3"/>
          <p:cNvSpPr txBox="1"/>
          <p:nvPr>
            <p:ph type="title"/>
          </p:nvPr>
        </p:nvSpPr>
        <p:spPr>
          <a:xfrm>
            <a:off x="521950" y="11210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for OLTP Database: Orders</a:t>
            </a:r>
            <a:endParaRPr/>
          </a:p>
        </p:txBody>
      </p:sp>
      <p:pic>
        <p:nvPicPr>
          <p:cNvPr id="344" name="Google Shape;344;p23"/>
          <p:cNvPicPr preferRelativeResize="0"/>
          <p:nvPr/>
        </p:nvPicPr>
        <p:blipFill>
          <a:blip r:embed="rId3">
            <a:alphaModFix/>
          </a:blip>
          <a:stretch>
            <a:fillRect/>
          </a:stretch>
        </p:blipFill>
        <p:spPr>
          <a:xfrm>
            <a:off x="57850" y="1950975"/>
            <a:ext cx="3457550" cy="1933300"/>
          </a:xfrm>
          <a:prstGeom prst="rect">
            <a:avLst/>
          </a:prstGeom>
          <a:noFill/>
          <a:ln>
            <a:noFill/>
          </a:ln>
        </p:spPr>
      </p:pic>
      <p:sp>
        <p:nvSpPr>
          <p:cNvPr id="345" name="Google Shape;345;p23"/>
          <p:cNvSpPr txBox="1"/>
          <p:nvPr/>
        </p:nvSpPr>
        <p:spPr>
          <a:xfrm>
            <a:off x="2730900" y="818450"/>
            <a:ext cx="6413100" cy="370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u="sng">
                <a:latin typeface="Nunito"/>
                <a:ea typeface="Nunito"/>
                <a:cs typeface="Nunito"/>
                <a:sym typeface="Nunito"/>
              </a:rPr>
              <a:t>Explanation of table fields</a:t>
            </a:r>
            <a:endParaRPr b="1" sz="2000" u="sng">
              <a:latin typeface="Nunito"/>
              <a:ea typeface="Nunito"/>
              <a:cs typeface="Nunito"/>
              <a:sym typeface="Nunito"/>
            </a:endParaRPr>
          </a:p>
          <a:p>
            <a:pPr indent="0" lvl="0" marL="0" rtl="0" algn="l">
              <a:spcBef>
                <a:spcPts val="0"/>
              </a:spcBef>
              <a:spcAft>
                <a:spcPts val="0"/>
              </a:spcAft>
              <a:buNone/>
            </a:pPr>
            <a:r>
              <a:t/>
            </a:r>
            <a:endParaRPr b="1" sz="2000" u="sng">
              <a:latin typeface="Nunito"/>
              <a:ea typeface="Nunito"/>
              <a:cs typeface="Nunito"/>
              <a:sym typeface="Nunito"/>
            </a:endParaRPr>
          </a:p>
          <a:p>
            <a:pPr indent="-330200" lvl="0" marL="457200" rtl="0" algn="l">
              <a:lnSpc>
                <a:spcPct val="115000"/>
              </a:lnSpc>
              <a:spcBef>
                <a:spcPts val="0"/>
              </a:spcBef>
              <a:spcAft>
                <a:spcPts val="0"/>
              </a:spcAft>
              <a:buSzPts val="1600"/>
              <a:buFont typeface="Nunito"/>
              <a:buChar char="-"/>
            </a:pPr>
            <a:r>
              <a:rPr lang="en" sz="1600">
                <a:latin typeface="Nunito"/>
                <a:ea typeface="Nunito"/>
                <a:cs typeface="Nunito"/>
                <a:sym typeface="Nunito"/>
              </a:rPr>
              <a:t>The status attribute cannot be null as every order must have a status stating that it’s completed or cancelled or in process.</a:t>
            </a:r>
            <a:br>
              <a:rPr lang="en" sz="1600">
                <a:latin typeface="Nunito"/>
                <a:ea typeface="Nunito"/>
                <a:cs typeface="Nunito"/>
                <a:sym typeface="Nunito"/>
              </a:rPr>
            </a:br>
            <a:endParaRPr sz="1600">
              <a:latin typeface="Nunito"/>
              <a:ea typeface="Nunito"/>
              <a:cs typeface="Nunito"/>
              <a:sym typeface="Nunito"/>
            </a:endParaRPr>
          </a:p>
          <a:p>
            <a:pPr indent="-311150" lvl="0" marL="457200" rtl="0" algn="l">
              <a:lnSpc>
                <a:spcPct val="115000"/>
              </a:lnSpc>
              <a:spcBef>
                <a:spcPts val="0"/>
              </a:spcBef>
              <a:spcAft>
                <a:spcPts val="0"/>
              </a:spcAft>
              <a:buSzPts val="1300"/>
              <a:buFont typeface="Nunito"/>
              <a:buChar char="-"/>
            </a:pPr>
            <a:r>
              <a:rPr lang="en" sz="1600">
                <a:latin typeface="Nunito"/>
                <a:ea typeface="Nunito"/>
                <a:cs typeface="Nunito"/>
                <a:sym typeface="Nunito"/>
              </a:rPr>
              <a:t>And lastly for this table, we have the customer number, which is a foreign key referencing the PK ‘CustomerNumber’ in the customers table. </a:t>
            </a:r>
            <a:br>
              <a:rPr lang="en" sz="1300">
                <a:latin typeface="Nunito"/>
                <a:ea typeface="Nunito"/>
                <a:cs typeface="Nunito"/>
                <a:sym typeface="Nunito"/>
              </a:rPr>
            </a:br>
            <a:endParaRPr sz="1000">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24"/>
          <p:cNvSpPr txBox="1"/>
          <p:nvPr>
            <p:ph type="title"/>
          </p:nvPr>
        </p:nvSpPr>
        <p:spPr>
          <a:xfrm>
            <a:off x="521950" y="11210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for OLTP Database: Orderdetails</a:t>
            </a:r>
            <a:endParaRPr/>
          </a:p>
        </p:txBody>
      </p:sp>
      <p:pic>
        <p:nvPicPr>
          <p:cNvPr id="351" name="Google Shape;351;p24"/>
          <p:cNvPicPr preferRelativeResize="0"/>
          <p:nvPr/>
        </p:nvPicPr>
        <p:blipFill>
          <a:blip r:embed="rId3">
            <a:alphaModFix/>
          </a:blip>
          <a:stretch>
            <a:fillRect/>
          </a:stretch>
        </p:blipFill>
        <p:spPr>
          <a:xfrm>
            <a:off x="58450" y="1684125"/>
            <a:ext cx="2931375" cy="2016200"/>
          </a:xfrm>
          <a:prstGeom prst="rect">
            <a:avLst/>
          </a:prstGeom>
          <a:noFill/>
          <a:ln>
            <a:noFill/>
          </a:ln>
        </p:spPr>
      </p:pic>
      <p:sp>
        <p:nvSpPr>
          <p:cNvPr id="352" name="Google Shape;352;p24"/>
          <p:cNvSpPr txBox="1"/>
          <p:nvPr/>
        </p:nvSpPr>
        <p:spPr>
          <a:xfrm>
            <a:off x="2730900" y="717900"/>
            <a:ext cx="6413100" cy="370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u="sng">
                <a:latin typeface="Nunito"/>
                <a:ea typeface="Nunito"/>
                <a:cs typeface="Nunito"/>
                <a:sym typeface="Nunito"/>
              </a:rPr>
              <a:t>Purpose of this table</a:t>
            </a:r>
            <a:endParaRPr sz="2000">
              <a:latin typeface="Nunito"/>
              <a:ea typeface="Nunito"/>
              <a:cs typeface="Nunito"/>
              <a:sym typeface="Nunito"/>
            </a:endParaRPr>
          </a:p>
          <a:p>
            <a:pPr indent="-330200" lvl="0" marL="457200" rtl="0" algn="l">
              <a:lnSpc>
                <a:spcPct val="115000"/>
              </a:lnSpc>
              <a:spcBef>
                <a:spcPts val="0"/>
              </a:spcBef>
              <a:spcAft>
                <a:spcPts val="0"/>
              </a:spcAft>
              <a:buSzPts val="1600"/>
              <a:buFont typeface="Nunito"/>
              <a:buChar char="-"/>
            </a:pPr>
            <a:r>
              <a:rPr lang="en" sz="1600">
                <a:latin typeface="Nunito"/>
                <a:ea typeface="Nunito"/>
                <a:cs typeface="Nunito"/>
                <a:sym typeface="Nunito"/>
              </a:rPr>
              <a:t>Stores all order information of different products associated with a particular order number. </a:t>
            </a:r>
            <a:endParaRPr sz="1600">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b="1" lang="en" sz="2000" u="sng">
                <a:latin typeface="Nunito"/>
                <a:ea typeface="Nunito"/>
                <a:cs typeface="Nunito"/>
                <a:sym typeface="Nunito"/>
              </a:rPr>
              <a:t>Explanation of table fields</a:t>
            </a:r>
            <a:endParaRPr b="1" sz="2000" u="sng">
              <a:latin typeface="Nunito"/>
              <a:ea typeface="Nunito"/>
              <a:cs typeface="Nunito"/>
              <a:sym typeface="Nunito"/>
            </a:endParaRPr>
          </a:p>
          <a:p>
            <a:pPr indent="-330200" lvl="0" marL="457200" rtl="0" algn="l">
              <a:lnSpc>
                <a:spcPct val="115000"/>
              </a:lnSpc>
              <a:spcBef>
                <a:spcPts val="0"/>
              </a:spcBef>
              <a:spcAft>
                <a:spcPts val="0"/>
              </a:spcAft>
              <a:buSzPts val="1600"/>
              <a:buChar char="-"/>
            </a:pPr>
            <a:r>
              <a:rPr b="1" lang="en" sz="1600">
                <a:latin typeface="Nunito"/>
                <a:ea typeface="Nunito"/>
                <a:cs typeface="Nunito"/>
                <a:sym typeface="Nunito"/>
              </a:rPr>
              <a:t>Orderdetails </a:t>
            </a:r>
            <a:r>
              <a:rPr lang="en" sz="1600">
                <a:latin typeface="Nunito"/>
                <a:ea typeface="Nunito"/>
                <a:cs typeface="Nunito"/>
                <a:sym typeface="Nunito"/>
              </a:rPr>
              <a:t>does not have a primary key as it is an extension of orders.</a:t>
            </a:r>
            <a:endParaRPr sz="1600">
              <a:latin typeface="Nunito"/>
              <a:ea typeface="Nunito"/>
              <a:cs typeface="Nunito"/>
              <a:sym typeface="Nunito"/>
            </a:endParaRPr>
          </a:p>
          <a:p>
            <a:pPr indent="-330200" lvl="0" marL="457200" rtl="0" algn="l">
              <a:lnSpc>
                <a:spcPct val="115000"/>
              </a:lnSpc>
              <a:spcBef>
                <a:spcPts val="0"/>
              </a:spcBef>
              <a:spcAft>
                <a:spcPts val="0"/>
              </a:spcAft>
              <a:buSzPts val="1600"/>
              <a:buChar char="-"/>
            </a:pPr>
            <a:r>
              <a:rPr b="1" lang="en" sz="1600">
                <a:latin typeface="Nunito"/>
                <a:ea typeface="Nunito"/>
                <a:cs typeface="Nunito"/>
                <a:sym typeface="Nunito"/>
              </a:rPr>
              <a:t>OrderNumber </a:t>
            </a:r>
            <a:r>
              <a:rPr lang="en" sz="1600">
                <a:latin typeface="Nunito"/>
                <a:ea typeface="Nunito"/>
                <a:cs typeface="Nunito"/>
                <a:sym typeface="Nunito"/>
              </a:rPr>
              <a:t>is a foreign key that references the order table, </a:t>
            </a:r>
            <a:r>
              <a:rPr b="1" lang="en" sz="1600">
                <a:latin typeface="Nunito"/>
                <a:ea typeface="Nunito"/>
                <a:cs typeface="Nunito"/>
                <a:sym typeface="Nunito"/>
              </a:rPr>
              <a:t>orderNumber </a:t>
            </a:r>
            <a:r>
              <a:rPr lang="en" sz="1600">
                <a:latin typeface="Nunito"/>
                <a:ea typeface="Nunito"/>
                <a:cs typeface="Nunito"/>
                <a:sym typeface="Nunito"/>
              </a:rPr>
              <a:t>column. </a:t>
            </a:r>
            <a:endParaRPr sz="1600">
              <a:latin typeface="Nunito"/>
              <a:ea typeface="Nunito"/>
              <a:cs typeface="Nunito"/>
              <a:sym typeface="Nunito"/>
            </a:endParaRPr>
          </a:p>
          <a:p>
            <a:pPr indent="-330200" lvl="0" marL="457200" rtl="0" algn="l">
              <a:lnSpc>
                <a:spcPct val="115000"/>
              </a:lnSpc>
              <a:spcBef>
                <a:spcPts val="0"/>
              </a:spcBef>
              <a:spcAft>
                <a:spcPts val="0"/>
              </a:spcAft>
              <a:buSzPts val="1600"/>
              <a:buFont typeface="Nunito"/>
              <a:buChar char="-"/>
            </a:pPr>
            <a:r>
              <a:rPr lang="en" sz="1600">
                <a:latin typeface="Nunito"/>
                <a:ea typeface="Nunito"/>
                <a:cs typeface="Nunito"/>
                <a:sym typeface="Nunito"/>
              </a:rPr>
              <a:t>The productCode is also a foreign key that references the product table, productCode column. </a:t>
            </a:r>
            <a:endParaRPr sz="1600">
              <a:latin typeface="Nunito"/>
              <a:ea typeface="Nunito"/>
              <a:cs typeface="Nunito"/>
              <a:sym typeface="Nunito"/>
            </a:endParaRPr>
          </a:p>
          <a:p>
            <a:pPr indent="-330200" lvl="0" marL="457200" rtl="0" algn="l">
              <a:lnSpc>
                <a:spcPct val="115000"/>
              </a:lnSpc>
              <a:spcBef>
                <a:spcPts val="0"/>
              </a:spcBef>
              <a:spcAft>
                <a:spcPts val="0"/>
              </a:spcAft>
              <a:buSzPts val="1600"/>
              <a:buChar char="-"/>
            </a:pPr>
            <a:r>
              <a:rPr lang="en" sz="1600">
                <a:latin typeface="Nunito"/>
                <a:ea typeface="Nunito"/>
                <a:cs typeface="Nunito"/>
                <a:sym typeface="Nunito"/>
              </a:rPr>
              <a:t>The </a:t>
            </a:r>
            <a:r>
              <a:rPr b="1" lang="en" sz="1600">
                <a:latin typeface="Nunito"/>
                <a:ea typeface="Nunito"/>
                <a:cs typeface="Nunito"/>
                <a:sym typeface="Nunito"/>
              </a:rPr>
              <a:t>orderLineNumber </a:t>
            </a:r>
            <a:r>
              <a:rPr lang="en" sz="1600">
                <a:latin typeface="Nunito"/>
                <a:ea typeface="Nunito"/>
                <a:cs typeface="Nunito"/>
                <a:sym typeface="Nunito"/>
              </a:rPr>
              <a:t>determines which position the order is in within a day</a:t>
            </a:r>
            <a:endParaRPr sz="1600">
              <a:latin typeface="Nunito"/>
              <a:ea typeface="Nunito"/>
              <a:cs typeface="Nunito"/>
              <a:sym typeface="Nunito"/>
            </a:endParaRPr>
          </a:p>
          <a:p>
            <a:pPr indent="0" lvl="0" marL="457200" rtl="0" algn="l">
              <a:lnSpc>
                <a:spcPct val="115000"/>
              </a:lnSpc>
              <a:spcBef>
                <a:spcPts val="0"/>
              </a:spcBef>
              <a:spcAft>
                <a:spcPts val="0"/>
              </a:spcAft>
              <a:buNone/>
            </a:pPr>
            <a:r>
              <a:t/>
            </a:r>
            <a:endParaRPr sz="1600">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25"/>
          <p:cNvSpPr txBox="1"/>
          <p:nvPr>
            <p:ph type="title"/>
          </p:nvPr>
        </p:nvSpPr>
        <p:spPr>
          <a:xfrm>
            <a:off x="521950" y="11210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for OLTP Database: Products</a:t>
            </a:r>
            <a:endParaRPr/>
          </a:p>
        </p:txBody>
      </p:sp>
      <p:pic>
        <p:nvPicPr>
          <p:cNvPr id="358" name="Google Shape;358;p25"/>
          <p:cNvPicPr preferRelativeResize="0"/>
          <p:nvPr/>
        </p:nvPicPr>
        <p:blipFill>
          <a:blip r:embed="rId3">
            <a:alphaModFix/>
          </a:blip>
          <a:stretch>
            <a:fillRect/>
          </a:stretch>
        </p:blipFill>
        <p:spPr>
          <a:xfrm>
            <a:off x="139125" y="1446825"/>
            <a:ext cx="2802775" cy="2449975"/>
          </a:xfrm>
          <a:prstGeom prst="rect">
            <a:avLst/>
          </a:prstGeom>
          <a:noFill/>
          <a:ln>
            <a:noFill/>
          </a:ln>
        </p:spPr>
      </p:pic>
      <p:sp>
        <p:nvSpPr>
          <p:cNvPr id="359" name="Google Shape;359;p25"/>
          <p:cNvSpPr txBox="1"/>
          <p:nvPr/>
        </p:nvSpPr>
        <p:spPr>
          <a:xfrm>
            <a:off x="2730900" y="717900"/>
            <a:ext cx="6413100" cy="370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u="sng">
                <a:latin typeface="Nunito"/>
                <a:ea typeface="Nunito"/>
                <a:cs typeface="Nunito"/>
                <a:sym typeface="Nunito"/>
              </a:rPr>
              <a:t>Purpose of this table</a:t>
            </a:r>
            <a:endParaRPr sz="2000">
              <a:latin typeface="Nunito"/>
              <a:ea typeface="Nunito"/>
              <a:cs typeface="Nunito"/>
              <a:sym typeface="Nunito"/>
            </a:endParaRPr>
          </a:p>
          <a:p>
            <a:pPr indent="-330200" lvl="0" marL="457200" rtl="0" algn="l">
              <a:spcBef>
                <a:spcPts val="0"/>
              </a:spcBef>
              <a:spcAft>
                <a:spcPts val="0"/>
              </a:spcAft>
              <a:buSzPts val="1600"/>
              <a:buFont typeface="Nunito"/>
              <a:buChar char="-"/>
            </a:pPr>
            <a:r>
              <a:rPr lang="en" sz="1600">
                <a:latin typeface="Nunito"/>
                <a:ea typeface="Nunito"/>
                <a:cs typeface="Nunito"/>
                <a:sym typeface="Nunito"/>
              </a:rPr>
              <a:t>The purpose of this table is to contain the details of the individual products classified by their unique product code.</a:t>
            </a:r>
            <a:endParaRPr sz="1600">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b="1" lang="en" sz="2000" u="sng">
                <a:latin typeface="Nunito"/>
                <a:ea typeface="Nunito"/>
                <a:cs typeface="Nunito"/>
                <a:sym typeface="Nunito"/>
              </a:rPr>
              <a:t>Explanation of table fields</a:t>
            </a:r>
            <a:endParaRPr b="1" sz="2000" u="sng">
              <a:latin typeface="Nunito"/>
              <a:ea typeface="Nunito"/>
              <a:cs typeface="Nunito"/>
              <a:sym typeface="Nunito"/>
            </a:endParaRPr>
          </a:p>
          <a:p>
            <a:pPr indent="-330200" lvl="0" marL="457200" rtl="0" algn="l">
              <a:lnSpc>
                <a:spcPct val="115000"/>
              </a:lnSpc>
              <a:spcBef>
                <a:spcPts val="0"/>
              </a:spcBef>
              <a:spcAft>
                <a:spcPts val="0"/>
              </a:spcAft>
              <a:buSzPts val="1600"/>
              <a:buChar char="-"/>
            </a:pPr>
            <a:r>
              <a:rPr b="1" lang="en" sz="1600">
                <a:latin typeface="Nunito"/>
                <a:ea typeface="Nunito"/>
                <a:cs typeface="Nunito"/>
                <a:sym typeface="Nunito"/>
              </a:rPr>
              <a:t>productCode </a:t>
            </a:r>
            <a:r>
              <a:rPr lang="en" sz="1600">
                <a:latin typeface="Nunito"/>
                <a:ea typeface="Nunito"/>
                <a:cs typeface="Nunito"/>
                <a:sym typeface="Nunito"/>
              </a:rPr>
              <a:t>is the Primary Key that uniquely identifies each row in the table.</a:t>
            </a:r>
            <a:endParaRPr sz="1600">
              <a:latin typeface="Nunito"/>
              <a:ea typeface="Nunito"/>
              <a:cs typeface="Nunito"/>
              <a:sym typeface="Nunito"/>
            </a:endParaRPr>
          </a:p>
          <a:p>
            <a:pPr indent="-330200" lvl="0" marL="457200" rtl="0" algn="l">
              <a:lnSpc>
                <a:spcPct val="115000"/>
              </a:lnSpc>
              <a:spcBef>
                <a:spcPts val="0"/>
              </a:spcBef>
              <a:spcAft>
                <a:spcPts val="0"/>
              </a:spcAft>
              <a:buSzPts val="1600"/>
              <a:buFont typeface="Nunito"/>
              <a:buChar char="-"/>
            </a:pPr>
            <a:r>
              <a:rPr b="1" lang="en" sz="1600">
                <a:latin typeface="Nunito"/>
                <a:ea typeface="Nunito"/>
                <a:cs typeface="Nunito"/>
                <a:sym typeface="Nunito"/>
              </a:rPr>
              <a:t>productLine </a:t>
            </a:r>
            <a:r>
              <a:rPr lang="en" sz="1600">
                <a:latin typeface="Nunito"/>
                <a:ea typeface="Nunito"/>
                <a:cs typeface="Nunito"/>
                <a:sym typeface="Nunito"/>
              </a:rPr>
              <a:t>FK references </a:t>
            </a:r>
            <a:r>
              <a:rPr b="1" lang="en" sz="1600">
                <a:latin typeface="Nunito"/>
                <a:ea typeface="Nunito"/>
                <a:cs typeface="Nunito"/>
                <a:sym typeface="Nunito"/>
              </a:rPr>
              <a:t>ProductLines</a:t>
            </a:r>
            <a:r>
              <a:rPr lang="en" sz="1600">
                <a:latin typeface="Nunito"/>
                <a:ea typeface="Nunito"/>
                <a:cs typeface="Nunito"/>
                <a:sym typeface="Nunito"/>
              </a:rPr>
              <a:t>(productLine).</a:t>
            </a:r>
            <a:endParaRPr sz="1600">
              <a:latin typeface="Nunito"/>
              <a:ea typeface="Nunito"/>
              <a:cs typeface="Nunito"/>
              <a:sym typeface="Nunito"/>
            </a:endParaRPr>
          </a:p>
          <a:p>
            <a:pPr indent="0" lvl="0" marL="457200" rtl="0" algn="l">
              <a:lnSpc>
                <a:spcPct val="115000"/>
              </a:lnSpc>
              <a:spcBef>
                <a:spcPts val="0"/>
              </a:spcBef>
              <a:spcAft>
                <a:spcPts val="0"/>
              </a:spcAft>
              <a:buNone/>
            </a:pPr>
            <a:r>
              <a:t/>
            </a:r>
            <a:endParaRPr sz="1600">
              <a:latin typeface="Nunito"/>
              <a:ea typeface="Nunito"/>
              <a:cs typeface="Nunito"/>
              <a:sym typeface="Nunito"/>
            </a:endParaRPr>
          </a:p>
          <a:p>
            <a:pPr indent="0" lvl="0" marL="457200" rtl="0" algn="l">
              <a:lnSpc>
                <a:spcPct val="115000"/>
              </a:lnSpc>
              <a:spcBef>
                <a:spcPts val="0"/>
              </a:spcBef>
              <a:spcAft>
                <a:spcPts val="0"/>
              </a:spcAft>
              <a:buNone/>
            </a:pPr>
            <a:r>
              <a:t/>
            </a:r>
            <a:endParaRPr sz="1600">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26"/>
          <p:cNvSpPr txBox="1"/>
          <p:nvPr/>
        </p:nvSpPr>
        <p:spPr>
          <a:xfrm>
            <a:off x="2730900" y="760550"/>
            <a:ext cx="6413100" cy="370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u="sng">
                <a:latin typeface="Nunito"/>
                <a:ea typeface="Nunito"/>
                <a:cs typeface="Nunito"/>
                <a:sym typeface="Nunito"/>
              </a:rPr>
              <a:t>Purpose of this table</a:t>
            </a:r>
            <a:endParaRPr sz="2000">
              <a:latin typeface="Nunito"/>
              <a:ea typeface="Nunito"/>
              <a:cs typeface="Nunito"/>
              <a:sym typeface="Nunito"/>
            </a:endParaRPr>
          </a:p>
          <a:p>
            <a:pPr indent="-330200" lvl="0" marL="457200" rtl="0" algn="l">
              <a:spcBef>
                <a:spcPts val="0"/>
              </a:spcBef>
              <a:spcAft>
                <a:spcPts val="0"/>
              </a:spcAft>
              <a:buSzPts val="1600"/>
              <a:buFont typeface="Nunito"/>
              <a:buChar char="-"/>
            </a:pPr>
            <a:r>
              <a:rPr lang="en" sz="1600">
                <a:latin typeface="Nunito"/>
                <a:ea typeface="Nunito"/>
                <a:cs typeface="Nunito"/>
                <a:sym typeface="Nunito"/>
              </a:rPr>
              <a:t>The purpose of this table is to contain the information of the existing product lines.</a:t>
            </a:r>
            <a:endParaRPr sz="1600">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b="1" lang="en" sz="2000" u="sng">
                <a:latin typeface="Nunito"/>
                <a:ea typeface="Nunito"/>
                <a:cs typeface="Nunito"/>
                <a:sym typeface="Nunito"/>
              </a:rPr>
              <a:t>Explanation of table fields</a:t>
            </a:r>
            <a:endParaRPr b="1" sz="2000" u="sng">
              <a:latin typeface="Nunito"/>
              <a:ea typeface="Nunito"/>
              <a:cs typeface="Nunito"/>
              <a:sym typeface="Nunito"/>
            </a:endParaRPr>
          </a:p>
          <a:p>
            <a:pPr indent="-330200" lvl="0" marL="457200" rtl="0" algn="l">
              <a:spcBef>
                <a:spcPts val="0"/>
              </a:spcBef>
              <a:spcAft>
                <a:spcPts val="0"/>
              </a:spcAft>
              <a:buSzPts val="1600"/>
              <a:buFont typeface="Nunito"/>
              <a:buChar char="-"/>
            </a:pPr>
            <a:r>
              <a:rPr b="1" lang="en" sz="1600">
                <a:latin typeface="Nunito"/>
                <a:ea typeface="Nunito"/>
                <a:cs typeface="Nunito"/>
                <a:sym typeface="Nunito"/>
              </a:rPr>
              <a:t>productLine </a:t>
            </a:r>
            <a:r>
              <a:rPr lang="en" sz="1600">
                <a:latin typeface="Nunito"/>
                <a:ea typeface="Nunito"/>
                <a:cs typeface="Nunito"/>
                <a:sym typeface="Nunito"/>
              </a:rPr>
              <a:t>is the primary key that identifies the rows of the different product lines.</a:t>
            </a:r>
            <a:br>
              <a:rPr lang="en" sz="1600">
                <a:latin typeface="Nunito"/>
                <a:ea typeface="Nunito"/>
                <a:cs typeface="Nunito"/>
                <a:sym typeface="Nunito"/>
              </a:rPr>
            </a:br>
            <a:endParaRPr sz="1600">
              <a:latin typeface="Nunito"/>
              <a:ea typeface="Nunito"/>
              <a:cs typeface="Nunito"/>
              <a:sym typeface="Nunito"/>
            </a:endParaRPr>
          </a:p>
        </p:txBody>
      </p:sp>
      <p:pic>
        <p:nvPicPr>
          <p:cNvPr id="365" name="Google Shape;365;p26"/>
          <p:cNvPicPr preferRelativeResize="0"/>
          <p:nvPr/>
        </p:nvPicPr>
        <p:blipFill>
          <a:blip r:embed="rId3">
            <a:alphaModFix/>
          </a:blip>
          <a:stretch>
            <a:fillRect/>
          </a:stretch>
        </p:blipFill>
        <p:spPr>
          <a:xfrm>
            <a:off x="144675" y="2208850"/>
            <a:ext cx="2748975" cy="1271125"/>
          </a:xfrm>
          <a:prstGeom prst="rect">
            <a:avLst/>
          </a:prstGeom>
          <a:noFill/>
          <a:ln>
            <a:noFill/>
          </a:ln>
        </p:spPr>
      </p:pic>
      <p:sp>
        <p:nvSpPr>
          <p:cNvPr id="366" name="Google Shape;366;p26"/>
          <p:cNvSpPr txBox="1"/>
          <p:nvPr>
            <p:ph type="title"/>
          </p:nvPr>
        </p:nvSpPr>
        <p:spPr>
          <a:xfrm>
            <a:off x="521950" y="112100"/>
            <a:ext cx="81204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for OLTP Database: ProductLines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27"/>
          <p:cNvSpPr txBox="1"/>
          <p:nvPr>
            <p:ph type="title"/>
          </p:nvPr>
        </p:nvSpPr>
        <p:spPr>
          <a:xfrm>
            <a:off x="1388625" y="772725"/>
            <a:ext cx="6366900" cy="186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OLTP</a:t>
            </a:r>
            <a:endParaRPr/>
          </a:p>
        </p:txBody>
      </p:sp>
      <p:sp>
        <p:nvSpPr>
          <p:cNvPr id="372" name="Google Shape;372;p27"/>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500"/>
              <a:t>Online Transactional Processing Database </a:t>
            </a:r>
            <a:endParaRPr sz="2500"/>
          </a:p>
          <a:p>
            <a:pPr indent="0" lvl="0" marL="0" rtl="0" algn="ctr">
              <a:spcBef>
                <a:spcPts val="1600"/>
              </a:spcBef>
              <a:spcAft>
                <a:spcPts val="1600"/>
              </a:spcAft>
              <a:buNone/>
            </a:pPr>
            <a:r>
              <a:rPr lang="en" sz="2500"/>
              <a:t>Process</a:t>
            </a:r>
            <a:endParaRPr sz="25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28"/>
          <p:cNvSpPr txBox="1"/>
          <p:nvPr>
            <p:ph type="title"/>
          </p:nvPr>
        </p:nvSpPr>
        <p:spPr>
          <a:xfrm>
            <a:off x="521950" y="112100"/>
            <a:ext cx="81189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Process for OLTP Database (Table Creation)</a:t>
            </a:r>
            <a:endParaRPr/>
          </a:p>
        </p:txBody>
      </p:sp>
      <p:sp>
        <p:nvSpPr>
          <p:cNvPr id="378" name="Google Shape;378;p28"/>
          <p:cNvSpPr txBox="1"/>
          <p:nvPr/>
        </p:nvSpPr>
        <p:spPr>
          <a:xfrm>
            <a:off x="833875" y="1236450"/>
            <a:ext cx="7389900" cy="35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pic>
        <p:nvPicPr>
          <p:cNvPr id="379" name="Google Shape;379;p28"/>
          <p:cNvPicPr preferRelativeResize="0"/>
          <p:nvPr/>
        </p:nvPicPr>
        <p:blipFill>
          <a:blip r:embed="rId3">
            <a:alphaModFix/>
          </a:blip>
          <a:stretch>
            <a:fillRect/>
          </a:stretch>
        </p:blipFill>
        <p:spPr>
          <a:xfrm>
            <a:off x="332738" y="1310100"/>
            <a:ext cx="2733675" cy="2438400"/>
          </a:xfrm>
          <a:prstGeom prst="rect">
            <a:avLst/>
          </a:prstGeom>
          <a:noFill/>
          <a:ln>
            <a:noFill/>
          </a:ln>
        </p:spPr>
      </p:pic>
      <p:sp>
        <p:nvSpPr>
          <p:cNvPr id="380" name="Google Shape;380;p28"/>
          <p:cNvSpPr txBox="1"/>
          <p:nvPr/>
        </p:nvSpPr>
        <p:spPr>
          <a:xfrm>
            <a:off x="877050" y="1243525"/>
            <a:ext cx="7389900" cy="35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pic>
        <p:nvPicPr>
          <p:cNvPr id="381" name="Google Shape;381;p28"/>
          <p:cNvPicPr preferRelativeResize="0"/>
          <p:nvPr/>
        </p:nvPicPr>
        <p:blipFill>
          <a:blip r:embed="rId4">
            <a:alphaModFix/>
          </a:blip>
          <a:stretch>
            <a:fillRect/>
          </a:stretch>
        </p:blipFill>
        <p:spPr>
          <a:xfrm>
            <a:off x="3362063" y="1151000"/>
            <a:ext cx="5229225" cy="1504950"/>
          </a:xfrm>
          <a:prstGeom prst="rect">
            <a:avLst/>
          </a:prstGeom>
          <a:noFill/>
          <a:ln>
            <a:noFill/>
          </a:ln>
        </p:spPr>
      </p:pic>
      <p:sp>
        <p:nvSpPr>
          <p:cNvPr id="382" name="Google Shape;382;p28"/>
          <p:cNvSpPr txBox="1"/>
          <p:nvPr/>
        </p:nvSpPr>
        <p:spPr>
          <a:xfrm>
            <a:off x="886450" y="1236450"/>
            <a:ext cx="7389900" cy="35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pic>
        <p:nvPicPr>
          <p:cNvPr id="383" name="Google Shape;383;p28"/>
          <p:cNvPicPr preferRelativeResize="0"/>
          <p:nvPr/>
        </p:nvPicPr>
        <p:blipFill>
          <a:blip r:embed="rId5">
            <a:alphaModFix/>
          </a:blip>
          <a:stretch>
            <a:fillRect/>
          </a:stretch>
        </p:blipFill>
        <p:spPr>
          <a:xfrm>
            <a:off x="3362063" y="3271075"/>
            <a:ext cx="4619625" cy="1143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29"/>
          <p:cNvSpPr txBox="1"/>
          <p:nvPr>
            <p:ph type="title"/>
          </p:nvPr>
        </p:nvSpPr>
        <p:spPr>
          <a:xfrm>
            <a:off x="521950" y="112100"/>
            <a:ext cx="81189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Process for OLTP Database (Table Insert)</a:t>
            </a:r>
            <a:endParaRPr/>
          </a:p>
        </p:txBody>
      </p:sp>
      <p:sp>
        <p:nvSpPr>
          <p:cNvPr id="389" name="Google Shape;389;p29"/>
          <p:cNvSpPr txBox="1"/>
          <p:nvPr/>
        </p:nvSpPr>
        <p:spPr>
          <a:xfrm>
            <a:off x="833875" y="1236450"/>
            <a:ext cx="7389900" cy="35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pic>
        <p:nvPicPr>
          <p:cNvPr id="390" name="Google Shape;390;p29"/>
          <p:cNvPicPr preferRelativeResize="0"/>
          <p:nvPr/>
        </p:nvPicPr>
        <p:blipFill>
          <a:blip r:embed="rId3">
            <a:alphaModFix/>
          </a:blip>
          <a:stretch>
            <a:fillRect/>
          </a:stretch>
        </p:blipFill>
        <p:spPr>
          <a:xfrm>
            <a:off x="124100" y="938396"/>
            <a:ext cx="3777126" cy="1512150"/>
          </a:xfrm>
          <a:prstGeom prst="rect">
            <a:avLst/>
          </a:prstGeom>
          <a:noFill/>
          <a:ln>
            <a:noFill/>
          </a:ln>
        </p:spPr>
      </p:pic>
      <p:pic>
        <p:nvPicPr>
          <p:cNvPr id="391" name="Google Shape;391;p29"/>
          <p:cNvPicPr preferRelativeResize="0"/>
          <p:nvPr/>
        </p:nvPicPr>
        <p:blipFill>
          <a:blip r:embed="rId4">
            <a:alphaModFix/>
          </a:blip>
          <a:stretch>
            <a:fillRect/>
          </a:stretch>
        </p:blipFill>
        <p:spPr>
          <a:xfrm>
            <a:off x="4435463" y="2837100"/>
            <a:ext cx="3724275" cy="2000250"/>
          </a:xfrm>
          <a:prstGeom prst="rect">
            <a:avLst/>
          </a:prstGeom>
          <a:noFill/>
          <a:ln>
            <a:noFill/>
          </a:ln>
        </p:spPr>
      </p:pic>
      <p:pic>
        <p:nvPicPr>
          <p:cNvPr id="392" name="Google Shape;392;p29"/>
          <p:cNvPicPr preferRelativeResize="0"/>
          <p:nvPr/>
        </p:nvPicPr>
        <p:blipFill>
          <a:blip r:embed="rId5">
            <a:alphaModFix/>
          </a:blip>
          <a:stretch>
            <a:fillRect/>
          </a:stretch>
        </p:blipFill>
        <p:spPr>
          <a:xfrm>
            <a:off x="178050" y="2637075"/>
            <a:ext cx="3076575" cy="2400300"/>
          </a:xfrm>
          <a:prstGeom prst="rect">
            <a:avLst/>
          </a:prstGeom>
          <a:noFill/>
          <a:ln>
            <a:noFill/>
          </a:ln>
        </p:spPr>
      </p:pic>
      <p:pic>
        <p:nvPicPr>
          <p:cNvPr id="393" name="Google Shape;393;p29"/>
          <p:cNvPicPr preferRelativeResize="0"/>
          <p:nvPr/>
        </p:nvPicPr>
        <p:blipFill>
          <a:blip r:embed="rId6">
            <a:alphaModFix/>
          </a:blip>
          <a:stretch>
            <a:fillRect/>
          </a:stretch>
        </p:blipFill>
        <p:spPr>
          <a:xfrm>
            <a:off x="3042375" y="1236450"/>
            <a:ext cx="6101625" cy="78226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30"/>
          <p:cNvSpPr txBox="1"/>
          <p:nvPr>
            <p:ph type="title"/>
          </p:nvPr>
        </p:nvSpPr>
        <p:spPr>
          <a:xfrm>
            <a:off x="1388625" y="772725"/>
            <a:ext cx="6366900" cy="186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OLAP</a:t>
            </a:r>
            <a:endParaRPr/>
          </a:p>
        </p:txBody>
      </p:sp>
      <p:sp>
        <p:nvSpPr>
          <p:cNvPr id="399" name="Google Shape;399;p30"/>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500"/>
              <a:t>Online Analytical Processing Database </a:t>
            </a:r>
            <a:endParaRPr sz="2500"/>
          </a:p>
          <a:p>
            <a:pPr indent="0" lvl="0" marL="0" rtl="0" algn="ctr">
              <a:spcBef>
                <a:spcPts val="1600"/>
              </a:spcBef>
              <a:spcAft>
                <a:spcPts val="1600"/>
              </a:spcAft>
              <a:buNone/>
            </a:pPr>
            <a:r>
              <a:rPr lang="en" sz="2500"/>
              <a:t>Design</a:t>
            </a:r>
            <a:endParaRPr sz="25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31"/>
          <p:cNvSpPr txBox="1"/>
          <p:nvPr/>
        </p:nvSpPr>
        <p:spPr>
          <a:xfrm>
            <a:off x="2730900" y="663850"/>
            <a:ext cx="6413100" cy="370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u="sng">
                <a:latin typeface="Nunito"/>
                <a:ea typeface="Nunito"/>
                <a:cs typeface="Nunito"/>
                <a:sym typeface="Nunito"/>
              </a:rPr>
              <a:t>Purpose of this table</a:t>
            </a:r>
            <a:endParaRPr sz="2000">
              <a:latin typeface="Nunito"/>
              <a:ea typeface="Nunito"/>
              <a:cs typeface="Nunito"/>
              <a:sym typeface="Nunito"/>
            </a:endParaRPr>
          </a:p>
          <a:p>
            <a:pPr indent="-330200" lvl="0" marL="457200" rtl="0" algn="l">
              <a:spcBef>
                <a:spcPts val="0"/>
              </a:spcBef>
              <a:spcAft>
                <a:spcPts val="0"/>
              </a:spcAft>
              <a:buSzPts val="1600"/>
              <a:buFont typeface="Nunito"/>
              <a:buChar char="-"/>
            </a:pPr>
            <a:r>
              <a:rPr lang="en" sz="1600">
                <a:latin typeface="Nunito"/>
                <a:ea typeface="Nunito"/>
                <a:cs typeface="Nunito"/>
                <a:sym typeface="Nunito"/>
              </a:rPr>
              <a:t>Houses product information that has gone through the ETL process from the OLTP. </a:t>
            </a:r>
            <a:endParaRPr sz="1600">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b="1" lang="en" sz="2000" u="sng">
                <a:latin typeface="Nunito"/>
                <a:ea typeface="Nunito"/>
                <a:cs typeface="Nunito"/>
                <a:sym typeface="Nunito"/>
              </a:rPr>
              <a:t>Explanation of table fields</a:t>
            </a:r>
            <a:endParaRPr b="1" sz="2000" u="sng">
              <a:latin typeface="Nunito"/>
              <a:ea typeface="Nunito"/>
              <a:cs typeface="Nunito"/>
              <a:sym typeface="Nunito"/>
            </a:endParaRPr>
          </a:p>
          <a:p>
            <a:pPr indent="-330200" lvl="0" marL="457200" rtl="0" algn="l">
              <a:lnSpc>
                <a:spcPct val="115000"/>
              </a:lnSpc>
              <a:spcBef>
                <a:spcPts val="0"/>
              </a:spcBef>
              <a:spcAft>
                <a:spcPts val="0"/>
              </a:spcAft>
              <a:buSzPts val="1600"/>
              <a:buFont typeface="Nunito"/>
              <a:buChar char="-"/>
            </a:pPr>
            <a:r>
              <a:rPr lang="en" sz="1600">
                <a:latin typeface="Nunito"/>
                <a:ea typeface="Nunito"/>
                <a:cs typeface="Nunito"/>
                <a:sym typeface="Nunito"/>
              </a:rPr>
              <a:t>ProductSK acts as the surrogate and primary key instead of productCode, where it uniquely identifies each row information and increments by 1 for every new row inserted.</a:t>
            </a:r>
            <a:endParaRPr sz="1600">
              <a:latin typeface="Nunito"/>
              <a:ea typeface="Nunito"/>
              <a:cs typeface="Nunito"/>
              <a:sym typeface="Nunito"/>
            </a:endParaRPr>
          </a:p>
          <a:p>
            <a:pPr indent="0" lvl="0" marL="0" rtl="0" algn="l">
              <a:lnSpc>
                <a:spcPct val="115000"/>
              </a:lnSpc>
              <a:spcBef>
                <a:spcPts val="0"/>
              </a:spcBef>
              <a:spcAft>
                <a:spcPts val="0"/>
              </a:spcAft>
              <a:buNone/>
            </a:pPr>
            <a:r>
              <a:t/>
            </a:r>
            <a:endParaRPr sz="1600">
              <a:latin typeface="Nunito"/>
              <a:ea typeface="Nunito"/>
              <a:cs typeface="Nunito"/>
              <a:sym typeface="Nunito"/>
            </a:endParaRPr>
          </a:p>
          <a:p>
            <a:pPr indent="-330200" lvl="0" marL="457200" rtl="0" algn="l">
              <a:lnSpc>
                <a:spcPct val="115000"/>
              </a:lnSpc>
              <a:spcBef>
                <a:spcPts val="0"/>
              </a:spcBef>
              <a:spcAft>
                <a:spcPts val="0"/>
              </a:spcAft>
              <a:buSzPts val="1600"/>
              <a:buFont typeface="Nunito"/>
              <a:buChar char="-"/>
            </a:pPr>
            <a:r>
              <a:rPr lang="en" sz="1600">
                <a:latin typeface="Nunito"/>
                <a:ea typeface="Nunito"/>
                <a:cs typeface="Nunito"/>
                <a:sym typeface="Nunito"/>
              </a:rPr>
              <a:t>All the other columns are the same as the OLTP.</a:t>
            </a:r>
            <a:endParaRPr sz="1600">
              <a:latin typeface="Nunito"/>
              <a:ea typeface="Nunito"/>
              <a:cs typeface="Nunito"/>
              <a:sym typeface="Nunito"/>
            </a:endParaRPr>
          </a:p>
          <a:p>
            <a:pPr indent="0" lvl="0" marL="0" rtl="0" algn="l">
              <a:spcBef>
                <a:spcPts val="0"/>
              </a:spcBef>
              <a:spcAft>
                <a:spcPts val="0"/>
              </a:spcAft>
              <a:buNone/>
            </a:pPr>
            <a:r>
              <a:t/>
            </a:r>
            <a:endParaRPr sz="1000">
              <a:latin typeface="Nunito"/>
              <a:ea typeface="Nunito"/>
              <a:cs typeface="Nunito"/>
              <a:sym typeface="Nunito"/>
            </a:endParaRPr>
          </a:p>
          <a:p>
            <a:pPr indent="0" lvl="0" marL="0" rtl="0" algn="l">
              <a:spcBef>
                <a:spcPts val="0"/>
              </a:spcBef>
              <a:spcAft>
                <a:spcPts val="0"/>
              </a:spcAft>
              <a:buNone/>
            </a:pPr>
            <a:r>
              <a:t/>
            </a:r>
            <a:endParaRPr sz="1000">
              <a:latin typeface="Nunito"/>
              <a:ea typeface="Nunito"/>
              <a:cs typeface="Nunito"/>
              <a:sym typeface="Nunito"/>
            </a:endParaRPr>
          </a:p>
        </p:txBody>
      </p:sp>
      <p:sp>
        <p:nvSpPr>
          <p:cNvPr id="405" name="Google Shape;405;p31"/>
          <p:cNvSpPr txBox="1"/>
          <p:nvPr>
            <p:ph type="title"/>
          </p:nvPr>
        </p:nvSpPr>
        <p:spPr>
          <a:xfrm>
            <a:off x="521950" y="112100"/>
            <a:ext cx="76368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for OLAP Database (ProductsDIM)</a:t>
            </a:r>
            <a:endParaRPr/>
          </a:p>
        </p:txBody>
      </p:sp>
      <p:pic>
        <p:nvPicPr>
          <p:cNvPr id="406" name="Google Shape;406;p31"/>
          <p:cNvPicPr preferRelativeResize="0"/>
          <p:nvPr/>
        </p:nvPicPr>
        <p:blipFill>
          <a:blip r:embed="rId3">
            <a:alphaModFix/>
          </a:blip>
          <a:stretch>
            <a:fillRect/>
          </a:stretch>
        </p:blipFill>
        <p:spPr>
          <a:xfrm>
            <a:off x="152400" y="1627950"/>
            <a:ext cx="2426075" cy="2191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nvSpPr>
        <p:spPr>
          <a:xfrm>
            <a:off x="824000" y="192888"/>
            <a:ext cx="4255500" cy="1872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rgbClr val="FFFFFF"/>
                </a:solidFill>
                <a:latin typeface="Maven Pro"/>
                <a:ea typeface="Maven Pro"/>
                <a:cs typeface="Maven Pro"/>
                <a:sym typeface="Maven Pro"/>
              </a:rPr>
              <a:t>Contents:</a:t>
            </a:r>
            <a:endParaRPr b="1" sz="3600">
              <a:solidFill>
                <a:srgbClr val="FFFFFF"/>
              </a:solidFill>
              <a:latin typeface="Maven Pro"/>
              <a:ea typeface="Maven Pro"/>
              <a:cs typeface="Maven Pro"/>
              <a:sym typeface="Maven Pro"/>
            </a:endParaRPr>
          </a:p>
        </p:txBody>
      </p:sp>
      <p:sp>
        <p:nvSpPr>
          <p:cNvPr id="284" name="Google Shape;284;p14"/>
          <p:cNvSpPr txBox="1"/>
          <p:nvPr/>
        </p:nvSpPr>
        <p:spPr>
          <a:xfrm>
            <a:off x="883225" y="1413075"/>
            <a:ext cx="7235400" cy="31680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Nunito"/>
              <a:buAutoNum type="arabicPeriod"/>
            </a:pPr>
            <a:r>
              <a:rPr lang="en" sz="1800" u="sng">
                <a:solidFill>
                  <a:srgbClr val="FFFFFF"/>
                </a:solidFill>
                <a:latin typeface="Nunito"/>
                <a:ea typeface="Nunito"/>
                <a:cs typeface="Nunito"/>
                <a:sym typeface="Nunito"/>
              </a:rPr>
              <a:t>OLTP Table Design(8)</a:t>
            </a:r>
            <a:endParaRPr sz="1800" u="sng">
              <a:solidFill>
                <a:srgbClr val="FFFFFF"/>
              </a:solidFill>
              <a:latin typeface="Nunito"/>
              <a:ea typeface="Nunito"/>
              <a:cs typeface="Nunito"/>
              <a:sym typeface="Nunito"/>
            </a:endParaRPr>
          </a:p>
          <a:p>
            <a:pPr indent="-342900" lvl="0" marL="457200" rtl="0" algn="l">
              <a:spcBef>
                <a:spcPts val="0"/>
              </a:spcBef>
              <a:spcAft>
                <a:spcPts val="0"/>
              </a:spcAft>
              <a:buClr>
                <a:srgbClr val="FFFFFF"/>
              </a:buClr>
              <a:buSzPts val="1800"/>
              <a:buFont typeface="Nunito"/>
              <a:buAutoNum type="arabicPeriod"/>
            </a:pPr>
            <a:r>
              <a:rPr lang="en" sz="1800" u="sng">
                <a:solidFill>
                  <a:srgbClr val="FFFFFF"/>
                </a:solidFill>
                <a:latin typeface="Nunito"/>
                <a:ea typeface="Nunito"/>
                <a:cs typeface="Nunito"/>
                <a:sym typeface="Nunito"/>
              </a:rPr>
              <a:t>OLTP 2 Creation Scripts(Process)</a:t>
            </a:r>
            <a:endParaRPr sz="1800" u="sng">
              <a:solidFill>
                <a:srgbClr val="FFFFFF"/>
              </a:solidFill>
              <a:latin typeface="Nunito"/>
              <a:ea typeface="Nunito"/>
              <a:cs typeface="Nunito"/>
              <a:sym typeface="Nunito"/>
            </a:endParaRPr>
          </a:p>
          <a:p>
            <a:pPr indent="-317500" lvl="0" marL="457200" rtl="0" algn="l">
              <a:spcBef>
                <a:spcPts val="0"/>
              </a:spcBef>
              <a:spcAft>
                <a:spcPts val="0"/>
              </a:spcAft>
              <a:buClr>
                <a:srgbClr val="FFFFFF"/>
              </a:buClr>
              <a:buSzPts val="1400"/>
              <a:buFont typeface="Nunito"/>
              <a:buChar char="-"/>
            </a:pPr>
            <a:r>
              <a:rPr lang="en">
                <a:solidFill>
                  <a:srgbClr val="FFFFFF"/>
                </a:solidFill>
                <a:latin typeface="Nunito"/>
                <a:ea typeface="Nunito"/>
                <a:cs typeface="Nunito"/>
                <a:sym typeface="Nunito"/>
              </a:rPr>
              <a:t>OLTP Table creation</a:t>
            </a:r>
            <a:endParaRPr>
              <a:solidFill>
                <a:srgbClr val="FFFFFF"/>
              </a:solidFill>
              <a:latin typeface="Nunito"/>
              <a:ea typeface="Nunito"/>
              <a:cs typeface="Nunito"/>
              <a:sym typeface="Nunito"/>
            </a:endParaRPr>
          </a:p>
          <a:p>
            <a:pPr indent="-317500" lvl="0" marL="457200" rtl="0" algn="l">
              <a:spcBef>
                <a:spcPts val="0"/>
              </a:spcBef>
              <a:spcAft>
                <a:spcPts val="0"/>
              </a:spcAft>
              <a:buClr>
                <a:srgbClr val="FFFFFF"/>
              </a:buClr>
              <a:buSzPts val="1400"/>
              <a:buFont typeface="Nunito"/>
              <a:buChar char="-"/>
            </a:pPr>
            <a:r>
              <a:rPr lang="en">
                <a:solidFill>
                  <a:srgbClr val="FFFFFF"/>
                </a:solidFill>
                <a:latin typeface="Nunito"/>
                <a:ea typeface="Nunito"/>
                <a:cs typeface="Nunito"/>
                <a:sym typeface="Nunito"/>
              </a:rPr>
              <a:t>OLTP Insertion Creation</a:t>
            </a:r>
            <a:endParaRPr u="sng">
              <a:solidFill>
                <a:srgbClr val="FFFFFF"/>
              </a:solidFill>
              <a:latin typeface="Nunito"/>
              <a:ea typeface="Nunito"/>
              <a:cs typeface="Nunito"/>
              <a:sym typeface="Nunito"/>
            </a:endParaRPr>
          </a:p>
          <a:p>
            <a:pPr indent="-342900" lvl="0" marL="457200" rtl="0" algn="l">
              <a:spcBef>
                <a:spcPts val="0"/>
              </a:spcBef>
              <a:spcAft>
                <a:spcPts val="0"/>
              </a:spcAft>
              <a:buClr>
                <a:srgbClr val="FFFFFF"/>
              </a:buClr>
              <a:buSzPts val="1800"/>
              <a:buFont typeface="Nunito"/>
              <a:buAutoNum type="arabicPeriod"/>
            </a:pPr>
            <a:r>
              <a:rPr lang="en" sz="1800" u="sng">
                <a:solidFill>
                  <a:srgbClr val="FFFFFF"/>
                </a:solidFill>
                <a:latin typeface="Nunito"/>
                <a:ea typeface="Nunito"/>
                <a:cs typeface="Nunito"/>
                <a:sym typeface="Nunito"/>
              </a:rPr>
              <a:t>OLAP Design choice </a:t>
            </a:r>
            <a:endParaRPr sz="1800" u="sng">
              <a:solidFill>
                <a:srgbClr val="FFFFFF"/>
              </a:solidFill>
              <a:latin typeface="Nunito"/>
              <a:ea typeface="Nunito"/>
              <a:cs typeface="Nunito"/>
              <a:sym typeface="Nunito"/>
            </a:endParaRPr>
          </a:p>
          <a:p>
            <a:pPr indent="-342900" lvl="0" marL="457200" rtl="0" algn="l">
              <a:spcBef>
                <a:spcPts val="0"/>
              </a:spcBef>
              <a:spcAft>
                <a:spcPts val="0"/>
              </a:spcAft>
              <a:buClr>
                <a:srgbClr val="FFFFFF"/>
              </a:buClr>
              <a:buSzPts val="1800"/>
              <a:buFont typeface="Nunito"/>
              <a:buAutoNum type="arabicPeriod"/>
            </a:pPr>
            <a:r>
              <a:rPr lang="en" sz="1800" u="sng">
                <a:solidFill>
                  <a:srgbClr val="FFFFFF"/>
                </a:solidFill>
                <a:latin typeface="Nunito"/>
                <a:ea typeface="Nunito"/>
                <a:cs typeface="Nunito"/>
                <a:sym typeface="Nunito"/>
              </a:rPr>
              <a:t>OLAP Table Design (6)</a:t>
            </a:r>
            <a:endParaRPr sz="1800">
              <a:solidFill>
                <a:srgbClr val="FFFFFF"/>
              </a:solidFill>
              <a:latin typeface="Nunito"/>
              <a:ea typeface="Nunito"/>
              <a:cs typeface="Nunito"/>
              <a:sym typeface="Nunito"/>
            </a:endParaRPr>
          </a:p>
          <a:p>
            <a:pPr indent="-342900" lvl="0" marL="457200" rtl="0" algn="l">
              <a:spcBef>
                <a:spcPts val="0"/>
              </a:spcBef>
              <a:spcAft>
                <a:spcPts val="0"/>
              </a:spcAft>
              <a:buClr>
                <a:srgbClr val="FFFFFF"/>
              </a:buClr>
              <a:buSzPts val="1800"/>
              <a:buFont typeface="Nunito"/>
              <a:buAutoNum type="arabicPeriod"/>
            </a:pPr>
            <a:r>
              <a:rPr lang="en" sz="1800" u="sng">
                <a:solidFill>
                  <a:srgbClr val="FFFFFF"/>
                </a:solidFill>
                <a:latin typeface="Nunito"/>
                <a:ea typeface="Nunito"/>
                <a:cs typeface="Nunito"/>
                <a:sym typeface="Nunito"/>
              </a:rPr>
              <a:t>OLAP 3 Creation Scripts(Process)</a:t>
            </a:r>
            <a:endParaRPr sz="1800">
              <a:solidFill>
                <a:srgbClr val="FFFFFF"/>
              </a:solidFill>
              <a:latin typeface="Nunito"/>
              <a:ea typeface="Nunito"/>
              <a:cs typeface="Nunito"/>
              <a:sym typeface="Nunito"/>
            </a:endParaRPr>
          </a:p>
          <a:p>
            <a:pPr indent="-317500" lvl="0" marL="457200" rtl="0" algn="l">
              <a:spcBef>
                <a:spcPts val="0"/>
              </a:spcBef>
              <a:spcAft>
                <a:spcPts val="0"/>
              </a:spcAft>
              <a:buClr>
                <a:srgbClr val="FFFFFF"/>
              </a:buClr>
              <a:buSzPts val="1400"/>
              <a:buFont typeface="Nunito"/>
              <a:buChar char="-"/>
            </a:pPr>
            <a:r>
              <a:rPr lang="en">
                <a:solidFill>
                  <a:srgbClr val="FFFFFF"/>
                </a:solidFill>
                <a:latin typeface="Nunito"/>
                <a:ea typeface="Nunito"/>
                <a:cs typeface="Nunito"/>
                <a:sym typeface="Nunito"/>
              </a:rPr>
              <a:t>OLAP Table Creation</a:t>
            </a:r>
            <a:endParaRPr>
              <a:solidFill>
                <a:srgbClr val="FFFFFF"/>
              </a:solidFill>
              <a:latin typeface="Nunito"/>
              <a:ea typeface="Nunito"/>
              <a:cs typeface="Nunito"/>
              <a:sym typeface="Nunito"/>
            </a:endParaRPr>
          </a:p>
          <a:p>
            <a:pPr indent="-317500" lvl="0" marL="457200" rtl="0" algn="l">
              <a:spcBef>
                <a:spcPts val="0"/>
              </a:spcBef>
              <a:spcAft>
                <a:spcPts val="0"/>
              </a:spcAft>
              <a:buClr>
                <a:srgbClr val="FFFFFF"/>
              </a:buClr>
              <a:buSzPts val="1400"/>
              <a:buFont typeface="Nunito"/>
              <a:buChar char="-"/>
            </a:pPr>
            <a:r>
              <a:rPr lang="en">
                <a:solidFill>
                  <a:srgbClr val="FFFFFF"/>
                </a:solidFill>
                <a:latin typeface="Nunito"/>
                <a:ea typeface="Nunito"/>
                <a:cs typeface="Nunito"/>
                <a:sym typeface="Nunito"/>
              </a:rPr>
              <a:t>OLAP Time Dimension Insert</a:t>
            </a:r>
            <a:endParaRPr>
              <a:solidFill>
                <a:srgbClr val="FFFFFF"/>
              </a:solidFill>
              <a:latin typeface="Nunito"/>
              <a:ea typeface="Nunito"/>
              <a:cs typeface="Nunito"/>
              <a:sym typeface="Nunito"/>
            </a:endParaRPr>
          </a:p>
          <a:p>
            <a:pPr indent="-317500" lvl="0" marL="457200" rtl="0" algn="l">
              <a:spcBef>
                <a:spcPts val="0"/>
              </a:spcBef>
              <a:spcAft>
                <a:spcPts val="0"/>
              </a:spcAft>
              <a:buClr>
                <a:srgbClr val="FFFFFF"/>
              </a:buClr>
              <a:buSzPts val="1400"/>
              <a:buFont typeface="Nunito"/>
              <a:buChar char="-"/>
            </a:pPr>
            <a:r>
              <a:rPr lang="en">
                <a:solidFill>
                  <a:srgbClr val="FFFFFF"/>
                </a:solidFill>
                <a:latin typeface="Nunito"/>
                <a:ea typeface="Nunito"/>
                <a:cs typeface="Nunito"/>
                <a:sym typeface="Nunito"/>
              </a:rPr>
              <a:t>ETL Script</a:t>
            </a:r>
            <a:endParaRPr>
              <a:solidFill>
                <a:srgbClr val="FFFFFF"/>
              </a:solidFill>
              <a:latin typeface="Nunito"/>
              <a:ea typeface="Nunito"/>
              <a:cs typeface="Nunito"/>
              <a:sym typeface="Nunito"/>
            </a:endParaRPr>
          </a:p>
          <a:p>
            <a:pPr indent="-342900" lvl="0" marL="457200" rtl="0" algn="l">
              <a:spcBef>
                <a:spcPts val="0"/>
              </a:spcBef>
              <a:spcAft>
                <a:spcPts val="0"/>
              </a:spcAft>
              <a:buClr>
                <a:srgbClr val="FFFFFF"/>
              </a:buClr>
              <a:buSzPts val="1800"/>
              <a:buFont typeface="Nunito"/>
              <a:buAutoNum type="arabicPeriod"/>
            </a:pPr>
            <a:r>
              <a:rPr lang="en" sz="1800" u="sng">
                <a:solidFill>
                  <a:srgbClr val="FFFFFF"/>
                </a:solidFill>
                <a:latin typeface="Nunito"/>
                <a:ea typeface="Nunito"/>
                <a:cs typeface="Nunito"/>
                <a:sym typeface="Nunito"/>
              </a:rPr>
              <a:t>Data Accuracy</a:t>
            </a:r>
            <a:endParaRPr sz="1800">
              <a:solidFill>
                <a:srgbClr val="FFFFFF"/>
              </a:solidFill>
              <a:latin typeface="Nunito"/>
              <a:ea typeface="Nunito"/>
              <a:cs typeface="Nunito"/>
              <a:sym typeface="Nuni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32"/>
          <p:cNvSpPr txBox="1"/>
          <p:nvPr/>
        </p:nvSpPr>
        <p:spPr>
          <a:xfrm>
            <a:off x="2730900" y="717900"/>
            <a:ext cx="6413100" cy="370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u="sng">
                <a:latin typeface="Nunito"/>
                <a:ea typeface="Nunito"/>
                <a:cs typeface="Nunito"/>
                <a:sym typeface="Nunito"/>
              </a:rPr>
              <a:t>Purpose of this table</a:t>
            </a:r>
            <a:endParaRPr sz="2000">
              <a:latin typeface="Nunito"/>
              <a:ea typeface="Nunito"/>
              <a:cs typeface="Nunito"/>
              <a:sym typeface="Nunito"/>
            </a:endParaRPr>
          </a:p>
          <a:p>
            <a:pPr indent="-330200" lvl="0" marL="457200" rtl="0" algn="l">
              <a:spcBef>
                <a:spcPts val="0"/>
              </a:spcBef>
              <a:spcAft>
                <a:spcPts val="0"/>
              </a:spcAft>
              <a:buSzPts val="1600"/>
              <a:buFont typeface="Nunito"/>
              <a:buChar char="-"/>
            </a:pPr>
            <a:r>
              <a:rPr lang="en" sz="1600">
                <a:latin typeface="Nunito"/>
                <a:ea typeface="Nunito"/>
                <a:cs typeface="Nunito"/>
                <a:sym typeface="Nunito"/>
              </a:rPr>
              <a:t>Contain customer’s information. </a:t>
            </a:r>
            <a:endParaRPr sz="1600">
              <a:latin typeface="Nunito"/>
              <a:ea typeface="Nunito"/>
              <a:cs typeface="Nunito"/>
              <a:sym typeface="Nunito"/>
            </a:endParaRPr>
          </a:p>
          <a:p>
            <a:pPr indent="0" lvl="0" marL="0" rtl="0" algn="l">
              <a:spcBef>
                <a:spcPts val="0"/>
              </a:spcBef>
              <a:spcAft>
                <a:spcPts val="0"/>
              </a:spcAft>
              <a:buNone/>
            </a:pPr>
            <a:r>
              <a:t/>
            </a:r>
            <a:endParaRPr sz="1000">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b="1" lang="en" sz="2000" u="sng">
                <a:latin typeface="Nunito"/>
                <a:ea typeface="Nunito"/>
                <a:cs typeface="Nunito"/>
                <a:sym typeface="Nunito"/>
              </a:rPr>
              <a:t>Explanation of table fields</a:t>
            </a:r>
            <a:endParaRPr b="1" sz="2000" u="sng">
              <a:latin typeface="Nunito"/>
              <a:ea typeface="Nunito"/>
              <a:cs typeface="Nunito"/>
              <a:sym typeface="Nunito"/>
            </a:endParaRPr>
          </a:p>
          <a:p>
            <a:pPr indent="-330200" lvl="0" marL="457200" rtl="0" algn="l">
              <a:lnSpc>
                <a:spcPct val="115000"/>
              </a:lnSpc>
              <a:spcBef>
                <a:spcPts val="0"/>
              </a:spcBef>
              <a:spcAft>
                <a:spcPts val="0"/>
              </a:spcAft>
              <a:buSzPts val="1600"/>
              <a:buFont typeface="Nunito"/>
              <a:buChar char="-"/>
            </a:pPr>
            <a:r>
              <a:rPr lang="en" sz="1600">
                <a:latin typeface="Nunito"/>
                <a:ea typeface="Nunito"/>
                <a:cs typeface="Nunito"/>
                <a:sym typeface="Nunito"/>
              </a:rPr>
              <a:t>CustomerSK has the same reasoning. It uniquely identifies each customer. Everything else matches the OLTP except that phone, postal code are now removed as they are redundant data for analytical purposes.</a:t>
            </a:r>
            <a:endParaRPr sz="1300">
              <a:latin typeface="Nunito"/>
              <a:ea typeface="Nunito"/>
              <a:cs typeface="Nunito"/>
              <a:sym typeface="Nunito"/>
            </a:endParaRPr>
          </a:p>
        </p:txBody>
      </p:sp>
      <p:sp>
        <p:nvSpPr>
          <p:cNvPr id="412" name="Google Shape;412;p32"/>
          <p:cNvSpPr txBox="1"/>
          <p:nvPr>
            <p:ph type="title"/>
          </p:nvPr>
        </p:nvSpPr>
        <p:spPr>
          <a:xfrm>
            <a:off x="521950" y="112100"/>
            <a:ext cx="81879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for OLAP Database (CustomersDIM)</a:t>
            </a:r>
            <a:endParaRPr/>
          </a:p>
        </p:txBody>
      </p:sp>
      <p:pic>
        <p:nvPicPr>
          <p:cNvPr id="413" name="Google Shape;413;p32"/>
          <p:cNvPicPr preferRelativeResize="0"/>
          <p:nvPr/>
        </p:nvPicPr>
        <p:blipFill>
          <a:blip r:embed="rId3">
            <a:alphaModFix/>
          </a:blip>
          <a:stretch>
            <a:fillRect/>
          </a:stretch>
        </p:blipFill>
        <p:spPr>
          <a:xfrm>
            <a:off x="159975" y="1485425"/>
            <a:ext cx="2654175" cy="24692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33"/>
          <p:cNvSpPr txBox="1"/>
          <p:nvPr/>
        </p:nvSpPr>
        <p:spPr>
          <a:xfrm>
            <a:off x="2730875" y="826150"/>
            <a:ext cx="6413100" cy="370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u="sng">
                <a:latin typeface="Nunito"/>
                <a:ea typeface="Nunito"/>
                <a:cs typeface="Nunito"/>
                <a:sym typeface="Nunito"/>
              </a:rPr>
              <a:t>Purpose of this table</a:t>
            </a:r>
            <a:endParaRPr sz="2000">
              <a:latin typeface="Nunito"/>
              <a:ea typeface="Nunito"/>
              <a:cs typeface="Nunito"/>
              <a:sym typeface="Nunito"/>
            </a:endParaRPr>
          </a:p>
          <a:p>
            <a:pPr indent="-330200" lvl="0" marL="457200" rtl="0" algn="l">
              <a:spcBef>
                <a:spcPts val="0"/>
              </a:spcBef>
              <a:spcAft>
                <a:spcPts val="0"/>
              </a:spcAft>
              <a:buSzPts val="1600"/>
              <a:buFont typeface="Nunito"/>
              <a:buChar char="-"/>
            </a:pPr>
            <a:r>
              <a:rPr lang="en" sz="1600">
                <a:latin typeface="Nunito"/>
                <a:ea typeface="Nunito"/>
                <a:cs typeface="Nunito"/>
                <a:sym typeface="Nunito"/>
              </a:rPr>
              <a:t>The EmployeesDIM contains the information of employees. </a:t>
            </a:r>
            <a:endParaRPr sz="1600">
              <a:latin typeface="Nunito"/>
              <a:ea typeface="Nunito"/>
              <a:cs typeface="Nunito"/>
              <a:sym typeface="Nunito"/>
            </a:endParaRPr>
          </a:p>
          <a:p>
            <a:pPr indent="0" lvl="0" marL="457200" rtl="0" algn="l">
              <a:spcBef>
                <a:spcPts val="0"/>
              </a:spcBef>
              <a:spcAft>
                <a:spcPts val="0"/>
              </a:spcAft>
              <a:buNone/>
            </a:pPr>
            <a:r>
              <a:t/>
            </a:r>
            <a:endParaRPr sz="1600">
              <a:latin typeface="Nunito"/>
              <a:ea typeface="Nunito"/>
              <a:cs typeface="Nunito"/>
              <a:sym typeface="Nunito"/>
            </a:endParaRPr>
          </a:p>
          <a:p>
            <a:pPr indent="0" lvl="0" marL="0" rtl="0" algn="l">
              <a:spcBef>
                <a:spcPts val="0"/>
              </a:spcBef>
              <a:spcAft>
                <a:spcPts val="0"/>
              </a:spcAft>
              <a:buNone/>
            </a:pPr>
            <a:r>
              <a:rPr b="1" lang="en" sz="2000" u="sng">
                <a:latin typeface="Nunito"/>
                <a:ea typeface="Nunito"/>
                <a:cs typeface="Nunito"/>
                <a:sym typeface="Nunito"/>
              </a:rPr>
              <a:t>Explanation of table fields</a:t>
            </a:r>
            <a:endParaRPr b="1" sz="2000" u="sng">
              <a:latin typeface="Nunito"/>
              <a:ea typeface="Nunito"/>
              <a:cs typeface="Nunito"/>
              <a:sym typeface="Nunito"/>
            </a:endParaRPr>
          </a:p>
          <a:p>
            <a:pPr indent="-330200" lvl="0" marL="457200" rtl="0" algn="l">
              <a:spcBef>
                <a:spcPts val="0"/>
              </a:spcBef>
              <a:spcAft>
                <a:spcPts val="0"/>
              </a:spcAft>
              <a:buSzPts val="1600"/>
              <a:buFont typeface="Nunito"/>
              <a:buChar char="-"/>
            </a:pPr>
            <a:r>
              <a:rPr lang="en" sz="1600">
                <a:latin typeface="Nunito"/>
                <a:ea typeface="Nunito"/>
                <a:cs typeface="Nunito"/>
                <a:sym typeface="Nunito"/>
              </a:rPr>
              <a:t>EmployeeSK has the same reasoning.</a:t>
            </a:r>
            <a:endParaRPr sz="1600">
              <a:latin typeface="Nunito"/>
              <a:ea typeface="Nunito"/>
              <a:cs typeface="Nunito"/>
              <a:sym typeface="Nunito"/>
            </a:endParaRPr>
          </a:p>
          <a:p>
            <a:pPr indent="-330200" lvl="0" marL="457200" rtl="0" algn="l">
              <a:spcBef>
                <a:spcPts val="0"/>
              </a:spcBef>
              <a:spcAft>
                <a:spcPts val="0"/>
              </a:spcAft>
              <a:buSzPts val="1600"/>
              <a:buFont typeface="Nunito"/>
              <a:buChar char="-"/>
            </a:pPr>
            <a:r>
              <a:rPr lang="en" sz="1600">
                <a:latin typeface="Nunito"/>
                <a:ea typeface="Nunito"/>
                <a:cs typeface="Nunito"/>
                <a:sym typeface="Nunito"/>
              </a:rPr>
              <a:t>Everything else is the same for the OLTP except officeCode, where it was moved to the SalesFacts.</a:t>
            </a:r>
            <a:endParaRPr sz="1600">
              <a:latin typeface="Nunito"/>
              <a:ea typeface="Nunito"/>
              <a:cs typeface="Nunito"/>
              <a:sym typeface="Nunito"/>
            </a:endParaRPr>
          </a:p>
        </p:txBody>
      </p:sp>
      <p:sp>
        <p:nvSpPr>
          <p:cNvPr id="419" name="Google Shape;419;p33"/>
          <p:cNvSpPr txBox="1"/>
          <p:nvPr>
            <p:ph type="title"/>
          </p:nvPr>
        </p:nvSpPr>
        <p:spPr>
          <a:xfrm>
            <a:off x="521950" y="112100"/>
            <a:ext cx="79533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for OLAP Database (EmployeesDIM)</a:t>
            </a:r>
            <a:endParaRPr/>
          </a:p>
        </p:txBody>
      </p:sp>
      <p:pic>
        <p:nvPicPr>
          <p:cNvPr id="420" name="Google Shape;420;p33"/>
          <p:cNvPicPr preferRelativeResize="0"/>
          <p:nvPr/>
        </p:nvPicPr>
        <p:blipFill>
          <a:blip r:embed="rId3">
            <a:alphaModFix/>
          </a:blip>
          <a:stretch>
            <a:fillRect/>
          </a:stretch>
        </p:blipFill>
        <p:spPr>
          <a:xfrm>
            <a:off x="151725" y="1589275"/>
            <a:ext cx="2438075" cy="15818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34"/>
          <p:cNvSpPr txBox="1"/>
          <p:nvPr/>
        </p:nvSpPr>
        <p:spPr>
          <a:xfrm>
            <a:off x="2730875" y="902350"/>
            <a:ext cx="6413100" cy="370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u="sng">
                <a:latin typeface="Nunito"/>
                <a:ea typeface="Nunito"/>
                <a:cs typeface="Nunito"/>
                <a:sym typeface="Nunito"/>
              </a:rPr>
              <a:t>Purpose of this table</a:t>
            </a:r>
            <a:endParaRPr sz="2000">
              <a:latin typeface="Nunito"/>
              <a:ea typeface="Nunito"/>
              <a:cs typeface="Nunito"/>
              <a:sym typeface="Nunito"/>
            </a:endParaRPr>
          </a:p>
          <a:p>
            <a:pPr indent="-330200" lvl="0" marL="457200" rtl="0" algn="l">
              <a:lnSpc>
                <a:spcPct val="115000"/>
              </a:lnSpc>
              <a:spcBef>
                <a:spcPts val="0"/>
              </a:spcBef>
              <a:spcAft>
                <a:spcPts val="0"/>
              </a:spcAft>
              <a:buSzPts val="1600"/>
              <a:buFont typeface="Nunito"/>
              <a:buChar char="-"/>
            </a:pPr>
            <a:r>
              <a:rPr lang="en" sz="1600">
                <a:latin typeface="Nunito"/>
                <a:ea typeface="Nunito"/>
                <a:cs typeface="Nunito"/>
                <a:sym typeface="Nunito"/>
              </a:rPr>
              <a:t>The purpose of this dimensional table is to provide structured information of the different offices for analytical purposes. </a:t>
            </a:r>
            <a:endParaRPr>
              <a:latin typeface="Nunito"/>
              <a:ea typeface="Nunito"/>
              <a:cs typeface="Nunito"/>
              <a:sym typeface="Nunito"/>
            </a:endParaRPr>
          </a:p>
          <a:p>
            <a:pPr indent="0" lvl="0" marL="0" rtl="0" algn="l">
              <a:spcBef>
                <a:spcPts val="0"/>
              </a:spcBef>
              <a:spcAft>
                <a:spcPts val="0"/>
              </a:spcAft>
              <a:buNone/>
            </a:pPr>
            <a:r>
              <a:rPr b="1" lang="en" sz="2000" u="sng">
                <a:latin typeface="Nunito"/>
                <a:ea typeface="Nunito"/>
                <a:cs typeface="Nunito"/>
                <a:sym typeface="Nunito"/>
              </a:rPr>
              <a:t>Explanation of table fields</a:t>
            </a:r>
            <a:endParaRPr b="1" sz="2000" u="sng">
              <a:latin typeface="Nunito"/>
              <a:ea typeface="Nunito"/>
              <a:cs typeface="Nunito"/>
              <a:sym typeface="Nunito"/>
            </a:endParaRPr>
          </a:p>
          <a:p>
            <a:pPr indent="-330200" lvl="0" marL="457200" rtl="0" algn="l">
              <a:lnSpc>
                <a:spcPct val="115000"/>
              </a:lnSpc>
              <a:spcBef>
                <a:spcPts val="0"/>
              </a:spcBef>
              <a:spcAft>
                <a:spcPts val="0"/>
              </a:spcAft>
              <a:buSzPts val="1600"/>
              <a:buFont typeface="Nunito"/>
              <a:buChar char="-"/>
            </a:pPr>
            <a:r>
              <a:rPr lang="en" sz="1600">
                <a:latin typeface="Nunito"/>
                <a:ea typeface="Nunito"/>
                <a:cs typeface="Nunito"/>
                <a:sym typeface="Nunito"/>
              </a:rPr>
              <a:t>OfficesSK is also has the same reasoning.</a:t>
            </a:r>
            <a:endParaRPr sz="1600">
              <a:latin typeface="Nunito"/>
              <a:ea typeface="Nunito"/>
              <a:cs typeface="Nunito"/>
              <a:sym typeface="Nunito"/>
            </a:endParaRPr>
          </a:p>
          <a:p>
            <a:pPr indent="-330200" lvl="0" marL="457200" rtl="0" algn="l">
              <a:lnSpc>
                <a:spcPct val="115000"/>
              </a:lnSpc>
              <a:spcBef>
                <a:spcPts val="0"/>
              </a:spcBef>
              <a:spcAft>
                <a:spcPts val="0"/>
              </a:spcAft>
              <a:buSzPts val="1600"/>
              <a:buFont typeface="Nunito"/>
              <a:buChar char="-"/>
            </a:pPr>
            <a:r>
              <a:rPr lang="en" sz="1600">
                <a:latin typeface="Nunito"/>
                <a:ea typeface="Nunito"/>
                <a:cs typeface="Nunito"/>
                <a:sym typeface="Nunito"/>
              </a:rPr>
              <a:t>Everything else is the same as the OLTP except for phone and postalCode.</a:t>
            </a:r>
            <a:endParaRPr sz="1300">
              <a:latin typeface="Nunito"/>
              <a:ea typeface="Nunito"/>
              <a:cs typeface="Nunito"/>
              <a:sym typeface="Nunito"/>
            </a:endParaRPr>
          </a:p>
        </p:txBody>
      </p:sp>
      <p:sp>
        <p:nvSpPr>
          <p:cNvPr id="426" name="Google Shape;426;p34"/>
          <p:cNvSpPr txBox="1"/>
          <p:nvPr>
            <p:ph type="title"/>
          </p:nvPr>
        </p:nvSpPr>
        <p:spPr>
          <a:xfrm>
            <a:off x="521950" y="11210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for OLAP Database (OfficesDIM)</a:t>
            </a:r>
            <a:endParaRPr/>
          </a:p>
        </p:txBody>
      </p:sp>
      <p:pic>
        <p:nvPicPr>
          <p:cNvPr id="427" name="Google Shape;427;p34"/>
          <p:cNvPicPr preferRelativeResize="0"/>
          <p:nvPr/>
        </p:nvPicPr>
        <p:blipFill>
          <a:blip r:embed="rId3">
            <a:alphaModFix/>
          </a:blip>
          <a:stretch>
            <a:fillRect/>
          </a:stretch>
        </p:blipFill>
        <p:spPr>
          <a:xfrm>
            <a:off x="169425" y="1632650"/>
            <a:ext cx="2447850" cy="14145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35"/>
          <p:cNvSpPr txBox="1"/>
          <p:nvPr>
            <p:ph type="title"/>
          </p:nvPr>
        </p:nvSpPr>
        <p:spPr>
          <a:xfrm>
            <a:off x="521950" y="11210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for OLAP Database (TimeDIM)</a:t>
            </a:r>
            <a:endParaRPr/>
          </a:p>
        </p:txBody>
      </p:sp>
      <p:pic>
        <p:nvPicPr>
          <p:cNvPr id="433" name="Google Shape;433;p35"/>
          <p:cNvPicPr preferRelativeResize="0"/>
          <p:nvPr/>
        </p:nvPicPr>
        <p:blipFill>
          <a:blip r:embed="rId3">
            <a:alphaModFix/>
          </a:blip>
          <a:stretch>
            <a:fillRect/>
          </a:stretch>
        </p:blipFill>
        <p:spPr>
          <a:xfrm>
            <a:off x="373400" y="718925"/>
            <a:ext cx="5992675" cy="4303200"/>
          </a:xfrm>
          <a:prstGeom prst="rect">
            <a:avLst/>
          </a:prstGeom>
          <a:noFill/>
          <a:ln>
            <a:noFill/>
          </a:ln>
        </p:spPr>
      </p:pic>
      <p:sp>
        <p:nvSpPr>
          <p:cNvPr id="434" name="Google Shape;434;p35"/>
          <p:cNvSpPr txBox="1"/>
          <p:nvPr/>
        </p:nvSpPr>
        <p:spPr>
          <a:xfrm>
            <a:off x="5946600" y="632300"/>
            <a:ext cx="3197400" cy="370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u="sng">
                <a:latin typeface="Nunito"/>
                <a:ea typeface="Nunito"/>
                <a:cs typeface="Nunito"/>
                <a:sym typeface="Nunito"/>
              </a:rPr>
              <a:t>Purpose of this table</a:t>
            </a:r>
            <a:endParaRPr b="1" sz="2000" u="sng">
              <a:latin typeface="Nunito"/>
              <a:ea typeface="Nunito"/>
              <a:cs typeface="Nunito"/>
              <a:sym typeface="Nunito"/>
            </a:endParaRPr>
          </a:p>
          <a:p>
            <a:pPr indent="0" lvl="0" marL="0" rtl="0" algn="l">
              <a:spcBef>
                <a:spcPts val="0"/>
              </a:spcBef>
              <a:spcAft>
                <a:spcPts val="0"/>
              </a:spcAft>
              <a:buNone/>
            </a:pPr>
            <a:r>
              <a:t/>
            </a:r>
            <a:endParaRPr b="1" sz="2000" u="sng">
              <a:latin typeface="Nunito"/>
              <a:ea typeface="Nunito"/>
              <a:cs typeface="Nunito"/>
              <a:sym typeface="Nunito"/>
            </a:endParaRPr>
          </a:p>
          <a:p>
            <a:pPr indent="-342900" lvl="0" marL="457200" rtl="0" algn="l">
              <a:lnSpc>
                <a:spcPct val="115000"/>
              </a:lnSpc>
              <a:spcBef>
                <a:spcPts val="0"/>
              </a:spcBef>
              <a:spcAft>
                <a:spcPts val="0"/>
              </a:spcAft>
              <a:buSzPts val="1800"/>
              <a:buFont typeface="Nunito"/>
              <a:buChar char="-"/>
            </a:pPr>
            <a:r>
              <a:rPr lang="en" sz="1600">
                <a:latin typeface="Nunito"/>
                <a:ea typeface="Nunito"/>
                <a:cs typeface="Nunito"/>
                <a:sym typeface="Nunito"/>
              </a:rPr>
              <a:t>Contains information of all dates from 2003-2005.</a:t>
            </a:r>
            <a:endParaRPr sz="1600">
              <a:latin typeface="Nunito"/>
              <a:ea typeface="Nunito"/>
              <a:cs typeface="Nunito"/>
              <a:sym typeface="Nunito"/>
            </a:endParaRPr>
          </a:p>
          <a:p>
            <a:pPr indent="0" lvl="0" marL="457200" rtl="0" algn="l">
              <a:lnSpc>
                <a:spcPct val="115000"/>
              </a:lnSpc>
              <a:spcBef>
                <a:spcPts val="0"/>
              </a:spcBef>
              <a:spcAft>
                <a:spcPts val="0"/>
              </a:spcAft>
              <a:buNone/>
            </a:pPr>
            <a:r>
              <a:t/>
            </a:r>
            <a:endParaRPr sz="1600">
              <a:latin typeface="Nunito"/>
              <a:ea typeface="Nunito"/>
              <a:cs typeface="Nunito"/>
              <a:sym typeface="Nunito"/>
            </a:endParaRPr>
          </a:p>
          <a:p>
            <a:pPr indent="-330200" lvl="0" marL="457200" rtl="0" algn="l">
              <a:lnSpc>
                <a:spcPct val="115000"/>
              </a:lnSpc>
              <a:spcBef>
                <a:spcPts val="0"/>
              </a:spcBef>
              <a:spcAft>
                <a:spcPts val="0"/>
              </a:spcAft>
              <a:buSzPts val="1600"/>
              <a:buFont typeface="Nunito"/>
              <a:buChar char="-"/>
            </a:pPr>
            <a:r>
              <a:rPr lang="en" sz="1600">
                <a:latin typeface="Nunito"/>
                <a:ea typeface="Nunito"/>
                <a:cs typeface="Nunito"/>
                <a:sym typeface="Nunito"/>
              </a:rPr>
              <a:t>Efficient data analysis</a:t>
            </a:r>
            <a:endParaRPr sz="1600">
              <a:latin typeface="Nunito"/>
              <a:ea typeface="Nunito"/>
              <a:cs typeface="Nunito"/>
              <a:sym typeface="Nunito"/>
            </a:endParaRPr>
          </a:p>
          <a:p>
            <a:pPr indent="0" lvl="0" marL="0" rtl="0" algn="l">
              <a:lnSpc>
                <a:spcPct val="115000"/>
              </a:lnSpc>
              <a:spcBef>
                <a:spcPts val="0"/>
              </a:spcBef>
              <a:spcAft>
                <a:spcPts val="0"/>
              </a:spcAft>
              <a:buNone/>
            </a:pPr>
            <a:r>
              <a:t/>
            </a:r>
            <a:endParaRPr sz="1600">
              <a:latin typeface="Nunito"/>
              <a:ea typeface="Nunito"/>
              <a:cs typeface="Nunito"/>
              <a:sym typeface="Nunito"/>
            </a:endParaRPr>
          </a:p>
          <a:p>
            <a:pPr indent="-330200" lvl="0" marL="457200" rtl="0" algn="l">
              <a:lnSpc>
                <a:spcPct val="115000"/>
              </a:lnSpc>
              <a:spcBef>
                <a:spcPts val="0"/>
              </a:spcBef>
              <a:spcAft>
                <a:spcPts val="0"/>
              </a:spcAft>
              <a:buSzPts val="1600"/>
              <a:buFont typeface="Nunito"/>
              <a:buChar char="-"/>
            </a:pPr>
            <a:r>
              <a:rPr lang="en" sz="1600">
                <a:latin typeface="Nunito"/>
                <a:ea typeface="Nunito"/>
                <a:cs typeface="Nunito"/>
                <a:sym typeface="Nunito"/>
              </a:rPr>
              <a:t>Time standardisation</a:t>
            </a:r>
            <a:endParaRPr sz="1600">
              <a:latin typeface="Nunito"/>
              <a:ea typeface="Nunito"/>
              <a:cs typeface="Nunito"/>
              <a:sym typeface="Nunito"/>
            </a:endParaRPr>
          </a:p>
          <a:p>
            <a:pPr indent="0" lvl="0" marL="0" rtl="0" algn="l">
              <a:lnSpc>
                <a:spcPct val="115000"/>
              </a:lnSpc>
              <a:spcBef>
                <a:spcPts val="0"/>
              </a:spcBef>
              <a:spcAft>
                <a:spcPts val="0"/>
              </a:spcAft>
              <a:buNone/>
            </a:pPr>
            <a:r>
              <a:t/>
            </a:r>
            <a:endParaRPr sz="1300">
              <a:latin typeface="Nunito"/>
              <a:ea typeface="Nunito"/>
              <a:cs typeface="Nunito"/>
              <a:sym typeface="Nuni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pic>
        <p:nvPicPr>
          <p:cNvPr id="439" name="Google Shape;439;p36"/>
          <p:cNvPicPr preferRelativeResize="0"/>
          <p:nvPr/>
        </p:nvPicPr>
        <p:blipFill>
          <a:blip r:embed="rId3">
            <a:alphaModFix/>
          </a:blip>
          <a:stretch>
            <a:fillRect/>
          </a:stretch>
        </p:blipFill>
        <p:spPr>
          <a:xfrm>
            <a:off x="210250" y="1273450"/>
            <a:ext cx="4197775" cy="3707700"/>
          </a:xfrm>
          <a:prstGeom prst="rect">
            <a:avLst/>
          </a:prstGeom>
          <a:noFill/>
          <a:ln>
            <a:noFill/>
          </a:ln>
        </p:spPr>
      </p:pic>
      <p:sp>
        <p:nvSpPr>
          <p:cNvPr id="440" name="Google Shape;440;p36"/>
          <p:cNvSpPr txBox="1"/>
          <p:nvPr/>
        </p:nvSpPr>
        <p:spPr>
          <a:xfrm>
            <a:off x="4092600" y="989175"/>
            <a:ext cx="5051700" cy="386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u="sng">
                <a:latin typeface="Nunito"/>
                <a:ea typeface="Nunito"/>
                <a:cs typeface="Nunito"/>
                <a:sym typeface="Nunito"/>
              </a:rPr>
              <a:t>Purpose of this table</a:t>
            </a:r>
            <a:endParaRPr sz="2000">
              <a:latin typeface="Nunito"/>
              <a:ea typeface="Nunito"/>
              <a:cs typeface="Nunito"/>
              <a:sym typeface="Nunito"/>
            </a:endParaRPr>
          </a:p>
          <a:p>
            <a:pPr indent="-330200" lvl="0" marL="457200" rtl="0" algn="just">
              <a:spcBef>
                <a:spcPts val="0"/>
              </a:spcBef>
              <a:spcAft>
                <a:spcPts val="0"/>
              </a:spcAft>
              <a:buSzPts val="1600"/>
              <a:buFont typeface="Nunito"/>
              <a:buChar char="-"/>
            </a:pPr>
            <a:r>
              <a:rPr lang="en" sz="1600">
                <a:latin typeface="Nunito"/>
                <a:ea typeface="Nunito"/>
                <a:cs typeface="Nunito"/>
                <a:sym typeface="Nunito"/>
              </a:rPr>
              <a:t>The purpose of the fact table is to contain all information of the orders made by existing Customers and the information is focused on a business process such as Sales. </a:t>
            </a:r>
            <a:endParaRPr>
              <a:latin typeface="Nunito"/>
              <a:ea typeface="Nunito"/>
              <a:cs typeface="Nunito"/>
              <a:sym typeface="Nunito"/>
            </a:endParaRPr>
          </a:p>
          <a:p>
            <a:pPr indent="0" lvl="0" marL="0" rtl="0" algn="l">
              <a:spcBef>
                <a:spcPts val="0"/>
              </a:spcBef>
              <a:spcAft>
                <a:spcPts val="0"/>
              </a:spcAft>
              <a:buNone/>
            </a:pPr>
            <a:r>
              <a:rPr b="1" lang="en" sz="2000" u="sng">
                <a:latin typeface="Nunito"/>
                <a:ea typeface="Nunito"/>
                <a:cs typeface="Nunito"/>
                <a:sym typeface="Nunito"/>
              </a:rPr>
              <a:t>Explanation of table fields</a:t>
            </a:r>
            <a:endParaRPr b="1" sz="2000" u="sng">
              <a:latin typeface="Nunito"/>
              <a:ea typeface="Nunito"/>
              <a:cs typeface="Nunito"/>
              <a:sym typeface="Nunito"/>
            </a:endParaRPr>
          </a:p>
          <a:p>
            <a:pPr indent="-330200" lvl="0" marL="457200" rtl="0" algn="just">
              <a:lnSpc>
                <a:spcPct val="115000"/>
              </a:lnSpc>
              <a:spcBef>
                <a:spcPts val="0"/>
              </a:spcBef>
              <a:spcAft>
                <a:spcPts val="0"/>
              </a:spcAft>
              <a:buSzPts val="1600"/>
              <a:buFont typeface="Nunito"/>
              <a:buChar char="-"/>
            </a:pPr>
            <a:r>
              <a:rPr lang="en" sz="1600">
                <a:latin typeface="Nunito"/>
                <a:ea typeface="Nunito"/>
                <a:cs typeface="Nunito"/>
                <a:sym typeface="Nunito"/>
              </a:rPr>
              <a:t>5 unique Surrogate Keys</a:t>
            </a:r>
            <a:endParaRPr sz="1600">
              <a:latin typeface="Nunito"/>
              <a:ea typeface="Nunito"/>
              <a:cs typeface="Nunito"/>
              <a:sym typeface="Nunito"/>
            </a:endParaRPr>
          </a:p>
          <a:p>
            <a:pPr indent="0" lvl="0" marL="0" rtl="0" algn="just">
              <a:lnSpc>
                <a:spcPct val="115000"/>
              </a:lnSpc>
              <a:spcBef>
                <a:spcPts val="0"/>
              </a:spcBef>
              <a:spcAft>
                <a:spcPts val="0"/>
              </a:spcAft>
              <a:buNone/>
            </a:pPr>
            <a:r>
              <a:t/>
            </a:r>
            <a:endParaRPr sz="1600">
              <a:latin typeface="Nunito"/>
              <a:ea typeface="Nunito"/>
              <a:cs typeface="Nunito"/>
              <a:sym typeface="Nunito"/>
            </a:endParaRPr>
          </a:p>
        </p:txBody>
      </p:sp>
      <p:sp>
        <p:nvSpPr>
          <p:cNvPr id="441" name="Google Shape;441;p36"/>
          <p:cNvSpPr txBox="1"/>
          <p:nvPr>
            <p:ph type="title"/>
          </p:nvPr>
        </p:nvSpPr>
        <p:spPr>
          <a:xfrm>
            <a:off x="521950" y="11210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for OLAP Database (SalesFacts)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37"/>
          <p:cNvSpPr txBox="1"/>
          <p:nvPr>
            <p:ph type="title"/>
          </p:nvPr>
        </p:nvSpPr>
        <p:spPr>
          <a:xfrm>
            <a:off x="1388625" y="772725"/>
            <a:ext cx="6366900" cy="186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OLAP</a:t>
            </a:r>
            <a:endParaRPr/>
          </a:p>
        </p:txBody>
      </p:sp>
      <p:sp>
        <p:nvSpPr>
          <p:cNvPr id="447" name="Google Shape;447;p37"/>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500"/>
              <a:t>Online Analytical Processing Database </a:t>
            </a:r>
            <a:endParaRPr sz="2500"/>
          </a:p>
          <a:p>
            <a:pPr indent="0" lvl="0" marL="0" rtl="0" algn="ctr">
              <a:spcBef>
                <a:spcPts val="1600"/>
              </a:spcBef>
              <a:spcAft>
                <a:spcPts val="1600"/>
              </a:spcAft>
              <a:buNone/>
            </a:pPr>
            <a:r>
              <a:rPr lang="en" sz="2500"/>
              <a:t>Process</a:t>
            </a:r>
            <a:endParaRPr sz="25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38"/>
          <p:cNvSpPr txBox="1"/>
          <p:nvPr>
            <p:ph type="title"/>
          </p:nvPr>
        </p:nvSpPr>
        <p:spPr>
          <a:xfrm>
            <a:off x="521950" y="112100"/>
            <a:ext cx="82338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Process </a:t>
            </a:r>
            <a:r>
              <a:rPr lang="en"/>
              <a:t>for OLAP Database(Table Creation)</a:t>
            </a:r>
            <a:endParaRPr/>
          </a:p>
        </p:txBody>
      </p:sp>
      <p:pic>
        <p:nvPicPr>
          <p:cNvPr id="453" name="Google Shape;453;p38"/>
          <p:cNvPicPr preferRelativeResize="0"/>
          <p:nvPr/>
        </p:nvPicPr>
        <p:blipFill>
          <a:blip r:embed="rId3">
            <a:alphaModFix/>
          </a:blip>
          <a:stretch>
            <a:fillRect/>
          </a:stretch>
        </p:blipFill>
        <p:spPr>
          <a:xfrm>
            <a:off x="262963" y="1431425"/>
            <a:ext cx="4486275" cy="3200400"/>
          </a:xfrm>
          <a:prstGeom prst="rect">
            <a:avLst/>
          </a:prstGeom>
          <a:noFill/>
          <a:ln>
            <a:noFill/>
          </a:ln>
        </p:spPr>
      </p:pic>
      <p:pic>
        <p:nvPicPr>
          <p:cNvPr id="454" name="Google Shape;454;p38"/>
          <p:cNvPicPr preferRelativeResize="0"/>
          <p:nvPr/>
        </p:nvPicPr>
        <p:blipFill>
          <a:blip r:embed="rId4">
            <a:alphaModFix/>
          </a:blip>
          <a:stretch>
            <a:fillRect/>
          </a:stretch>
        </p:blipFill>
        <p:spPr>
          <a:xfrm>
            <a:off x="4966550" y="1111400"/>
            <a:ext cx="3267000" cy="1748275"/>
          </a:xfrm>
          <a:prstGeom prst="rect">
            <a:avLst/>
          </a:prstGeom>
          <a:noFill/>
          <a:ln>
            <a:noFill/>
          </a:ln>
        </p:spPr>
      </p:pic>
      <p:pic>
        <p:nvPicPr>
          <p:cNvPr id="455" name="Google Shape;455;p38"/>
          <p:cNvPicPr preferRelativeResize="0"/>
          <p:nvPr/>
        </p:nvPicPr>
        <p:blipFill>
          <a:blip r:embed="rId5">
            <a:alphaModFix/>
          </a:blip>
          <a:stretch>
            <a:fillRect/>
          </a:stretch>
        </p:blipFill>
        <p:spPr>
          <a:xfrm>
            <a:off x="4966550" y="2859675"/>
            <a:ext cx="4163683" cy="18627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39"/>
          <p:cNvSpPr txBox="1"/>
          <p:nvPr>
            <p:ph type="title"/>
          </p:nvPr>
        </p:nvSpPr>
        <p:spPr>
          <a:xfrm>
            <a:off x="521950" y="112100"/>
            <a:ext cx="82338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Process for OLAP Database(Time Dimension)</a:t>
            </a:r>
            <a:endParaRPr/>
          </a:p>
        </p:txBody>
      </p:sp>
      <p:pic>
        <p:nvPicPr>
          <p:cNvPr id="461" name="Google Shape;461;p39"/>
          <p:cNvPicPr preferRelativeResize="0"/>
          <p:nvPr/>
        </p:nvPicPr>
        <p:blipFill>
          <a:blip r:embed="rId3">
            <a:alphaModFix/>
          </a:blip>
          <a:stretch>
            <a:fillRect/>
          </a:stretch>
        </p:blipFill>
        <p:spPr>
          <a:xfrm>
            <a:off x="2692350" y="969300"/>
            <a:ext cx="3893000" cy="382047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40"/>
          <p:cNvSpPr txBox="1"/>
          <p:nvPr>
            <p:ph type="title"/>
          </p:nvPr>
        </p:nvSpPr>
        <p:spPr>
          <a:xfrm>
            <a:off x="521950" y="112100"/>
            <a:ext cx="82338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Process for OLAP Database(ETL Process)</a:t>
            </a:r>
            <a:endParaRPr/>
          </a:p>
        </p:txBody>
      </p:sp>
      <p:pic>
        <p:nvPicPr>
          <p:cNvPr id="467" name="Google Shape;467;p40"/>
          <p:cNvPicPr preferRelativeResize="0"/>
          <p:nvPr/>
        </p:nvPicPr>
        <p:blipFill>
          <a:blip r:embed="rId3">
            <a:alphaModFix/>
          </a:blip>
          <a:stretch>
            <a:fillRect/>
          </a:stretch>
        </p:blipFill>
        <p:spPr>
          <a:xfrm>
            <a:off x="66850" y="1446825"/>
            <a:ext cx="8979451" cy="3475875"/>
          </a:xfrm>
          <a:prstGeom prst="rect">
            <a:avLst/>
          </a:prstGeom>
          <a:noFill/>
          <a:ln>
            <a:noFill/>
          </a:ln>
        </p:spPr>
      </p:pic>
      <p:sp>
        <p:nvSpPr>
          <p:cNvPr id="468" name="Google Shape;468;p40"/>
          <p:cNvSpPr txBox="1"/>
          <p:nvPr/>
        </p:nvSpPr>
        <p:spPr>
          <a:xfrm>
            <a:off x="5295400" y="749675"/>
            <a:ext cx="3750900" cy="18222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Nunito"/>
              <a:buChar char="-"/>
            </a:pPr>
            <a:r>
              <a:rPr lang="en" sz="1500">
                <a:latin typeface="Nunito"/>
                <a:ea typeface="Nunito"/>
                <a:cs typeface="Nunito"/>
                <a:sym typeface="Nunito"/>
              </a:rPr>
              <a:t>Inconsistencies in the naming Conventions of the Cities &amp; States (Special Characters not recognised)</a:t>
            </a:r>
            <a:endParaRPr sz="1500">
              <a:latin typeface="Nunito"/>
              <a:ea typeface="Nunito"/>
              <a:cs typeface="Nunito"/>
              <a:sym typeface="Nunito"/>
            </a:endParaRPr>
          </a:p>
          <a:p>
            <a:pPr indent="-342900" lvl="0" marL="457200" rtl="0" algn="l">
              <a:spcBef>
                <a:spcPts val="0"/>
              </a:spcBef>
              <a:spcAft>
                <a:spcPts val="0"/>
              </a:spcAft>
              <a:buSzPts val="1800"/>
              <a:buFont typeface="Nunito"/>
              <a:buChar char="-"/>
            </a:pPr>
            <a:r>
              <a:rPr lang="en" sz="1500">
                <a:latin typeface="Nunito"/>
                <a:ea typeface="Nunito"/>
                <a:cs typeface="Nunito"/>
                <a:sym typeface="Nunito"/>
              </a:rPr>
              <a:t>Resolved a number of inconsistencies using ‘CODE PAGE’ argument for the Bulk Insert</a:t>
            </a:r>
            <a:endParaRPr sz="1800">
              <a:latin typeface="Nunito"/>
              <a:ea typeface="Nunito"/>
              <a:cs typeface="Nunito"/>
              <a:sym typeface="Nunito"/>
            </a:endParaRPr>
          </a:p>
        </p:txBody>
      </p:sp>
      <p:pic>
        <p:nvPicPr>
          <p:cNvPr id="469" name="Google Shape;469;p40"/>
          <p:cNvPicPr preferRelativeResize="0"/>
          <p:nvPr/>
        </p:nvPicPr>
        <p:blipFill>
          <a:blip r:embed="rId4">
            <a:alphaModFix/>
          </a:blip>
          <a:stretch>
            <a:fillRect/>
          </a:stretch>
        </p:blipFill>
        <p:spPr>
          <a:xfrm>
            <a:off x="2027025" y="2364675"/>
            <a:ext cx="4442024" cy="14627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41"/>
          <p:cNvSpPr txBox="1"/>
          <p:nvPr>
            <p:ph type="title"/>
          </p:nvPr>
        </p:nvSpPr>
        <p:spPr>
          <a:xfrm>
            <a:off x="521950" y="112100"/>
            <a:ext cx="82338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Process for OLAP Database(</a:t>
            </a:r>
            <a:r>
              <a:rPr lang="en"/>
              <a:t>ETL Process</a:t>
            </a:r>
            <a:r>
              <a:rPr lang="en"/>
              <a:t>)</a:t>
            </a:r>
            <a:endParaRPr/>
          </a:p>
        </p:txBody>
      </p:sp>
      <p:pic>
        <p:nvPicPr>
          <p:cNvPr id="475" name="Google Shape;475;p41"/>
          <p:cNvPicPr preferRelativeResize="0"/>
          <p:nvPr/>
        </p:nvPicPr>
        <p:blipFill>
          <a:blip r:embed="rId3">
            <a:alphaModFix/>
          </a:blip>
          <a:stretch>
            <a:fillRect/>
          </a:stretch>
        </p:blipFill>
        <p:spPr>
          <a:xfrm>
            <a:off x="112301" y="750025"/>
            <a:ext cx="8035900" cy="2124075"/>
          </a:xfrm>
          <a:prstGeom prst="rect">
            <a:avLst/>
          </a:prstGeom>
          <a:noFill/>
          <a:ln>
            <a:noFill/>
          </a:ln>
        </p:spPr>
      </p:pic>
      <p:pic>
        <p:nvPicPr>
          <p:cNvPr id="476" name="Google Shape;476;p41"/>
          <p:cNvPicPr preferRelativeResize="0"/>
          <p:nvPr/>
        </p:nvPicPr>
        <p:blipFill>
          <a:blip r:embed="rId4">
            <a:alphaModFix/>
          </a:blip>
          <a:stretch>
            <a:fillRect/>
          </a:stretch>
        </p:blipFill>
        <p:spPr>
          <a:xfrm>
            <a:off x="67900" y="3791800"/>
            <a:ext cx="5897075" cy="885825"/>
          </a:xfrm>
          <a:prstGeom prst="rect">
            <a:avLst/>
          </a:prstGeom>
          <a:noFill/>
          <a:ln>
            <a:noFill/>
          </a:ln>
        </p:spPr>
      </p:pic>
      <p:sp>
        <p:nvSpPr>
          <p:cNvPr id="477" name="Google Shape;477;p41"/>
          <p:cNvSpPr txBox="1"/>
          <p:nvPr/>
        </p:nvSpPr>
        <p:spPr>
          <a:xfrm>
            <a:off x="112300" y="2874100"/>
            <a:ext cx="8703300" cy="9177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SzPts val="1100"/>
              <a:buFont typeface="Nunito"/>
              <a:buChar char="-"/>
            </a:pPr>
            <a:r>
              <a:rPr lang="en" sz="1100">
                <a:highlight>
                  <a:srgbClr val="EFEFEF"/>
                </a:highlight>
                <a:latin typeface="Nunito"/>
                <a:ea typeface="Nunito"/>
                <a:cs typeface="Nunito"/>
                <a:sym typeface="Nunito"/>
              </a:rPr>
              <a:t>Staging Tables used to cleanse &amp; standardise Data, mix of Multistage Data transformation and inhouse Data transformation</a:t>
            </a:r>
            <a:endParaRPr sz="1100">
              <a:highlight>
                <a:srgbClr val="EFEFEF"/>
              </a:highlight>
              <a:latin typeface="Nunito"/>
              <a:ea typeface="Nunito"/>
              <a:cs typeface="Nunito"/>
              <a:sym typeface="Nunito"/>
            </a:endParaRPr>
          </a:p>
          <a:p>
            <a:pPr indent="-298450" lvl="0" marL="457200" rtl="0" algn="l">
              <a:spcBef>
                <a:spcPts val="0"/>
              </a:spcBef>
              <a:spcAft>
                <a:spcPts val="0"/>
              </a:spcAft>
              <a:buSzPts val="1100"/>
              <a:buFont typeface="Nunito"/>
              <a:buChar char="-"/>
            </a:pPr>
            <a:r>
              <a:rPr lang="en" sz="1100">
                <a:highlight>
                  <a:srgbClr val="EFEFEF"/>
                </a:highlight>
                <a:latin typeface="Nunito"/>
                <a:ea typeface="Nunito"/>
                <a:cs typeface="Nunito"/>
                <a:sym typeface="Nunito"/>
              </a:rPr>
              <a:t>Countries and Territories were not standardised. This helps in querying results &amp; improves accuracy.</a:t>
            </a:r>
            <a:endParaRPr sz="1100">
              <a:highlight>
                <a:srgbClr val="EFEFEF"/>
              </a:highlight>
              <a:latin typeface="Nunito"/>
              <a:ea typeface="Nunito"/>
              <a:cs typeface="Nunito"/>
              <a:sym typeface="Nunito"/>
            </a:endParaRPr>
          </a:p>
        </p:txBody>
      </p:sp>
      <p:sp>
        <p:nvSpPr>
          <p:cNvPr id="478" name="Google Shape;478;p41"/>
          <p:cNvSpPr txBox="1"/>
          <p:nvPr/>
        </p:nvSpPr>
        <p:spPr>
          <a:xfrm>
            <a:off x="48750" y="4744225"/>
            <a:ext cx="8163000" cy="3477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SzPts val="1100"/>
              <a:buFont typeface="Nunito"/>
              <a:buChar char="-"/>
            </a:pPr>
            <a:r>
              <a:rPr lang="en" sz="1100">
                <a:highlight>
                  <a:srgbClr val="EFEFEF"/>
                </a:highlight>
                <a:latin typeface="Nunito"/>
                <a:ea typeface="Nunito"/>
                <a:cs typeface="Nunito"/>
                <a:sym typeface="Nunito"/>
              </a:rPr>
              <a:t>Once data has been cleansed &amp; standardised, we transfer it into the DW table that will be used for the Analytical queries</a:t>
            </a:r>
            <a:endParaRPr sz="1100">
              <a:highlight>
                <a:srgbClr val="EFEFEF"/>
              </a:highlight>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nvSpPr>
        <p:spPr>
          <a:xfrm>
            <a:off x="824000" y="192888"/>
            <a:ext cx="4255500" cy="1872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rgbClr val="FFFFFF"/>
                </a:solidFill>
                <a:latin typeface="Maven Pro"/>
                <a:ea typeface="Maven Pro"/>
                <a:cs typeface="Maven Pro"/>
                <a:sym typeface="Maven Pro"/>
              </a:rPr>
              <a:t>Things to note</a:t>
            </a:r>
            <a:r>
              <a:rPr b="1" lang="en" sz="3600">
                <a:solidFill>
                  <a:srgbClr val="FFFFFF"/>
                </a:solidFill>
                <a:latin typeface="Maven Pro"/>
                <a:ea typeface="Maven Pro"/>
                <a:cs typeface="Maven Pro"/>
                <a:sym typeface="Maven Pro"/>
              </a:rPr>
              <a:t>:</a:t>
            </a:r>
            <a:endParaRPr b="1" sz="3600">
              <a:solidFill>
                <a:srgbClr val="FFFFFF"/>
              </a:solidFill>
              <a:latin typeface="Maven Pro"/>
              <a:ea typeface="Maven Pro"/>
              <a:cs typeface="Maven Pro"/>
              <a:sym typeface="Maven Pro"/>
            </a:endParaRPr>
          </a:p>
        </p:txBody>
      </p:sp>
      <p:sp>
        <p:nvSpPr>
          <p:cNvPr id="290" name="Google Shape;290;p15"/>
          <p:cNvSpPr txBox="1"/>
          <p:nvPr/>
        </p:nvSpPr>
        <p:spPr>
          <a:xfrm>
            <a:off x="883225" y="1413075"/>
            <a:ext cx="7235400" cy="31680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rgbClr val="FFFFFF"/>
              </a:buClr>
              <a:buSzPts val="2000"/>
              <a:buFont typeface="Nunito"/>
              <a:buAutoNum type="arabicPeriod"/>
            </a:pPr>
            <a:r>
              <a:rPr lang="en" sz="2000">
                <a:solidFill>
                  <a:srgbClr val="FFFFFF"/>
                </a:solidFill>
                <a:latin typeface="Nunito"/>
                <a:ea typeface="Nunito"/>
                <a:cs typeface="Nunito"/>
                <a:sym typeface="Nunito"/>
              </a:rPr>
              <a:t>Columns with </a:t>
            </a:r>
            <a:r>
              <a:rPr lang="en" sz="2000" u="sng">
                <a:solidFill>
                  <a:srgbClr val="FFFFFF"/>
                </a:solidFill>
                <a:latin typeface="Nunito"/>
                <a:ea typeface="Nunito"/>
                <a:cs typeface="Nunito"/>
                <a:sym typeface="Nunito"/>
              </a:rPr>
              <a:t>NOT NULL</a:t>
            </a:r>
            <a:r>
              <a:rPr lang="en" sz="2000">
                <a:solidFill>
                  <a:srgbClr val="FFFFFF"/>
                </a:solidFill>
                <a:latin typeface="Nunito"/>
                <a:ea typeface="Nunito"/>
                <a:cs typeface="Nunito"/>
                <a:sym typeface="Nunito"/>
              </a:rPr>
              <a:t> are essential data that cannot be null.</a:t>
            </a:r>
            <a:endParaRPr sz="2000">
              <a:solidFill>
                <a:srgbClr val="FFFFFF"/>
              </a:solidFill>
              <a:highlight>
                <a:srgbClr val="00FFFF"/>
              </a:highlight>
              <a:latin typeface="Nunito"/>
              <a:ea typeface="Nunito"/>
              <a:cs typeface="Nunito"/>
              <a:sym typeface="Nunito"/>
            </a:endParaRPr>
          </a:p>
          <a:p>
            <a:pPr indent="-355600" lvl="0" marL="457200" rtl="0" algn="l">
              <a:spcBef>
                <a:spcPts val="0"/>
              </a:spcBef>
              <a:spcAft>
                <a:spcPts val="0"/>
              </a:spcAft>
              <a:buClr>
                <a:srgbClr val="FFFFFF"/>
              </a:buClr>
              <a:buSzPts val="2000"/>
              <a:buFont typeface="Nunito"/>
              <a:buAutoNum type="arabicPeriod"/>
            </a:pPr>
            <a:r>
              <a:rPr lang="en" sz="2000">
                <a:solidFill>
                  <a:srgbClr val="FFFFFF"/>
                </a:solidFill>
                <a:latin typeface="Nunito"/>
                <a:ea typeface="Nunito"/>
                <a:cs typeface="Nunito"/>
                <a:sym typeface="Nunito"/>
              </a:rPr>
              <a:t>Columns with </a:t>
            </a:r>
            <a:r>
              <a:rPr lang="en" sz="2000" u="sng">
                <a:solidFill>
                  <a:srgbClr val="FFFFFF"/>
                </a:solidFill>
                <a:latin typeface="Nunito"/>
                <a:ea typeface="Nunito"/>
                <a:cs typeface="Nunito"/>
                <a:sym typeface="Nunito"/>
              </a:rPr>
              <a:t>NULL </a:t>
            </a:r>
            <a:r>
              <a:rPr lang="en" sz="2000">
                <a:solidFill>
                  <a:srgbClr val="FFFFFF"/>
                </a:solidFill>
                <a:latin typeface="Nunito"/>
                <a:ea typeface="Nunito"/>
                <a:cs typeface="Nunito"/>
                <a:sym typeface="Nunito"/>
              </a:rPr>
              <a:t>are data that are optional.</a:t>
            </a:r>
            <a:endParaRPr sz="2000">
              <a:solidFill>
                <a:srgbClr val="FFFFFF"/>
              </a:solidFill>
              <a:latin typeface="Nunito"/>
              <a:ea typeface="Nunito"/>
              <a:cs typeface="Nunito"/>
              <a:sym typeface="Nunito"/>
            </a:endParaRPr>
          </a:p>
          <a:p>
            <a:pPr indent="-355600" lvl="0" marL="457200" rtl="0" algn="l">
              <a:spcBef>
                <a:spcPts val="0"/>
              </a:spcBef>
              <a:spcAft>
                <a:spcPts val="0"/>
              </a:spcAft>
              <a:buClr>
                <a:srgbClr val="FFFFFF"/>
              </a:buClr>
              <a:buSzPts val="2000"/>
              <a:buFont typeface="Nunito"/>
              <a:buAutoNum type="arabicPeriod"/>
            </a:pPr>
            <a:r>
              <a:rPr lang="en" sz="2000" u="sng">
                <a:solidFill>
                  <a:srgbClr val="FFFFFF"/>
                </a:solidFill>
                <a:latin typeface="Nunito"/>
                <a:ea typeface="Nunito"/>
                <a:cs typeface="Nunito"/>
                <a:sym typeface="Nunito"/>
              </a:rPr>
              <a:t>Primary Keys</a:t>
            </a:r>
            <a:r>
              <a:rPr lang="en" sz="2000">
                <a:solidFill>
                  <a:srgbClr val="FFFFFF"/>
                </a:solidFill>
                <a:latin typeface="Nunito"/>
                <a:ea typeface="Nunito"/>
                <a:cs typeface="Nunito"/>
                <a:sym typeface="Nunito"/>
              </a:rPr>
              <a:t> uniquely identify each row in a table.</a:t>
            </a:r>
            <a:endParaRPr sz="2000">
              <a:solidFill>
                <a:srgbClr val="FFFFFF"/>
              </a:solidFill>
              <a:latin typeface="Nunito"/>
              <a:ea typeface="Nunito"/>
              <a:cs typeface="Nunito"/>
              <a:sym typeface="Nunito"/>
            </a:endParaRPr>
          </a:p>
          <a:p>
            <a:pPr indent="-355600" lvl="0" marL="457200" rtl="0" algn="l">
              <a:spcBef>
                <a:spcPts val="0"/>
              </a:spcBef>
              <a:spcAft>
                <a:spcPts val="0"/>
              </a:spcAft>
              <a:buClr>
                <a:srgbClr val="FFFFFF"/>
              </a:buClr>
              <a:buSzPts val="2000"/>
              <a:buFont typeface="Nunito"/>
              <a:buAutoNum type="arabicPeriod"/>
            </a:pPr>
            <a:r>
              <a:rPr lang="en" sz="2000" u="sng">
                <a:solidFill>
                  <a:srgbClr val="FFFFFF"/>
                </a:solidFill>
                <a:latin typeface="Nunito"/>
                <a:ea typeface="Nunito"/>
                <a:cs typeface="Nunito"/>
                <a:sym typeface="Nunito"/>
              </a:rPr>
              <a:t>Foreign Keys</a:t>
            </a:r>
            <a:r>
              <a:rPr lang="en" sz="2000">
                <a:solidFill>
                  <a:srgbClr val="FFFFFF"/>
                </a:solidFill>
                <a:latin typeface="Nunito"/>
                <a:ea typeface="Nunito"/>
                <a:cs typeface="Nunito"/>
                <a:sym typeface="Nunito"/>
              </a:rPr>
              <a:t> reference </a:t>
            </a:r>
            <a:r>
              <a:rPr lang="en" sz="2000" u="sng">
                <a:solidFill>
                  <a:srgbClr val="FFFFFF"/>
                </a:solidFill>
                <a:latin typeface="Nunito"/>
                <a:ea typeface="Nunito"/>
                <a:cs typeface="Nunito"/>
                <a:sym typeface="Nunito"/>
              </a:rPr>
              <a:t>Primary Keys</a:t>
            </a:r>
            <a:r>
              <a:rPr lang="en" sz="2000">
                <a:solidFill>
                  <a:srgbClr val="FFFFFF"/>
                </a:solidFill>
                <a:latin typeface="Nunito"/>
                <a:ea typeface="Nunito"/>
                <a:cs typeface="Nunito"/>
                <a:sym typeface="Nunito"/>
              </a:rPr>
              <a:t>.</a:t>
            </a:r>
            <a:endParaRPr sz="2000">
              <a:solidFill>
                <a:srgbClr val="FFFFFF"/>
              </a:solidFill>
              <a:latin typeface="Nunito"/>
              <a:ea typeface="Nunito"/>
              <a:cs typeface="Nunito"/>
              <a:sym typeface="Nunito"/>
            </a:endParaRPr>
          </a:p>
          <a:p>
            <a:pPr indent="-355600" lvl="0" marL="457200" rtl="0" algn="l">
              <a:spcBef>
                <a:spcPts val="0"/>
              </a:spcBef>
              <a:spcAft>
                <a:spcPts val="0"/>
              </a:spcAft>
              <a:buClr>
                <a:srgbClr val="FFFFFF"/>
              </a:buClr>
              <a:buSzPts val="2000"/>
              <a:buFont typeface="Nunito"/>
              <a:buAutoNum type="arabicPeriod"/>
            </a:pPr>
            <a:r>
              <a:rPr lang="en" sz="2000" u="sng">
                <a:solidFill>
                  <a:srgbClr val="FFFFFF"/>
                </a:solidFill>
                <a:latin typeface="Nunito"/>
                <a:ea typeface="Nunito"/>
                <a:cs typeface="Nunito"/>
                <a:sym typeface="Nunito"/>
              </a:rPr>
              <a:t>Double, BLOB</a:t>
            </a:r>
            <a:r>
              <a:rPr lang="en" sz="2000">
                <a:solidFill>
                  <a:srgbClr val="FFFFFF"/>
                </a:solidFill>
                <a:latin typeface="Nunito"/>
                <a:ea typeface="Nunito"/>
                <a:cs typeface="Nunito"/>
                <a:sym typeface="Nunito"/>
              </a:rPr>
              <a:t> from MySQL are converted to </a:t>
            </a:r>
            <a:r>
              <a:rPr lang="en" sz="2000" u="sng">
                <a:solidFill>
                  <a:srgbClr val="FFFFFF"/>
                </a:solidFill>
                <a:latin typeface="Nunito"/>
                <a:ea typeface="Nunito"/>
                <a:cs typeface="Nunito"/>
                <a:sym typeface="Nunito"/>
              </a:rPr>
              <a:t>FLOAT, IMAGE</a:t>
            </a:r>
            <a:r>
              <a:rPr lang="en" sz="2000">
                <a:solidFill>
                  <a:srgbClr val="FFFFFF"/>
                </a:solidFill>
                <a:latin typeface="Nunito"/>
                <a:ea typeface="Nunito"/>
                <a:cs typeface="Nunito"/>
                <a:sym typeface="Nunito"/>
              </a:rPr>
              <a:t> in MS SQL Server as double is not supported in MS SQL Server.</a:t>
            </a:r>
            <a:endParaRPr sz="2200" u="sng">
              <a:solidFill>
                <a:srgbClr val="FFFFFF"/>
              </a:solidFill>
              <a:latin typeface="Nunito"/>
              <a:ea typeface="Nunito"/>
              <a:cs typeface="Nunito"/>
              <a:sym typeface="Nuni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42"/>
          <p:cNvSpPr txBox="1"/>
          <p:nvPr>
            <p:ph idx="1" type="body"/>
          </p:nvPr>
        </p:nvSpPr>
        <p:spPr>
          <a:xfrm>
            <a:off x="521950" y="1473800"/>
            <a:ext cx="8603100" cy="327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As dealing with data transfers and cleansing from a flat file to the OLTP then to the OLAP, there is bound to be Data Accuracy errors. </a:t>
            </a:r>
            <a:endParaRPr sz="1400"/>
          </a:p>
          <a:p>
            <a:pPr indent="0" lvl="0" marL="0" rtl="0" algn="l">
              <a:spcBef>
                <a:spcPts val="1600"/>
              </a:spcBef>
              <a:spcAft>
                <a:spcPts val="0"/>
              </a:spcAft>
              <a:buNone/>
            </a:pPr>
            <a:r>
              <a:rPr lang="en" sz="1400"/>
              <a:t>We encountered a issue where we had 12000+ rows for our SalesFacts whereas the Order Details only had 2996 rows. We resolved this by remvoing one of the JOIN statements. (Caused by no link between tables)</a:t>
            </a:r>
            <a:endParaRPr sz="1400"/>
          </a:p>
          <a:p>
            <a:pPr indent="0" lvl="0" marL="0" rtl="0" algn="l">
              <a:spcBef>
                <a:spcPts val="1600"/>
              </a:spcBef>
              <a:spcAft>
                <a:spcPts val="0"/>
              </a:spcAft>
              <a:buNone/>
            </a:pPr>
            <a:r>
              <a:rPr b="1" lang="en" sz="1400" u="sng"/>
              <a:t>So to check for Data Accuracy we did the following;</a:t>
            </a:r>
            <a:endParaRPr b="1" sz="1400" u="sng"/>
          </a:p>
          <a:p>
            <a:pPr indent="-317500" lvl="0" marL="457200" rtl="0" algn="l">
              <a:spcBef>
                <a:spcPts val="1600"/>
              </a:spcBef>
              <a:spcAft>
                <a:spcPts val="0"/>
              </a:spcAft>
              <a:buSzPts val="1400"/>
              <a:buAutoNum type="arabicPeriod"/>
            </a:pPr>
            <a:r>
              <a:rPr lang="en" sz="1400"/>
              <a:t>Anonymous row checks against source data (flat file)</a:t>
            </a:r>
            <a:endParaRPr sz="1400"/>
          </a:p>
          <a:p>
            <a:pPr indent="-317500" lvl="0" marL="457200" rtl="0" algn="l">
              <a:spcBef>
                <a:spcPts val="0"/>
              </a:spcBef>
              <a:spcAft>
                <a:spcPts val="0"/>
              </a:spcAft>
              <a:buSzPts val="1400"/>
              <a:buAutoNum type="arabicPeriod"/>
            </a:pPr>
            <a:r>
              <a:rPr lang="en" sz="1400"/>
              <a:t>Anonymous row checks against the source DB (OLTP)</a:t>
            </a:r>
            <a:endParaRPr sz="1400"/>
          </a:p>
          <a:p>
            <a:pPr indent="-317500" lvl="0" marL="457200" rtl="0" algn="l">
              <a:spcBef>
                <a:spcPts val="0"/>
              </a:spcBef>
              <a:spcAft>
                <a:spcPts val="0"/>
              </a:spcAft>
              <a:buSzPts val="1400"/>
              <a:buAutoNum type="arabicPeriod"/>
            </a:pPr>
            <a:r>
              <a:rPr lang="en" sz="1400"/>
              <a:t>Aggregate function(s) to check for Accuracy between OLTP and OLAP</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sz="1400"/>
          </a:p>
          <a:p>
            <a:pPr indent="0" lvl="0" marL="0" rtl="0" algn="l">
              <a:spcBef>
                <a:spcPts val="1600"/>
              </a:spcBef>
              <a:spcAft>
                <a:spcPts val="1600"/>
              </a:spcAft>
              <a:buNone/>
            </a:pPr>
            <a:r>
              <a:t/>
            </a:r>
            <a:endParaRPr sz="1400"/>
          </a:p>
        </p:txBody>
      </p:sp>
      <p:sp>
        <p:nvSpPr>
          <p:cNvPr id="484" name="Google Shape;484;p42"/>
          <p:cNvSpPr txBox="1"/>
          <p:nvPr>
            <p:ph type="title"/>
          </p:nvPr>
        </p:nvSpPr>
        <p:spPr>
          <a:xfrm>
            <a:off x="521950" y="112100"/>
            <a:ext cx="82338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Process for OLAP Database(Data Accuracy)</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43"/>
          <p:cNvSpPr txBox="1"/>
          <p:nvPr>
            <p:ph idx="1" type="body"/>
          </p:nvPr>
        </p:nvSpPr>
        <p:spPr>
          <a:xfrm>
            <a:off x="81400" y="1406125"/>
            <a:ext cx="8991900" cy="36483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 u="sng"/>
              <a:t>Anonymous total rows imported against source data (flat file)</a:t>
            </a:r>
            <a:endParaRPr sz="1600" u="sng">
              <a:solidFill>
                <a:srgbClr val="000000"/>
              </a:solidFill>
            </a:endParaRPr>
          </a:p>
          <a:p>
            <a:pPr indent="0" lvl="0" marL="457200" rtl="0" algn="l">
              <a:spcBef>
                <a:spcPts val="1600"/>
              </a:spcBef>
              <a:spcAft>
                <a:spcPts val="0"/>
              </a:spcAft>
              <a:buNone/>
            </a:pPr>
            <a:r>
              <a:rPr lang="en" sz="1200">
                <a:solidFill>
                  <a:srgbClr val="000000"/>
                </a:solidFill>
              </a:rPr>
              <a:t>Customers table in OLTP has 122 rows, the source flat file also has 122 rows.</a:t>
            </a:r>
            <a:br>
              <a:rPr lang="en" sz="1600">
                <a:solidFill>
                  <a:srgbClr val="000000"/>
                </a:solidFill>
              </a:rPr>
            </a:br>
            <a:endParaRPr/>
          </a:p>
          <a:p>
            <a:pPr indent="-311150" lvl="0" marL="457200" rtl="0" algn="l">
              <a:spcBef>
                <a:spcPts val="0"/>
              </a:spcBef>
              <a:spcAft>
                <a:spcPts val="0"/>
              </a:spcAft>
              <a:buSzPts val="1300"/>
              <a:buAutoNum type="arabicPeriod"/>
            </a:pPr>
            <a:r>
              <a:rPr lang="en" u="sng"/>
              <a:t>Anonymous row checks against the source DB (OLTP)</a:t>
            </a:r>
            <a:endParaRPr u="sng"/>
          </a:p>
          <a:p>
            <a:pPr indent="0" lvl="0" marL="457200" rtl="0" algn="l">
              <a:spcBef>
                <a:spcPts val="1600"/>
              </a:spcBef>
              <a:spcAft>
                <a:spcPts val="0"/>
              </a:spcAft>
              <a:buNone/>
            </a:pPr>
            <a:br>
              <a:rPr lang="en"/>
            </a:br>
            <a:endParaRPr/>
          </a:p>
          <a:p>
            <a:pPr indent="-311150" lvl="0" marL="457200" rtl="0" algn="l">
              <a:spcBef>
                <a:spcPts val="1600"/>
              </a:spcBef>
              <a:spcAft>
                <a:spcPts val="0"/>
              </a:spcAft>
              <a:buSzPts val="1300"/>
              <a:buAutoNum type="arabicPeriod"/>
            </a:pPr>
            <a:r>
              <a:rPr lang="en" u="sng"/>
              <a:t>Aggregate function(s) to check for Accuracy between OLTP and OLAP</a:t>
            </a:r>
            <a:endParaRPr u="sng"/>
          </a:p>
          <a:p>
            <a:pPr indent="0" lvl="0" marL="45720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490" name="Google Shape;490;p43"/>
          <p:cNvSpPr txBox="1"/>
          <p:nvPr>
            <p:ph type="title"/>
          </p:nvPr>
        </p:nvSpPr>
        <p:spPr>
          <a:xfrm>
            <a:off x="521950" y="112100"/>
            <a:ext cx="82338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Process for OLAP Database(Data Accuracy)</a:t>
            </a:r>
            <a:endParaRPr/>
          </a:p>
        </p:txBody>
      </p:sp>
      <p:pic>
        <p:nvPicPr>
          <p:cNvPr id="491" name="Google Shape;491;p43"/>
          <p:cNvPicPr preferRelativeResize="0"/>
          <p:nvPr/>
        </p:nvPicPr>
        <p:blipFill>
          <a:blip r:embed="rId3">
            <a:alphaModFix/>
          </a:blip>
          <a:stretch>
            <a:fillRect/>
          </a:stretch>
        </p:blipFill>
        <p:spPr>
          <a:xfrm>
            <a:off x="614250" y="2617001"/>
            <a:ext cx="7593150" cy="438050"/>
          </a:xfrm>
          <a:prstGeom prst="rect">
            <a:avLst/>
          </a:prstGeom>
          <a:noFill/>
          <a:ln>
            <a:noFill/>
          </a:ln>
        </p:spPr>
      </p:pic>
      <p:pic>
        <p:nvPicPr>
          <p:cNvPr id="492" name="Google Shape;492;p43"/>
          <p:cNvPicPr preferRelativeResize="0"/>
          <p:nvPr/>
        </p:nvPicPr>
        <p:blipFill>
          <a:blip r:embed="rId4">
            <a:alphaModFix/>
          </a:blip>
          <a:stretch>
            <a:fillRect/>
          </a:stretch>
        </p:blipFill>
        <p:spPr>
          <a:xfrm>
            <a:off x="614250" y="3131175"/>
            <a:ext cx="7593150" cy="182779"/>
          </a:xfrm>
          <a:prstGeom prst="rect">
            <a:avLst/>
          </a:prstGeom>
          <a:noFill/>
          <a:ln>
            <a:noFill/>
          </a:ln>
        </p:spPr>
      </p:pic>
      <p:pic>
        <p:nvPicPr>
          <p:cNvPr id="493" name="Google Shape;493;p43"/>
          <p:cNvPicPr preferRelativeResize="0"/>
          <p:nvPr/>
        </p:nvPicPr>
        <p:blipFill>
          <a:blip r:embed="rId5">
            <a:alphaModFix/>
          </a:blip>
          <a:stretch>
            <a:fillRect/>
          </a:stretch>
        </p:blipFill>
        <p:spPr>
          <a:xfrm>
            <a:off x="6490450" y="3818200"/>
            <a:ext cx="2359875" cy="1046225"/>
          </a:xfrm>
          <a:prstGeom prst="rect">
            <a:avLst/>
          </a:prstGeom>
          <a:noFill/>
          <a:ln>
            <a:noFill/>
          </a:ln>
        </p:spPr>
      </p:pic>
      <p:pic>
        <p:nvPicPr>
          <p:cNvPr id="494" name="Google Shape;494;p43"/>
          <p:cNvPicPr preferRelativeResize="0"/>
          <p:nvPr/>
        </p:nvPicPr>
        <p:blipFill>
          <a:blip r:embed="rId6">
            <a:alphaModFix/>
          </a:blip>
          <a:stretch>
            <a:fillRect/>
          </a:stretch>
        </p:blipFill>
        <p:spPr>
          <a:xfrm>
            <a:off x="614250" y="3943150"/>
            <a:ext cx="5646751" cy="7963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44"/>
          <p:cNvSpPr txBox="1"/>
          <p:nvPr>
            <p:ph idx="1" type="body"/>
          </p:nvPr>
        </p:nvSpPr>
        <p:spPr>
          <a:xfrm>
            <a:off x="81400" y="1406125"/>
            <a:ext cx="8991900" cy="3648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500" name="Google Shape;500;p44"/>
          <p:cNvSpPr txBox="1"/>
          <p:nvPr>
            <p:ph type="title"/>
          </p:nvPr>
        </p:nvSpPr>
        <p:spPr>
          <a:xfrm>
            <a:off x="521950" y="112100"/>
            <a:ext cx="82338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Process for OLAP Database(Data Accuracy)</a:t>
            </a:r>
            <a:endParaRPr/>
          </a:p>
        </p:txBody>
      </p:sp>
      <p:pic>
        <p:nvPicPr>
          <p:cNvPr id="501" name="Google Shape;501;p44"/>
          <p:cNvPicPr preferRelativeResize="0"/>
          <p:nvPr/>
        </p:nvPicPr>
        <p:blipFill>
          <a:blip r:embed="rId3">
            <a:alphaModFix/>
          </a:blip>
          <a:stretch>
            <a:fillRect/>
          </a:stretch>
        </p:blipFill>
        <p:spPr>
          <a:xfrm>
            <a:off x="81400" y="1406125"/>
            <a:ext cx="5943600" cy="1990725"/>
          </a:xfrm>
          <a:prstGeom prst="rect">
            <a:avLst/>
          </a:prstGeom>
          <a:noFill/>
          <a:ln>
            <a:noFill/>
          </a:ln>
        </p:spPr>
      </p:pic>
      <p:pic>
        <p:nvPicPr>
          <p:cNvPr id="502" name="Google Shape;502;p44"/>
          <p:cNvPicPr preferRelativeResize="0"/>
          <p:nvPr/>
        </p:nvPicPr>
        <p:blipFill>
          <a:blip r:embed="rId4">
            <a:alphaModFix/>
          </a:blip>
          <a:stretch>
            <a:fillRect/>
          </a:stretch>
        </p:blipFill>
        <p:spPr>
          <a:xfrm>
            <a:off x="153000" y="3493125"/>
            <a:ext cx="8723225" cy="125825"/>
          </a:xfrm>
          <a:prstGeom prst="rect">
            <a:avLst/>
          </a:prstGeom>
          <a:noFill/>
          <a:ln>
            <a:noFill/>
          </a:ln>
        </p:spPr>
      </p:pic>
      <p:sp>
        <p:nvSpPr>
          <p:cNvPr id="503" name="Google Shape;503;p44"/>
          <p:cNvSpPr txBox="1"/>
          <p:nvPr/>
        </p:nvSpPr>
        <p:spPr>
          <a:xfrm>
            <a:off x="236825" y="3796575"/>
            <a:ext cx="7822500" cy="111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The data accuracy actually helped us to identify an error…</a:t>
            </a:r>
            <a:endParaRPr b="1">
              <a:latin typeface="Nunito"/>
              <a:ea typeface="Nunito"/>
              <a:cs typeface="Nunito"/>
              <a:sym typeface="Nunito"/>
            </a:endParaRPr>
          </a:p>
          <a:p>
            <a:pPr indent="-317500" lvl="0" marL="457200" rtl="0" algn="just">
              <a:lnSpc>
                <a:spcPct val="115000"/>
              </a:lnSpc>
              <a:spcBef>
                <a:spcPts val="0"/>
              </a:spcBef>
              <a:spcAft>
                <a:spcPts val="0"/>
              </a:spcAft>
              <a:buSzPts val="1400"/>
              <a:buFont typeface="Calibri"/>
              <a:buChar char="-"/>
            </a:pPr>
            <a:r>
              <a:rPr lang="en">
                <a:latin typeface="Calibri"/>
                <a:ea typeface="Calibri"/>
                <a:cs typeface="Calibri"/>
                <a:sym typeface="Calibri"/>
              </a:rPr>
              <a:t>During importation of the JSON data, we did not specify the varchar length so it took the first character of the ‘quantityInStock’ column. This caused the ‘600 quantity in stock’ or ‘1645’ quantity in stock, to be listed as ‘6’ and ‘1’ respectively.</a:t>
            </a:r>
            <a:endParaRPr>
              <a:latin typeface="Nunito"/>
              <a:ea typeface="Nunito"/>
              <a:cs typeface="Nunito"/>
              <a:sym typeface="Nuni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45"/>
          <p:cNvSpPr txBox="1"/>
          <p:nvPr>
            <p:ph type="title"/>
          </p:nvPr>
        </p:nvSpPr>
        <p:spPr>
          <a:xfrm>
            <a:off x="1322025" y="1157575"/>
            <a:ext cx="6366900" cy="186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
        <p:nvSpPr>
          <p:cNvPr id="509" name="Google Shape;509;p45"/>
          <p:cNvSpPr txBox="1"/>
          <p:nvPr>
            <p:ph idx="1" type="body"/>
          </p:nvPr>
        </p:nvSpPr>
        <p:spPr>
          <a:xfrm>
            <a:off x="1388550" y="3020875"/>
            <a:ext cx="6366900" cy="1111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2500"/>
              <a:t>Q &amp; A</a:t>
            </a:r>
            <a:r>
              <a:rPr lang="en" sz="2500"/>
              <a:t> </a:t>
            </a:r>
            <a:endParaRPr sz="2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88625" y="772725"/>
            <a:ext cx="6366900" cy="186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OLTP</a:t>
            </a:r>
            <a:endParaRPr/>
          </a:p>
        </p:txBody>
      </p:sp>
      <p:sp>
        <p:nvSpPr>
          <p:cNvPr id="296" name="Google Shape;296;p16"/>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500"/>
              <a:t>Online Transactional Processing Database </a:t>
            </a:r>
            <a:endParaRPr sz="2500"/>
          </a:p>
          <a:p>
            <a:pPr indent="0" lvl="0" marL="0" rtl="0" algn="ctr">
              <a:spcBef>
                <a:spcPts val="1600"/>
              </a:spcBef>
              <a:spcAft>
                <a:spcPts val="1600"/>
              </a:spcAft>
              <a:buNone/>
            </a:pPr>
            <a:r>
              <a:rPr lang="en" sz="2500"/>
              <a:t>Design </a:t>
            </a:r>
            <a:endParaRPr sz="2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pic>
        <p:nvPicPr>
          <p:cNvPr id="301" name="Google Shape;301;p17"/>
          <p:cNvPicPr preferRelativeResize="0"/>
          <p:nvPr/>
        </p:nvPicPr>
        <p:blipFill>
          <a:blip r:embed="rId3">
            <a:alphaModFix/>
          </a:blip>
          <a:stretch>
            <a:fillRect/>
          </a:stretch>
        </p:blipFill>
        <p:spPr>
          <a:xfrm>
            <a:off x="115750" y="1361500"/>
            <a:ext cx="2730875" cy="2939875"/>
          </a:xfrm>
          <a:prstGeom prst="rect">
            <a:avLst/>
          </a:prstGeom>
          <a:noFill/>
          <a:ln>
            <a:noFill/>
          </a:ln>
        </p:spPr>
      </p:pic>
      <p:sp>
        <p:nvSpPr>
          <p:cNvPr id="302" name="Google Shape;302;p17"/>
          <p:cNvSpPr txBox="1"/>
          <p:nvPr>
            <p:ph type="title"/>
          </p:nvPr>
        </p:nvSpPr>
        <p:spPr>
          <a:xfrm>
            <a:off x="521950" y="11210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for OLTP Database: Offices</a:t>
            </a:r>
            <a:endParaRPr/>
          </a:p>
        </p:txBody>
      </p:sp>
      <p:sp>
        <p:nvSpPr>
          <p:cNvPr id="303" name="Google Shape;303;p17"/>
          <p:cNvSpPr txBox="1"/>
          <p:nvPr/>
        </p:nvSpPr>
        <p:spPr>
          <a:xfrm>
            <a:off x="2730875" y="593675"/>
            <a:ext cx="6413100" cy="448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u="sng">
                <a:latin typeface="Nunito"/>
                <a:ea typeface="Nunito"/>
                <a:cs typeface="Nunito"/>
                <a:sym typeface="Nunito"/>
              </a:rPr>
              <a:t>Purpose of this table</a:t>
            </a:r>
            <a:endParaRPr sz="2200">
              <a:latin typeface="Nunito"/>
              <a:ea typeface="Nunito"/>
              <a:cs typeface="Nunito"/>
              <a:sym typeface="Nunito"/>
            </a:endParaRPr>
          </a:p>
          <a:p>
            <a:pPr indent="-330200" lvl="0" marL="457200" rtl="0" algn="l">
              <a:spcBef>
                <a:spcPts val="0"/>
              </a:spcBef>
              <a:spcAft>
                <a:spcPts val="0"/>
              </a:spcAft>
              <a:buSzPts val="1600"/>
              <a:buFont typeface="Nunito"/>
              <a:buChar char="-"/>
            </a:pPr>
            <a:r>
              <a:rPr lang="en" sz="1600">
                <a:latin typeface="Nunito"/>
                <a:ea typeface="Nunito"/>
                <a:cs typeface="Nunito"/>
                <a:sym typeface="Nunito"/>
              </a:rPr>
              <a:t>H</a:t>
            </a:r>
            <a:r>
              <a:rPr lang="en" sz="1600">
                <a:latin typeface="Nunito"/>
                <a:ea typeface="Nunito"/>
                <a:cs typeface="Nunito"/>
                <a:sym typeface="Nunito"/>
              </a:rPr>
              <a:t>ouses the data regarding the current 7 different offices and the general information like the location of the offices.</a:t>
            </a:r>
            <a:endParaRPr sz="1600">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b="1" lang="en" sz="2000" u="sng">
                <a:latin typeface="Nunito"/>
                <a:ea typeface="Nunito"/>
                <a:cs typeface="Nunito"/>
                <a:sym typeface="Nunito"/>
              </a:rPr>
              <a:t>Explanation of table fields</a:t>
            </a:r>
            <a:endParaRPr b="1" sz="2000" u="sng">
              <a:latin typeface="Nunito"/>
              <a:ea typeface="Nunito"/>
              <a:cs typeface="Nunito"/>
              <a:sym typeface="Nunito"/>
            </a:endParaRPr>
          </a:p>
          <a:p>
            <a:pPr indent="-330200" lvl="0" marL="457200" rtl="0" algn="l">
              <a:spcBef>
                <a:spcPts val="0"/>
              </a:spcBef>
              <a:spcAft>
                <a:spcPts val="0"/>
              </a:spcAft>
              <a:buSzPts val="1600"/>
              <a:buChar char="-"/>
            </a:pPr>
            <a:r>
              <a:rPr lang="en" sz="1600">
                <a:latin typeface="Nunito"/>
                <a:ea typeface="Nunito"/>
                <a:cs typeface="Nunito"/>
                <a:sym typeface="Nunito"/>
              </a:rPr>
              <a:t>The </a:t>
            </a:r>
            <a:r>
              <a:rPr b="1" lang="en" sz="1600">
                <a:latin typeface="Nunito"/>
                <a:ea typeface="Nunito"/>
                <a:cs typeface="Nunito"/>
                <a:sym typeface="Nunito"/>
              </a:rPr>
              <a:t>officeCode </a:t>
            </a:r>
            <a:r>
              <a:rPr lang="en" sz="1600">
                <a:latin typeface="Nunito"/>
                <a:ea typeface="Nunito"/>
                <a:cs typeface="Nunito"/>
                <a:sym typeface="Nunito"/>
              </a:rPr>
              <a:t>is a primary key </a:t>
            </a:r>
            <a:endParaRPr sz="1600">
              <a:latin typeface="Nunito"/>
              <a:ea typeface="Nunito"/>
              <a:cs typeface="Nunito"/>
              <a:sym typeface="Nunito"/>
            </a:endParaRPr>
          </a:p>
          <a:p>
            <a:pPr indent="-330200" lvl="1" marL="914400" rtl="0" algn="l">
              <a:spcBef>
                <a:spcPts val="0"/>
              </a:spcBef>
              <a:spcAft>
                <a:spcPts val="0"/>
              </a:spcAft>
              <a:buSzPts val="1600"/>
              <a:buFont typeface="Nunito"/>
              <a:buChar char="-"/>
            </a:pPr>
            <a:r>
              <a:rPr lang="en" sz="1600">
                <a:latin typeface="Nunito"/>
                <a:ea typeface="Nunito"/>
                <a:cs typeface="Nunito"/>
                <a:sym typeface="Nunito"/>
              </a:rPr>
              <a:t>Cannot be null and it uniquely identifies a row. </a:t>
            </a:r>
            <a:endParaRPr sz="1600">
              <a:latin typeface="Nunito"/>
              <a:ea typeface="Nunito"/>
              <a:cs typeface="Nunito"/>
              <a:sym typeface="Nunito"/>
            </a:endParaRPr>
          </a:p>
          <a:p>
            <a:pPr indent="-330200" lvl="1" marL="914400" rtl="0" algn="l">
              <a:spcBef>
                <a:spcPts val="0"/>
              </a:spcBef>
              <a:spcAft>
                <a:spcPts val="0"/>
              </a:spcAft>
              <a:buSzPts val="1600"/>
              <a:buFont typeface="Nunito"/>
              <a:buChar char="-"/>
            </a:pPr>
            <a:r>
              <a:rPr lang="en" sz="1600">
                <a:latin typeface="Nunito"/>
                <a:ea typeface="Nunito"/>
                <a:cs typeface="Nunito"/>
                <a:sym typeface="Nunito"/>
              </a:rPr>
              <a:t>Referenced to by other tables (Foreign Key)</a:t>
            </a:r>
            <a:endParaRPr sz="1600">
              <a:latin typeface="Nunito"/>
              <a:ea typeface="Nunito"/>
              <a:cs typeface="Nunito"/>
              <a:sym typeface="Nunito"/>
            </a:endParaRPr>
          </a:p>
          <a:p>
            <a:pPr indent="-330200" lvl="0" marL="457200" rtl="0" algn="l">
              <a:spcBef>
                <a:spcPts val="0"/>
              </a:spcBef>
              <a:spcAft>
                <a:spcPts val="0"/>
              </a:spcAft>
              <a:buSzPts val="1600"/>
              <a:buFont typeface="Nunito"/>
              <a:buChar char="-"/>
            </a:pPr>
            <a:r>
              <a:rPr b="1" lang="en" sz="1600">
                <a:latin typeface="Nunito"/>
                <a:ea typeface="Nunito"/>
                <a:cs typeface="Nunito"/>
                <a:sym typeface="Nunito"/>
              </a:rPr>
              <a:t>postalCode</a:t>
            </a:r>
            <a:r>
              <a:rPr lang="en" sz="1600">
                <a:latin typeface="Nunito"/>
                <a:ea typeface="Nunito"/>
                <a:cs typeface="Nunito"/>
                <a:sym typeface="Nunito"/>
              </a:rPr>
              <a:t> is not an integer, </a:t>
            </a:r>
            <a:endParaRPr sz="1600">
              <a:latin typeface="Nunito"/>
              <a:ea typeface="Nunito"/>
              <a:cs typeface="Nunito"/>
              <a:sym typeface="Nunito"/>
            </a:endParaRPr>
          </a:p>
          <a:p>
            <a:pPr indent="-330200" lvl="1" marL="914400" rtl="0" algn="l">
              <a:spcBef>
                <a:spcPts val="0"/>
              </a:spcBef>
              <a:spcAft>
                <a:spcPts val="0"/>
              </a:spcAft>
              <a:buSzPts val="1600"/>
              <a:buFont typeface="Nunito"/>
              <a:buChar char="-"/>
            </a:pPr>
            <a:r>
              <a:rPr lang="en" sz="1600">
                <a:latin typeface="Nunito"/>
                <a:ea typeface="Nunito"/>
                <a:cs typeface="Nunito"/>
                <a:sym typeface="Nunito"/>
              </a:rPr>
              <a:t>Certain countries have alphanumeric postal code or special characters (‘-’) in their postalCode. </a:t>
            </a:r>
            <a:endParaRPr sz="1600">
              <a:latin typeface="Nunito"/>
              <a:ea typeface="Nunito"/>
              <a:cs typeface="Nunito"/>
              <a:sym typeface="Nunito"/>
            </a:endParaRPr>
          </a:p>
          <a:p>
            <a:pPr indent="0" lvl="0" marL="914400" rtl="0" algn="l">
              <a:spcBef>
                <a:spcPts val="0"/>
              </a:spcBef>
              <a:spcAft>
                <a:spcPts val="0"/>
              </a:spcAft>
              <a:buNone/>
            </a:pPr>
            <a:r>
              <a:t/>
            </a:r>
            <a:endParaRPr sz="1600">
              <a:latin typeface="Nunito"/>
              <a:ea typeface="Nunito"/>
              <a:cs typeface="Nunito"/>
              <a:sym typeface="Nunito"/>
            </a:endParaRPr>
          </a:p>
          <a:p>
            <a:pPr indent="-330200" lvl="1" marL="914400" rtl="0" algn="l">
              <a:spcBef>
                <a:spcPts val="0"/>
              </a:spcBef>
              <a:spcAft>
                <a:spcPts val="0"/>
              </a:spcAft>
              <a:buSzPts val="1600"/>
              <a:buFont typeface="Nunito"/>
              <a:buChar char="-"/>
            </a:pPr>
            <a:r>
              <a:rPr lang="en" sz="1600">
                <a:latin typeface="Nunito"/>
                <a:ea typeface="Nunito"/>
                <a:cs typeface="Nunito"/>
                <a:sym typeface="Nunito"/>
              </a:rPr>
              <a:t>These values will then throw errors as they cannot be inserted into numeric data type columns. </a:t>
            </a:r>
            <a:endParaRPr sz="1600">
              <a:latin typeface="Nunito"/>
              <a:ea typeface="Nunito"/>
              <a:cs typeface="Nunito"/>
              <a:sym typeface="Nunito"/>
            </a:endParaRPr>
          </a:p>
          <a:p>
            <a:pPr indent="0" lvl="0" marL="914400" rtl="0" algn="l">
              <a:spcBef>
                <a:spcPts val="0"/>
              </a:spcBef>
              <a:spcAft>
                <a:spcPts val="0"/>
              </a:spcAft>
              <a:buNone/>
            </a:pPr>
            <a:r>
              <a:t/>
            </a:r>
            <a:endParaRPr sz="1600">
              <a:latin typeface="Nunito"/>
              <a:ea typeface="Nunito"/>
              <a:cs typeface="Nunito"/>
              <a:sym typeface="Nunito"/>
            </a:endParaRPr>
          </a:p>
          <a:p>
            <a:pPr indent="-330200" lvl="1" marL="914400" rtl="0" algn="l">
              <a:spcBef>
                <a:spcPts val="0"/>
              </a:spcBef>
              <a:spcAft>
                <a:spcPts val="0"/>
              </a:spcAft>
              <a:buSzPts val="1600"/>
              <a:buFont typeface="Nunito"/>
              <a:buChar char="-"/>
            </a:pPr>
            <a:r>
              <a:rPr lang="en" sz="1600">
                <a:latin typeface="Nunito"/>
                <a:ea typeface="Nunito"/>
                <a:cs typeface="Nunito"/>
                <a:sym typeface="Nunito"/>
              </a:rPr>
              <a:t>Numeric calculations cannot be done on it as it is a varchar.</a:t>
            </a:r>
            <a:endParaRPr sz="1600">
              <a:latin typeface="Nunito"/>
              <a:ea typeface="Nunito"/>
              <a:cs typeface="Nunito"/>
              <a:sym typeface="Nunito"/>
            </a:endParaRPr>
          </a:p>
          <a:p>
            <a:pPr indent="0" lvl="0" marL="0" rtl="0" algn="l">
              <a:spcBef>
                <a:spcPts val="0"/>
              </a:spcBef>
              <a:spcAft>
                <a:spcPts val="0"/>
              </a:spcAft>
              <a:buNone/>
            </a:pPr>
            <a:r>
              <a:t/>
            </a:r>
            <a:endParaRPr sz="1000">
              <a:latin typeface="Nunito"/>
              <a:ea typeface="Nunito"/>
              <a:cs typeface="Nunito"/>
              <a:sym typeface="Nunito"/>
            </a:endParaRPr>
          </a:p>
          <a:p>
            <a:pPr indent="0" lvl="0" marL="0" rtl="0" algn="l">
              <a:spcBef>
                <a:spcPts val="0"/>
              </a:spcBef>
              <a:spcAft>
                <a:spcPts val="0"/>
              </a:spcAft>
              <a:buNone/>
            </a:pPr>
            <a:r>
              <a:t/>
            </a:r>
            <a:endParaRPr sz="1000">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8"/>
          <p:cNvSpPr txBox="1"/>
          <p:nvPr>
            <p:ph type="title"/>
          </p:nvPr>
        </p:nvSpPr>
        <p:spPr>
          <a:xfrm>
            <a:off x="521950" y="11210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for OLTP Database: Employees</a:t>
            </a:r>
            <a:endParaRPr/>
          </a:p>
        </p:txBody>
      </p:sp>
      <p:pic>
        <p:nvPicPr>
          <p:cNvPr id="309" name="Google Shape;309;p18"/>
          <p:cNvPicPr preferRelativeResize="0"/>
          <p:nvPr/>
        </p:nvPicPr>
        <p:blipFill rotWithShape="1">
          <a:blip r:embed="rId3">
            <a:alphaModFix/>
          </a:blip>
          <a:srcRect b="2639" l="0" r="11055" t="-2639"/>
          <a:stretch/>
        </p:blipFill>
        <p:spPr>
          <a:xfrm>
            <a:off x="145150" y="1435750"/>
            <a:ext cx="3394775" cy="3242350"/>
          </a:xfrm>
          <a:prstGeom prst="rect">
            <a:avLst/>
          </a:prstGeom>
          <a:noFill/>
          <a:ln>
            <a:noFill/>
          </a:ln>
        </p:spPr>
      </p:pic>
      <p:sp>
        <p:nvSpPr>
          <p:cNvPr id="310" name="Google Shape;310;p18"/>
          <p:cNvSpPr txBox="1"/>
          <p:nvPr/>
        </p:nvSpPr>
        <p:spPr>
          <a:xfrm>
            <a:off x="3270000" y="660025"/>
            <a:ext cx="5874000" cy="4336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2000" u="sng">
                <a:latin typeface="Nunito"/>
                <a:ea typeface="Nunito"/>
                <a:cs typeface="Nunito"/>
                <a:sym typeface="Nunito"/>
              </a:rPr>
              <a:t>Purpose of this table</a:t>
            </a:r>
            <a:endParaRPr sz="2200">
              <a:latin typeface="Nunito"/>
              <a:ea typeface="Nunito"/>
              <a:cs typeface="Nunito"/>
              <a:sym typeface="Nunito"/>
            </a:endParaRPr>
          </a:p>
          <a:p>
            <a:pPr indent="-323850" lvl="0" marL="457200" rtl="0" algn="l">
              <a:lnSpc>
                <a:spcPct val="115000"/>
              </a:lnSpc>
              <a:spcBef>
                <a:spcPts val="0"/>
              </a:spcBef>
              <a:spcAft>
                <a:spcPts val="0"/>
              </a:spcAft>
              <a:buSzPts val="1500"/>
              <a:buFont typeface="Nunito"/>
              <a:buChar char="-"/>
            </a:pPr>
            <a:r>
              <a:rPr lang="en" sz="1500">
                <a:latin typeface="Nunito"/>
                <a:ea typeface="Nunito"/>
                <a:cs typeface="Nunito"/>
                <a:sym typeface="Nunito"/>
              </a:rPr>
              <a:t>Contain the general information of all the registered employees, who they report to and which office they are assigned to, defined by the office code within the office table.</a:t>
            </a:r>
            <a:endParaRPr sz="1500">
              <a:latin typeface="Nunito"/>
              <a:ea typeface="Nunito"/>
              <a:cs typeface="Nunito"/>
              <a:sym typeface="Nunito"/>
            </a:endParaRPr>
          </a:p>
          <a:p>
            <a:pPr indent="0" lvl="0" marL="0" rtl="0" algn="l">
              <a:lnSpc>
                <a:spcPct val="100000"/>
              </a:lnSpc>
              <a:spcBef>
                <a:spcPts val="0"/>
              </a:spcBef>
              <a:spcAft>
                <a:spcPts val="0"/>
              </a:spcAft>
              <a:buNone/>
            </a:pPr>
            <a:r>
              <a:t/>
            </a:r>
            <a:endParaRPr sz="1600">
              <a:latin typeface="Nunito"/>
              <a:ea typeface="Nunito"/>
              <a:cs typeface="Nunito"/>
              <a:sym typeface="Nunito"/>
            </a:endParaRPr>
          </a:p>
          <a:p>
            <a:pPr indent="0" lvl="0" marL="0" rtl="0" algn="l">
              <a:lnSpc>
                <a:spcPct val="100000"/>
              </a:lnSpc>
              <a:spcBef>
                <a:spcPts val="0"/>
              </a:spcBef>
              <a:spcAft>
                <a:spcPts val="0"/>
              </a:spcAft>
              <a:buNone/>
            </a:pPr>
            <a:r>
              <a:rPr b="1" lang="en" sz="2000" u="sng">
                <a:latin typeface="Nunito"/>
                <a:ea typeface="Nunito"/>
                <a:cs typeface="Nunito"/>
                <a:sym typeface="Nunito"/>
              </a:rPr>
              <a:t>Explanation of table fields</a:t>
            </a:r>
            <a:endParaRPr b="1" sz="2000" u="sng">
              <a:latin typeface="Nunito"/>
              <a:ea typeface="Nunito"/>
              <a:cs typeface="Nunito"/>
              <a:sym typeface="Nunito"/>
            </a:endParaRPr>
          </a:p>
          <a:p>
            <a:pPr indent="-323850" lvl="0" marL="457200" rtl="0" algn="l">
              <a:lnSpc>
                <a:spcPct val="115000"/>
              </a:lnSpc>
              <a:spcBef>
                <a:spcPts val="0"/>
              </a:spcBef>
              <a:spcAft>
                <a:spcPts val="0"/>
              </a:spcAft>
              <a:buSzPts val="1500"/>
              <a:buChar char="-"/>
            </a:pPr>
            <a:r>
              <a:rPr b="1" lang="en" sz="1500">
                <a:latin typeface="Nunito"/>
                <a:ea typeface="Nunito"/>
                <a:cs typeface="Nunito"/>
                <a:sym typeface="Nunito"/>
              </a:rPr>
              <a:t>ReportsTo </a:t>
            </a:r>
            <a:r>
              <a:rPr lang="en" sz="1500">
                <a:latin typeface="Nunito"/>
                <a:ea typeface="Nunito"/>
                <a:cs typeface="Nunito"/>
                <a:sym typeface="Nunito"/>
              </a:rPr>
              <a:t>is null as the President of the company does not report to anyone.</a:t>
            </a:r>
            <a:endParaRPr sz="1500">
              <a:latin typeface="Nunito"/>
              <a:ea typeface="Nunito"/>
              <a:cs typeface="Nunito"/>
              <a:sym typeface="Nunito"/>
            </a:endParaRPr>
          </a:p>
          <a:p>
            <a:pPr indent="0" lvl="0" marL="457200" rtl="0" algn="l">
              <a:lnSpc>
                <a:spcPct val="115000"/>
              </a:lnSpc>
              <a:spcBef>
                <a:spcPts val="0"/>
              </a:spcBef>
              <a:spcAft>
                <a:spcPts val="0"/>
              </a:spcAft>
              <a:buNone/>
            </a:pPr>
            <a:r>
              <a:t/>
            </a:r>
            <a:endParaRPr sz="1500">
              <a:latin typeface="Nunito"/>
              <a:ea typeface="Nunito"/>
              <a:cs typeface="Nunito"/>
              <a:sym typeface="Nunito"/>
            </a:endParaRPr>
          </a:p>
          <a:p>
            <a:pPr indent="-323850" lvl="0" marL="457200" rtl="0" algn="l">
              <a:lnSpc>
                <a:spcPct val="115000"/>
              </a:lnSpc>
              <a:spcBef>
                <a:spcPts val="0"/>
              </a:spcBef>
              <a:spcAft>
                <a:spcPts val="0"/>
              </a:spcAft>
              <a:buSzPts val="1500"/>
              <a:buFont typeface="Nunito"/>
              <a:buChar char="-"/>
            </a:pPr>
            <a:r>
              <a:rPr lang="en" sz="1500">
                <a:latin typeface="Nunito"/>
                <a:ea typeface="Nunito"/>
                <a:cs typeface="Nunito"/>
                <a:sym typeface="Nunito"/>
              </a:rPr>
              <a:t>EmployeeNumber and Email are set as unique together as different employee numbers can share the same email. </a:t>
            </a:r>
            <a:endParaRPr i="1" sz="1500">
              <a:latin typeface="Nunito"/>
              <a:ea typeface="Nunito"/>
              <a:cs typeface="Nunito"/>
              <a:sym typeface="Nunito"/>
            </a:endParaRPr>
          </a:p>
          <a:p>
            <a:pPr indent="0" lvl="0" marL="457200" rtl="0" algn="l">
              <a:lnSpc>
                <a:spcPct val="115000"/>
              </a:lnSpc>
              <a:spcBef>
                <a:spcPts val="0"/>
              </a:spcBef>
              <a:spcAft>
                <a:spcPts val="0"/>
              </a:spcAft>
              <a:buNone/>
            </a:pPr>
            <a:r>
              <a:t/>
            </a:r>
            <a:endParaRPr sz="1500">
              <a:latin typeface="Nunito"/>
              <a:ea typeface="Nunito"/>
              <a:cs typeface="Nunito"/>
              <a:sym typeface="Nunito"/>
            </a:endParaRPr>
          </a:p>
          <a:p>
            <a:pPr indent="-323850" lvl="0" marL="457200" rtl="0" algn="l">
              <a:lnSpc>
                <a:spcPct val="115000"/>
              </a:lnSpc>
              <a:spcBef>
                <a:spcPts val="0"/>
              </a:spcBef>
              <a:spcAft>
                <a:spcPts val="0"/>
              </a:spcAft>
              <a:buSzPts val="1500"/>
              <a:buFont typeface="Nunito"/>
              <a:buChar char="-"/>
            </a:pPr>
            <a:r>
              <a:rPr lang="en" sz="1500">
                <a:latin typeface="Nunito"/>
                <a:ea typeface="Nunito"/>
                <a:cs typeface="Nunito"/>
                <a:sym typeface="Nunito"/>
              </a:rPr>
              <a:t>As for office code, it is a foreign key referencing the office code from the Offices table.</a:t>
            </a:r>
            <a:endParaRPr sz="1500">
              <a:latin typeface="Nunito"/>
              <a:ea typeface="Nunito"/>
              <a:cs typeface="Nunito"/>
              <a:sym typeface="Nunito"/>
            </a:endParaRPr>
          </a:p>
          <a:p>
            <a:pPr indent="0" lvl="0" marL="0" rtl="0" algn="l">
              <a:lnSpc>
                <a:spcPct val="100000"/>
              </a:lnSpc>
              <a:spcBef>
                <a:spcPts val="0"/>
              </a:spcBef>
              <a:spcAft>
                <a:spcPts val="0"/>
              </a:spcAft>
              <a:buNone/>
            </a:pPr>
            <a:r>
              <a:t/>
            </a:r>
            <a:endParaRPr sz="1000">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pic>
        <p:nvPicPr>
          <p:cNvPr id="315" name="Google Shape;315;p19"/>
          <p:cNvPicPr preferRelativeResize="0"/>
          <p:nvPr/>
        </p:nvPicPr>
        <p:blipFill>
          <a:blip r:embed="rId3">
            <a:alphaModFix/>
          </a:blip>
          <a:stretch>
            <a:fillRect/>
          </a:stretch>
        </p:blipFill>
        <p:spPr>
          <a:xfrm>
            <a:off x="137600" y="1408275"/>
            <a:ext cx="2826150" cy="3163749"/>
          </a:xfrm>
          <a:prstGeom prst="rect">
            <a:avLst/>
          </a:prstGeom>
          <a:noFill/>
          <a:ln>
            <a:noFill/>
          </a:ln>
        </p:spPr>
      </p:pic>
      <p:sp>
        <p:nvSpPr>
          <p:cNvPr id="316" name="Google Shape;316;p19"/>
          <p:cNvSpPr txBox="1"/>
          <p:nvPr/>
        </p:nvSpPr>
        <p:spPr>
          <a:xfrm>
            <a:off x="2884025" y="652925"/>
            <a:ext cx="5988600" cy="437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u="sng">
                <a:latin typeface="Nunito"/>
                <a:ea typeface="Nunito"/>
                <a:cs typeface="Nunito"/>
                <a:sym typeface="Nunito"/>
              </a:rPr>
              <a:t>Purpose of this table</a:t>
            </a:r>
            <a:endParaRPr sz="2200">
              <a:latin typeface="Nunito"/>
              <a:ea typeface="Nunito"/>
              <a:cs typeface="Nunito"/>
              <a:sym typeface="Nunito"/>
            </a:endParaRPr>
          </a:p>
          <a:p>
            <a:pPr indent="-330200" lvl="0" marL="457200" rtl="0" algn="l">
              <a:spcBef>
                <a:spcPts val="0"/>
              </a:spcBef>
              <a:spcAft>
                <a:spcPts val="0"/>
              </a:spcAft>
              <a:buSzPts val="1600"/>
              <a:buFont typeface="Nunito"/>
              <a:buChar char="-"/>
            </a:pPr>
            <a:r>
              <a:rPr lang="en" sz="1600">
                <a:latin typeface="Nunito"/>
                <a:ea typeface="Nunito"/>
                <a:cs typeface="Nunito"/>
                <a:sym typeface="Nunito"/>
              </a:rPr>
              <a:t>T</a:t>
            </a:r>
            <a:r>
              <a:rPr lang="en" sz="1600">
                <a:latin typeface="Nunito"/>
                <a:ea typeface="Nunito"/>
                <a:cs typeface="Nunito"/>
                <a:sym typeface="Nunito"/>
              </a:rPr>
              <a:t>his table contains the general information about the customer, their shipping address, their assigned sales rep and their credit limit.</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b="1" lang="en" sz="2000" u="sng">
                <a:latin typeface="Nunito"/>
                <a:ea typeface="Nunito"/>
                <a:cs typeface="Nunito"/>
                <a:sym typeface="Nunito"/>
              </a:rPr>
              <a:t>Explanation of table fields</a:t>
            </a:r>
            <a:endParaRPr b="1" sz="2000" u="sng">
              <a:latin typeface="Nunito"/>
              <a:ea typeface="Nunito"/>
              <a:cs typeface="Nunito"/>
              <a:sym typeface="Nunito"/>
            </a:endParaRPr>
          </a:p>
          <a:p>
            <a:pPr indent="-330200" lvl="0" marL="457200" rtl="0" algn="l">
              <a:lnSpc>
                <a:spcPct val="115000"/>
              </a:lnSpc>
              <a:spcBef>
                <a:spcPts val="0"/>
              </a:spcBef>
              <a:spcAft>
                <a:spcPts val="0"/>
              </a:spcAft>
              <a:buSzPts val="1600"/>
              <a:buFont typeface="Nunito"/>
              <a:buChar char="-"/>
            </a:pPr>
            <a:r>
              <a:rPr lang="en" sz="1600">
                <a:latin typeface="Nunito"/>
                <a:ea typeface="Nunito"/>
                <a:cs typeface="Nunito"/>
                <a:sym typeface="Nunito"/>
              </a:rPr>
              <a:t>CustomerNumber is the Primary Key for this table.</a:t>
            </a:r>
            <a:endParaRPr sz="1600">
              <a:latin typeface="Nunito"/>
              <a:ea typeface="Nunito"/>
              <a:cs typeface="Nunito"/>
              <a:sym typeface="Nunito"/>
            </a:endParaRPr>
          </a:p>
          <a:p>
            <a:pPr indent="0" lvl="0" marL="457200" rtl="0" algn="l">
              <a:lnSpc>
                <a:spcPct val="115000"/>
              </a:lnSpc>
              <a:spcBef>
                <a:spcPts val="0"/>
              </a:spcBef>
              <a:spcAft>
                <a:spcPts val="0"/>
              </a:spcAft>
              <a:buNone/>
            </a:pPr>
            <a:r>
              <a:t/>
            </a:r>
            <a:endParaRPr sz="1600">
              <a:latin typeface="Nunito"/>
              <a:ea typeface="Nunito"/>
              <a:cs typeface="Nunito"/>
              <a:sym typeface="Nunito"/>
            </a:endParaRPr>
          </a:p>
          <a:p>
            <a:pPr indent="-330200" lvl="0" marL="457200" rtl="0" algn="l">
              <a:lnSpc>
                <a:spcPct val="115000"/>
              </a:lnSpc>
              <a:spcBef>
                <a:spcPts val="0"/>
              </a:spcBef>
              <a:spcAft>
                <a:spcPts val="0"/>
              </a:spcAft>
              <a:buSzPts val="1600"/>
              <a:buFont typeface="Nunito"/>
              <a:buChar char="-"/>
            </a:pPr>
            <a:r>
              <a:rPr lang="en" sz="1600">
                <a:latin typeface="Nunito"/>
                <a:ea typeface="Nunito"/>
                <a:cs typeface="Nunito"/>
                <a:sym typeface="Nunito"/>
              </a:rPr>
              <a:t>Even though salesRepEmployeeNumber is a Foreign Key referencing employeeNumber from the employees table, it can be NULL as new customers are not assigned employees from the get go.</a:t>
            </a:r>
            <a:endParaRPr sz="1600">
              <a:latin typeface="Nunito"/>
              <a:ea typeface="Nunito"/>
              <a:cs typeface="Nunito"/>
              <a:sym typeface="Nunito"/>
            </a:endParaRPr>
          </a:p>
        </p:txBody>
      </p:sp>
      <p:sp>
        <p:nvSpPr>
          <p:cNvPr id="317" name="Google Shape;317;p19"/>
          <p:cNvSpPr txBox="1"/>
          <p:nvPr>
            <p:ph type="title"/>
          </p:nvPr>
        </p:nvSpPr>
        <p:spPr>
          <a:xfrm>
            <a:off x="521950" y="638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for OLTP Database: Customers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0"/>
          <p:cNvSpPr txBox="1"/>
          <p:nvPr>
            <p:ph type="title"/>
          </p:nvPr>
        </p:nvSpPr>
        <p:spPr>
          <a:xfrm>
            <a:off x="521950" y="11210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for OLTP Database: Payments</a:t>
            </a:r>
            <a:endParaRPr/>
          </a:p>
        </p:txBody>
      </p:sp>
      <p:pic>
        <p:nvPicPr>
          <p:cNvPr id="323" name="Google Shape;323;p20"/>
          <p:cNvPicPr preferRelativeResize="0"/>
          <p:nvPr/>
        </p:nvPicPr>
        <p:blipFill>
          <a:blip r:embed="rId3">
            <a:alphaModFix/>
          </a:blip>
          <a:stretch>
            <a:fillRect/>
          </a:stretch>
        </p:blipFill>
        <p:spPr>
          <a:xfrm>
            <a:off x="116475" y="1761525"/>
            <a:ext cx="3086600" cy="1620450"/>
          </a:xfrm>
          <a:prstGeom prst="rect">
            <a:avLst/>
          </a:prstGeom>
          <a:noFill/>
          <a:ln>
            <a:noFill/>
          </a:ln>
        </p:spPr>
      </p:pic>
      <p:sp>
        <p:nvSpPr>
          <p:cNvPr id="324" name="Google Shape;324;p20"/>
          <p:cNvSpPr txBox="1"/>
          <p:nvPr/>
        </p:nvSpPr>
        <p:spPr>
          <a:xfrm>
            <a:off x="2730900" y="640325"/>
            <a:ext cx="6413100" cy="448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u="sng">
                <a:latin typeface="Nunito"/>
                <a:ea typeface="Nunito"/>
                <a:cs typeface="Nunito"/>
                <a:sym typeface="Nunito"/>
              </a:rPr>
              <a:t>Purpose of this table</a:t>
            </a:r>
            <a:endParaRPr sz="2000">
              <a:latin typeface="Nunito"/>
              <a:ea typeface="Nunito"/>
              <a:cs typeface="Nunito"/>
              <a:sym typeface="Nunito"/>
            </a:endParaRPr>
          </a:p>
          <a:p>
            <a:pPr indent="-323850" lvl="0" marL="457200" rtl="0" algn="l">
              <a:spcBef>
                <a:spcPts val="0"/>
              </a:spcBef>
              <a:spcAft>
                <a:spcPts val="0"/>
              </a:spcAft>
              <a:buSzPts val="1500"/>
              <a:buFont typeface="Nunito"/>
              <a:buChar char="-"/>
            </a:pPr>
            <a:r>
              <a:rPr lang="en" sz="1500">
                <a:latin typeface="Nunito"/>
                <a:ea typeface="Nunito"/>
                <a:cs typeface="Nunito"/>
                <a:sym typeface="Nunito"/>
              </a:rPr>
              <a:t>Contains the data of the payments made by customers. </a:t>
            </a:r>
            <a:endParaRPr sz="1500">
              <a:latin typeface="Nunito"/>
              <a:ea typeface="Nunito"/>
              <a:cs typeface="Nunito"/>
              <a:sym typeface="Nunito"/>
            </a:endParaRPr>
          </a:p>
          <a:p>
            <a:pPr indent="-323850" lvl="0" marL="457200" rtl="0" algn="l">
              <a:spcBef>
                <a:spcPts val="0"/>
              </a:spcBef>
              <a:spcAft>
                <a:spcPts val="0"/>
              </a:spcAft>
              <a:buSzPts val="1500"/>
              <a:buFont typeface="Nunito"/>
              <a:buChar char="-"/>
            </a:pPr>
            <a:r>
              <a:rPr lang="en" sz="1500">
                <a:latin typeface="Nunito"/>
                <a:ea typeface="Nunito"/>
                <a:cs typeface="Nunito"/>
                <a:sym typeface="Nunito"/>
              </a:rPr>
              <a:t>It is used to keep track of Payments. </a:t>
            </a:r>
            <a:endParaRPr sz="1500">
              <a:latin typeface="Nunito"/>
              <a:ea typeface="Nunito"/>
              <a:cs typeface="Nunito"/>
              <a:sym typeface="Nunito"/>
            </a:endParaRPr>
          </a:p>
          <a:p>
            <a:pPr indent="-323850" lvl="0" marL="457200" rtl="0" algn="l">
              <a:spcBef>
                <a:spcPts val="0"/>
              </a:spcBef>
              <a:spcAft>
                <a:spcPts val="0"/>
              </a:spcAft>
              <a:buSzPts val="1500"/>
              <a:buFont typeface="Nunito"/>
              <a:buChar char="-"/>
            </a:pPr>
            <a:r>
              <a:rPr lang="en" sz="1500">
                <a:latin typeface="Nunito"/>
                <a:ea typeface="Nunito"/>
                <a:cs typeface="Nunito"/>
                <a:sym typeface="Nunito"/>
              </a:rPr>
              <a:t>It allows the company to verify whether Payment has been made, when it was made and make necessary refund(s) if need be.</a:t>
            </a:r>
            <a:endParaRPr sz="1500">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b="1" lang="en" sz="2000" u="sng">
                <a:latin typeface="Nunito"/>
                <a:ea typeface="Nunito"/>
                <a:cs typeface="Nunito"/>
                <a:sym typeface="Nunito"/>
              </a:rPr>
              <a:t>Explanation of table fields</a:t>
            </a:r>
            <a:endParaRPr b="1" sz="2000" u="sng">
              <a:latin typeface="Nunito"/>
              <a:ea typeface="Nunito"/>
              <a:cs typeface="Nunito"/>
              <a:sym typeface="Nunito"/>
            </a:endParaRPr>
          </a:p>
          <a:p>
            <a:pPr indent="-323850" lvl="0" marL="457200" rtl="0" algn="l">
              <a:lnSpc>
                <a:spcPct val="115000"/>
              </a:lnSpc>
              <a:spcBef>
                <a:spcPts val="0"/>
              </a:spcBef>
              <a:spcAft>
                <a:spcPts val="0"/>
              </a:spcAft>
              <a:buSzPts val="1500"/>
              <a:buFont typeface="Nunito"/>
              <a:buChar char="-"/>
            </a:pPr>
            <a:r>
              <a:rPr lang="en" sz="1500">
                <a:latin typeface="Nunito"/>
                <a:ea typeface="Nunito"/>
                <a:cs typeface="Nunito"/>
                <a:sym typeface="Nunito"/>
              </a:rPr>
              <a:t>The table contains checkNumber which is the Primary Key.</a:t>
            </a:r>
            <a:endParaRPr sz="1500">
              <a:latin typeface="Nunito"/>
              <a:ea typeface="Nunito"/>
              <a:cs typeface="Nunito"/>
              <a:sym typeface="Nunito"/>
            </a:endParaRPr>
          </a:p>
          <a:p>
            <a:pPr indent="0" lvl="0" marL="457200" rtl="0" algn="l">
              <a:lnSpc>
                <a:spcPct val="115000"/>
              </a:lnSpc>
              <a:spcBef>
                <a:spcPts val="0"/>
              </a:spcBef>
              <a:spcAft>
                <a:spcPts val="0"/>
              </a:spcAft>
              <a:buNone/>
            </a:pPr>
            <a:r>
              <a:t/>
            </a:r>
            <a:endParaRPr sz="1500">
              <a:latin typeface="Nunito"/>
              <a:ea typeface="Nunito"/>
              <a:cs typeface="Nunito"/>
              <a:sym typeface="Nunito"/>
            </a:endParaRPr>
          </a:p>
          <a:p>
            <a:pPr indent="-323850" lvl="0" marL="457200" rtl="0" algn="l">
              <a:lnSpc>
                <a:spcPct val="115000"/>
              </a:lnSpc>
              <a:spcBef>
                <a:spcPts val="0"/>
              </a:spcBef>
              <a:spcAft>
                <a:spcPts val="0"/>
              </a:spcAft>
              <a:buSzPts val="1500"/>
              <a:buFont typeface="Nunito"/>
              <a:buChar char="-"/>
            </a:pPr>
            <a:r>
              <a:rPr lang="en" sz="1500">
                <a:latin typeface="Nunito"/>
                <a:ea typeface="Nunito"/>
                <a:cs typeface="Nunito"/>
                <a:sym typeface="Nunito"/>
              </a:rPr>
              <a:t>There is the CustomerNumber which is a Foreign Key referencing the Customers tables’ PK ‘customerNumber’. </a:t>
            </a:r>
            <a:endParaRPr sz="1500">
              <a:latin typeface="Nunito"/>
              <a:ea typeface="Nunito"/>
              <a:cs typeface="Nunito"/>
              <a:sym typeface="Nunito"/>
            </a:endParaRPr>
          </a:p>
          <a:p>
            <a:pPr indent="-323850" lvl="0" marL="457200" rtl="0" algn="l">
              <a:lnSpc>
                <a:spcPct val="115000"/>
              </a:lnSpc>
              <a:spcBef>
                <a:spcPts val="0"/>
              </a:spcBef>
              <a:spcAft>
                <a:spcPts val="0"/>
              </a:spcAft>
              <a:buSzPts val="1500"/>
              <a:buFont typeface="Nunito"/>
              <a:buChar char="-"/>
            </a:pPr>
            <a:r>
              <a:rPr lang="en" sz="1500">
                <a:latin typeface="Nunito"/>
                <a:ea typeface="Nunito"/>
                <a:cs typeface="Nunito"/>
                <a:sym typeface="Nunito"/>
              </a:rPr>
              <a:t>Without this reference, we wouldn’t be able to derive the customer who made the Payment. </a:t>
            </a:r>
            <a:endParaRPr sz="1500">
              <a:latin typeface="Nunito"/>
              <a:ea typeface="Nunito"/>
              <a:cs typeface="Nunito"/>
              <a:sym typeface="Nunito"/>
            </a:endParaRPr>
          </a:p>
          <a:p>
            <a:pPr indent="-323850" lvl="0" marL="457200" rtl="0" algn="l">
              <a:lnSpc>
                <a:spcPct val="115000"/>
              </a:lnSpc>
              <a:spcBef>
                <a:spcPts val="0"/>
              </a:spcBef>
              <a:spcAft>
                <a:spcPts val="0"/>
              </a:spcAft>
              <a:buSzPts val="1500"/>
              <a:buFont typeface="Nunito"/>
              <a:buChar char="-"/>
            </a:pPr>
            <a:r>
              <a:rPr lang="en" sz="1500">
                <a:latin typeface="Nunito"/>
                <a:ea typeface="Nunito"/>
                <a:cs typeface="Nunito"/>
                <a:sym typeface="Nunito"/>
              </a:rPr>
              <a:t>Able to output expenditure of the customer to be verified by their Credit Limit.</a:t>
            </a:r>
            <a:endParaRPr sz="1500">
              <a:latin typeface="Nunito"/>
              <a:ea typeface="Nunito"/>
              <a:cs typeface="Nunito"/>
              <a:sym typeface="Nunito"/>
            </a:endParaRPr>
          </a:p>
          <a:p>
            <a:pPr indent="0" lvl="0" marL="0" rtl="0" algn="l">
              <a:lnSpc>
                <a:spcPct val="115000"/>
              </a:lnSpc>
              <a:spcBef>
                <a:spcPts val="0"/>
              </a:spcBef>
              <a:spcAft>
                <a:spcPts val="0"/>
              </a:spcAft>
              <a:buNone/>
            </a:pPr>
            <a:r>
              <a:t/>
            </a:r>
            <a:endParaRPr sz="1000">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1"/>
          <p:cNvSpPr txBox="1"/>
          <p:nvPr>
            <p:ph type="title"/>
          </p:nvPr>
        </p:nvSpPr>
        <p:spPr>
          <a:xfrm>
            <a:off x="521950" y="112100"/>
            <a:ext cx="7030500" cy="62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for OLTP Database: Payments</a:t>
            </a:r>
            <a:endParaRPr/>
          </a:p>
        </p:txBody>
      </p:sp>
      <p:pic>
        <p:nvPicPr>
          <p:cNvPr id="330" name="Google Shape;330;p21"/>
          <p:cNvPicPr preferRelativeResize="0"/>
          <p:nvPr/>
        </p:nvPicPr>
        <p:blipFill>
          <a:blip r:embed="rId3">
            <a:alphaModFix/>
          </a:blip>
          <a:stretch>
            <a:fillRect/>
          </a:stretch>
        </p:blipFill>
        <p:spPr>
          <a:xfrm>
            <a:off x="76000" y="1830450"/>
            <a:ext cx="3126325" cy="1620450"/>
          </a:xfrm>
          <a:prstGeom prst="rect">
            <a:avLst/>
          </a:prstGeom>
          <a:noFill/>
          <a:ln>
            <a:noFill/>
          </a:ln>
        </p:spPr>
      </p:pic>
      <p:sp>
        <p:nvSpPr>
          <p:cNvPr id="331" name="Google Shape;331;p21"/>
          <p:cNvSpPr txBox="1"/>
          <p:nvPr/>
        </p:nvSpPr>
        <p:spPr>
          <a:xfrm>
            <a:off x="2730900" y="733100"/>
            <a:ext cx="6413100" cy="441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b="1" lang="en" sz="2000" u="sng">
                <a:latin typeface="Nunito"/>
                <a:ea typeface="Nunito"/>
                <a:cs typeface="Nunito"/>
                <a:sym typeface="Nunito"/>
              </a:rPr>
              <a:t>Explanation of table fields</a:t>
            </a:r>
            <a:endParaRPr b="1" sz="2000" u="sng">
              <a:latin typeface="Nunito"/>
              <a:ea typeface="Nunito"/>
              <a:cs typeface="Nunito"/>
              <a:sym typeface="Nunito"/>
            </a:endParaRPr>
          </a:p>
          <a:p>
            <a:pPr indent="-330200" lvl="0" marL="457200" rtl="0" algn="l">
              <a:lnSpc>
                <a:spcPct val="115000"/>
              </a:lnSpc>
              <a:spcBef>
                <a:spcPts val="0"/>
              </a:spcBef>
              <a:spcAft>
                <a:spcPts val="0"/>
              </a:spcAft>
              <a:buSzPts val="1600"/>
              <a:buFont typeface="Nunito"/>
              <a:buChar char="-"/>
            </a:pPr>
            <a:r>
              <a:rPr lang="en" sz="1600">
                <a:latin typeface="Nunito"/>
                <a:ea typeface="Nunito"/>
                <a:cs typeface="Nunito"/>
                <a:sym typeface="Nunito"/>
              </a:rPr>
              <a:t>PaymentDate identifies when the payment was made. </a:t>
            </a:r>
            <a:endParaRPr sz="1600">
              <a:latin typeface="Nunito"/>
              <a:ea typeface="Nunito"/>
              <a:cs typeface="Nunito"/>
              <a:sym typeface="Nunito"/>
            </a:endParaRPr>
          </a:p>
          <a:p>
            <a:pPr indent="0" lvl="0" marL="0" rtl="0" algn="l">
              <a:lnSpc>
                <a:spcPct val="115000"/>
              </a:lnSpc>
              <a:spcBef>
                <a:spcPts val="0"/>
              </a:spcBef>
              <a:spcAft>
                <a:spcPts val="0"/>
              </a:spcAft>
              <a:buNone/>
            </a:pPr>
            <a:r>
              <a:t/>
            </a:r>
            <a:endParaRPr sz="1600">
              <a:latin typeface="Nunito"/>
              <a:ea typeface="Nunito"/>
              <a:cs typeface="Nunito"/>
              <a:sym typeface="Nunito"/>
            </a:endParaRPr>
          </a:p>
          <a:p>
            <a:pPr indent="-330200" lvl="0" marL="457200" rtl="0" algn="l">
              <a:lnSpc>
                <a:spcPct val="115000"/>
              </a:lnSpc>
              <a:spcBef>
                <a:spcPts val="0"/>
              </a:spcBef>
              <a:spcAft>
                <a:spcPts val="0"/>
              </a:spcAft>
              <a:buSzPts val="1600"/>
              <a:buFont typeface="Nunito"/>
              <a:buChar char="-"/>
            </a:pPr>
            <a:r>
              <a:rPr lang="en" sz="1600">
                <a:latin typeface="Nunito"/>
                <a:ea typeface="Nunito"/>
                <a:cs typeface="Nunito"/>
                <a:sym typeface="Nunito"/>
              </a:rPr>
              <a:t>However, no other information can be identified as there is no other link to the other tables. </a:t>
            </a:r>
            <a:endParaRPr sz="1600">
              <a:latin typeface="Nunito"/>
              <a:ea typeface="Nunito"/>
              <a:cs typeface="Nunito"/>
              <a:sym typeface="Nunito"/>
            </a:endParaRPr>
          </a:p>
          <a:p>
            <a:pPr indent="0" lvl="0" marL="457200" rtl="0" algn="l">
              <a:lnSpc>
                <a:spcPct val="115000"/>
              </a:lnSpc>
              <a:spcBef>
                <a:spcPts val="0"/>
              </a:spcBef>
              <a:spcAft>
                <a:spcPts val="0"/>
              </a:spcAft>
              <a:buNone/>
            </a:pPr>
            <a:r>
              <a:t/>
            </a:r>
            <a:endParaRPr sz="1600">
              <a:latin typeface="Nunito"/>
              <a:ea typeface="Nunito"/>
              <a:cs typeface="Nunito"/>
              <a:sym typeface="Nunito"/>
            </a:endParaRPr>
          </a:p>
          <a:p>
            <a:pPr indent="-330200" lvl="0" marL="457200" rtl="0" algn="l">
              <a:lnSpc>
                <a:spcPct val="115000"/>
              </a:lnSpc>
              <a:spcBef>
                <a:spcPts val="0"/>
              </a:spcBef>
              <a:spcAft>
                <a:spcPts val="0"/>
              </a:spcAft>
              <a:buSzPts val="1600"/>
              <a:buFont typeface="Nunito"/>
              <a:buChar char="-"/>
            </a:pPr>
            <a:r>
              <a:rPr lang="en" sz="1600">
                <a:latin typeface="Nunito"/>
                <a:ea typeface="Nunito"/>
                <a:cs typeface="Nunito"/>
                <a:sym typeface="Nunito"/>
              </a:rPr>
              <a:t>Plus payment dates vary, where it can be before or after -&gt; Order Date -&gt; Required Date -&gt; Shipped Date</a:t>
            </a:r>
            <a:endParaRPr sz="1600">
              <a:latin typeface="Nunito"/>
              <a:ea typeface="Nunito"/>
              <a:cs typeface="Nunito"/>
              <a:sym typeface="Nunito"/>
            </a:endParaRPr>
          </a:p>
          <a:p>
            <a:pPr indent="0" lvl="0" marL="457200" rtl="0" algn="l">
              <a:lnSpc>
                <a:spcPct val="115000"/>
              </a:lnSpc>
              <a:spcBef>
                <a:spcPts val="0"/>
              </a:spcBef>
              <a:spcAft>
                <a:spcPts val="0"/>
              </a:spcAft>
              <a:buNone/>
            </a:pPr>
            <a:r>
              <a:t/>
            </a:r>
            <a:endParaRPr sz="1600">
              <a:latin typeface="Nunito"/>
              <a:ea typeface="Nunito"/>
              <a:cs typeface="Nunito"/>
              <a:sym typeface="Nunito"/>
            </a:endParaRPr>
          </a:p>
          <a:p>
            <a:pPr indent="-330200" lvl="0" marL="457200" rtl="0" algn="l">
              <a:lnSpc>
                <a:spcPct val="115000"/>
              </a:lnSpc>
              <a:spcBef>
                <a:spcPts val="0"/>
              </a:spcBef>
              <a:spcAft>
                <a:spcPts val="0"/>
              </a:spcAft>
              <a:buSzPts val="1600"/>
              <a:buFont typeface="Nunito"/>
              <a:buChar char="-"/>
            </a:pPr>
            <a:r>
              <a:rPr lang="en" sz="1600">
                <a:latin typeface="Nunito"/>
                <a:ea typeface="Nunito"/>
                <a:cs typeface="Nunito"/>
                <a:sym typeface="Nunito"/>
              </a:rPr>
              <a:t>The amount helps to verify the total paid and refunds amounts if needed.</a:t>
            </a:r>
            <a:endParaRPr sz="1600">
              <a:latin typeface="Nunito"/>
              <a:ea typeface="Nunito"/>
              <a:cs typeface="Nunito"/>
              <a:sym typeface="Nunito"/>
            </a:endParaRPr>
          </a:p>
          <a:p>
            <a:pPr indent="0" lvl="0" marL="0" rtl="0" algn="l">
              <a:lnSpc>
                <a:spcPct val="115000"/>
              </a:lnSpc>
              <a:spcBef>
                <a:spcPts val="0"/>
              </a:spcBef>
              <a:spcAft>
                <a:spcPts val="0"/>
              </a:spcAft>
              <a:buNone/>
            </a:pPr>
            <a:r>
              <a:t/>
            </a:r>
            <a:endParaRPr sz="1000">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