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Maven Pro" pitchFamily="2" charset="77"/>
      <p:regular r:id="rId18"/>
      <p:bold r:id="rId19"/>
    </p:embeddedFont>
    <p:embeddedFont>
      <p:font typeface="Nunito"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83"/>
  </p:normalViewPr>
  <p:slideViewPr>
    <p:cSldViewPr snapToGrid="0">
      <p:cViewPr varScale="1">
        <p:scale>
          <a:sx n="120" d="100"/>
          <a:sy n="120" d="100"/>
        </p:scale>
        <p:origin x="76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f7f4001e8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f7f4001e8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8fa352cc4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8fa352cc4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8f7f4001e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8f7f4001e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f7f4001e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8f7f4001e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f7f4001e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f7f4001e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f7f4001e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f7f4001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8f7f4001e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8f7f4001e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f7f4001e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8f7f4001e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fa352cc4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fa352cc4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8f7f4001e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8f7f4001e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4"/>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2" name="Google Shape;92;p14"/>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3" name="Google Shape;93;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 name="Google Shape;127;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8" name="Google Shape;128;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5" name="Google Shape;135;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17"/>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2" name="Google Shape;142;p1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3" name="Google Shape;143;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9"/>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56" name="Google Shape;156;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 name="Google Shape;170;p20"/>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71" name="Google Shape;17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1"/>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78" name="Google Shape;178;p21"/>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79" name="Google Shape;179;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2"/>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rtl="0">
              <a:lnSpc>
                <a:spcPct val="100000"/>
              </a:lnSpc>
              <a:spcBef>
                <a:spcPts val="0"/>
              </a:spcBef>
              <a:spcAft>
                <a:spcPts val="0"/>
              </a:spcAft>
              <a:buSzPts val="1300"/>
              <a:buNone/>
              <a:defRPr/>
            </a:lvl1pPr>
          </a:lstStyle>
          <a:p>
            <a:endParaRPr/>
          </a:p>
        </p:txBody>
      </p:sp>
      <p:sp>
        <p:nvSpPr>
          <p:cNvPr id="185" name="Google Shape;185;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3" name="Google Shape;313;p23"/>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1600"/>
              </a:spcBef>
              <a:spcAft>
                <a:spcPts val="0"/>
              </a:spcAft>
              <a:buClr>
                <a:schemeClr val="lt1"/>
              </a:buClr>
              <a:buSzPts val="1100"/>
              <a:buChar char="○"/>
              <a:defRPr>
                <a:solidFill>
                  <a:schemeClr val="lt1"/>
                </a:solidFill>
              </a:defRPr>
            </a:lvl2pPr>
            <a:lvl3pPr marL="1371600" lvl="2" indent="-298450" algn="ctr" rtl="0">
              <a:spcBef>
                <a:spcPts val="1600"/>
              </a:spcBef>
              <a:spcAft>
                <a:spcPts val="0"/>
              </a:spcAft>
              <a:buClr>
                <a:schemeClr val="lt1"/>
              </a:buClr>
              <a:buSzPts val="1100"/>
              <a:buChar char="■"/>
              <a:defRPr>
                <a:solidFill>
                  <a:schemeClr val="lt1"/>
                </a:solidFill>
              </a:defRPr>
            </a:lvl3pPr>
            <a:lvl4pPr marL="1828800" lvl="3" indent="-298450" algn="ctr" rtl="0">
              <a:spcBef>
                <a:spcPts val="1600"/>
              </a:spcBef>
              <a:spcAft>
                <a:spcPts val="0"/>
              </a:spcAft>
              <a:buClr>
                <a:schemeClr val="lt1"/>
              </a:buClr>
              <a:buSzPts val="1100"/>
              <a:buChar char="●"/>
              <a:defRPr>
                <a:solidFill>
                  <a:schemeClr val="lt1"/>
                </a:solidFill>
              </a:defRPr>
            </a:lvl4pPr>
            <a:lvl5pPr marL="2286000" lvl="4" indent="-298450" algn="ctr" rtl="0">
              <a:spcBef>
                <a:spcPts val="1600"/>
              </a:spcBef>
              <a:spcAft>
                <a:spcPts val="0"/>
              </a:spcAft>
              <a:buClr>
                <a:schemeClr val="lt1"/>
              </a:buClr>
              <a:buSzPts val="1100"/>
              <a:buChar char="○"/>
              <a:defRPr>
                <a:solidFill>
                  <a:schemeClr val="lt1"/>
                </a:solidFill>
              </a:defRPr>
            </a:lvl5pPr>
            <a:lvl6pPr marL="2743200" lvl="5" indent="-298450" algn="ctr" rtl="0">
              <a:spcBef>
                <a:spcPts val="1600"/>
              </a:spcBef>
              <a:spcAft>
                <a:spcPts val="0"/>
              </a:spcAft>
              <a:buClr>
                <a:schemeClr val="lt1"/>
              </a:buClr>
              <a:buSzPts val="1100"/>
              <a:buChar char="■"/>
              <a:defRPr>
                <a:solidFill>
                  <a:schemeClr val="lt1"/>
                </a:solidFill>
              </a:defRPr>
            </a:lvl6pPr>
            <a:lvl7pPr marL="3200400" lvl="6" indent="-298450" algn="ctr" rtl="0">
              <a:spcBef>
                <a:spcPts val="1600"/>
              </a:spcBef>
              <a:spcAft>
                <a:spcPts val="0"/>
              </a:spcAft>
              <a:buClr>
                <a:schemeClr val="lt1"/>
              </a:buClr>
              <a:buSzPts val="1100"/>
              <a:buChar char="●"/>
              <a:defRPr>
                <a:solidFill>
                  <a:schemeClr val="lt1"/>
                </a:solidFill>
              </a:defRPr>
            </a:lvl7pPr>
            <a:lvl8pPr marL="3657600" lvl="7" indent="-298450" algn="ctr" rtl="0">
              <a:spcBef>
                <a:spcPts val="1600"/>
              </a:spcBef>
              <a:spcAft>
                <a:spcPts val="0"/>
              </a:spcAft>
              <a:buClr>
                <a:schemeClr val="lt1"/>
              </a:buClr>
              <a:buSzPts val="1100"/>
              <a:buChar char="○"/>
              <a:defRPr>
                <a:solidFill>
                  <a:schemeClr val="lt1"/>
                </a:solidFill>
              </a:defRPr>
            </a:lvl8pPr>
            <a:lvl9pPr marL="4114800" lvl="8" indent="-298450" algn="ctr" rtl="0">
              <a:spcBef>
                <a:spcPts val="1600"/>
              </a:spcBef>
              <a:spcAft>
                <a:spcPts val="1600"/>
              </a:spcAft>
              <a:buClr>
                <a:schemeClr val="lt1"/>
              </a:buClr>
              <a:buSzPts val="1100"/>
              <a:buChar char="■"/>
              <a:defRPr>
                <a:solidFill>
                  <a:schemeClr val="lt1"/>
                </a:solidFill>
              </a:defRPr>
            </a:lvl9pPr>
          </a:lstStyle>
          <a:p>
            <a:endParaRPr/>
          </a:p>
        </p:txBody>
      </p:sp>
      <p:sp>
        <p:nvSpPr>
          <p:cNvPr id="315" name="Google Shape;315;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6"/>
        <p:cNvGrpSpPr/>
        <p:nvPr/>
      </p:nvGrpSpPr>
      <p:grpSpPr>
        <a:xfrm>
          <a:off x="0" y="0"/>
          <a:ext cx="0" cy="0"/>
          <a:chOff x="0" y="0"/>
          <a:chExt cx="0" cy="0"/>
        </a:xfrm>
      </p:grpSpPr>
      <p:sp>
        <p:nvSpPr>
          <p:cNvPr id="317" name="Google Shape;317;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53" name="Google Shape;53;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ctrTitle"/>
          </p:nvPr>
        </p:nvSpPr>
        <p:spPr>
          <a:xfrm>
            <a:off x="824000" y="1613825"/>
            <a:ext cx="74784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Engineering</a:t>
            </a:r>
            <a:endParaRPr/>
          </a:p>
          <a:p>
            <a:pPr marL="0" lvl="0" indent="0" algn="l" rtl="0">
              <a:spcBef>
                <a:spcPts val="0"/>
              </a:spcBef>
              <a:spcAft>
                <a:spcPts val="0"/>
              </a:spcAft>
              <a:buNone/>
            </a:pPr>
            <a:r>
              <a:rPr lang="en" sz="2000"/>
              <a:t>DRD Diagram and explanation</a:t>
            </a:r>
            <a:endParaRPr sz="2000"/>
          </a:p>
          <a:p>
            <a:pPr marL="0" lvl="0" indent="0" algn="l" rtl="0">
              <a:spcBef>
                <a:spcPts val="0"/>
              </a:spcBef>
              <a:spcAft>
                <a:spcPts val="0"/>
              </a:spcAft>
              <a:buNone/>
            </a:pPr>
            <a:r>
              <a:rPr lang="en" sz="2000"/>
              <a:t>Team OkBoomer</a:t>
            </a:r>
            <a:endParaRPr sz="2000"/>
          </a:p>
        </p:txBody>
      </p:sp>
      <p:sp>
        <p:nvSpPr>
          <p:cNvPr id="323" name="Google Shape;323;p25"/>
          <p:cNvSpPr txBox="1">
            <a:spLocks noGrp="1"/>
          </p:cNvSpPr>
          <p:nvPr>
            <p:ph type="subTitle" idx="1"/>
          </p:nvPr>
        </p:nvSpPr>
        <p:spPr>
          <a:xfrm>
            <a:off x="824000" y="3046650"/>
            <a:ext cx="2690100" cy="12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Kester (P1922897)</a:t>
            </a:r>
            <a:endParaRPr/>
          </a:p>
          <a:p>
            <a:pPr marL="0" lvl="0" indent="0" algn="l" rtl="0">
              <a:spcBef>
                <a:spcPts val="0"/>
              </a:spcBef>
              <a:spcAft>
                <a:spcPts val="0"/>
              </a:spcAft>
              <a:buNone/>
            </a:pPr>
            <a:r>
              <a:rPr lang="en"/>
              <a:t>Kelyn (P1935800)</a:t>
            </a:r>
            <a:endParaRPr/>
          </a:p>
          <a:p>
            <a:pPr marL="0" lvl="0" indent="0" algn="l" rtl="0">
              <a:spcBef>
                <a:spcPts val="0"/>
              </a:spcBef>
              <a:spcAft>
                <a:spcPts val="0"/>
              </a:spcAft>
              <a:buNone/>
            </a:pPr>
            <a:r>
              <a:rPr lang="en"/>
              <a:t>Jason (P1837902)</a:t>
            </a:r>
            <a:endParaRPr/>
          </a:p>
          <a:p>
            <a:pPr marL="0" lvl="0" indent="0" algn="l" rtl="0">
              <a:spcBef>
                <a:spcPts val="0"/>
              </a:spcBef>
              <a:spcAft>
                <a:spcPts val="0"/>
              </a:spcAft>
              <a:buNone/>
            </a:pPr>
            <a:r>
              <a:rPr lang="en"/>
              <a:t>Alwin (P1935996)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34"/>
          <p:cNvPicPr preferRelativeResize="0"/>
          <p:nvPr/>
        </p:nvPicPr>
        <p:blipFill>
          <a:blip r:embed="rId3">
            <a:alphaModFix/>
          </a:blip>
          <a:stretch>
            <a:fillRect/>
          </a:stretch>
        </p:blipFill>
        <p:spPr>
          <a:xfrm>
            <a:off x="2328863" y="971550"/>
            <a:ext cx="4486275" cy="32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26"/>
          <p:cNvPicPr preferRelativeResize="0"/>
          <p:nvPr/>
        </p:nvPicPr>
        <p:blipFill>
          <a:blip r:embed="rId3">
            <a:alphaModFix/>
          </a:blip>
          <a:stretch>
            <a:fillRect/>
          </a:stretch>
        </p:blipFill>
        <p:spPr>
          <a:xfrm>
            <a:off x="1060038" y="112275"/>
            <a:ext cx="7023920"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7"/>
          <p:cNvSpPr txBox="1"/>
          <p:nvPr/>
        </p:nvSpPr>
        <p:spPr>
          <a:xfrm>
            <a:off x="5157350" y="74400"/>
            <a:ext cx="3900000" cy="5069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Calibri"/>
              <a:buAutoNum type="arabicPeriod"/>
            </a:pPr>
            <a:r>
              <a:rPr lang="en" sz="1600" b="1" u="sng">
                <a:solidFill>
                  <a:schemeClr val="dk1"/>
                </a:solidFill>
                <a:highlight>
                  <a:srgbClr val="FF9900"/>
                </a:highlight>
                <a:latin typeface="Calibri"/>
                <a:ea typeface="Calibri"/>
                <a:cs typeface="Calibri"/>
                <a:sym typeface="Calibri"/>
              </a:rPr>
              <a:t>ProductsDIM</a:t>
            </a:r>
            <a:endParaRPr sz="1600" b="1" u="sng">
              <a:solidFill>
                <a:schemeClr val="dk1"/>
              </a:solidFill>
              <a:highlight>
                <a:srgbClr val="FF9900"/>
              </a:highlight>
              <a:latin typeface="Calibri"/>
              <a:ea typeface="Calibri"/>
              <a:cs typeface="Calibri"/>
              <a:sym typeface="Calibri"/>
            </a:endParaRPr>
          </a:p>
          <a:p>
            <a:pPr marL="0" lvl="0" indent="0" algn="l" rtl="0">
              <a:lnSpc>
                <a:spcPct val="115000"/>
              </a:lnSpc>
              <a:spcBef>
                <a:spcPts val="0"/>
              </a:spcBef>
              <a:spcAft>
                <a:spcPts val="0"/>
              </a:spcAft>
              <a:buNone/>
            </a:pPr>
            <a:r>
              <a:rPr lang="en" sz="1600" b="1" u="sng">
                <a:solidFill>
                  <a:schemeClr val="dk1"/>
                </a:solidFill>
                <a:latin typeface="Calibri"/>
                <a:ea typeface="Calibri"/>
                <a:cs typeface="Calibri"/>
                <a:sym typeface="Calibri"/>
              </a:rPr>
              <a:t>Purpose: </a:t>
            </a:r>
            <a:r>
              <a:rPr lang="en" sz="1600" b="1">
                <a:solidFill>
                  <a:schemeClr val="dk1"/>
                </a:solidFill>
                <a:latin typeface="Calibri"/>
                <a:ea typeface="Calibri"/>
                <a:cs typeface="Calibri"/>
                <a:sym typeface="Calibri"/>
              </a:rPr>
              <a:t> </a:t>
            </a:r>
            <a:endParaRPr sz="1600" b="1">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ProductsDIM houses product information that has gone through the ETL process from the OLTP. </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600" b="1" u="sng">
                <a:solidFill>
                  <a:schemeClr val="dk1"/>
                </a:solidFill>
                <a:latin typeface="Calibri"/>
                <a:ea typeface="Calibri"/>
                <a:cs typeface="Calibri"/>
                <a:sym typeface="Calibri"/>
              </a:rPr>
              <a:t>Explanation:</a:t>
            </a:r>
            <a:endParaRPr sz="1600" b="1" u="sng">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ProductSK acts as the surrogate and primary key instead of productCode, where it uniquely identifies each row information and increments by 1 for every new row inserted.</a:t>
            </a:r>
            <a:endParaRPr sz="160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All the other columns are the same as the OLTP.</a:t>
            </a:r>
            <a:endParaRPr/>
          </a:p>
        </p:txBody>
      </p:sp>
      <p:pic>
        <p:nvPicPr>
          <p:cNvPr id="334" name="Google Shape;334;p27"/>
          <p:cNvPicPr preferRelativeResize="0"/>
          <p:nvPr/>
        </p:nvPicPr>
        <p:blipFill>
          <a:blip r:embed="rId3">
            <a:alphaModFix/>
          </a:blip>
          <a:stretch>
            <a:fillRect/>
          </a:stretch>
        </p:blipFill>
        <p:spPr>
          <a:xfrm>
            <a:off x="716675" y="0"/>
            <a:ext cx="3143850" cy="2981325"/>
          </a:xfrm>
          <a:prstGeom prst="rect">
            <a:avLst/>
          </a:prstGeom>
          <a:noFill/>
          <a:ln>
            <a:noFill/>
          </a:ln>
        </p:spPr>
      </p:pic>
      <p:pic>
        <p:nvPicPr>
          <p:cNvPr id="335" name="Google Shape;335;p27"/>
          <p:cNvPicPr preferRelativeResize="0"/>
          <p:nvPr/>
        </p:nvPicPr>
        <p:blipFill>
          <a:blip r:embed="rId4">
            <a:alphaModFix/>
          </a:blip>
          <a:stretch>
            <a:fillRect/>
          </a:stretch>
        </p:blipFill>
        <p:spPr>
          <a:xfrm>
            <a:off x="716676" y="3104325"/>
            <a:ext cx="3143850" cy="196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p:nvPr/>
        </p:nvSpPr>
        <p:spPr>
          <a:xfrm>
            <a:off x="5596175" y="0"/>
            <a:ext cx="3362700" cy="51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u="sng">
                <a:solidFill>
                  <a:schemeClr val="dk1"/>
                </a:solidFill>
                <a:highlight>
                  <a:srgbClr val="FF9900"/>
                </a:highlight>
                <a:latin typeface="Calibri"/>
                <a:ea typeface="Calibri"/>
                <a:cs typeface="Calibri"/>
                <a:sym typeface="Calibri"/>
              </a:rPr>
              <a:t>2. CustomersDIM</a:t>
            </a:r>
            <a:endParaRPr sz="1600" b="1" u="sng">
              <a:solidFill>
                <a:schemeClr val="dk1"/>
              </a:solidFill>
              <a:highlight>
                <a:srgbClr val="FF9900"/>
              </a:highlight>
              <a:latin typeface="Calibri"/>
              <a:ea typeface="Calibri"/>
              <a:cs typeface="Calibri"/>
              <a:sym typeface="Calibri"/>
            </a:endParaRPr>
          </a:p>
          <a:p>
            <a:pPr marL="0" lvl="0" indent="0" algn="l" rtl="0">
              <a:lnSpc>
                <a:spcPct val="115000"/>
              </a:lnSpc>
              <a:spcBef>
                <a:spcPts val="0"/>
              </a:spcBef>
              <a:spcAft>
                <a:spcPts val="0"/>
              </a:spcAft>
              <a:buNone/>
            </a:pPr>
            <a:r>
              <a:rPr lang="en" sz="1600" b="1" u="sng">
                <a:solidFill>
                  <a:schemeClr val="dk1"/>
                </a:solidFill>
                <a:latin typeface="Calibri"/>
                <a:ea typeface="Calibri"/>
                <a:cs typeface="Calibri"/>
                <a:sym typeface="Calibri"/>
              </a:rPr>
              <a:t>Purpose: </a:t>
            </a:r>
            <a:r>
              <a:rPr lang="en" sz="1600" b="1">
                <a:solidFill>
                  <a:schemeClr val="dk1"/>
                </a:solidFill>
                <a:latin typeface="Calibri"/>
                <a:ea typeface="Calibri"/>
                <a:cs typeface="Calibri"/>
                <a:sym typeface="Calibri"/>
              </a:rPr>
              <a:t> </a:t>
            </a:r>
            <a:endParaRPr sz="1600" b="1">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purpose of this dimensional table is to contain customer’s information. </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600" b="1" u="sng">
                <a:solidFill>
                  <a:schemeClr val="dk1"/>
                </a:solidFill>
                <a:latin typeface="Calibri"/>
                <a:ea typeface="Calibri"/>
                <a:cs typeface="Calibri"/>
                <a:sym typeface="Calibri"/>
              </a:rPr>
              <a:t>Explanation:</a:t>
            </a:r>
            <a:endParaRPr sz="1600" b="1" u="sng">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CustomerSK is a surrogate key and is now the primary key instead of customerNumber. It uniquely identifies each customer. Everything else matches the OLTP except that phone, postal code are now removed as they are redundant data for analytical purposes.</a:t>
            </a:r>
            <a:endParaRPr/>
          </a:p>
        </p:txBody>
      </p:sp>
      <p:pic>
        <p:nvPicPr>
          <p:cNvPr id="341" name="Google Shape;341;p28"/>
          <p:cNvPicPr preferRelativeResize="0"/>
          <p:nvPr/>
        </p:nvPicPr>
        <p:blipFill>
          <a:blip r:embed="rId3">
            <a:alphaModFix/>
          </a:blip>
          <a:stretch>
            <a:fillRect/>
          </a:stretch>
        </p:blipFill>
        <p:spPr>
          <a:xfrm>
            <a:off x="243425" y="190325"/>
            <a:ext cx="2942825" cy="2921025"/>
          </a:xfrm>
          <a:prstGeom prst="rect">
            <a:avLst/>
          </a:prstGeom>
          <a:noFill/>
          <a:ln>
            <a:noFill/>
          </a:ln>
        </p:spPr>
      </p:pic>
      <p:pic>
        <p:nvPicPr>
          <p:cNvPr id="342" name="Google Shape;342;p28"/>
          <p:cNvPicPr preferRelativeResize="0"/>
          <p:nvPr/>
        </p:nvPicPr>
        <p:blipFill>
          <a:blip r:embed="rId4">
            <a:alphaModFix/>
          </a:blip>
          <a:stretch>
            <a:fillRect/>
          </a:stretch>
        </p:blipFill>
        <p:spPr>
          <a:xfrm>
            <a:off x="243425" y="3111350"/>
            <a:ext cx="3458252" cy="187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p:nvPr/>
        </p:nvSpPr>
        <p:spPr>
          <a:xfrm>
            <a:off x="5194125" y="0"/>
            <a:ext cx="3949800" cy="51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u="sng">
                <a:solidFill>
                  <a:schemeClr val="dk1"/>
                </a:solidFill>
                <a:highlight>
                  <a:srgbClr val="FF9900"/>
                </a:highlight>
                <a:latin typeface="Calibri"/>
                <a:ea typeface="Calibri"/>
                <a:cs typeface="Calibri"/>
                <a:sym typeface="Calibri"/>
              </a:rPr>
              <a:t>3. EmployeesDIM </a:t>
            </a:r>
            <a:endParaRPr sz="1600" b="1" u="sng">
              <a:solidFill>
                <a:schemeClr val="dk1"/>
              </a:solidFill>
              <a:highlight>
                <a:srgbClr val="FF9900"/>
              </a:highlight>
              <a:latin typeface="Calibri"/>
              <a:ea typeface="Calibri"/>
              <a:cs typeface="Calibri"/>
              <a:sym typeface="Calibri"/>
            </a:endParaRPr>
          </a:p>
          <a:p>
            <a:pPr marL="0" lvl="0" indent="0" algn="l" rtl="0">
              <a:lnSpc>
                <a:spcPct val="115000"/>
              </a:lnSpc>
              <a:spcBef>
                <a:spcPts val="0"/>
              </a:spcBef>
              <a:spcAft>
                <a:spcPts val="0"/>
              </a:spcAft>
              <a:buNone/>
            </a:pPr>
            <a:r>
              <a:rPr lang="en" sz="1600" b="1" u="sng">
                <a:solidFill>
                  <a:schemeClr val="dk1"/>
                </a:solidFill>
                <a:latin typeface="Calibri"/>
                <a:ea typeface="Calibri"/>
                <a:cs typeface="Calibri"/>
                <a:sym typeface="Calibri"/>
              </a:rPr>
              <a:t>Purpose: </a:t>
            </a:r>
            <a:r>
              <a:rPr lang="en" sz="1600" b="1">
                <a:solidFill>
                  <a:schemeClr val="dk1"/>
                </a:solidFill>
                <a:latin typeface="Calibri"/>
                <a:ea typeface="Calibri"/>
                <a:cs typeface="Calibri"/>
                <a:sym typeface="Calibri"/>
              </a:rPr>
              <a:t> </a:t>
            </a:r>
            <a:endParaRPr sz="1600" b="1">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EmployeesDIM contains the information of employees. </a:t>
            </a:r>
            <a:endParaRPr sz="1600">
              <a:solidFill>
                <a:schemeClr val="dk1"/>
              </a:solidFill>
              <a:latin typeface="Calibri"/>
              <a:ea typeface="Calibri"/>
              <a:cs typeface="Calibri"/>
              <a:sym typeface="Calibri"/>
            </a:endParaRPr>
          </a:p>
          <a:p>
            <a:pPr marL="0" lvl="0" indent="0" algn="l" rtl="0">
              <a:spcBef>
                <a:spcPts val="0"/>
              </a:spcBef>
              <a:spcAft>
                <a:spcPts val="0"/>
              </a:spcAft>
              <a:buNone/>
            </a:pPr>
            <a:endParaRPr sz="1600">
              <a:solidFill>
                <a:schemeClr val="dk1"/>
              </a:solidFill>
              <a:latin typeface="Calibri"/>
              <a:ea typeface="Calibri"/>
              <a:cs typeface="Calibri"/>
              <a:sym typeface="Calibri"/>
            </a:endParaRPr>
          </a:p>
          <a:p>
            <a:pPr marL="0" lvl="0" indent="0" algn="l" rtl="0">
              <a:spcBef>
                <a:spcPts val="0"/>
              </a:spcBef>
              <a:spcAft>
                <a:spcPts val="0"/>
              </a:spcAft>
              <a:buNone/>
            </a:pPr>
            <a:r>
              <a:rPr lang="en" sz="1600" b="1" u="sng">
                <a:solidFill>
                  <a:schemeClr val="dk1"/>
                </a:solidFill>
                <a:latin typeface="Calibri"/>
                <a:ea typeface="Calibri"/>
                <a:cs typeface="Calibri"/>
                <a:sym typeface="Calibri"/>
              </a:rPr>
              <a:t>Explanation</a:t>
            </a:r>
            <a:r>
              <a:rPr lang="e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employeeSK acts as the surrogate and primary key instead of employeeNumber.</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Everything else is the same for the OLTP except officeCode, where it was moved to the SalesFacts.</a:t>
            </a:r>
            <a:endParaRPr/>
          </a:p>
        </p:txBody>
      </p:sp>
      <p:pic>
        <p:nvPicPr>
          <p:cNvPr id="348" name="Google Shape;348;p29"/>
          <p:cNvPicPr preferRelativeResize="0"/>
          <p:nvPr/>
        </p:nvPicPr>
        <p:blipFill>
          <a:blip r:embed="rId3">
            <a:alphaModFix/>
          </a:blip>
          <a:stretch>
            <a:fillRect/>
          </a:stretch>
        </p:blipFill>
        <p:spPr>
          <a:xfrm>
            <a:off x="751375" y="133675"/>
            <a:ext cx="3362325" cy="2714625"/>
          </a:xfrm>
          <a:prstGeom prst="rect">
            <a:avLst/>
          </a:prstGeom>
          <a:noFill/>
          <a:ln>
            <a:noFill/>
          </a:ln>
        </p:spPr>
      </p:pic>
      <p:pic>
        <p:nvPicPr>
          <p:cNvPr id="349" name="Google Shape;349;p29"/>
          <p:cNvPicPr preferRelativeResize="0"/>
          <p:nvPr/>
        </p:nvPicPr>
        <p:blipFill>
          <a:blip r:embed="rId4">
            <a:alphaModFix/>
          </a:blip>
          <a:stretch>
            <a:fillRect/>
          </a:stretch>
        </p:blipFill>
        <p:spPr>
          <a:xfrm>
            <a:off x="751375" y="3021675"/>
            <a:ext cx="4163683" cy="1862700"/>
          </a:xfrm>
          <a:prstGeom prst="rect">
            <a:avLst/>
          </a:prstGeom>
          <a:noFill/>
          <a:ln>
            <a:noFill/>
          </a:ln>
        </p:spPr>
      </p:pic>
      <p:sp>
        <p:nvSpPr>
          <p:cNvPr id="350" name="Google Shape;350;p29"/>
          <p:cNvSpPr/>
          <p:nvPr/>
        </p:nvSpPr>
        <p:spPr>
          <a:xfrm>
            <a:off x="3086100" y="4103225"/>
            <a:ext cx="2716200" cy="924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0"/>
          <p:cNvSpPr txBox="1"/>
          <p:nvPr/>
        </p:nvSpPr>
        <p:spPr>
          <a:xfrm>
            <a:off x="4576500" y="293625"/>
            <a:ext cx="4576500" cy="373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u="sng" dirty="0">
                <a:solidFill>
                  <a:schemeClr val="dk1"/>
                </a:solidFill>
                <a:highlight>
                  <a:srgbClr val="FF9900"/>
                </a:highlight>
                <a:latin typeface="Calibri"/>
                <a:ea typeface="Calibri"/>
                <a:cs typeface="Calibri"/>
                <a:sym typeface="Calibri"/>
              </a:rPr>
              <a:t>4. </a:t>
            </a:r>
            <a:r>
              <a:rPr lang="en" sz="1600" b="1" u="sng" dirty="0" err="1">
                <a:solidFill>
                  <a:schemeClr val="dk1"/>
                </a:solidFill>
                <a:highlight>
                  <a:srgbClr val="FF9900"/>
                </a:highlight>
                <a:latin typeface="Calibri"/>
                <a:ea typeface="Calibri"/>
                <a:cs typeface="Calibri"/>
                <a:sym typeface="Calibri"/>
              </a:rPr>
              <a:t>OfficesDIM</a:t>
            </a:r>
            <a:endParaRPr sz="1600" b="1" u="sng" dirty="0">
              <a:solidFill>
                <a:schemeClr val="dk1"/>
              </a:solidFill>
              <a:highlight>
                <a:srgbClr val="FF9900"/>
              </a:highlight>
              <a:latin typeface="Calibri"/>
              <a:ea typeface="Calibri"/>
              <a:cs typeface="Calibri"/>
              <a:sym typeface="Calibri"/>
            </a:endParaRPr>
          </a:p>
          <a:p>
            <a:pPr marL="0" lvl="0" indent="0" algn="l" rtl="0">
              <a:lnSpc>
                <a:spcPct val="115000"/>
              </a:lnSpc>
              <a:spcBef>
                <a:spcPts val="0"/>
              </a:spcBef>
              <a:spcAft>
                <a:spcPts val="0"/>
              </a:spcAft>
              <a:buNone/>
            </a:pPr>
            <a:r>
              <a:rPr lang="en" sz="1600" b="1" u="sng" dirty="0">
                <a:solidFill>
                  <a:schemeClr val="dk1"/>
                </a:solidFill>
                <a:latin typeface="Calibri"/>
                <a:ea typeface="Calibri"/>
                <a:cs typeface="Calibri"/>
                <a:sym typeface="Calibri"/>
              </a:rPr>
              <a:t>Purpose: </a:t>
            </a:r>
            <a:r>
              <a:rPr lang="en" sz="1600" b="1" dirty="0">
                <a:solidFill>
                  <a:schemeClr val="dk1"/>
                </a:solidFill>
                <a:latin typeface="Calibri"/>
                <a:ea typeface="Calibri"/>
                <a:cs typeface="Calibri"/>
                <a:sym typeface="Calibri"/>
              </a:rPr>
              <a:t> </a:t>
            </a:r>
            <a:endParaRPr sz="1600" b="1" u="sng" dirty="0">
              <a:solidFill>
                <a:schemeClr val="dk1"/>
              </a:solidFill>
              <a:highlight>
                <a:srgbClr val="FFFF00"/>
              </a:highlight>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The purpose of this dimensional table is to provide structured information of the different offices for analytical purposes. </a:t>
            </a:r>
            <a:endParaRPr sz="1600" dirty="0">
              <a:solidFill>
                <a:schemeClr val="dk1"/>
              </a:solidFill>
              <a:latin typeface="Calibri"/>
              <a:ea typeface="Calibri"/>
              <a:cs typeface="Calibri"/>
              <a:sym typeface="Calibri"/>
            </a:endParaRPr>
          </a:p>
          <a:p>
            <a:pPr marL="0" lvl="0" indent="0" algn="l" rtl="0">
              <a:spcBef>
                <a:spcPts val="0"/>
              </a:spcBef>
              <a:spcAft>
                <a:spcPts val="0"/>
              </a:spcAft>
              <a:buNone/>
            </a:pPr>
            <a:endParaRPr sz="1600" b="1" u="sng" dirty="0">
              <a:solidFill>
                <a:schemeClr val="dk1"/>
              </a:solidFill>
              <a:latin typeface="Calibri"/>
              <a:ea typeface="Calibri"/>
              <a:cs typeface="Calibri"/>
              <a:sym typeface="Calibri"/>
            </a:endParaRPr>
          </a:p>
          <a:p>
            <a:pPr marL="0" lvl="0" indent="0" algn="l" rtl="0">
              <a:spcBef>
                <a:spcPts val="0"/>
              </a:spcBef>
              <a:spcAft>
                <a:spcPts val="0"/>
              </a:spcAft>
              <a:buNone/>
            </a:pPr>
            <a:r>
              <a:rPr lang="en" sz="1600" b="1" u="sng" dirty="0">
                <a:solidFill>
                  <a:schemeClr val="dk1"/>
                </a:solidFill>
                <a:latin typeface="Calibri"/>
                <a:ea typeface="Calibri"/>
                <a:cs typeface="Calibri"/>
                <a:sym typeface="Calibri"/>
              </a:rPr>
              <a:t>Explanation:</a:t>
            </a:r>
            <a:endParaRPr sz="1600" dirty="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600" dirty="0" err="1">
                <a:solidFill>
                  <a:schemeClr val="dk1"/>
                </a:solidFill>
                <a:latin typeface="Calibri"/>
                <a:ea typeface="Calibri"/>
                <a:cs typeface="Calibri"/>
                <a:sym typeface="Calibri"/>
              </a:rPr>
              <a:t>OfficesSK</a:t>
            </a:r>
            <a:r>
              <a:rPr lang="en" sz="1600" dirty="0">
                <a:solidFill>
                  <a:schemeClr val="dk1"/>
                </a:solidFill>
                <a:latin typeface="Calibri"/>
                <a:ea typeface="Calibri"/>
                <a:cs typeface="Calibri"/>
                <a:sym typeface="Calibri"/>
              </a:rPr>
              <a:t> is a surrogate and primary key instead of the </a:t>
            </a:r>
            <a:r>
              <a:rPr lang="en" sz="1600" dirty="0" err="1">
                <a:solidFill>
                  <a:schemeClr val="dk1"/>
                </a:solidFill>
                <a:latin typeface="Calibri"/>
                <a:ea typeface="Calibri"/>
                <a:cs typeface="Calibri"/>
                <a:sym typeface="Calibri"/>
              </a:rPr>
              <a:t>officeCode</a:t>
            </a:r>
            <a:r>
              <a:rPr lang="en" sz="1600"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Everything else is the same as the OLTP except for phone and </a:t>
            </a:r>
            <a:r>
              <a:rPr lang="en" sz="1600" dirty="0" err="1">
                <a:solidFill>
                  <a:schemeClr val="dk1"/>
                </a:solidFill>
                <a:latin typeface="Calibri"/>
                <a:ea typeface="Calibri"/>
                <a:cs typeface="Calibri"/>
                <a:sym typeface="Calibri"/>
              </a:rPr>
              <a:t>postalCode</a:t>
            </a:r>
            <a:r>
              <a:rPr lang="en" sz="1600" dirty="0">
                <a:solidFill>
                  <a:schemeClr val="dk1"/>
                </a:solidFill>
                <a:latin typeface="Calibri"/>
                <a:ea typeface="Calibri"/>
                <a:cs typeface="Calibri"/>
                <a:sym typeface="Calibri"/>
              </a:rPr>
              <a:t>.</a:t>
            </a:r>
            <a:endParaRPr dirty="0"/>
          </a:p>
        </p:txBody>
      </p:sp>
      <p:pic>
        <p:nvPicPr>
          <p:cNvPr id="356" name="Google Shape;356;p30"/>
          <p:cNvPicPr preferRelativeResize="0"/>
          <p:nvPr/>
        </p:nvPicPr>
        <p:blipFill>
          <a:blip r:embed="rId3">
            <a:alphaModFix/>
          </a:blip>
          <a:stretch>
            <a:fillRect/>
          </a:stretch>
        </p:blipFill>
        <p:spPr>
          <a:xfrm>
            <a:off x="558838" y="293625"/>
            <a:ext cx="3324225" cy="3009900"/>
          </a:xfrm>
          <a:prstGeom prst="rect">
            <a:avLst/>
          </a:prstGeom>
          <a:noFill/>
          <a:ln>
            <a:noFill/>
          </a:ln>
        </p:spPr>
      </p:pic>
      <p:pic>
        <p:nvPicPr>
          <p:cNvPr id="357" name="Google Shape;357;p30"/>
          <p:cNvPicPr preferRelativeResize="0"/>
          <p:nvPr/>
        </p:nvPicPr>
        <p:blipFill>
          <a:blip r:embed="rId4">
            <a:alphaModFix/>
          </a:blip>
          <a:stretch>
            <a:fillRect/>
          </a:stretch>
        </p:blipFill>
        <p:spPr>
          <a:xfrm>
            <a:off x="558850" y="3303525"/>
            <a:ext cx="3267000" cy="174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1"/>
          <p:cNvSpPr txBox="1"/>
          <p:nvPr/>
        </p:nvSpPr>
        <p:spPr>
          <a:xfrm>
            <a:off x="2836191" y="-1"/>
            <a:ext cx="6005400" cy="51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u="sng" dirty="0">
                <a:solidFill>
                  <a:schemeClr val="dk1"/>
                </a:solidFill>
                <a:latin typeface="Calibri"/>
                <a:ea typeface="Calibri"/>
                <a:cs typeface="Calibri"/>
                <a:sym typeface="Calibri"/>
              </a:rPr>
              <a:t>5. TimeDIM</a:t>
            </a:r>
            <a:endParaRPr sz="1600" b="1" u="sng"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600" b="1" u="sng" dirty="0">
                <a:solidFill>
                  <a:schemeClr val="dk1"/>
                </a:solidFill>
                <a:latin typeface="Calibri"/>
                <a:ea typeface="Calibri"/>
                <a:cs typeface="Calibri"/>
                <a:sym typeface="Calibri"/>
              </a:rPr>
              <a:t>Purpose: </a:t>
            </a:r>
            <a:r>
              <a:rPr lang="en" sz="1600" b="1" dirty="0">
                <a:solidFill>
                  <a:schemeClr val="dk1"/>
                </a:solidFill>
                <a:latin typeface="Calibri"/>
                <a:ea typeface="Calibri"/>
                <a:cs typeface="Calibri"/>
                <a:sym typeface="Calibri"/>
              </a:rPr>
              <a:t> </a:t>
            </a:r>
            <a:endParaRPr sz="1600" b="1"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The purpose of this dimension table is to contain information of all dates from the start of the business or the first order, to the end of the business or the last order. </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This allows us to analyze the data efficiently with increased accuracy.</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When writing out analytical queries, the TimeDimension will hold all the necessary values for analysis, making date operations much more performant. </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Additionally, the TimeDimension allows for the standardisation of the dates and also allows for the storing of different date formats to cater for the differing Calendars, preventing additional coding in queries which can take a toll on performance.</a:t>
            </a:r>
            <a:endParaRPr sz="16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600" b="1" u="sng" dirty="0">
                <a:solidFill>
                  <a:schemeClr val="dk1"/>
                </a:solidFill>
                <a:latin typeface="Calibri"/>
                <a:ea typeface="Calibri"/>
                <a:cs typeface="Calibri"/>
                <a:sym typeface="Calibri"/>
              </a:rPr>
              <a:t>Explanation:</a:t>
            </a:r>
            <a:endParaRPr sz="1600" b="1" u="sng" dirty="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They are date information </a:t>
            </a:r>
            <a:endParaRPr sz="16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6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600" dirty="0">
              <a:solidFill>
                <a:schemeClr val="dk1"/>
              </a:solidFill>
              <a:latin typeface="Calibri"/>
              <a:ea typeface="Calibri"/>
              <a:cs typeface="Calibri"/>
              <a:sym typeface="Calibri"/>
            </a:endParaRPr>
          </a:p>
        </p:txBody>
      </p:sp>
      <p:pic>
        <p:nvPicPr>
          <p:cNvPr id="363" name="Google Shape;363;p31"/>
          <p:cNvPicPr preferRelativeResize="0"/>
          <p:nvPr/>
        </p:nvPicPr>
        <p:blipFill>
          <a:blip r:embed="rId3">
            <a:alphaModFix/>
          </a:blip>
          <a:stretch>
            <a:fillRect/>
          </a:stretch>
        </p:blipFill>
        <p:spPr>
          <a:xfrm>
            <a:off x="401413" y="0"/>
            <a:ext cx="1857375"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32"/>
          <p:cNvPicPr preferRelativeResize="0"/>
          <p:nvPr/>
        </p:nvPicPr>
        <p:blipFill>
          <a:blip r:embed="rId3">
            <a:alphaModFix/>
          </a:blip>
          <a:stretch>
            <a:fillRect/>
          </a:stretch>
        </p:blipFill>
        <p:spPr>
          <a:xfrm>
            <a:off x="2113643" y="0"/>
            <a:ext cx="4916714"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p:nvPr/>
        </p:nvSpPr>
        <p:spPr>
          <a:xfrm>
            <a:off x="3294150" y="0"/>
            <a:ext cx="5850000" cy="508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chemeClr val="dk1"/>
                </a:solidFill>
                <a:latin typeface="Calibri"/>
                <a:ea typeface="Calibri"/>
                <a:cs typeface="Calibri"/>
                <a:sym typeface="Calibri"/>
              </a:rPr>
              <a:t>5. </a:t>
            </a:r>
            <a:r>
              <a:rPr lang="en" sz="1600" b="1" u="sng">
                <a:solidFill>
                  <a:schemeClr val="dk1"/>
                </a:solidFill>
                <a:highlight>
                  <a:srgbClr val="FF9900"/>
                </a:highlight>
                <a:latin typeface="Calibri"/>
                <a:ea typeface="Calibri"/>
                <a:cs typeface="Calibri"/>
                <a:sym typeface="Calibri"/>
              </a:rPr>
              <a:t>SalesFacts</a:t>
            </a:r>
            <a:endParaRPr sz="1600" b="1" u="sng">
              <a:solidFill>
                <a:schemeClr val="dk1"/>
              </a:solidFill>
              <a:highlight>
                <a:srgbClr val="FF9900"/>
              </a:highlight>
              <a:latin typeface="Calibri"/>
              <a:ea typeface="Calibri"/>
              <a:cs typeface="Calibri"/>
              <a:sym typeface="Calibri"/>
            </a:endParaRPr>
          </a:p>
          <a:p>
            <a:pPr marL="0" lvl="0" indent="0" algn="l" rtl="0">
              <a:lnSpc>
                <a:spcPct val="115000"/>
              </a:lnSpc>
              <a:spcBef>
                <a:spcPts val="0"/>
              </a:spcBef>
              <a:spcAft>
                <a:spcPts val="0"/>
              </a:spcAft>
              <a:buNone/>
            </a:pPr>
            <a:r>
              <a:rPr lang="en" sz="1600" b="1" u="sng">
                <a:solidFill>
                  <a:schemeClr val="dk1"/>
                </a:solidFill>
                <a:latin typeface="Calibri"/>
                <a:ea typeface="Calibri"/>
                <a:cs typeface="Calibri"/>
                <a:sym typeface="Calibri"/>
              </a:rPr>
              <a:t>Purpose: </a:t>
            </a:r>
            <a:r>
              <a:rPr lang="en" sz="1600" b="1">
                <a:solidFill>
                  <a:schemeClr val="dk1"/>
                </a:solidFill>
                <a:latin typeface="Calibri"/>
                <a:ea typeface="Calibri"/>
                <a:cs typeface="Calibri"/>
                <a:sym typeface="Calibri"/>
              </a:rPr>
              <a:t> </a:t>
            </a:r>
            <a:endParaRPr sz="1600" b="1">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purpose of the fact table is to contain all information of the orders made by existing Customers and the information is focused on a business process such as Sales. </a:t>
            </a:r>
            <a:endParaRPr sz="1600">
              <a:solidFill>
                <a:schemeClr val="dk1"/>
              </a:solidFill>
              <a:latin typeface="Calibri"/>
              <a:ea typeface="Calibri"/>
              <a:cs typeface="Calibri"/>
              <a:sym typeface="Calibri"/>
            </a:endParaRPr>
          </a:p>
          <a:p>
            <a:pPr marL="0" lvl="0" indent="0" algn="just" rtl="0">
              <a:spcBef>
                <a:spcPts val="0"/>
              </a:spcBef>
              <a:spcAft>
                <a:spcPts val="0"/>
              </a:spcAft>
              <a:buNone/>
            </a:pPr>
            <a:endParaRPr sz="160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Surrogate keys are not related to the business logic and through these references we can pull the necessary information for Queries. </a:t>
            </a:r>
            <a:endParaRPr sz="1600">
              <a:solidFill>
                <a:schemeClr val="dk1"/>
              </a:solidFill>
              <a:latin typeface="Calibri"/>
              <a:ea typeface="Calibri"/>
              <a:cs typeface="Calibri"/>
              <a:sym typeface="Calibri"/>
            </a:endParaRPr>
          </a:p>
          <a:p>
            <a:pPr marL="0" lvl="0" indent="0" algn="just" rtl="0">
              <a:spcBef>
                <a:spcPts val="0"/>
              </a:spcBef>
              <a:spcAft>
                <a:spcPts val="0"/>
              </a:spcAft>
              <a:buNone/>
            </a:pPr>
            <a:r>
              <a:rPr lang="en" sz="1600" b="1" u="sng">
                <a:solidFill>
                  <a:schemeClr val="dk1"/>
                </a:solidFill>
                <a:latin typeface="Calibri"/>
                <a:ea typeface="Calibri"/>
                <a:cs typeface="Calibri"/>
                <a:sym typeface="Calibri"/>
              </a:rPr>
              <a:t>Explanation:</a:t>
            </a:r>
            <a:endParaRPr sz="1600" b="1" u="sng">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way we set up the fact table defines the way we Query our analysis. For example, through the way we did, it reduces the number of join(s), at most one or two depending on the expected analytical result.</a:t>
            </a:r>
            <a:endParaRPr sz="1600">
              <a:solidFill>
                <a:schemeClr val="dk1"/>
              </a:solidFill>
              <a:latin typeface="Calibri"/>
              <a:ea typeface="Calibri"/>
              <a:cs typeface="Calibri"/>
              <a:sym typeface="Calibri"/>
            </a:endParaRPr>
          </a:p>
          <a:p>
            <a:pPr marL="457200" lvl="0" indent="-330200" algn="just" rtl="0">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In the table, we have 5 unique Surrogate Keys that reference their own respective dimension tables.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600">
              <a:solidFill>
                <a:schemeClr val="dk1"/>
              </a:solidFill>
              <a:latin typeface="Calibri"/>
              <a:ea typeface="Calibri"/>
              <a:cs typeface="Calibri"/>
              <a:sym typeface="Calibri"/>
            </a:endParaRPr>
          </a:p>
          <a:p>
            <a:pPr marL="0" lvl="0" indent="0" algn="l" rtl="0">
              <a:spcBef>
                <a:spcPts val="0"/>
              </a:spcBef>
              <a:spcAft>
                <a:spcPts val="0"/>
              </a:spcAft>
              <a:buNone/>
            </a:pPr>
            <a:endParaRPr sz="1100">
              <a:solidFill>
                <a:schemeClr val="dk1"/>
              </a:solidFill>
            </a:endParaRPr>
          </a:p>
        </p:txBody>
      </p:sp>
      <p:pic>
        <p:nvPicPr>
          <p:cNvPr id="374" name="Google Shape;374;p33"/>
          <p:cNvPicPr preferRelativeResize="0"/>
          <p:nvPr/>
        </p:nvPicPr>
        <p:blipFill>
          <a:blip r:embed="rId3">
            <a:alphaModFix/>
          </a:blip>
          <a:stretch>
            <a:fillRect/>
          </a:stretch>
        </p:blipFill>
        <p:spPr>
          <a:xfrm>
            <a:off x="282275" y="404600"/>
            <a:ext cx="2705100" cy="4000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494</Words>
  <Application>Microsoft Macintosh PowerPoint</Application>
  <PresentationFormat>On-screen Show (16:9)</PresentationFormat>
  <Paragraphs>50</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Maven Pro</vt:lpstr>
      <vt:lpstr>Calibri</vt:lpstr>
      <vt:lpstr>Nunito</vt:lpstr>
      <vt:lpstr>Arial</vt:lpstr>
      <vt:lpstr>Simple Light</vt:lpstr>
      <vt:lpstr>Momentum</vt:lpstr>
      <vt:lpstr>Data Engineering DRD Diagram and explanation Team OkBoomer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DRD Diagram and explanation Team OkBoomer</dc:title>
  <cp:lastModifiedBy>TEH HUAN XI KESTER</cp:lastModifiedBy>
  <cp:revision>3</cp:revision>
  <dcterms:modified xsi:type="dcterms:W3CDTF">2020-08-12T03:52:37Z</dcterms:modified>
</cp:coreProperties>
</file>