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E179-5CFD-4DFD-971E-A4C3E22D9C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31F106-3BF3-4FD6-ACF9-0B7D6833F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2B025A-0D3D-4B36-8EBE-900BEE433D65}"/>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5" name="Footer Placeholder 4">
            <a:extLst>
              <a:ext uri="{FF2B5EF4-FFF2-40B4-BE49-F238E27FC236}">
                <a16:creationId xmlns:a16="http://schemas.microsoft.com/office/drawing/2014/main" id="{D839CA74-DA2C-4AEE-8FD1-22100323D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59725-424D-4B90-BD97-E19CAA8082C0}"/>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68908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9E13-7110-49B6-AEB3-73153AEBFA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77EACB-617E-48B9-9DF8-3D710D212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17EAF-A220-4C45-927A-D5B4A545489F}"/>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5" name="Footer Placeholder 4">
            <a:extLst>
              <a:ext uri="{FF2B5EF4-FFF2-40B4-BE49-F238E27FC236}">
                <a16:creationId xmlns:a16="http://schemas.microsoft.com/office/drawing/2014/main" id="{BB265B13-9A46-460E-BD7E-FA9631D09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7D0CD-60AC-44B9-9CA0-0FF98E412E3D}"/>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105096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CBF384-9FF4-4ACD-9DFC-114AF5E342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C8B4C4-BCE2-4096-9F49-D86BAC60E1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CD445-F447-455B-83A2-728EEB97F9C4}"/>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5" name="Footer Placeholder 4">
            <a:extLst>
              <a:ext uri="{FF2B5EF4-FFF2-40B4-BE49-F238E27FC236}">
                <a16:creationId xmlns:a16="http://schemas.microsoft.com/office/drawing/2014/main" id="{B4D65E46-87A7-4EA1-8963-0CB07A35F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BFF4A-C41E-4758-8AB6-66FAB65C6129}"/>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278798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F242-2A99-4D4D-B6AB-062426E9B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AE0AF-8BC7-4D33-9ED6-252F19045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E82A3-880C-474D-A78B-7507EBA6440F}"/>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5" name="Footer Placeholder 4">
            <a:extLst>
              <a:ext uri="{FF2B5EF4-FFF2-40B4-BE49-F238E27FC236}">
                <a16:creationId xmlns:a16="http://schemas.microsoft.com/office/drawing/2014/main" id="{FD0783E0-03A4-4A80-96E3-52D6CEFF5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B2808-D616-4298-B36C-284A6F305148}"/>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233577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EA18-8D94-4FBD-8039-415F0B1657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C7B11E-93AA-4596-A479-56333D67D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12ABDB-35A3-4787-86BA-43E4656932DE}"/>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5" name="Footer Placeholder 4">
            <a:extLst>
              <a:ext uri="{FF2B5EF4-FFF2-40B4-BE49-F238E27FC236}">
                <a16:creationId xmlns:a16="http://schemas.microsoft.com/office/drawing/2014/main" id="{E6AABA38-8AF9-440A-A2B4-B8E5F0ADF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A57E6-B20B-44AC-A039-BB2018F15558}"/>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86706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814B-1C8A-4A0B-B0EF-36F1980E7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13E34-59CC-43A3-B453-28D4A8AFCC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EB78AA-97F8-422F-9C32-55A1D6367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EE933-7EBA-4685-9D35-CAE49C1E6054}"/>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6" name="Footer Placeholder 5">
            <a:extLst>
              <a:ext uri="{FF2B5EF4-FFF2-40B4-BE49-F238E27FC236}">
                <a16:creationId xmlns:a16="http://schemas.microsoft.com/office/drawing/2014/main" id="{CA2D6CC3-73A0-4EAF-8797-DF1F3754E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379DF-1B48-4821-B6EB-5FC28F867152}"/>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108987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D4CA-265B-4BE1-B10A-F6CB8A346C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E30B4-5B76-45CE-8BA1-4FDC192A5E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D81E2-475A-49A1-97A3-D6F8ABC44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5D6376-01BD-4FE9-A915-BB4890380D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F0DE2-A2C2-4154-81DB-84812F6CE3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431E7-2315-452A-A872-86F8A88CF69B}"/>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8" name="Footer Placeholder 7">
            <a:extLst>
              <a:ext uri="{FF2B5EF4-FFF2-40B4-BE49-F238E27FC236}">
                <a16:creationId xmlns:a16="http://schemas.microsoft.com/office/drawing/2014/main" id="{BCF955DD-7FA3-4AEE-B4F5-DC4238819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5C40C-27C2-4FF4-A538-E8DD14CDB0E2}"/>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43180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7D46-8501-4B26-8D4C-5786A26F35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364B4-831C-41F6-AC7E-E53640788572}"/>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4" name="Footer Placeholder 3">
            <a:extLst>
              <a:ext uri="{FF2B5EF4-FFF2-40B4-BE49-F238E27FC236}">
                <a16:creationId xmlns:a16="http://schemas.microsoft.com/office/drawing/2014/main" id="{088FCC2F-1600-4E36-9E29-2981FB98D9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9E129F-66F7-4830-8E5F-C8958B092259}"/>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237940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C96DB-576A-4698-9624-1FAB37326BED}"/>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3" name="Footer Placeholder 2">
            <a:extLst>
              <a:ext uri="{FF2B5EF4-FFF2-40B4-BE49-F238E27FC236}">
                <a16:creationId xmlns:a16="http://schemas.microsoft.com/office/drawing/2014/main" id="{6946E71E-98CB-453C-8367-9ABA462C4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12CAC7-FBD1-4AD5-88D7-C180612919ED}"/>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114435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FD73-E5D1-4C8C-9384-45C9430A0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AB854A-176A-4FAE-A954-4E9C8CC8F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6D1F51-C519-4DF5-B9DC-471420EC7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61B8F-C4B5-4F93-AC21-7467FB62650D}"/>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6" name="Footer Placeholder 5">
            <a:extLst>
              <a:ext uri="{FF2B5EF4-FFF2-40B4-BE49-F238E27FC236}">
                <a16:creationId xmlns:a16="http://schemas.microsoft.com/office/drawing/2014/main" id="{95E9AFA3-FFBD-4E72-A8A1-05E9BF7D2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0FE7F-D315-4973-85C1-6572D2B99D89}"/>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119913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93EF-DA8C-4BA1-B457-B601AED13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F965B5-6912-44F6-BB56-9676750D9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67E44E-36B4-4A83-BDE7-DB422A421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C46DB-2AF2-4110-882E-6DDAD988AC29}"/>
              </a:ext>
            </a:extLst>
          </p:cNvPr>
          <p:cNvSpPr>
            <a:spLocks noGrp="1"/>
          </p:cNvSpPr>
          <p:nvPr>
            <p:ph type="dt" sz="half" idx="10"/>
          </p:nvPr>
        </p:nvSpPr>
        <p:spPr/>
        <p:txBody>
          <a:bodyPr/>
          <a:lstStyle/>
          <a:p>
            <a:fld id="{2A826FA2-54A9-4648-A3DD-FE844E79460B}" type="datetimeFigureOut">
              <a:rPr lang="en-US" smtClean="0"/>
              <a:t>3/4/2022</a:t>
            </a:fld>
            <a:endParaRPr lang="en-US"/>
          </a:p>
        </p:txBody>
      </p:sp>
      <p:sp>
        <p:nvSpPr>
          <p:cNvPr id="6" name="Footer Placeholder 5">
            <a:extLst>
              <a:ext uri="{FF2B5EF4-FFF2-40B4-BE49-F238E27FC236}">
                <a16:creationId xmlns:a16="http://schemas.microsoft.com/office/drawing/2014/main" id="{4F49A9CE-E713-424A-8A16-D0BE3CC1D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BF22A-2416-44BE-A0D9-FE2DF4671E08}"/>
              </a:ext>
            </a:extLst>
          </p:cNvPr>
          <p:cNvSpPr>
            <a:spLocks noGrp="1"/>
          </p:cNvSpPr>
          <p:nvPr>
            <p:ph type="sldNum" sz="quarter" idx="12"/>
          </p:nvPr>
        </p:nvSpPr>
        <p:spPr/>
        <p:txBody>
          <a:bodyPr/>
          <a:lstStyle/>
          <a:p>
            <a:fld id="{0C7042C0-0C80-464C-874F-64D1C008B3A5}" type="slidenum">
              <a:rPr lang="en-US" smtClean="0"/>
              <a:t>‹#›</a:t>
            </a:fld>
            <a:endParaRPr lang="en-US"/>
          </a:p>
        </p:txBody>
      </p:sp>
    </p:spTree>
    <p:extLst>
      <p:ext uri="{BB962C8B-B14F-4D97-AF65-F5344CB8AC3E}">
        <p14:creationId xmlns:p14="http://schemas.microsoft.com/office/powerpoint/2010/main" val="27845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178E6-C2BD-4B91-A487-2F17EEEED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D8DDC9-C3DD-40E0-9715-166878965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C9D1B-5AA6-4BDC-8AC1-FBDED7D76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26FA2-54A9-4648-A3DD-FE844E79460B}" type="datetimeFigureOut">
              <a:rPr lang="en-US" smtClean="0"/>
              <a:t>3/4/2022</a:t>
            </a:fld>
            <a:endParaRPr lang="en-US"/>
          </a:p>
        </p:txBody>
      </p:sp>
      <p:sp>
        <p:nvSpPr>
          <p:cNvPr id="5" name="Footer Placeholder 4">
            <a:extLst>
              <a:ext uri="{FF2B5EF4-FFF2-40B4-BE49-F238E27FC236}">
                <a16:creationId xmlns:a16="http://schemas.microsoft.com/office/drawing/2014/main" id="{313892B7-80B6-4474-AA8E-4277BB1B04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F293A0-0599-4491-AB34-E4CB02174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042C0-0C80-464C-874F-64D1C008B3A5}" type="slidenum">
              <a:rPr lang="en-US" smtClean="0"/>
              <a:t>‹#›</a:t>
            </a:fld>
            <a:endParaRPr lang="en-US"/>
          </a:p>
        </p:txBody>
      </p:sp>
    </p:spTree>
    <p:extLst>
      <p:ext uri="{BB962C8B-B14F-4D97-AF65-F5344CB8AC3E}">
        <p14:creationId xmlns:p14="http://schemas.microsoft.com/office/powerpoint/2010/main" val="1866057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2C58-AEB6-414B-A349-1ED45705D128}"/>
              </a:ext>
            </a:extLst>
          </p:cNvPr>
          <p:cNvSpPr>
            <a:spLocks noGrp="1"/>
          </p:cNvSpPr>
          <p:nvPr>
            <p:ph type="ctrTitle"/>
          </p:nvPr>
        </p:nvSpPr>
        <p:spPr/>
        <p:txBody>
          <a:bodyPr/>
          <a:lstStyle/>
          <a:p>
            <a:r>
              <a:rPr lang="en-US"/>
              <a:t>Movie Data Analysis</a:t>
            </a:r>
            <a:endParaRPr lang="en-US" dirty="0"/>
          </a:p>
        </p:txBody>
      </p:sp>
      <p:sp>
        <p:nvSpPr>
          <p:cNvPr id="3" name="Subtitle 2">
            <a:extLst>
              <a:ext uri="{FF2B5EF4-FFF2-40B4-BE49-F238E27FC236}">
                <a16:creationId xmlns:a16="http://schemas.microsoft.com/office/drawing/2014/main" id="{90EA24C3-14D8-4B25-87EE-09C57B98888A}"/>
              </a:ext>
            </a:extLst>
          </p:cNvPr>
          <p:cNvSpPr>
            <a:spLocks noGrp="1"/>
          </p:cNvSpPr>
          <p:nvPr>
            <p:ph type="subTitle" idx="1"/>
          </p:nvPr>
        </p:nvSpPr>
        <p:spPr>
          <a:xfrm>
            <a:off x="1524000" y="5034022"/>
            <a:ext cx="9144000" cy="1655762"/>
          </a:xfrm>
        </p:spPr>
        <p:txBody>
          <a:bodyPr>
            <a:normAutofit fontScale="85000" lnSpcReduction="20000"/>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Alexa L. Wittlieff</a:t>
            </a: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College of Science and Technology, Bellevue University</a:t>
            </a: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DSC530-T302: Data Exploration and Analysis (2223-1)</a:t>
            </a: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Dr. Neerja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Sahu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March 5, 2022</a:t>
            </a:r>
          </a:p>
          <a:p>
            <a:endParaRPr lang="en-US" dirty="0"/>
          </a:p>
        </p:txBody>
      </p:sp>
      <p:pic>
        <p:nvPicPr>
          <p:cNvPr id="4" name="Picture 3">
            <a:extLst>
              <a:ext uri="{FF2B5EF4-FFF2-40B4-BE49-F238E27FC236}">
                <a16:creationId xmlns:a16="http://schemas.microsoft.com/office/drawing/2014/main" id="{0BD04E8A-A856-4724-99E8-EBDB5501A5BD}"/>
              </a:ext>
            </a:extLst>
          </p:cNvPr>
          <p:cNvPicPr>
            <a:picLocks noChangeAspect="1"/>
          </p:cNvPicPr>
          <p:nvPr/>
        </p:nvPicPr>
        <p:blipFill>
          <a:blip r:embed="rId2"/>
          <a:stretch>
            <a:fillRect/>
          </a:stretch>
        </p:blipFill>
        <p:spPr>
          <a:xfrm>
            <a:off x="10048875" y="4714875"/>
            <a:ext cx="2143125" cy="2143125"/>
          </a:xfrm>
          <a:prstGeom prst="rect">
            <a:avLst/>
          </a:prstGeom>
        </p:spPr>
      </p:pic>
    </p:spTree>
    <p:extLst>
      <p:ext uri="{BB962C8B-B14F-4D97-AF65-F5344CB8AC3E}">
        <p14:creationId xmlns:p14="http://schemas.microsoft.com/office/powerpoint/2010/main" val="307256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71FE-BBA6-41B2-BDDD-0943A1BF791F}"/>
              </a:ext>
            </a:extLst>
          </p:cNvPr>
          <p:cNvSpPr>
            <a:spLocks noGrp="1"/>
          </p:cNvSpPr>
          <p:nvPr>
            <p:ph type="title"/>
          </p:nvPr>
        </p:nvSpPr>
        <p:spPr/>
        <p:txBody>
          <a:bodyPr/>
          <a:lstStyle/>
          <a:p>
            <a:r>
              <a:rPr lang="en-US" dirty="0"/>
              <a:t>Comparing Two Scenarios</a:t>
            </a:r>
          </a:p>
        </p:txBody>
      </p:sp>
      <p:pic>
        <p:nvPicPr>
          <p:cNvPr id="4" name="Picture 3">
            <a:extLst>
              <a:ext uri="{FF2B5EF4-FFF2-40B4-BE49-F238E27FC236}">
                <a16:creationId xmlns:a16="http://schemas.microsoft.com/office/drawing/2014/main" id="{79D66930-9354-4B11-A796-2D4B0AFCFB66}"/>
              </a:ext>
            </a:extLst>
          </p:cNvPr>
          <p:cNvPicPr>
            <a:picLocks noChangeAspect="1"/>
          </p:cNvPicPr>
          <p:nvPr/>
        </p:nvPicPr>
        <p:blipFill>
          <a:blip r:embed="rId2"/>
          <a:stretch>
            <a:fillRect/>
          </a:stretch>
        </p:blipFill>
        <p:spPr>
          <a:xfrm>
            <a:off x="10046022" y="4712022"/>
            <a:ext cx="2145978" cy="2145978"/>
          </a:xfrm>
          <a:prstGeom prst="rect">
            <a:avLst/>
          </a:prstGeom>
        </p:spPr>
      </p:pic>
      <p:sp>
        <p:nvSpPr>
          <p:cNvPr id="5" name="TextBox 4">
            <a:extLst>
              <a:ext uri="{FF2B5EF4-FFF2-40B4-BE49-F238E27FC236}">
                <a16:creationId xmlns:a16="http://schemas.microsoft.com/office/drawing/2014/main" id="{C2B6C2B4-BF21-4BD7-AEFF-832155B61E28}"/>
              </a:ext>
            </a:extLst>
          </p:cNvPr>
          <p:cNvSpPr txBox="1"/>
          <p:nvPr/>
        </p:nvSpPr>
        <p:spPr>
          <a:xfrm>
            <a:off x="983411" y="1690688"/>
            <a:ext cx="10370389" cy="1477328"/>
          </a:xfrm>
          <a:prstGeom prst="rect">
            <a:avLst/>
          </a:prstGeom>
          <a:noFill/>
        </p:spPr>
        <p:txBody>
          <a:bodyPr wrap="square" rtlCol="0">
            <a:spAutoFit/>
          </a:bodyPr>
          <a:lstStyle/>
          <a:p>
            <a:r>
              <a:rPr lang="en-US" b="0" i="0" dirty="0">
                <a:solidFill>
                  <a:srgbClr val="000000"/>
                </a:solidFill>
                <a:effectLst/>
                <a:latin typeface="Helvetica Neue"/>
              </a:rPr>
              <a:t>The probability mass function (PMF) maps the values of IMDB Rating to its probability. I broke apart the data to demonstrate the differences between "short" movies with run time lengths less than two hours or one hundred and twenty minutes and "long" movies with run time lengths greater than two hours or one hundred and twenty minutes. Based on the above PDF, longer movies tend to score better IMDB scores than shorter movies.</a:t>
            </a:r>
            <a:endParaRPr lang="en-US" dirty="0"/>
          </a:p>
        </p:txBody>
      </p:sp>
      <p:pic>
        <p:nvPicPr>
          <p:cNvPr id="7" name="Picture 6">
            <a:extLst>
              <a:ext uri="{FF2B5EF4-FFF2-40B4-BE49-F238E27FC236}">
                <a16:creationId xmlns:a16="http://schemas.microsoft.com/office/drawing/2014/main" id="{AEDA435A-3640-45C6-9FC9-3AF45DB5EEF3}"/>
              </a:ext>
            </a:extLst>
          </p:cNvPr>
          <p:cNvPicPr>
            <a:picLocks noChangeAspect="1"/>
          </p:cNvPicPr>
          <p:nvPr/>
        </p:nvPicPr>
        <p:blipFill>
          <a:blip r:embed="rId3"/>
          <a:stretch>
            <a:fillRect/>
          </a:stretch>
        </p:blipFill>
        <p:spPr>
          <a:xfrm>
            <a:off x="3461243" y="3529773"/>
            <a:ext cx="4096322" cy="2753109"/>
          </a:xfrm>
          <a:prstGeom prst="rect">
            <a:avLst/>
          </a:prstGeom>
        </p:spPr>
      </p:pic>
    </p:spTree>
    <p:extLst>
      <p:ext uri="{BB962C8B-B14F-4D97-AF65-F5344CB8AC3E}">
        <p14:creationId xmlns:p14="http://schemas.microsoft.com/office/powerpoint/2010/main" val="71655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71FE-BBA6-41B2-BDDD-0943A1BF791F}"/>
              </a:ext>
            </a:extLst>
          </p:cNvPr>
          <p:cNvSpPr>
            <a:spLocks noGrp="1"/>
          </p:cNvSpPr>
          <p:nvPr>
            <p:ph type="title"/>
          </p:nvPr>
        </p:nvSpPr>
        <p:spPr/>
        <p:txBody>
          <a:bodyPr/>
          <a:lstStyle/>
          <a:p>
            <a:r>
              <a:rPr lang="en-US" dirty="0"/>
              <a:t>CDF of One Variable</a:t>
            </a:r>
          </a:p>
        </p:txBody>
      </p:sp>
      <p:pic>
        <p:nvPicPr>
          <p:cNvPr id="4" name="Picture 3">
            <a:extLst>
              <a:ext uri="{FF2B5EF4-FFF2-40B4-BE49-F238E27FC236}">
                <a16:creationId xmlns:a16="http://schemas.microsoft.com/office/drawing/2014/main" id="{79D66930-9354-4B11-A796-2D4B0AFCFB66}"/>
              </a:ext>
            </a:extLst>
          </p:cNvPr>
          <p:cNvPicPr>
            <a:picLocks noChangeAspect="1"/>
          </p:cNvPicPr>
          <p:nvPr/>
        </p:nvPicPr>
        <p:blipFill>
          <a:blip r:embed="rId2"/>
          <a:stretch>
            <a:fillRect/>
          </a:stretch>
        </p:blipFill>
        <p:spPr>
          <a:xfrm>
            <a:off x="10046022" y="4712022"/>
            <a:ext cx="2145978" cy="2145978"/>
          </a:xfrm>
          <a:prstGeom prst="rect">
            <a:avLst/>
          </a:prstGeom>
        </p:spPr>
      </p:pic>
      <p:sp>
        <p:nvSpPr>
          <p:cNvPr id="5" name="TextBox 4">
            <a:extLst>
              <a:ext uri="{FF2B5EF4-FFF2-40B4-BE49-F238E27FC236}">
                <a16:creationId xmlns:a16="http://schemas.microsoft.com/office/drawing/2014/main" id="{C2B6C2B4-BF21-4BD7-AEFF-832155B61E28}"/>
              </a:ext>
            </a:extLst>
          </p:cNvPr>
          <p:cNvSpPr txBox="1"/>
          <p:nvPr/>
        </p:nvSpPr>
        <p:spPr>
          <a:xfrm>
            <a:off x="983411" y="1690688"/>
            <a:ext cx="10370389" cy="923330"/>
          </a:xfrm>
          <a:prstGeom prst="rect">
            <a:avLst/>
          </a:prstGeom>
          <a:noFill/>
        </p:spPr>
        <p:txBody>
          <a:bodyPr wrap="square" rtlCol="0">
            <a:spAutoFit/>
          </a:bodyPr>
          <a:lstStyle/>
          <a:p>
            <a:r>
              <a:rPr lang="en-US" b="0" i="0" dirty="0">
                <a:solidFill>
                  <a:srgbClr val="000000"/>
                </a:solidFill>
                <a:effectLst/>
                <a:latin typeface="Helvetica Neue"/>
              </a:rPr>
              <a:t>The cumulative distribution function (CDF) maps a value to its percentile rank. The </a:t>
            </a:r>
            <a:r>
              <a:rPr lang="en-US" dirty="0">
                <a:solidFill>
                  <a:srgbClr val="000000"/>
                </a:solidFill>
                <a:latin typeface="Helvetica Neue"/>
              </a:rPr>
              <a:t>below</a:t>
            </a:r>
            <a:r>
              <a:rPr lang="en-US" b="0" i="0" dirty="0">
                <a:solidFill>
                  <a:srgbClr val="000000"/>
                </a:solidFill>
                <a:effectLst/>
                <a:latin typeface="Helvetica Neue"/>
              </a:rPr>
              <a:t> CDF represents movie Meta Scores. Based on the CDF, approximately 50% of the movies on the IMDB top 1000 list score above an 80 meta score.</a:t>
            </a:r>
            <a:endParaRPr lang="en-US" dirty="0"/>
          </a:p>
        </p:txBody>
      </p:sp>
      <p:pic>
        <p:nvPicPr>
          <p:cNvPr id="6" name="Picture 5">
            <a:extLst>
              <a:ext uri="{FF2B5EF4-FFF2-40B4-BE49-F238E27FC236}">
                <a16:creationId xmlns:a16="http://schemas.microsoft.com/office/drawing/2014/main" id="{25C8E07C-C600-4E47-956C-9747DF2DAE52}"/>
              </a:ext>
            </a:extLst>
          </p:cNvPr>
          <p:cNvPicPr>
            <a:picLocks noChangeAspect="1"/>
          </p:cNvPicPr>
          <p:nvPr/>
        </p:nvPicPr>
        <p:blipFill>
          <a:blip r:embed="rId3"/>
          <a:stretch>
            <a:fillRect/>
          </a:stretch>
        </p:blipFill>
        <p:spPr>
          <a:xfrm>
            <a:off x="2564607" y="2864485"/>
            <a:ext cx="5174799" cy="3422045"/>
          </a:xfrm>
          <a:prstGeom prst="rect">
            <a:avLst/>
          </a:prstGeom>
        </p:spPr>
      </p:pic>
    </p:spTree>
    <p:extLst>
      <p:ext uri="{BB962C8B-B14F-4D97-AF65-F5344CB8AC3E}">
        <p14:creationId xmlns:p14="http://schemas.microsoft.com/office/powerpoint/2010/main" val="193166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71FE-BBA6-41B2-BDDD-0943A1BF791F}"/>
              </a:ext>
            </a:extLst>
          </p:cNvPr>
          <p:cNvSpPr>
            <a:spLocks noGrp="1"/>
          </p:cNvSpPr>
          <p:nvPr>
            <p:ph type="title"/>
          </p:nvPr>
        </p:nvSpPr>
        <p:spPr/>
        <p:txBody>
          <a:bodyPr/>
          <a:lstStyle/>
          <a:p>
            <a:r>
              <a:rPr lang="en-US" dirty="0"/>
              <a:t>Analytical Distribution</a:t>
            </a:r>
          </a:p>
        </p:txBody>
      </p:sp>
      <p:pic>
        <p:nvPicPr>
          <p:cNvPr id="4" name="Picture 3">
            <a:extLst>
              <a:ext uri="{FF2B5EF4-FFF2-40B4-BE49-F238E27FC236}">
                <a16:creationId xmlns:a16="http://schemas.microsoft.com/office/drawing/2014/main" id="{79D66930-9354-4B11-A796-2D4B0AFCFB66}"/>
              </a:ext>
            </a:extLst>
          </p:cNvPr>
          <p:cNvPicPr>
            <a:picLocks noChangeAspect="1"/>
          </p:cNvPicPr>
          <p:nvPr/>
        </p:nvPicPr>
        <p:blipFill>
          <a:blip r:embed="rId2"/>
          <a:stretch>
            <a:fillRect/>
          </a:stretch>
        </p:blipFill>
        <p:spPr>
          <a:xfrm>
            <a:off x="10046022" y="4712022"/>
            <a:ext cx="2145978" cy="2145978"/>
          </a:xfrm>
          <a:prstGeom prst="rect">
            <a:avLst/>
          </a:prstGeom>
        </p:spPr>
      </p:pic>
      <p:sp>
        <p:nvSpPr>
          <p:cNvPr id="5" name="TextBox 4">
            <a:extLst>
              <a:ext uri="{FF2B5EF4-FFF2-40B4-BE49-F238E27FC236}">
                <a16:creationId xmlns:a16="http://schemas.microsoft.com/office/drawing/2014/main" id="{C2B6C2B4-BF21-4BD7-AEFF-832155B61E28}"/>
              </a:ext>
            </a:extLst>
          </p:cNvPr>
          <p:cNvSpPr txBox="1"/>
          <p:nvPr/>
        </p:nvSpPr>
        <p:spPr>
          <a:xfrm>
            <a:off x="983411" y="1690688"/>
            <a:ext cx="10370389" cy="369332"/>
          </a:xfrm>
          <a:prstGeom prst="rect">
            <a:avLst/>
          </a:prstGeom>
          <a:noFill/>
        </p:spPr>
        <p:txBody>
          <a:bodyPr wrap="square" rtlCol="0">
            <a:spAutoFit/>
          </a:bodyPr>
          <a:lstStyle/>
          <a:p>
            <a:r>
              <a:rPr lang="en-US" b="0" i="0" dirty="0">
                <a:solidFill>
                  <a:srgbClr val="000000"/>
                </a:solidFill>
                <a:effectLst/>
                <a:latin typeface="Helvetica Neue"/>
              </a:rPr>
              <a:t>The curve matches the model near the mean and deviates in the tails.</a:t>
            </a:r>
            <a:endParaRPr lang="en-US" dirty="0"/>
          </a:p>
        </p:txBody>
      </p:sp>
      <p:pic>
        <p:nvPicPr>
          <p:cNvPr id="7" name="Picture 6">
            <a:extLst>
              <a:ext uri="{FF2B5EF4-FFF2-40B4-BE49-F238E27FC236}">
                <a16:creationId xmlns:a16="http://schemas.microsoft.com/office/drawing/2014/main" id="{EB6A574D-B8AE-4581-B632-7B09152359A8}"/>
              </a:ext>
            </a:extLst>
          </p:cNvPr>
          <p:cNvPicPr>
            <a:picLocks noChangeAspect="1"/>
          </p:cNvPicPr>
          <p:nvPr/>
        </p:nvPicPr>
        <p:blipFill>
          <a:blip r:embed="rId3"/>
          <a:stretch>
            <a:fillRect/>
          </a:stretch>
        </p:blipFill>
        <p:spPr>
          <a:xfrm>
            <a:off x="2657713" y="2346071"/>
            <a:ext cx="5295842" cy="3585238"/>
          </a:xfrm>
          <a:prstGeom prst="rect">
            <a:avLst/>
          </a:prstGeom>
        </p:spPr>
      </p:pic>
    </p:spTree>
    <p:extLst>
      <p:ext uri="{BB962C8B-B14F-4D97-AF65-F5344CB8AC3E}">
        <p14:creationId xmlns:p14="http://schemas.microsoft.com/office/powerpoint/2010/main" val="206538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71FE-BBA6-41B2-BDDD-0943A1BF791F}"/>
              </a:ext>
            </a:extLst>
          </p:cNvPr>
          <p:cNvSpPr>
            <a:spLocks noGrp="1"/>
          </p:cNvSpPr>
          <p:nvPr>
            <p:ph type="title"/>
          </p:nvPr>
        </p:nvSpPr>
        <p:spPr/>
        <p:txBody>
          <a:bodyPr/>
          <a:lstStyle/>
          <a:p>
            <a:r>
              <a:rPr lang="en-US" dirty="0"/>
              <a:t>Scatter Plots Comparing Two Variables</a:t>
            </a:r>
          </a:p>
        </p:txBody>
      </p:sp>
      <p:pic>
        <p:nvPicPr>
          <p:cNvPr id="4" name="Picture 3">
            <a:extLst>
              <a:ext uri="{FF2B5EF4-FFF2-40B4-BE49-F238E27FC236}">
                <a16:creationId xmlns:a16="http://schemas.microsoft.com/office/drawing/2014/main" id="{79D66930-9354-4B11-A796-2D4B0AFCFB66}"/>
              </a:ext>
            </a:extLst>
          </p:cNvPr>
          <p:cNvPicPr>
            <a:picLocks noChangeAspect="1"/>
          </p:cNvPicPr>
          <p:nvPr/>
        </p:nvPicPr>
        <p:blipFill>
          <a:blip r:embed="rId2"/>
          <a:stretch>
            <a:fillRect/>
          </a:stretch>
        </p:blipFill>
        <p:spPr>
          <a:xfrm>
            <a:off x="10046022" y="4712022"/>
            <a:ext cx="2145978" cy="2145978"/>
          </a:xfrm>
          <a:prstGeom prst="rect">
            <a:avLst/>
          </a:prstGeom>
        </p:spPr>
      </p:pic>
      <p:pic>
        <p:nvPicPr>
          <p:cNvPr id="6" name="Picture 5">
            <a:extLst>
              <a:ext uri="{FF2B5EF4-FFF2-40B4-BE49-F238E27FC236}">
                <a16:creationId xmlns:a16="http://schemas.microsoft.com/office/drawing/2014/main" id="{CFFAF488-7A6C-4AC9-8F7B-D3ACD27D3140}"/>
              </a:ext>
            </a:extLst>
          </p:cNvPr>
          <p:cNvPicPr>
            <a:picLocks noChangeAspect="1"/>
          </p:cNvPicPr>
          <p:nvPr/>
        </p:nvPicPr>
        <p:blipFill>
          <a:blip r:embed="rId3"/>
          <a:stretch>
            <a:fillRect/>
          </a:stretch>
        </p:blipFill>
        <p:spPr>
          <a:xfrm>
            <a:off x="838200" y="1749334"/>
            <a:ext cx="4448796" cy="2962688"/>
          </a:xfrm>
          <a:prstGeom prst="rect">
            <a:avLst/>
          </a:prstGeom>
        </p:spPr>
      </p:pic>
      <p:pic>
        <p:nvPicPr>
          <p:cNvPr id="9" name="Picture 8">
            <a:extLst>
              <a:ext uri="{FF2B5EF4-FFF2-40B4-BE49-F238E27FC236}">
                <a16:creationId xmlns:a16="http://schemas.microsoft.com/office/drawing/2014/main" id="{3222D27A-AE9E-45DD-ABF2-2EC9944123B0}"/>
              </a:ext>
            </a:extLst>
          </p:cNvPr>
          <p:cNvPicPr>
            <a:picLocks noChangeAspect="1"/>
          </p:cNvPicPr>
          <p:nvPr/>
        </p:nvPicPr>
        <p:blipFill>
          <a:blip r:embed="rId4"/>
          <a:stretch>
            <a:fillRect/>
          </a:stretch>
        </p:blipFill>
        <p:spPr>
          <a:xfrm>
            <a:off x="5614764" y="1749334"/>
            <a:ext cx="4601217" cy="2991267"/>
          </a:xfrm>
          <a:prstGeom prst="rect">
            <a:avLst/>
          </a:prstGeom>
        </p:spPr>
      </p:pic>
      <p:sp>
        <p:nvSpPr>
          <p:cNvPr id="10" name="TextBox 9">
            <a:extLst>
              <a:ext uri="{FF2B5EF4-FFF2-40B4-BE49-F238E27FC236}">
                <a16:creationId xmlns:a16="http://schemas.microsoft.com/office/drawing/2014/main" id="{153CC1FA-7221-45AB-B2CB-9263FCA1552C}"/>
              </a:ext>
            </a:extLst>
          </p:cNvPr>
          <p:cNvSpPr txBox="1"/>
          <p:nvPr/>
        </p:nvSpPr>
        <p:spPr>
          <a:xfrm>
            <a:off x="1300899" y="4901938"/>
            <a:ext cx="3572759" cy="369332"/>
          </a:xfrm>
          <a:prstGeom prst="rect">
            <a:avLst/>
          </a:prstGeom>
          <a:noFill/>
        </p:spPr>
        <p:txBody>
          <a:bodyPr wrap="square" rtlCol="0">
            <a:spAutoFit/>
          </a:bodyPr>
          <a:lstStyle/>
          <a:p>
            <a:r>
              <a:rPr lang="en-US" dirty="0" err="1"/>
              <a:t>Corr</a:t>
            </a:r>
            <a:r>
              <a:rPr lang="en-US" dirty="0"/>
              <a:t> = -0.03145</a:t>
            </a:r>
          </a:p>
        </p:txBody>
      </p:sp>
      <p:sp>
        <p:nvSpPr>
          <p:cNvPr id="11" name="TextBox 10">
            <a:extLst>
              <a:ext uri="{FF2B5EF4-FFF2-40B4-BE49-F238E27FC236}">
                <a16:creationId xmlns:a16="http://schemas.microsoft.com/office/drawing/2014/main" id="{049082DC-A284-474C-91DE-6A4ACC30417B}"/>
              </a:ext>
            </a:extLst>
          </p:cNvPr>
          <p:cNvSpPr txBox="1"/>
          <p:nvPr/>
        </p:nvSpPr>
        <p:spPr>
          <a:xfrm>
            <a:off x="6251543" y="4922363"/>
            <a:ext cx="3572759" cy="369332"/>
          </a:xfrm>
          <a:prstGeom prst="rect">
            <a:avLst/>
          </a:prstGeom>
          <a:noFill/>
        </p:spPr>
        <p:txBody>
          <a:bodyPr wrap="square" rtlCol="0">
            <a:spAutoFit/>
          </a:bodyPr>
          <a:lstStyle/>
          <a:p>
            <a:r>
              <a:rPr lang="en-US" dirty="0" err="1"/>
              <a:t>Corr</a:t>
            </a:r>
            <a:r>
              <a:rPr lang="en-US" dirty="0"/>
              <a:t> = 0.2685</a:t>
            </a:r>
          </a:p>
        </p:txBody>
      </p:sp>
    </p:spTree>
    <p:extLst>
      <p:ext uri="{BB962C8B-B14F-4D97-AF65-F5344CB8AC3E}">
        <p14:creationId xmlns:p14="http://schemas.microsoft.com/office/powerpoint/2010/main" val="270139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71FE-BBA6-41B2-BDDD-0943A1BF791F}"/>
              </a:ext>
            </a:extLst>
          </p:cNvPr>
          <p:cNvSpPr>
            <a:spLocks noGrp="1"/>
          </p:cNvSpPr>
          <p:nvPr>
            <p:ph type="title"/>
          </p:nvPr>
        </p:nvSpPr>
        <p:spPr/>
        <p:txBody>
          <a:bodyPr/>
          <a:lstStyle/>
          <a:p>
            <a:r>
              <a:rPr lang="en-US" dirty="0"/>
              <a:t>Test Hypothesis</a:t>
            </a:r>
          </a:p>
        </p:txBody>
      </p:sp>
      <p:pic>
        <p:nvPicPr>
          <p:cNvPr id="4" name="Picture 3">
            <a:extLst>
              <a:ext uri="{FF2B5EF4-FFF2-40B4-BE49-F238E27FC236}">
                <a16:creationId xmlns:a16="http://schemas.microsoft.com/office/drawing/2014/main" id="{79D66930-9354-4B11-A796-2D4B0AFCFB66}"/>
              </a:ext>
            </a:extLst>
          </p:cNvPr>
          <p:cNvPicPr>
            <a:picLocks noChangeAspect="1"/>
          </p:cNvPicPr>
          <p:nvPr/>
        </p:nvPicPr>
        <p:blipFill>
          <a:blip r:embed="rId2"/>
          <a:stretch>
            <a:fillRect/>
          </a:stretch>
        </p:blipFill>
        <p:spPr>
          <a:xfrm>
            <a:off x="10046022" y="4712022"/>
            <a:ext cx="2145978" cy="2145978"/>
          </a:xfrm>
          <a:prstGeom prst="rect">
            <a:avLst/>
          </a:prstGeom>
        </p:spPr>
      </p:pic>
      <p:pic>
        <p:nvPicPr>
          <p:cNvPr id="5" name="Picture 4">
            <a:extLst>
              <a:ext uri="{FF2B5EF4-FFF2-40B4-BE49-F238E27FC236}">
                <a16:creationId xmlns:a16="http://schemas.microsoft.com/office/drawing/2014/main" id="{3F053B19-BB5F-43F6-955D-04192D8B0F0B}"/>
              </a:ext>
            </a:extLst>
          </p:cNvPr>
          <p:cNvPicPr>
            <a:picLocks noChangeAspect="1"/>
          </p:cNvPicPr>
          <p:nvPr/>
        </p:nvPicPr>
        <p:blipFill>
          <a:blip r:embed="rId3"/>
          <a:stretch>
            <a:fillRect/>
          </a:stretch>
        </p:blipFill>
        <p:spPr>
          <a:xfrm>
            <a:off x="7450338" y="1570505"/>
            <a:ext cx="3971036" cy="2850803"/>
          </a:xfrm>
          <a:prstGeom prst="rect">
            <a:avLst/>
          </a:prstGeom>
        </p:spPr>
      </p:pic>
      <p:sp>
        <p:nvSpPr>
          <p:cNvPr id="7" name="TextBox 6">
            <a:extLst>
              <a:ext uri="{FF2B5EF4-FFF2-40B4-BE49-F238E27FC236}">
                <a16:creationId xmlns:a16="http://schemas.microsoft.com/office/drawing/2014/main" id="{F1F140AF-2A68-46CB-8398-65E6A9F541C0}"/>
              </a:ext>
            </a:extLst>
          </p:cNvPr>
          <p:cNvSpPr txBox="1"/>
          <p:nvPr/>
        </p:nvSpPr>
        <p:spPr>
          <a:xfrm>
            <a:off x="838200" y="1690688"/>
            <a:ext cx="6324995"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Testing the difference in means between two groups to see if the effects of run time and IMDB rating are statistically significant. </a:t>
            </a:r>
          </a:p>
          <a:p>
            <a:pPr marL="285750" indent="-285750">
              <a:buFont typeface="Arial" panose="020B0604020202020204" pitchFamily="34" charset="0"/>
              <a:buChar char="•"/>
            </a:pPr>
            <a:endParaRPr lang="en-US" dirty="0">
              <a:solidFill>
                <a:srgbClr val="000000"/>
              </a:solidFill>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I took the values for long movies and short movies to shuffle them. </a:t>
            </a:r>
          </a:p>
          <a:p>
            <a:pPr marL="285750" indent="-285750">
              <a:buFont typeface="Arial" panose="020B0604020202020204" pitchFamily="34" charset="0"/>
              <a:buChar char="•"/>
            </a:pPr>
            <a:endParaRPr lang="en-US" dirty="0">
              <a:solidFill>
                <a:srgbClr val="000000"/>
              </a:solidFill>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By extracting the values as NumPy arrays and passing through </a:t>
            </a:r>
            <a:r>
              <a:rPr lang="en-US" b="0" i="0" dirty="0" err="1">
                <a:solidFill>
                  <a:srgbClr val="000000"/>
                </a:solidFill>
                <a:effectLst/>
                <a:latin typeface="Helvetica Neue"/>
              </a:rPr>
              <a:t>DiffMeansPermute</a:t>
            </a:r>
            <a:r>
              <a:rPr lang="en-US" b="0" i="0" dirty="0">
                <a:solidFill>
                  <a:srgbClr val="000000"/>
                </a:solidFill>
                <a:effectLst/>
                <a:latin typeface="Helvetica Neue"/>
              </a:rPr>
              <a:t>, I calculated the p-value. </a:t>
            </a:r>
          </a:p>
          <a:p>
            <a:pPr marL="285750" indent="-285750">
              <a:buFont typeface="Arial" panose="020B0604020202020204" pitchFamily="34" charset="0"/>
              <a:buChar char="•"/>
            </a:pPr>
            <a:endParaRPr lang="en-US" dirty="0">
              <a:solidFill>
                <a:srgbClr val="000000"/>
              </a:solidFill>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The result is a p-value of 0.0, which is statistically significant.</a:t>
            </a:r>
            <a:endParaRPr lang="en-US" dirty="0"/>
          </a:p>
        </p:txBody>
      </p:sp>
    </p:spTree>
    <p:extLst>
      <p:ext uri="{BB962C8B-B14F-4D97-AF65-F5344CB8AC3E}">
        <p14:creationId xmlns:p14="http://schemas.microsoft.com/office/powerpoint/2010/main" val="180365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71FE-BBA6-41B2-BDDD-0943A1BF791F}"/>
              </a:ext>
            </a:extLst>
          </p:cNvPr>
          <p:cNvSpPr>
            <a:spLocks noGrp="1"/>
          </p:cNvSpPr>
          <p:nvPr>
            <p:ph type="title"/>
          </p:nvPr>
        </p:nvSpPr>
        <p:spPr/>
        <p:txBody>
          <a:bodyPr/>
          <a:lstStyle/>
          <a:p>
            <a:r>
              <a:rPr lang="en-US" dirty="0"/>
              <a:t>Regression Analysis</a:t>
            </a:r>
          </a:p>
        </p:txBody>
      </p:sp>
      <p:pic>
        <p:nvPicPr>
          <p:cNvPr id="4" name="Picture 3">
            <a:extLst>
              <a:ext uri="{FF2B5EF4-FFF2-40B4-BE49-F238E27FC236}">
                <a16:creationId xmlns:a16="http://schemas.microsoft.com/office/drawing/2014/main" id="{79D66930-9354-4B11-A796-2D4B0AFCFB66}"/>
              </a:ext>
            </a:extLst>
          </p:cNvPr>
          <p:cNvPicPr>
            <a:picLocks noChangeAspect="1"/>
          </p:cNvPicPr>
          <p:nvPr/>
        </p:nvPicPr>
        <p:blipFill>
          <a:blip r:embed="rId2"/>
          <a:stretch>
            <a:fillRect/>
          </a:stretch>
        </p:blipFill>
        <p:spPr>
          <a:xfrm>
            <a:off x="10046022" y="4712022"/>
            <a:ext cx="2145978" cy="2145978"/>
          </a:xfrm>
          <a:prstGeom prst="rect">
            <a:avLst/>
          </a:prstGeom>
        </p:spPr>
      </p:pic>
      <p:sp>
        <p:nvSpPr>
          <p:cNvPr id="7" name="TextBox 6">
            <a:extLst>
              <a:ext uri="{FF2B5EF4-FFF2-40B4-BE49-F238E27FC236}">
                <a16:creationId xmlns:a16="http://schemas.microsoft.com/office/drawing/2014/main" id="{F1F140AF-2A68-46CB-8398-65E6A9F541C0}"/>
              </a:ext>
            </a:extLst>
          </p:cNvPr>
          <p:cNvSpPr txBox="1"/>
          <p:nvPr/>
        </p:nvSpPr>
        <p:spPr>
          <a:xfrm>
            <a:off x="5734733" y="1418326"/>
            <a:ext cx="6324995"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Regression model created to predict Meta score with run time and IMDB Rating</a:t>
            </a:r>
          </a:p>
          <a:p>
            <a:pPr marL="285750" indent="-285750">
              <a:buFont typeface="Arial" panose="020B0604020202020204" pitchFamily="34" charset="0"/>
              <a:buChar char="•"/>
            </a:pPr>
            <a:endParaRPr lang="en-US" dirty="0">
              <a:solidFill>
                <a:srgbClr val="000000"/>
              </a:solidFill>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R squared value of 0.082 indicates that approximately eight percent of my variability can be explained by the model</a:t>
            </a:r>
            <a:endParaRPr lang="en-US" dirty="0"/>
          </a:p>
        </p:txBody>
      </p:sp>
      <p:pic>
        <p:nvPicPr>
          <p:cNvPr id="6" name="Picture 5">
            <a:extLst>
              <a:ext uri="{FF2B5EF4-FFF2-40B4-BE49-F238E27FC236}">
                <a16:creationId xmlns:a16="http://schemas.microsoft.com/office/drawing/2014/main" id="{63A997D4-78BD-44D8-80DD-9FEC01E58765}"/>
              </a:ext>
            </a:extLst>
          </p:cNvPr>
          <p:cNvPicPr>
            <a:picLocks noChangeAspect="1"/>
          </p:cNvPicPr>
          <p:nvPr/>
        </p:nvPicPr>
        <p:blipFill>
          <a:blip r:embed="rId3"/>
          <a:stretch>
            <a:fillRect/>
          </a:stretch>
        </p:blipFill>
        <p:spPr>
          <a:xfrm>
            <a:off x="1001179" y="1418326"/>
            <a:ext cx="4220164" cy="5191850"/>
          </a:xfrm>
          <a:prstGeom prst="rect">
            <a:avLst/>
          </a:prstGeom>
        </p:spPr>
      </p:pic>
    </p:spTree>
    <p:extLst>
      <p:ext uri="{BB962C8B-B14F-4D97-AF65-F5344CB8AC3E}">
        <p14:creationId xmlns:p14="http://schemas.microsoft.com/office/powerpoint/2010/main" val="138226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04E8A-A856-4724-99E8-EBDB5501A5BD}"/>
              </a:ext>
            </a:extLst>
          </p:cNvPr>
          <p:cNvPicPr>
            <a:picLocks noChangeAspect="1"/>
          </p:cNvPicPr>
          <p:nvPr/>
        </p:nvPicPr>
        <p:blipFill>
          <a:blip r:embed="rId2"/>
          <a:stretch>
            <a:fillRect/>
          </a:stretch>
        </p:blipFill>
        <p:spPr>
          <a:xfrm>
            <a:off x="10048875" y="4714875"/>
            <a:ext cx="2143125" cy="2143125"/>
          </a:xfrm>
          <a:prstGeom prst="rect">
            <a:avLst/>
          </a:prstGeom>
        </p:spPr>
      </p:pic>
      <p:sp>
        <p:nvSpPr>
          <p:cNvPr id="5" name="Title 4">
            <a:extLst>
              <a:ext uri="{FF2B5EF4-FFF2-40B4-BE49-F238E27FC236}">
                <a16:creationId xmlns:a16="http://schemas.microsoft.com/office/drawing/2014/main" id="{DCBEC2D6-0705-4F13-8859-080C32C4CAA1}"/>
              </a:ext>
            </a:extLst>
          </p:cNvPr>
          <p:cNvSpPr>
            <a:spLocks noGrp="1"/>
          </p:cNvSpPr>
          <p:nvPr>
            <p:ph type="title"/>
          </p:nvPr>
        </p:nvSpPr>
        <p:spPr/>
        <p:txBody>
          <a:bodyPr/>
          <a:lstStyle/>
          <a:p>
            <a:r>
              <a:rPr lang="en-US" dirty="0"/>
              <a:t>Conclusion</a:t>
            </a:r>
          </a:p>
        </p:txBody>
      </p:sp>
      <p:sp>
        <p:nvSpPr>
          <p:cNvPr id="7" name="TextBox 6">
            <a:extLst>
              <a:ext uri="{FF2B5EF4-FFF2-40B4-BE49-F238E27FC236}">
                <a16:creationId xmlns:a16="http://schemas.microsoft.com/office/drawing/2014/main" id="{2C7633B3-3799-4C8B-805E-437153F2982A}"/>
              </a:ext>
            </a:extLst>
          </p:cNvPr>
          <p:cNvSpPr txBox="1"/>
          <p:nvPr/>
        </p:nvSpPr>
        <p:spPr>
          <a:xfrm>
            <a:off x="838200" y="1914108"/>
            <a:ext cx="10971361" cy="2492990"/>
          </a:xfrm>
          <a:prstGeom prst="rect">
            <a:avLst/>
          </a:prstGeom>
          <a:noFill/>
        </p:spPr>
        <p:txBody>
          <a:bodyPr wrap="square">
            <a:spAutoFit/>
          </a:bodyPr>
          <a:lstStyle/>
          <a:p>
            <a:pPr marL="0" marR="0" algn="ctr">
              <a:spcBef>
                <a:spcPts val="0"/>
              </a:spcBef>
              <a:spcAft>
                <a:spcPts val="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Does movie run time impact movie performance?</a:t>
            </a:r>
          </a:p>
          <a:p>
            <a:pPr marL="0" marR="0" algn="ctr">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Based on this initial analysis, run time does appear to correlate with movie performance. </a:t>
            </a:r>
          </a:p>
          <a:p>
            <a:pPr marL="0" marR="0" algn="ctr">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However, correlation does not necessarily imply causation.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Additional analysis is recommended.</a:t>
            </a:r>
          </a:p>
        </p:txBody>
      </p:sp>
    </p:spTree>
    <p:extLst>
      <p:ext uri="{BB962C8B-B14F-4D97-AF65-F5344CB8AC3E}">
        <p14:creationId xmlns:p14="http://schemas.microsoft.com/office/powerpoint/2010/main" val="308272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04E8A-A856-4724-99E8-EBDB5501A5BD}"/>
              </a:ext>
            </a:extLst>
          </p:cNvPr>
          <p:cNvPicPr>
            <a:picLocks noChangeAspect="1"/>
          </p:cNvPicPr>
          <p:nvPr/>
        </p:nvPicPr>
        <p:blipFill>
          <a:blip r:embed="rId2"/>
          <a:stretch>
            <a:fillRect/>
          </a:stretch>
        </p:blipFill>
        <p:spPr>
          <a:xfrm>
            <a:off x="10048875" y="4714875"/>
            <a:ext cx="2143125" cy="2143125"/>
          </a:xfrm>
          <a:prstGeom prst="rect">
            <a:avLst/>
          </a:prstGeom>
        </p:spPr>
      </p:pic>
      <p:sp>
        <p:nvSpPr>
          <p:cNvPr id="5" name="Title 4">
            <a:extLst>
              <a:ext uri="{FF2B5EF4-FFF2-40B4-BE49-F238E27FC236}">
                <a16:creationId xmlns:a16="http://schemas.microsoft.com/office/drawing/2014/main" id="{DCBEC2D6-0705-4F13-8859-080C32C4CAA1}"/>
              </a:ext>
            </a:extLst>
          </p:cNvPr>
          <p:cNvSpPr>
            <a:spLocks noGrp="1"/>
          </p:cNvSpPr>
          <p:nvPr>
            <p:ph type="title"/>
          </p:nvPr>
        </p:nvSpPr>
        <p:spPr/>
        <p:txBody>
          <a:bodyPr/>
          <a:lstStyle/>
          <a:p>
            <a:r>
              <a:rPr lang="en-US" dirty="0"/>
              <a:t>Problem Statement</a:t>
            </a:r>
          </a:p>
        </p:txBody>
      </p:sp>
      <p:sp>
        <p:nvSpPr>
          <p:cNvPr id="7" name="TextBox 6">
            <a:extLst>
              <a:ext uri="{FF2B5EF4-FFF2-40B4-BE49-F238E27FC236}">
                <a16:creationId xmlns:a16="http://schemas.microsoft.com/office/drawing/2014/main" id="{2C7633B3-3799-4C8B-805E-437153F2982A}"/>
              </a:ext>
            </a:extLst>
          </p:cNvPr>
          <p:cNvSpPr txBox="1"/>
          <p:nvPr/>
        </p:nvSpPr>
        <p:spPr>
          <a:xfrm>
            <a:off x="838200" y="2879616"/>
            <a:ext cx="10971361" cy="646331"/>
          </a:xfrm>
          <a:prstGeom prst="rect">
            <a:avLst/>
          </a:prstGeom>
          <a:noFill/>
        </p:spPr>
        <p:txBody>
          <a:bodyPr wrap="square">
            <a:spAutoFit/>
          </a:bodyPr>
          <a:lstStyle/>
          <a:p>
            <a:pPr marL="0" marR="0" algn="ctr">
              <a:spcBef>
                <a:spcPts val="0"/>
              </a:spcBef>
              <a:spcAft>
                <a:spcPts val="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Does movie run time impact movie performance?</a:t>
            </a:r>
          </a:p>
        </p:txBody>
      </p:sp>
    </p:spTree>
    <p:extLst>
      <p:ext uri="{BB962C8B-B14F-4D97-AF65-F5344CB8AC3E}">
        <p14:creationId xmlns:p14="http://schemas.microsoft.com/office/powerpoint/2010/main" val="388696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04E8A-A856-4724-99E8-EBDB5501A5BD}"/>
              </a:ext>
            </a:extLst>
          </p:cNvPr>
          <p:cNvPicPr>
            <a:picLocks noChangeAspect="1"/>
          </p:cNvPicPr>
          <p:nvPr/>
        </p:nvPicPr>
        <p:blipFill>
          <a:blip r:embed="rId2"/>
          <a:stretch>
            <a:fillRect/>
          </a:stretch>
        </p:blipFill>
        <p:spPr>
          <a:xfrm>
            <a:off x="10048875" y="4714875"/>
            <a:ext cx="2143125" cy="2143125"/>
          </a:xfrm>
          <a:prstGeom prst="rect">
            <a:avLst/>
          </a:prstGeom>
        </p:spPr>
      </p:pic>
      <p:sp>
        <p:nvSpPr>
          <p:cNvPr id="5" name="Title 4">
            <a:extLst>
              <a:ext uri="{FF2B5EF4-FFF2-40B4-BE49-F238E27FC236}">
                <a16:creationId xmlns:a16="http://schemas.microsoft.com/office/drawing/2014/main" id="{DCBEC2D6-0705-4F13-8859-080C32C4CAA1}"/>
              </a:ext>
            </a:extLst>
          </p:cNvPr>
          <p:cNvSpPr>
            <a:spLocks noGrp="1"/>
          </p:cNvSpPr>
          <p:nvPr>
            <p:ph type="title"/>
          </p:nvPr>
        </p:nvSpPr>
        <p:spPr/>
        <p:txBody>
          <a:bodyPr/>
          <a:lstStyle/>
          <a:p>
            <a:r>
              <a:rPr lang="en-US" dirty="0"/>
              <a:t>Selected Variables</a:t>
            </a:r>
          </a:p>
        </p:txBody>
      </p:sp>
      <p:sp>
        <p:nvSpPr>
          <p:cNvPr id="7" name="TextBox 6">
            <a:extLst>
              <a:ext uri="{FF2B5EF4-FFF2-40B4-BE49-F238E27FC236}">
                <a16:creationId xmlns:a16="http://schemas.microsoft.com/office/drawing/2014/main" id="{2C7633B3-3799-4C8B-805E-437153F2982A}"/>
              </a:ext>
            </a:extLst>
          </p:cNvPr>
          <p:cNvSpPr txBox="1"/>
          <p:nvPr/>
        </p:nvSpPr>
        <p:spPr>
          <a:xfrm>
            <a:off x="838200" y="1819959"/>
            <a:ext cx="10971361" cy="4247317"/>
          </a:xfrm>
          <a:prstGeom prst="rect">
            <a:avLst/>
          </a:prstGeom>
          <a:noFill/>
        </p:spPr>
        <p:txBody>
          <a:bodyPr wrap="square">
            <a:spAutoFit/>
          </a:bodyPr>
          <a:lstStyle/>
          <a:p>
            <a:pPr marL="457200" marR="0" indent="-4572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Runtime</a:t>
            </a:r>
          </a:p>
          <a:p>
            <a:pPr marL="914400" lvl="1" indent="-45720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Length of the movie from start to finish in minutes</a:t>
            </a:r>
          </a:p>
          <a:p>
            <a:pPr lvl="1"/>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IMDB Rating</a:t>
            </a:r>
          </a:p>
          <a:p>
            <a:pPr marL="914400" lvl="1" indent="-45720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Rating from 1 to 10 of the film on the Internet Movie Database</a:t>
            </a:r>
          </a:p>
          <a:p>
            <a:pPr marL="914400" lvl="1" indent="-45720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Ratings calculated from votes by IMDB users, which may vote one time per registered user</a:t>
            </a:r>
          </a:p>
          <a:p>
            <a:pPr lvl="1"/>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Meta Score</a:t>
            </a:r>
          </a:p>
          <a:p>
            <a:pPr marL="914400" lvl="1" indent="-45720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Weighted average of critic and publication ratings</a:t>
            </a:r>
          </a:p>
          <a:p>
            <a:pPr lvl="1"/>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Gross Revenue</a:t>
            </a:r>
          </a:p>
          <a:p>
            <a:pPr marL="914400" lvl="1" indent="-45720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Income in dollars brought in by the movie excluding any costs</a:t>
            </a:r>
          </a:p>
          <a:p>
            <a:pPr lvl="1"/>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Released Year</a:t>
            </a:r>
          </a:p>
          <a:p>
            <a:pPr marL="914400" lvl="1" indent="-4572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Year the studio released the movie for viewing by the public</a:t>
            </a:r>
          </a:p>
        </p:txBody>
      </p:sp>
    </p:spTree>
    <p:extLst>
      <p:ext uri="{BB962C8B-B14F-4D97-AF65-F5344CB8AC3E}">
        <p14:creationId xmlns:p14="http://schemas.microsoft.com/office/powerpoint/2010/main" val="346892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04E8A-A856-4724-99E8-EBDB5501A5BD}"/>
              </a:ext>
            </a:extLst>
          </p:cNvPr>
          <p:cNvPicPr>
            <a:picLocks noChangeAspect="1"/>
          </p:cNvPicPr>
          <p:nvPr/>
        </p:nvPicPr>
        <p:blipFill>
          <a:blip r:embed="rId2"/>
          <a:stretch>
            <a:fillRect/>
          </a:stretch>
        </p:blipFill>
        <p:spPr>
          <a:xfrm>
            <a:off x="10048875" y="4714875"/>
            <a:ext cx="2143125" cy="2143125"/>
          </a:xfrm>
          <a:prstGeom prst="rect">
            <a:avLst/>
          </a:prstGeom>
        </p:spPr>
      </p:pic>
      <p:sp>
        <p:nvSpPr>
          <p:cNvPr id="5" name="Title 4">
            <a:extLst>
              <a:ext uri="{FF2B5EF4-FFF2-40B4-BE49-F238E27FC236}">
                <a16:creationId xmlns:a16="http://schemas.microsoft.com/office/drawing/2014/main" id="{DCBEC2D6-0705-4F13-8859-080C32C4CAA1}"/>
              </a:ext>
            </a:extLst>
          </p:cNvPr>
          <p:cNvSpPr>
            <a:spLocks noGrp="1"/>
          </p:cNvSpPr>
          <p:nvPr>
            <p:ph type="title"/>
          </p:nvPr>
        </p:nvSpPr>
        <p:spPr/>
        <p:txBody>
          <a:bodyPr/>
          <a:lstStyle/>
          <a:p>
            <a:r>
              <a:rPr lang="en-US" dirty="0"/>
              <a:t>Histogram - IMDB Ratings</a:t>
            </a:r>
          </a:p>
        </p:txBody>
      </p:sp>
      <p:pic>
        <p:nvPicPr>
          <p:cNvPr id="3" name="Picture 2">
            <a:extLst>
              <a:ext uri="{FF2B5EF4-FFF2-40B4-BE49-F238E27FC236}">
                <a16:creationId xmlns:a16="http://schemas.microsoft.com/office/drawing/2014/main" id="{CA122A44-CA77-4AE6-88E4-97C69B65CCDF}"/>
              </a:ext>
            </a:extLst>
          </p:cNvPr>
          <p:cNvPicPr>
            <a:picLocks noChangeAspect="1"/>
          </p:cNvPicPr>
          <p:nvPr/>
        </p:nvPicPr>
        <p:blipFill>
          <a:blip r:embed="rId3"/>
          <a:stretch>
            <a:fillRect/>
          </a:stretch>
        </p:blipFill>
        <p:spPr>
          <a:xfrm>
            <a:off x="1116120" y="1993936"/>
            <a:ext cx="4979880" cy="3188871"/>
          </a:xfrm>
          <a:prstGeom prst="rect">
            <a:avLst/>
          </a:prstGeom>
        </p:spPr>
      </p:pic>
      <p:sp>
        <p:nvSpPr>
          <p:cNvPr id="6" name="TextBox 5">
            <a:extLst>
              <a:ext uri="{FF2B5EF4-FFF2-40B4-BE49-F238E27FC236}">
                <a16:creationId xmlns:a16="http://schemas.microsoft.com/office/drawing/2014/main" id="{E10182D3-85A2-4924-8D0E-EB597AAB02E7}"/>
              </a:ext>
            </a:extLst>
          </p:cNvPr>
          <p:cNvSpPr txBox="1"/>
          <p:nvPr/>
        </p:nvSpPr>
        <p:spPr>
          <a:xfrm>
            <a:off x="6875253" y="1993936"/>
            <a:ext cx="5115464"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movies in the data set scored an IMDB Rating between 7 and 8</a:t>
            </a:r>
          </a:p>
        </p:txBody>
      </p:sp>
    </p:spTree>
    <p:extLst>
      <p:ext uri="{BB962C8B-B14F-4D97-AF65-F5344CB8AC3E}">
        <p14:creationId xmlns:p14="http://schemas.microsoft.com/office/powerpoint/2010/main" val="121620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04E8A-A856-4724-99E8-EBDB5501A5BD}"/>
              </a:ext>
            </a:extLst>
          </p:cNvPr>
          <p:cNvPicPr>
            <a:picLocks noChangeAspect="1"/>
          </p:cNvPicPr>
          <p:nvPr/>
        </p:nvPicPr>
        <p:blipFill>
          <a:blip r:embed="rId2"/>
          <a:stretch>
            <a:fillRect/>
          </a:stretch>
        </p:blipFill>
        <p:spPr>
          <a:xfrm>
            <a:off x="10048875" y="4714875"/>
            <a:ext cx="2143125" cy="2143125"/>
          </a:xfrm>
          <a:prstGeom prst="rect">
            <a:avLst/>
          </a:prstGeom>
        </p:spPr>
      </p:pic>
      <p:sp>
        <p:nvSpPr>
          <p:cNvPr id="5" name="Title 4">
            <a:extLst>
              <a:ext uri="{FF2B5EF4-FFF2-40B4-BE49-F238E27FC236}">
                <a16:creationId xmlns:a16="http://schemas.microsoft.com/office/drawing/2014/main" id="{DCBEC2D6-0705-4F13-8859-080C32C4CAA1}"/>
              </a:ext>
            </a:extLst>
          </p:cNvPr>
          <p:cNvSpPr>
            <a:spLocks noGrp="1"/>
          </p:cNvSpPr>
          <p:nvPr>
            <p:ph type="title"/>
          </p:nvPr>
        </p:nvSpPr>
        <p:spPr/>
        <p:txBody>
          <a:bodyPr/>
          <a:lstStyle/>
          <a:p>
            <a:r>
              <a:rPr lang="en-US" dirty="0"/>
              <a:t>Histogram - Meta Scores</a:t>
            </a:r>
          </a:p>
        </p:txBody>
      </p:sp>
      <p:pic>
        <p:nvPicPr>
          <p:cNvPr id="6" name="Picture 5">
            <a:extLst>
              <a:ext uri="{FF2B5EF4-FFF2-40B4-BE49-F238E27FC236}">
                <a16:creationId xmlns:a16="http://schemas.microsoft.com/office/drawing/2014/main" id="{AD6F3531-689C-472C-8D51-1717AAF2330F}"/>
              </a:ext>
            </a:extLst>
          </p:cNvPr>
          <p:cNvPicPr>
            <a:picLocks noChangeAspect="1"/>
          </p:cNvPicPr>
          <p:nvPr/>
        </p:nvPicPr>
        <p:blipFill>
          <a:blip r:embed="rId3"/>
          <a:stretch>
            <a:fillRect/>
          </a:stretch>
        </p:blipFill>
        <p:spPr>
          <a:xfrm>
            <a:off x="838200" y="2028629"/>
            <a:ext cx="5295334" cy="3391783"/>
          </a:xfrm>
          <a:prstGeom prst="rect">
            <a:avLst/>
          </a:prstGeom>
        </p:spPr>
      </p:pic>
      <p:sp>
        <p:nvSpPr>
          <p:cNvPr id="7" name="TextBox 6">
            <a:extLst>
              <a:ext uri="{FF2B5EF4-FFF2-40B4-BE49-F238E27FC236}">
                <a16:creationId xmlns:a16="http://schemas.microsoft.com/office/drawing/2014/main" id="{3C17E56E-A3D6-432B-B949-1CD578421A7C}"/>
              </a:ext>
            </a:extLst>
          </p:cNvPr>
          <p:cNvSpPr txBox="1"/>
          <p:nvPr/>
        </p:nvSpPr>
        <p:spPr>
          <a:xfrm>
            <a:off x="6875253" y="1993936"/>
            <a:ext cx="5115464"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movies in the data set scored a Meta score over 65</a:t>
            </a:r>
          </a:p>
        </p:txBody>
      </p:sp>
    </p:spTree>
    <p:extLst>
      <p:ext uri="{BB962C8B-B14F-4D97-AF65-F5344CB8AC3E}">
        <p14:creationId xmlns:p14="http://schemas.microsoft.com/office/powerpoint/2010/main" val="249621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04E8A-A856-4724-99E8-EBDB5501A5BD}"/>
              </a:ext>
            </a:extLst>
          </p:cNvPr>
          <p:cNvPicPr>
            <a:picLocks noChangeAspect="1"/>
          </p:cNvPicPr>
          <p:nvPr/>
        </p:nvPicPr>
        <p:blipFill>
          <a:blip r:embed="rId2"/>
          <a:stretch>
            <a:fillRect/>
          </a:stretch>
        </p:blipFill>
        <p:spPr>
          <a:xfrm>
            <a:off x="10048875" y="4714875"/>
            <a:ext cx="2143125" cy="2143125"/>
          </a:xfrm>
          <a:prstGeom prst="rect">
            <a:avLst/>
          </a:prstGeom>
        </p:spPr>
      </p:pic>
      <p:sp>
        <p:nvSpPr>
          <p:cNvPr id="5" name="Title 4">
            <a:extLst>
              <a:ext uri="{FF2B5EF4-FFF2-40B4-BE49-F238E27FC236}">
                <a16:creationId xmlns:a16="http://schemas.microsoft.com/office/drawing/2014/main" id="{DCBEC2D6-0705-4F13-8859-080C32C4CAA1}"/>
              </a:ext>
            </a:extLst>
          </p:cNvPr>
          <p:cNvSpPr>
            <a:spLocks noGrp="1"/>
          </p:cNvSpPr>
          <p:nvPr>
            <p:ph type="title"/>
          </p:nvPr>
        </p:nvSpPr>
        <p:spPr/>
        <p:txBody>
          <a:bodyPr/>
          <a:lstStyle/>
          <a:p>
            <a:r>
              <a:rPr lang="en-US" dirty="0"/>
              <a:t>Histogram – Run Times</a:t>
            </a:r>
          </a:p>
        </p:txBody>
      </p:sp>
      <p:pic>
        <p:nvPicPr>
          <p:cNvPr id="3" name="Picture 2">
            <a:extLst>
              <a:ext uri="{FF2B5EF4-FFF2-40B4-BE49-F238E27FC236}">
                <a16:creationId xmlns:a16="http://schemas.microsoft.com/office/drawing/2014/main" id="{176FC6EA-5714-45B9-A72B-844EBE0CC8BD}"/>
              </a:ext>
            </a:extLst>
          </p:cNvPr>
          <p:cNvPicPr>
            <a:picLocks noChangeAspect="1"/>
          </p:cNvPicPr>
          <p:nvPr/>
        </p:nvPicPr>
        <p:blipFill>
          <a:blip r:embed="rId3"/>
          <a:stretch>
            <a:fillRect/>
          </a:stretch>
        </p:blipFill>
        <p:spPr>
          <a:xfrm>
            <a:off x="772128" y="2019102"/>
            <a:ext cx="5817207" cy="3878139"/>
          </a:xfrm>
          <a:prstGeom prst="rect">
            <a:avLst/>
          </a:prstGeom>
        </p:spPr>
      </p:pic>
      <p:sp>
        <p:nvSpPr>
          <p:cNvPr id="7" name="TextBox 6">
            <a:extLst>
              <a:ext uri="{FF2B5EF4-FFF2-40B4-BE49-F238E27FC236}">
                <a16:creationId xmlns:a16="http://schemas.microsoft.com/office/drawing/2014/main" id="{F8E91CA1-F269-4886-9209-CE7B5EC6E248}"/>
              </a:ext>
            </a:extLst>
          </p:cNvPr>
          <p:cNvSpPr txBox="1"/>
          <p:nvPr/>
        </p:nvSpPr>
        <p:spPr>
          <a:xfrm>
            <a:off x="6875253" y="1993936"/>
            <a:ext cx="511546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 couple of outliers for run time values</a:t>
            </a:r>
          </a:p>
          <a:p>
            <a:pPr marL="285750" indent="-285750">
              <a:buFont typeface="Arial" panose="020B0604020202020204" pitchFamily="34" charset="0"/>
              <a:buChar char="•"/>
            </a:pPr>
            <a:r>
              <a:rPr lang="en-US" dirty="0"/>
              <a:t>Outliers still included for analysis</a:t>
            </a:r>
          </a:p>
        </p:txBody>
      </p:sp>
    </p:spTree>
    <p:extLst>
      <p:ext uri="{BB962C8B-B14F-4D97-AF65-F5344CB8AC3E}">
        <p14:creationId xmlns:p14="http://schemas.microsoft.com/office/powerpoint/2010/main" val="93995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04E8A-A856-4724-99E8-EBDB5501A5BD}"/>
              </a:ext>
            </a:extLst>
          </p:cNvPr>
          <p:cNvPicPr>
            <a:picLocks noChangeAspect="1"/>
          </p:cNvPicPr>
          <p:nvPr/>
        </p:nvPicPr>
        <p:blipFill>
          <a:blip r:embed="rId2"/>
          <a:stretch>
            <a:fillRect/>
          </a:stretch>
        </p:blipFill>
        <p:spPr>
          <a:xfrm>
            <a:off x="10048875" y="4714875"/>
            <a:ext cx="2143125" cy="2143125"/>
          </a:xfrm>
          <a:prstGeom prst="rect">
            <a:avLst/>
          </a:prstGeom>
        </p:spPr>
      </p:pic>
      <p:sp>
        <p:nvSpPr>
          <p:cNvPr id="5" name="Title 4">
            <a:extLst>
              <a:ext uri="{FF2B5EF4-FFF2-40B4-BE49-F238E27FC236}">
                <a16:creationId xmlns:a16="http://schemas.microsoft.com/office/drawing/2014/main" id="{DCBEC2D6-0705-4F13-8859-080C32C4CAA1}"/>
              </a:ext>
            </a:extLst>
          </p:cNvPr>
          <p:cNvSpPr>
            <a:spLocks noGrp="1"/>
          </p:cNvSpPr>
          <p:nvPr>
            <p:ph type="title"/>
          </p:nvPr>
        </p:nvSpPr>
        <p:spPr/>
        <p:txBody>
          <a:bodyPr/>
          <a:lstStyle/>
          <a:p>
            <a:r>
              <a:rPr lang="en-US" dirty="0"/>
              <a:t>Histogram – Gross Revenue</a:t>
            </a:r>
          </a:p>
        </p:txBody>
      </p:sp>
      <p:pic>
        <p:nvPicPr>
          <p:cNvPr id="6" name="Picture 5">
            <a:extLst>
              <a:ext uri="{FF2B5EF4-FFF2-40B4-BE49-F238E27FC236}">
                <a16:creationId xmlns:a16="http://schemas.microsoft.com/office/drawing/2014/main" id="{B3D88101-039F-49F3-A1D8-7F040C2F7192}"/>
              </a:ext>
            </a:extLst>
          </p:cNvPr>
          <p:cNvPicPr>
            <a:picLocks noChangeAspect="1"/>
          </p:cNvPicPr>
          <p:nvPr/>
        </p:nvPicPr>
        <p:blipFill>
          <a:blip r:embed="rId3"/>
          <a:stretch>
            <a:fillRect/>
          </a:stretch>
        </p:blipFill>
        <p:spPr>
          <a:xfrm>
            <a:off x="838200" y="1690688"/>
            <a:ext cx="6018016" cy="3927687"/>
          </a:xfrm>
          <a:prstGeom prst="rect">
            <a:avLst/>
          </a:prstGeom>
        </p:spPr>
      </p:pic>
      <p:sp>
        <p:nvSpPr>
          <p:cNvPr id="7" name="TextBox 6">
            <a:extLst>
              <a:ext uri="{FF2B5EF4-FFF2-40B4-BE49-F238E27FC236}">
                <a16:creationId xmlns:a16="http://schemas.microsoft.com/office/drawing/2014/main" id="{86740E3F-7544-4634-B6AC-6155C376E1FF}"/>
              </a:ext>
            </a:extLst>
          </p:cNvPr>
          <p:cNvSpPr txBox="1"/>
          <p:nvPr/>
        </p:nvSpPr>
        <p:spPr>
          <a:xfrm>
            <a:off x="6875253" y="1993936"/>
            <a:ext cx="511546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 few outliers for gross revenue</a:t>
            </a:r>
          </a:p>
          <a:p>
            <a:pPr marL="285750" indent="-285750">
              <a:buFont typeface="Arial" panose="020B0604020202020204" pitchFamily="34" charset="0"/>
              <a:buChar char="•"/>
            </a:pPr>
            <a:r>
              <a:rPr lang="en-US" dirty="0"/>
              <a:t>Outliers still included for analysis</a:t>
            </a:r>
          </a:p>
        </p:txBody>
      </p:sp>
    </p:spTree>
    <p:extLst>
      <p:ext uri="{BB962C8B-B14F-4D97-AF65-F5344CB8AC3E}">
        <p14:creationId xmlns:p14="http://schemas.microsoft.com/office/powerpoint/2010/main" val="328688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04E8A-A856-4724-99E8-EBDB5501A5BD}"/>
              </a:ext>
            </a:extLst>
          </p:cNvPr>
          <p:cNvPicPr>
            <a:picLocks noChangeAspect="1"/>
          </p:cNvPicPr>
          <p:nvPr/>
        </p:nvPicPr>
        <p:blipFill>
          <a:blip r:embed="rId2"/>
          <a:stretch>
            <a:fillRect/>
          </a:stretch>
        </p:blipFill>
        <p:spPr>
          <a:xfrm>
            <a:off x="10048875" y="4714875"/>
            <a:ext cx="2143125" cy="2143125"/>
          </a:xfrm>
          <a:prstGeom prst="rect">
            <a:avLst/>
          </a:prstGeom>
        </p:spPr>
      </p:pic>
      <p:sp>
        <p:nvSpPr>
          <p:cNvPr id="5" name="Title 4">
            <a:extLst>
              <a:ext uri="{FF2B5EF4-FFF2-40B4-BE49-F238E27FC236}">
                <a16:creationId xmlns:a16="http://schemas.microsoft.com/office/drawing/2014/main" id="{DCBEC2D6-0705-4F13-8859-080C32C4CAA1}"/>
              </a:ext>
            </a:extLst>
          </p:cNvPr>
          <p:cNvSpPr>
            <a:spLocks noGrp="1"/>
          </p:cNvSpPr>
          <p:nvPr>
            <p:ph type="title"/>
          </p:nvPr>
        </p:nvSpPr>
        <p:spPr/>
        <p:txBody>
          <a:bodyPr/>
          <a:lstStyle/>
          <a:p>
            <a:r>
              <a:rPr lang="en-US" dirty="0"/>
              <a:t>Histogram – Released Year</a:t>
            </a:r>
          </a:p>
        </p:txBody>
      </p:sp>
      <p:pic>
        <p:nvPicPr>
          <p:cNvPr id="3" name="Picture 2">
            <a:extLst>
              <a:ext uri="{FF2B5EF4-FFF2-40B4-BE49-F238E27FC236}">
                <a16:creationId xmlns:a16="http://schemas.microsoft.com/office/drawing/2014/main" id="{071C13E5-0872-45F6-9BB7-75C369897E18}"/>
              </a:ext>
            </a:extLst>
          </p:cNvPr>
          <p:cNvPicPr>
            <a:picLocks noChangeAspect="1"/>
          </p:cNvPicPr>
          <p:nvPr/>
        </p:nvPicPr>
        <p:blipFill>
          <a:blip r:embed="rId3"/>
          <a:stretch>
            <a:fillRect/>
          </a:stretch>
        </p:blipFill>
        <p:spPr>
          <a:xfrm>
            <a:off x="838200" y="1780902"/>
            <a:ext cx="6117591" cy="4007156"/>
          </a:xfrm>
          <a:prstGeom prst="rect">
            <a:avLst/>
          </a:prstGeom>
        </p:spPr>
      </p:pic>
      <p:sp>
        <p:nvSpPr>
          <p:cNvPr id="7" name="TextBox 6">
            <a:extLst>
              <a:ext uri="{FF2B5EF4-FFF2-40B4-BE49-F238E27FC236}">
                <a16:creationId xmlns:a16="http://schemas.microsoft.com/office/drawing/2014/main" id="{32328FAE-4548-4F80-B0FB-F7C7640E56BA}"/>
              </a:ext>
            </a:extLst>
          </p:cNvPr>
          <p:cNvSpPr txBox="1"/>
          <p:nvPr/>
        </p:nvSpPr>
        <p:spPr>
          <a:xfrm>
            <a:off x="6875253" y="1993936"/>
            <a:ext cx="5115464"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Movie releases experienced an uptick starting in the 1990s</a:t>
            </a:r>
          </a:p>
        </p:txBody>
      </p:sp>
    </p:spTree>
    <p:extLst>
      <p:ext uri="{BB962C8B-B14F-4D97-AF65-F5344CB8AC3E}">
        <p14:creationId xmlns:p14="http://schemas.microsoft.com/office/powerpoint/2010/main" val="257985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71FE-BBA6-41B2-BDDD-0943A1BF791F}"/>
              </a:ext>
            </a:extLst>
          </p:cNvPr>
          <p:cNvSpPr>
            <a:spLocks noGrp="1"/>
          </p:cNvSpPr>
          <p:nvPr>
            <p:ph type="title"/>
          </p:nvPr>
        </p:nvSpPr>
        <p:spPr/>
        <p:txBody>
          <a:bodyPr/>
          <a:lstStyle/>
          <a:p>
            <a:r>
              <a:rPr lang="en-US" dirty="0"/>
              <a:t>Descriptive Statistics</a:t>
            </a:r>
          </a:p>
        </p:txBody>
      </p:sp>
      <p:graphicFrame>
        <p:nvGraphicFramePr>
          <p:cNvPr id="3" name="Table 3">
            <a:extLst>
              <a:ext uri="{FF2B5EF4-FFF2-40B4-BE49-F238E27FC236}">
                <a16:creationId xmlns:a16="http://schemas.microsoft.com/office/drawing/2014/main" id="{A31FEE25-74E5-48DC-9DE6-AEC99A31D8A9}"/>
              </a:ext>
            </a:extLst>
          </p:cNvPr>
          <p:cNvGraphicFramePr>
            <a:graphicFrameLocks noGrp="1"/>
          </p:cNvGraphicFramePr>
          <p:nvPr>
            <p:extLst>
              <p:ext uri="{D42A27DB-BD31-4B8C-83A1-F6EECF244321}">
                <p14:modId xmlns:p14="http://schemas.microsoft.com/office/powerpoint/2010/main" val="3465015034"/>
              </p:ext>
            </p:extLst>
          </p:nvPr>
        </p:nvGraphicFramePr>
        <p:xfrm>
          <a:off x="945071" y="2591597"/>
          <a:ext cx="9924210" cy="1483360"/>
        </p:xfrm>
        <a:graphic>
          <a:graphicData uri="http://schemas.openxmlformats.org/drawingml/2006/table">
            <a:tbl>
              <a:tblPr firstRow="1" bandRow="1">
                <a:tableStyleId>{5C22544A-7EE6-4342-B048-85BDC9FD1C3A}</a:tableStyleId>
              </a:tblPr>
              <a:tblGrid>
                <a:gridCol w="1654035">
                  <a:extLst>
                    <a:ext uri="{9D8B030D-6E8A-4147-A177-3AD203B41FA5}">
                      <a16:colId xmlns:a16="http://schemas.microsoft.com/office/drawing/2014/main" val="257813703"/>
                    </a:ext>
                  </a:extLst>
                </a:gridCol>
                <a:gridCol w="1654035">
                  <a:extLst>
                    <a:ext uri="{9D8B030D-6E8A-4147-A177-3AD203B41FA5}">
                      <a16:colId xmlns:a16="http://schemas.microsoft.com/office/drawing/2014/main" val="4120693713"/>
                    </a:ext>
                  </a:extLst>
                </a:gridCol>
                <a:gridCol w="1654035">
                  <a:extLst>
                    <a:ext uri="{9D8B030D-6E8A-4147-A177-3AD203B41FA5}">
                      <a16:colId xmlns:a16="http://schemas.microsoft.com/office/drawing/2014/main" val="1650099350"/>
                    </a:ext>
                  </a:extLst>
                </a:gridCol>
                <a:gridCol w="1654035">
                  <a:extLst>
                    <a:ext uri="{9D8B030D-6E8A-4147-A177-3AD203B41FA5}">
                      <a16:colId xmlns:a16="http://schemas.microsoft.com/office/drawing/2014/main" val="3902710781"/>
                    </a:ext>
                  </a:extLst>
                </a:gridCol>
                <a:gridCol w="1654035">
                  <a:extLst>
                    <a:ext uri="{9D8B030D-6E8A-4147-A177-3AD203B41FA5}">
                      <a16:colId xmlns:a16="http://schemas.microsoft.com/office/drawing/2014/main" val="3654230238"/>
                    </a:ext>
                  </a:extLst>
                </a:gridCol>
                <a:gridCol w="1654035">
                  <a:extLst>
                    <a:ext uri="{9D8B030D-6E8A-4147-A177-3AD203B41FA5}">
                      <a16:colId xmlns:a16="http://schemas.microsoft.com/office/drawing/2014/main" val="1562890133"/>
                    </a:ext>
                  </a:extLst>
                </a:gridCol>
              </a:tblGrid>
              <a:tr h="370840">
                <a:tc>
                  <a:txBody>
                    <a:bodyPr/>
                    <a:lstStyle/>
                    <a:p>
                      <a:r>
                        <a:rPr lang="en-US" dirty="0"/>
                        <a:t>Statistic</a:t>
                      </a:r>
                    </a:p>
                  </a:txBody>
                  <a:tcPr/>
                </a:tc>
                <a:tc>
                  <a:txBody>
                    <a:bodyPr/>
                    <a:lstStyle/>
                    <a:p>
                      <a:r>
                        <a:rPr lang="en-US" dirty="0" err="1"/>
                        <a:t>Released_Year</a:t>
                      </a:r>
                      <a:endParaRPr lang="en-US" dirty="0"/>
                    </a:p>
                  </a:txBody>
                  <a:tcPr/>
                </a:tc>
                <a:tc>
                  <a:txBody>
                    <a:bodyPr/>
                    <a:lstStyle/>
                    <a:p>
                      <a:r>
                        <a:rPr lang="en-US" dirty="0"/>
                        <a:t>Runtime</a:t>
                      </a:r>
                    </a:p>
                  </a:txBody>
                  <a:tcPr/>
                </a:tc>
                <a:tc>
                  <a:txBody>
                    <a:bodyPr/>
                    <a:lstStyle/>
                    <a:p>
                      <a:r>
                        <a:rPr lang="en-US" dirty="0" err="1"/>
                        <a:t>IMDB_Rating</a:t>
                      </a:r>
                      <a:endParaRPr lang="en-US" dirty="0"/>
                    </a:p>
                  </a:txBody>
                  <a:tcPr/>
                </a:tc>
                <a:tc>
                  <a:txBody>
                    <a:bodyPr/>
                    <a:lstStyle/>
                    <a:p>
                      <a:r>
                        <a:rPr lang="en-US" dirty="0" err="1"/>
                        <a:t>Meta_Score</a:t>
                      </a:r>
                      <a:endParaRPr lang="en-US" dirty="0"/>
                    </a:p>
                  </a:txBody>
                  <a:tcPr/>
                </a:tc>
                <a:tc>
                  <a:txBody>
                    <a:bodyPr/>
                    <a:lstStyle/>
                    <a:p>
                      <a:r>
                        <a:rPr lang="en-US" dirty="0"/>
                        <a:t>Gross Revenue</a:t>
                      </a:r>
                    </a:p>
                  </a:txBody>
                  <a:tcPr/>
                </a:tc>
                <a:extLst>
                  <a:ext uri="{0D108BD9-81ED-4DB2-BD59-A6C34878D82A}">
                    <a16:rowId xmlns:a16="http://schemas.microsoft.com/office/drawing/2014/main" val="3641449467"/>
                  </a:ext>
                </a:extLst>
              </a:tr>
              <a:tr h="370840">
                <a:tc>
                  <a:txBody>
                    <a:bodyPr/>
                    <a:lstStyle/>
                    <a:p>
                      <a:r>
                        <a:rPr lang="en-US" dirty="0"/>
                        <a:t>Mean</a:t>
                      </a:r>
                    </a:p>
                  </a:txBody>
                  <a:tcPr/>
                </a:tc>
                <a:tc>
                  <a:txBody>
                    <a:bodyPr/>
                    <a:lstStyle/>
                    <a:p>
                      <a:r>
                        <a:rPr lang="en-US" dirty="0"/>
                        <a:t>1991</a:t>
                      </a:r>
                    </a:p>
                  </a:txBody>
                  <a:tcPr/>
                </a:tc>
                <a:tc>
                  <a:txBody>
                    <a:bodyPr/>
                    <a:lstStyle/>
                    <a:p>
                      <a:r>
                        <a:rPr lang="en-US" dirty="0"/>
                        <a:t>122.89100</a:t>
                      </a:r>
                    </a:p>
                  </a:txBody>
                  <a:tcPr/>
                </a:tc>
                <a:tc>
                  <a:txBody>
                    <a:bodyPr/>
                    <a:lstStyle/>
                    <a:p>
                      <a:r>
                        <a:rPr lang="en-US" dirty="0"/>
                        <a:t>7.94930</a:t>
                      </a:r>
                    </a:p>
                  </a:txBody>
                  <a:tcPr/>
                </a:tc>
                <a:tc>
                  <a:txBody>
                    <a:bodyPr/>
                    <a:lstStyle/>
                    <a:p>
                      <a:r>
                        <a:rPr lang="en-US" dirty="0"/>
                        <a:t>77.97153</a:t>
                      </a:r>
                    </a:p>
                  </a:txBody>
                  <a:tcPr/>
                </a:tc>
                <a:tc>
                  <a:txBody>
                    <a:bodyPr/>
                    <a:lstStyle/>
                    <a:p>
                      <a:r>
                        <a:rPr lang="en-US" dirty="0"/>
                        <a:t>68034750.87</a:t>
                      </a:r>
                    </a:p>
                  </a:txBody>
                  <a:tcPr/>
                </a:tc>
                <a:extLst>
                  <a:ext uri="{0D108BD9-81ED-4DB2-BD59-A6C34878D82A}">
                    <a16:rowId xmlns:a16="http://schemas.microsoft.com/office/drawing/2014/main" val="1800032725"/>
                  </a:ext>
                </a:extLst>
              </a:tr>
              <a:tr h="370840">
                <a:tc>
                  <a:txBody>
                    <a:bodyPr/>
                    <a:lstStyle/>
                    <a:p>
                      <a:r>
                        <a:rPr lang="en-US" dirty="0"/>
                        <a:t>Mode</a:t>
                      </a:r>
                    </a:p>
                  </a:txBody>
                  <a:tcPr/>
                </a:tc>
                <a:tc>
                  <a:txBody>
                    <a:bodyPr/>
                    <a:lstStyle/>
                    <a:p>
                      <a:r>
                        <a:rPr lang="en-US" dirty="0"/>
                        <a:t>2014</a:t>
                      </a:r>
                    </a:p>
                  </a:txBody>
                  <a:tcPr/>
                </a:tc>
                <a:tc>
                  <a:txBody>
                    <a:bodyPr/>
                    <a:lstStyle/>
                    <a:p>
                      <a:r>
                        <a:rPr lang="en-US" dirty="0"/>
                        <a:t>100</a:t>
                      </a:r>
                    </a:p>
                  </a:txBody>
                  <a:tcPr/>
                </a:tc>
                <a:tc>
                  <a:txBody>
                    <a:bodyPr/>
                    <a:lstStyle/>
                    <a:p>
                      <a:r>
                        <a:rPr lang="en-US" dirty="0"/>
                        <a:t>7.7</a:t>
                      </a:r>
                    </a:p>
                  </a:txBody>
                  <a:tcPr/>
                </a:tc>
                <a:tc>
                  <a:txBody>
                    <a:bodyPr/>
                    <a:lstStyle/>
                    <a:p>
                      <a:r>
                        <a:rPr lang="en-US" dirty="0"/>
                        <a:t>76.0</a:t>
                      </a:r>
                    </a:p>
                  </a:txBody>
                  <a:tcPr/>
                </a:tc>
                <a:tc>
                  <a:txBody>
                    <a:bodyPr/>
                    <a:lstStyle/>
                    <a:p>
                      <a:r>
                        <a:rPr lang="en-US" dirty="0"/>
                        <a:t>4360000</a:t>
                      </a:r>
                    </a:p>
                  </a:txBody>
                  <a:tcPr/>
                </a:tc>
                <a:extLst>
                  <a:ext uri="{0D108BD9-81ED-4DB2-BD59-A6C34878D82A}">
                    <a16:rowId xmlns:a16="http://schemas.microsoft.com/office/drawing/2014/main" val="4053159571"/>
                  </a:ext>
                </a:extLst>
              </a:tr>
              <a:tr h="370840">
                <a:tc>
                  <a:txBody>
                    <a:bodyPr/>
                    <a:lstStyle/>
                    <a:p>
                      <a:r>
                        <a:rPr lang="en-US" dirty="0"/>
                        <a:t>STD</a:t>
                      </a:r>
                    </a:p>
                  </a:txBody>
                  <a:tcPr/>
                </a:tc>
                <a:tc>
                  <a:txBody>
                    <a:bodyPr/>
                    <a:lstStyle/>
                    <a:p>
                      <a:r>
                        <a:rPr lang="en-US" dirty="0"/>
                        <a:t>23.285669</a:t>
                      </a:r>
                    </a:p>
                  </a:txBody>
                  <a:tcPr/>
                </a:tc>
                <a:tc>
                  <a:txBody>
                    <a:bodyPr/>
                    <a:lstStyle/>
                    <a:p>
                      <a:r>
                        <a:rPr lang="en-US" dirty="0"/>
                        <a:t>28.093671</a:t>
                      </a:r>
                    </a:p>
                  </a:txBody>
                  <a:tcPr/>
                </a:tc>
                <a:tc>
                  <a:txBody>
                    <a:bodyPr/>
                    <a:lstStyle/>
                    <a:p>
                      <a:r>
                        <a:rPr lang="en-US" dirty="0"/>
                        <a:t>0.275491</a:t>
                      </a:r>
                    </a:p>
                  </a:txBody>
                  <a:tcPr/>
                </a:tc>
                <a:tc>
                  <a:txBody>
                    <a:bodyPr/>
                    <a:lstStyle/>
                    <a:p>
                      <a:r>
                        <a:rPr lang="en-US" dirty="0"/>
                        <a:t>12.376099</a:t>
                      </a:r>
                    </a:p>
                  </a:txBody>
                  <a:tcPr/>
                </a:tc>
                <a:tc>
                  <a:txBody>
                    <a:bodyPr/>
                    <a:lstStyle/>
                    <a:p>
                      <a:r>
                        <a:rPr lang="en-US" dirty="0"/>
                        <a:t>109750043.19</a:t>
                      </a:r>
                    </a:p>
                  </a:txBody>
                  <a:tcPr/>
                </a:tc>
                <a:extLst>
                  <a:ext uri="{0D108BD9-81ED-4DB2-BD59-A6C34878D82A}">
                    <a16:rowId xmlns:a16="http://schemas.microsoft.com/office/drawing/2014/main" val="4070454907"/>
                  </a:ext>
                </a:extLst>
              </a:tr>
            </a:tbl>
          </a:graphicData>
        </a:graphic>
      </p:graphicFrame>
      <p:pic>
        <p:nvPicPr>
          <p:cNvPr id="4" name="Picture 3">
            <a:extLst>
              <a:ext uri="{FF2B5EF4-FFF2-40B4-BE49-F238E27FC236}">
                <a16:creationId xmlns:a16="http://schemas.microsoft.com/office/drawing/2014/main" id="{79D66930-9354-4B11-A796-2D4B0AFCFB66}"/>
              </a:ext>
            </a:extLst>
          </p:cNvPr>
          <p:cNvPicPr>
            <a:picLocks noChangeAspect="1"/>
          </p:cNvPicPr>
          <p:nvPr/>
        </p:nvPicPr>
        <p:blipFill>
          <a:blip r:embed="rId2"/>
          <a:stretch>
            <a:fillRect/>
          </a:stretch>
        </p:blipFill>
        <p:spPr>
          <a:xfrm>
            <a:off x="10046022" y="4712022"/>
            <a:ext cx="2145978" cy="2145978"/>
          </a:xfrm>
          <a:prstGeom prst="rect">
            <a:avLst/>
          </a:prstGeom>
        </p:spPr>
      </p:pic>
    </p:spTree>
    <p:extLst>
      <p:ext uri="{BB962C8B-B14F-4D97-AF65-F5344CB8AC3E}">
        <p14:creationId xmlns:p14="http://schemas.microsoft.com/office/powerpoint/2010/main" val="2485805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552</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vt:lpstr>
      <vt:lpstr>Office Theme</vt:lpstr>
      <vt:lpstr>Movie Data Analysis</vt:lpstr>
      <vt:lpstr>Problem Statement</vt:lpstr>
      <vt:lpstr>Selected Variables</vt:lpstr>
      <vt:lpstr>Histogram - IMDB Ratings</vt:lpstr>
      <vt:lpstr>Histogram - Meta Scores</vt:lpstr>
      <vt:lpstr>Histogram – Run Times</vt:lpstr>
      <vt:lpstr>Histogram – Gross Revenue</vt:lpstr>
      <vt:lpstr>Histogram – Released Year</vt:lpstr>
      <vt:lpstr>Descriptive Statistics</vt:lpstr>
      <vt:lpstr>Comparing Two Scenarios</vt:lpstr>
      <vt:lpstr>CDF of One Variable</vt:lpstr>
      <vt:lpstr>Analytical Distribution</vt:lpstr>
      <vt:lpstr>Scatter Plots Comparing Two Variables</vt:lpstr>
      <vt:lpstr>Test Hypothesis</vt:lpstr>
      <vt:lpstr>Regression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 Analysis</dc:title>
  <dc:creator>Alexa Wittlieff</dc:creator>
  <cp:lastModifiedBy>Alexa Wittlieff</cp:lastModifiedBy>
  <cp:revision>16</cp:revision>
  <dcterms:created xsi:type="dcterms:W3CDTF">2022-03-04T22:24:58Z</dcterms:created>
  <dcterms:modified xsi:type="dcterms:W3CDTF">2022-03-05T01:08:41Z</dcterms:modified>
</cp:coreProperties>
</file>