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69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59" r:id="rId13"/>
    <p:sldId id="260" r:id="rId14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1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s-MX"/>
        </a:p>
      </dgm:t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MX" noProof="0" dirty="0"/>
            <a:t>SQL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MX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MX" noProof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MX" noProof="0" dirty="0"/>
            <a:t>Python/</a:t>
          </a:r>
        </a:p>
        <a:p>
          <a:pPr rtl="0"/>
          <a:r>
            <a:rPr lang="es-MX" noProof="0" dirty="0"/>
            <a:t>Pandas/</a:t>
          </a:r>
        </a:p>
        <a:p>
          <a:pPr rtl="0"/>
          <a:r>
            <a:rPr lang="es-MX" noProof="0" dirty="0" err="1"/>
            <a:t>Sktlearn</a:t>
          </a:r>
          <a:endParaRPr lang="es-MX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MX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MX" noProof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MX" noProof="0" dirty="0"/>
            <a:t>JS</a:t>
          </a:r>
        </a:p>
        <a:p>
          <a:pPr rtl="0"/>
          <a:r>
            <a:rPr lang="es-MX" noProof="0" dirty="0"/>
            <a:t>CSS</a:t>
          </a:r>
        </a:p>
        <a:p>
          <a:pPr rtl="0"/>
          <a:r>
            <a:rPr lang="es-MX" noProof="0" dirty="0"/>
            <a:t>HTML</a:t>
          </a: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MX" noProof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MX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-365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60249" custLinFactNeighborX="6871" custLinFactNeighborY="-12798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29522" custLinFactNeighborX="-100000" custLinFactNeighborY="399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ntario con relleno sólid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ScaleX="57185" custLinFactNeighborX="-60044" custLinFactNeighborY="-1378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-1466" custLinFactNeighborY="4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n tendencia alcista con relleno sólido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X="4057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1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1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1"/>
    <dgm:cxn modelId="{6E31C6AB-C9E6-448F-A8CC-566A63619D4D}" type="presOf" srcId="{76CC3289-2662-43F0-A3C6-BA04A135F08C}" destId="{133097FC-B1F8-4953-B0AB-E8E73D968D1C}" srcOrd="0" destOrd="0" presId="urn:microsoft.com/office/officeart/2018/2/layout/IconLabelList#1"/>
    <dgm:cxn modelId="{2AD6E781-3ED2-484E-B438-73386D2C583D}" type="presParOf" srcId="{8994D886-A75F-411A-A9D7-D31991FF12BD}" destId="{E1DBA6D5-BD14-4CD2-A0CC-80F867FEFA81}" srcOrd="0" destOrd="0" presId="urn:microsoft.com/office/officeart/2018/2/layout/IconLabelList#1"/>
    <dgm:cxn modelId="{10B2B212-528C-471D-ABD0-D66ED992B833}" type="presParOf" srcId="{E1DBA6D5-BD14-4CD2-A0CC-80F867FEFA81}" destId="{19A8DC21-3E65-409D-AD53-DA51BB9198A0}" srcOrd="0" destOrd="0" presId="urn:microsoft.com/office/officeart/2018/2/layout/IconLabelList#1"/>
    <dgm:cxn modelId="{2A8FB3D0-F98B-4F5A-BACA-4315E38776FB}" type="presParOf" srcId="{E1DBA6D5-BD14-4CD2-A0CC-80F867FEFA81}" destId="{B9F90A48-FF94-4C94-A587-0190406F6FD3}" srcOrd="1" destOrd="0" presId="urn:microsoft.com/office/officeart/2018/2/layout/IconLabelList#1"/>
    <dgm:cxn modelId="{95FEF629-9884-451C-89B4-41B897ABE3D6}" type="presParOf" srcId="{E1DBA6D5-BD14-4CD2-A0CC-80F867FEFA81}" destId="{A99B5DD6-89E9-4537-B415-4205CEB9323A}" srcOrd="2" destOrd="0" presId="urn:microsoft.com/office/officeart/2018/2/layout/IconLabelList#1"/>
    <dgm:cxn modelId="{0FE6827F-DE80-4F8A-8E9D-7F88C0F7EF29}" type="presParOf" srcId="{8994D886-A75F-411A-A9D7-D31991FF12BD}" destId="{8B391436-B9B0-45BD-A57F-792D6376D868}" srcOrd="1" destOrd="0" presId="urn:microsoft.com/office/officeart/2018/2/layout/IconLabelList#1"/>
    <dgm:cxn modelId="{4857BE3A-D518-473D-AC79-7B9BF18B9824}" type="presParOf" srcId="{8994D886-A75F-411A-A9D7-D31991FF12BD}" destId="{95872155-C45D-46D3-874C-D838089A06F8}" srcOrd="2" destOrd="0" presId="urn:microsoft.com/office/officeart/2018/2/layout/IconLabelList#1"/>
    <dgm:cxn modelId="{B4B325C4-81F2-4B3E-8CBF-4532B0BFA343}" type="presParOf" srcId="{95872155-C45D-46D3-874C-D838089A06F8}" destId="{CE9DF0E8-B0DE-4E1E-9FF4-6006AD8428DB}" srcOrd="0" destOrd="0" presId="urn:microsoft.com/office/officeart/2018/2/layout/IconLabelList#1"/>
    <dgm:cxn modelId="{0AE6D335-6E55-47E1-BAD8-0368620AB8F6}" type="presParOf" srcId="{95872155-C45D-46D3-874C-D838089A06F8}" destId="{AA0423A1-55B2-45E9-BFE7-3FBE5BDA65ED}" srcOrd="1" destOrd="0" presId="urn:microsoft.com/office/officeart/2018/2/layout/IconLabelList#1"/>
    <dgm:cxn modelId="{AFEE8CCD-97FE-4EFA-A584-DF6AFDAD2B20}" type="presParOf" srcId="{95872155-C45D-46D3-874C-D838089A06F8}" destId="{55120873-6F5C-4053-8EAD-6287A7F1097E}" srcOrd="2" destOrd="0" presId="urn:microsoft.com/office/officeart/2018/2/layout/IconLabelList#1"/>
    <dgm:cxn modelId="{26649F18-C204-4047-8300-905486AB3755}" type="presParOf" srcId="{8994D886-A75F-411A-A9D7-D31991FF12BD}" destId="{F679C986-30E4-4F0A-A3A6-CAE528BFED76}" srcOrd="3" destOrd="0" presId="urn:microsoft.com/office/officeart/2018/2/layout/IconLabelList#1"/>
    <dgm:cxn modelId="{898D629F-DA37-435F-A0B2-0617605D711A}" type="presParOf" srcId="{8994D886-A75F-411A-A9D7-D31991FF12BD}" destId="{2EC2FDE3-8908-45C7-A3FD-EB370213FE69}" srcOrd="4" destOrd="0" presId="urn:microsoft.com/office/officeart/2018/2/layout/IconLabelList#1"/>
    <dgm:cxn modelId="{2BDADB1C-15B1-4763-9B35-3792147F8F87}" type="presParOf" srcId="{2EC2FDE3-8908-45C7-A3FD-EB370213FE69}" destId="{6DB1FE51-13D0-4A38-AD6E-48D4371A1AF3}" srcOrd="0" destOrd="0" presId="urn:microsoft.com/office/officeart/2018/2/layout/IconLabelList#1"/>
    <dgm:cxn modelId="{F692F1E6-C6EC-4391-8432-EB6C34194240}" type="presParOf" srcId="{2EC2FDE3-8908-45C7-A3FD-EB370213FE69}" destId="{0928538A-05CC-4A79-BD5D-92F985D1EEE5}" srcOrd="1" destOrd="0" presId="urn:microsoft.com/office/officeart/2018/2/layout/IconLabelList#1"/>
    <dgm:cxn modelId="{0E6AF6C4-A4E5-4234-9E16-F9F2334264CD}" type="presParOf" srcId="{2EC2FDE3-8908-45C7-A3FD-EB370213FE69}" destId="{133097FC-B1F8-4953-B0AB-E8E73D968D1C}" srcOrd="2" destOrd="0" presId="urn:microsoft.com/office/officeart/2018/2/layout/IconLabelList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Nube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MX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MX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MX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0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74162" y="2654124"/>
          <a:ext cx="11698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SQL</a:t>
          </a:r>
        </a:p>
      </dsp:txBody>
      <dsp:txXfrm>
        <a:off x="574162" y="2654124"/>
        <a:ext cx="1169869" cy="720000"/>
      </dsp:txXfrm>
    </dsp:sp>
    <dsp:sp modelId="{CE9DF0E8-B0DE-4E1E-9FF4-6006AD8428DB}">
      <dsp:nvSpPr>
        <dsp:cNvPr id="0" name=""/>
        <dsp:cNvSpPr/>
      </dsp:nvSpPr>
      <dsp:spPr>
        <a:xfrm>
          <a:off x="2431640" y="552917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596456" y="2647032"/>
          <a:ext cx="1842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Python/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Pandas/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 err="1"/>
            <a:t>Sktlearn</a:t>
          </a:r>
          <a:endParaRPr lang="es-MX" sz="1400" kern="1200" noProof="0" dirty="0"/>
        </a:p>
      </dsp:txBody>
      <dsp:txXfrm>
        <a:off x="2596456" y="2647032"/>
        <a:ext cx="1842976" cy="720000"/>
      </dsp:txXfrm>
    </dsp:sp>
    <dsp:sp modelId="{6DB1FE51-13D0-4A38-AD6E-48D4371A1AF3}">
      <dsp:nvSpPr>
        <dsp:cNvPr id="0" name=""/>
        <dsp:cNvSpPr/>
      </dsp:nvSpPr>
      <dsp:spPr>
        <a:xfrm>
          <a:off x="8075631" y="502026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8586122" y="2746269"/>
          <a:ext cx="130753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JS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CSS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noProof="0" dirty="0"/>
            <a:t>HTML</a:t>
          </a:r>
        </a:p>
      </dsp:txBody>
      <dsp:txXfrm>
        <a:off x="8586122" y="2746269"/>
        <a:ext cx="130753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noProof="0" dirty="0"/>
            <a:t>Nube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1">
  <dgm:title val="Í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05/09/2023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MX" sz="6000" dirty="0">
                <a:solidFill>
                  <a:schemeClr val="bg1"/>
                </a:solidFill>
              </a:rPr>
              <a:t>Project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MX" dirty="0" err="1">
                <a:solidFill>
                  <a:srgbClr val="7CEBFF"/>
                </a:solidFill>
              </a:rPr>
              <a:t>Team</a:t>
            </a:r>
            <a:r>
              <a:rPr lang="es-MX" dirty="0">
                <a:solidFill>
                  <a:srgbClr val="7CEBFF"/>
                </a:solidFill>
              </a:rPr>
              <a:t> 8 : Frida Delgado // Juan Carlos cano // Alejandro Donjuán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Create a DF for the model</a:t>
            </a:r>
          </a:p>
        </p:txBody>
      </p:sp>
      <p:pic>
        <p:nvPicPr>
          <p:cNvPr id="10" name="Marcador de contenido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Scale the data</a:t>
            </a:r>
          </a:p>
        </p:txBody>
      </p:sp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29433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Pandas //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Storytelling</a:t>
            </a:r>
            <a:endParaRPr lang="es-MX" dirty="0"/>
          </a:p>
        </p:txBody>
      </p:sp>
      <p:pic>
        <p:nvPicPr>
          <p:cNvPr id="10" name="Marcador de contenido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4086565" cy="3535519"/>
          </a:xfrm>
        </p:spPr>
      </p:pic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257061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MX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60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MX">
              <a:solidFill>
                <a:schemeClr val="bg2"/>
              </a:solidFill>
            </a:endParaRPr>
          </a:p>
          <a:p>
            <a:pPr rtl="0"/>
            <a:endParaRPr lang="es-MX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 err="1">
                <a:solidFill>
                  <a:srgbClr val="FFFEFF"/>
                </a:solidFill>
              </a:rPr>
              <a:t>structure</a:t>
            </a:r>
            <a:endParaRPr lang="es-MX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8915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áfico 6" descr="Pizarra contorno">
            <a:extLst>
              <a:ext uri="{FF2B5EF4-FFF2-40B4-BE49-F238E27FC236}">
                <a16:creationId xmlns:a16="http://schemas.microsoft.com/office/drawing/2014/main" id="{782C5A78-B1E8-2D0D-9876-2AABBD66D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96000" y="1660451"/>
            <a:ext cx="2112335" cy="211233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AA024C1-FA03-4A61-E36F-C461D89DF81C}"/>
              </a:ext>
            </a:extLst>
          </p:cNvPr>
          <p:cNvSpPr/>
          <p:nvPr/>
        </p:nvSpPr>
        <p:spPr>
          <a:xfrm>
            <a:off x="6464729" y="3643158"/>
            <a:ext cx="1307535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3B2349E-0B12-D6E3-30EB-F53AD5507DFD}"/>
              </a:ext>
            </a:extLst>
          </p:cNvPr>
          <p:cNvGrpSpPr/>
          <p:nvPr/>
        </p:nvGrpSpPr>
        <p:grpSpPr>
          <a:xfrm>
            <a:off x="6485861" y="3643158"/>
            <a:ext cx="1307535" cy="720000"/>
            <a:chOff x="8586122" y="2746269"/>
            <a:chExt cx="1307535" cy="7200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0A180E0-717D-FDAC-C3D3-BFD01BFD2DAC}"/>
                </a:ext>
              </a:extLst>
            </p:cNvPr>
            <p:cNvSpPr/>
            <p:nvPr/>
          </p:nvSpPr>
          <p:spPr>
            <a:xfrm>
              <a:off x="8586122" y="2746269"/>
              <a:ext cx="1307535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479A683-E266-0763-E6EE-C29B5722579C}"/>
                </a:ext>
              </a:extLst>
            </p:cNvPr>
            <p:cNvSpPr txBox="1"/>
            <p:nvPr/>
          </p:nvSpPr>
          <p:spPr>
            <a:xfrm>
              <a:off x="8586122" y="2746269"/>
              <a:ext cx="1307535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kern="1200" noProof="0" dirty="0" err="1"/>
                <a:t>Tableau</a:t>
              </a:r>
              <a:endParaRPr lang="es-MX" sz="14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SQL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945DA15-0254-917E-1673-9D50EF42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4727676" cy="1294918"/>
          </a:xfrm>
        </p:spPr>
        <p:txBody>
          <a:bodyPr/>
          <a:lstStyle/>
          <a:p>
            <a:r>
              <a:rPr lang="en-US" dirty="0"/>
              <a:t>"We use the psycopg2 library to access the database we created because it has a very simple syntax."</a:t>
            </a:r>
            <a:endParaRPr lang="es-MX" dirty="0"/>
          </a:p>
        </p:txBody>
      </p:sp>
      <p:pic>
        <p:nvPicPr>
          <p:cNvPr id="7" name="Imagen 6" descr="Texto">
            <a:extLst>
              <a:ext uri="{FF2B5EF4-FFF2-40B4-BE49-F238E27FC236}">
                <a16:creationId xmlns:a16="http://schemas.microsoft.com/office/drawing/2014/main" id="{61FDFBA3-AA7C-2184-B9FB-79CDEC03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442" y="3521150"/>
            <a:ext cx="3739626" cy="2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2600-2D4B-C38E-22B0-7ECBD97E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650B821-C286-C84E-6F52-02948CEA9A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6320" y="2227263"/>
            <a:ext cx="5332309" cy="3633787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D05D70-F2F8-D786-D24F-28CE99F99E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Youtube</a:t>
            </a:r>
            <a:r>
              <a:rPr lang="es-MX" dirty="0"/>
              <a:t> </a:t>
            </a:r>
            <a:r>
              <a:rPr lang="es-MX" dirty="0" err="1"/>
              <a:t>statistics</a:t>
            </a:r>
            <a:r>
              <a:rPr lang="es-MX" dirty="0"/>
              <a:t>,</a:t>
            </a:r>
          </a:p>
          <a:p>
            <a:r>
              <a:rPr lang="es-MX" dirty="0"/>
              <a:t>1,000 </a:t>
            </a:r>
            <a:r>
              <a:rPr lang="es-MX" dirty="0" err="1"/>
              <a:t>records</a:t>
            </a:r>
            <a:endParaRPr lang="es-MX" dirty="0"/>
          </a:p>
          <a:p>
            <a:r>
              <a:rPr lang="es-MX" dirty="0" err="1"/>
              <a:t>update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51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Create a DF for the model</a:t>
            </a:r>
          </a:p>
        </p:txBody>
      </p:sp>
      <p:pic>
        <p:nvPicPr>
          <p:cNvPr id="10" name="Marcador de contenido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Scale the data</a:t>
            </a:r>
          </a:p>
        </p:txBody>
      </p:sp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334395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Elbow plot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Inertia values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173251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Model creation // train // evaluation 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Model creation </a:t>
            </a:r>
            <a:r>
              <a:rPr lang="en-US"/>
              <a:t>// train // Evaluation</a:t>
            </a:r>
            <a:endParaRPr lang="en-US" dirty="0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189850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New DF with </a:t>
            </a:r>
            <a:r>
              <a:rPr lang="en-US" dirty="0" err="1"/>
              <a:t>predicctions</a:t>
            </a:r>
            <a:endParaRPr lang="en-U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Scale the data</a:t>
            </a:r>
          </a:p>
        </p:txBody>
      </p:sp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164937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C05E-344B-D9A7-968D-05E59AD3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Python // Pandas // </a:t>
            </a:r>
            <a:r>
              <a:rPr lang="es-MX" dirty="0" err="1"/>
              <a:t>sklearn</a:t>
            </a:r>
            <a:endParaRPr lang="es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DD80EC3-D2AF-C5A1-0458-B719C0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Create a DF for the model</a:t>
            </a:r>
          </a:p>
        </p:txBody>
      </p:sp>
      <p:pic>
        <p:nvPicPr>
          <p:cNvPr id="10" name="Marcador de contenido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52AD8DD-CBBA-1821-F548-A4F4751C4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4086565" cy="3535519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D432CD-1414-1ED1-218C-DF754CF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Scale the data</a:t>
            </a:r>
          </a:p>
        </p:txBody>
      </p:sp>
      <p:pic>
        <p:nvPicPr>
          <p:cNvPr id="15" name="Marcador de contenido 14" descr="Texto&#10;&#10;Descripción generada automáticamente">
            <a:extLst>
              <a:ext uri="{FF2B5EF4-FFF2-40B4-BE49-F238E27FC236}">
                <a16:creationId xmlns:a16="http://schemas.microsoft.com/office/drawing/2014/main" id="{EF294C3A-51E4-54E4-3D2B-2A0385E75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304" y="2925763"/>
            <a:ext cx="4522765" cy="3535519"/>
          </a:xfrm>
        </p:spPr>
      </p:pic>
    </p:spTree>
    <p:extLst>
      <p:ext uri="{BB962C8B-B14F-4D97-AF65-F5344CB8AC3E}">
        <p14:creationId xmlns:p14="http://schemas.microsoft.com/office/powerpoint/2010/main" val="17343977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64</TotalTime>
  <Words>154</Words>
  <Application>Microsoft Office PowerPoint</Application>
  <PresentationFormat>Panorámica</PresentationFormat>
  <Paragraphs>47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Gill Sans MT</vt:lpstr>
      <vt:lpstr>Söhne</vt:lpstr>
      <vt:lpstr>Wingdings 2</vt:lpstr>
      <vt:lpstr>Dividendo</vt:lpstr>
      <vt:lpstr>Project 4</vt:lpstr>
      <vt:lpstr>structure</vt:lpstr>
      <vt:lpstr>SQL</vt:lpstr>
      <vt:lpstr>Data</vt:lpstr>
      <vt:lpstr>Python // Pandas // sklearn</vt:lpstr>
      <vt:lpstr>Python // Pandas // sklearn</vt:lpstr>
      <vt:lpstr>Python // Pandas // sklearn</vt:lpstr>
      <vt:lpstr>Python // Pandas // sklearn</vt:lpstr>
      <vt:lpstr>Python // Pandas // sklearn</vt:lpstr>
      <vt:lpstr>Python // Pandas // sklearn</vt:lpstr>
      <vt:lpstr>Pandas //Storytelling</vt:lpstr>
      <vt:lpstr>Comunicaciones digitales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César Alejandro Donjuán Guerrero</dc:creator>
  <cp:lastModifiedBy>César Alejandro Donjuán Guerrero</cp:lastModifiedBy>
  <cp:revision>1</cp:revision>
  <dcterms:created xsi:type="dcterms:W3CDTF">2023-09-05T23:43:45Z</dcterms:created>
  <dcterms:modified xsi:type="dcterms:W3CDTF">2023-09-06T00:47:56Z</dcterms:modified>
</cp:coreProperties>
</file>