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63" r:id="rId2"/>
    <p:sldId id="300" r:id="rId3"/>
    <p:sldId id="274" r:id="rId4"/>
    <p:sldId id="275" r:id="rId5"/>
    <p:sldId id="303" r:id="rId6"/>
    <p:sldId id="273" r:id="rId7"/>
    <p:sldId id="304" r:id="rId8"/>
    <p:sldId id="290" r:id="rId9"/>
    <p:sldId id="291" r:id="rId10"/>
    <p:sldId id="292" r:id="rId11"/>
    <p:sldId id="280" r:id="rId12"/>
    <p:sldId id="283" r:id="rId13"/>
    <p:sldId id="293" r:id="rId14"/>
    <p:sldId id="294" r:id="rId15"/>
    <p:sldId id="295" r:id="rId16"/>
    <p:sldId id="271" r:id="rId17"/>
    <p:sldId id="284" r:id="rId18"/>
    <p:sldId id="285" r:id="rId19"/>
    <p:sldId id="286" r:id="rId20"/>
    <p:sldId id="305" r:id="rId21"/>
    <p:sldId id="287" r:id="rId22"/>
    <p:sldId id="297" r:id="rId23"/>
    <p:sldId id="298" r:id="rId24"/>
    <p:sldId id="288" r:id="rId25"/>
    <p:sldId id="289" r:id="rId26"/>
    <p:sldId id="301" r:id="rId27"/>
    <p:sldId id="302" r:id="rId28"/>
    <p:sldId id="266" r:id="rId29"/>
  </p:sldIdLst>
  <p:sldSz cx="12192000" cy="6858000"/>
  <p:notesSz cx="9144000" cy="6858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la, John Ervin (Student)" initials="RJE(" lastIdx="2" clrIdx="0">
    <p:extLst>
      <p:ext uri="{19B8F6BF-5375-455C-9EA6-DF929625EA0E}">
        <p15:presenceInfo xmlns:p15="http://schemas.microsoft.com/office/powerpoint/2012/main" userId="Rola, John Ervin (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712"/>
    <a:srgbClr val="FCF604"/>
    <a:srgbClr val="E3DE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97" autoAdjust="0"/>
    <p:restoredTop sz="94660"/>
  </p:normalViewPr>
  <p:slideViewPr>
    <p:cSldViewPr>
      <p:cViewPr varScale="1">
        <p:scale>
          <a:sx n="108" d="100"/>
          <a:sy n="108" d="100"/>
        </p:scale>
        <p:origin x="486"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07T23:02:52.432" idx="1">
    <p:pos x="10" y="10"/>
    <p:text>Portal is a web-based platform that gathers data from several sources into a single user interface and displays it to users in the most relevant way for their situation. Simple web portals have grown into portal platforms that serve digital customer experience objectives as time has passed.
Most schoolwork, including class attendance, encoding of grades, tuition fee balance, etc. is done manually. It takes time for these procedures. If all the work on an online system is part of it, time and effort may be reduced. A Web-based online program that may be accessible across the school is the Online Student Portal. For both parents, kids, instructors, and school officials, the system will be beneficial. Having easier monitoring of student information underlies the Online Student Portal. The system helps to handle all educational work in the school. It can manage the pupils' qualifications and fundamental knowledge.</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1-08T10:15:15.677" idx="2">
    <p:pos x="2296" y="1314"/>
    <p:text>we develop an Online Portal with Content Management System for K - 12 Students of Public and Private Schools on which the school personnel can easily gather and process all the credible information directly from their stakeholders</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1FADDEB-9BDD-40D4-B314-E01CE869A132}" type="datetimeFigureOut">
              <a:rPr lang="en-US"/>
              <a:pPr>
                <a:defRPr/>
              </a:pPr>
              <a:t>3/8/2022</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7ECEB282-5DBA-4208-B62E-AD488915A303}" type="slidenum">
              <a:rPr lang="en-US" altLang="en-US"/>
              <a:pPr>
                <a:defRPr/>
              </a:pPr>
              <a:t>‹#›</a:t>
            </a:fld>
            <a:endParaRPr lang="en-US" altLang="en-US"/>
          </a:p>
        </p:txBody>
      </p:sp>
    </p:spTree>
    <p:extLst>
      <p:ext uri="{BB962C8B-B14F-4D97-AF65-F5344CB8AC3E}">
        <p14:creationId xmlns:p14="http://schemas.microsoft.com/office/powerpoint/2010/main" val="231096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C1E4CED-E99E-487D-9F65-C0B092E887BC}" type="datetimeFigureOut">
              <a:rPr lang="en-US" smtClean="0"/>
              <a:t>3/8/2022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ECE7134-9A2D-4F3C-95F6-D66BDC600B27}" type="slidenum">
              <a:rPr lang="en-US" smtClean="0"/>
              <a:t>‹#›</a:t>
            </a:fld>
            <a:endParaRPr lang="en-US"/>
          </a:p>
        </p:txBody>
      </p:sp>
    </p:spTree>
    <p:extLst>
      <p:ext uri="{BB962C8B-B14F-4D97-AF65-F5344CB8AC3E}">
        <p14:creationId xmlns:p14="http://schemas.microsoft.com/office/powerpoint/2010/main" val="3708345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CE7134-9A2D-4F3C-95F6-D66BDC600B27}" type="slidenum">
              <a:rPr lang="en-US" smtClean="0"/>
              <a:t>28</a:t>
            </a:fld>
            <a:endParaRPr lang="en-US"/>
          </a:p>
        </p:txBody>
      </p:sp>
    </p:spTree>
    <p:extLst>
      <p:ext uri="{BB962C8B-B14F-4D97-AF65-F5344CB8AC3E}">
        <p14:creationId xmlns:p14="http://schemas.microsoft.com/office/powerpoint/2010/main" val="4072357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endParaRPr lang="en-PH"/>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p:txBody>
          <a:bodyPr/>
          <a:lstStyle>
            <a:lvl1pPr>
              <a:defRPr/>
            </a:lvl1pPr>
          </a:lstStyle>
          <a:p>
            <a:pPr>
              <a:defRPr/>
            </a:pPr>
            <a:fld id="{880DB527-9545-4DE5-A0D7-0DD5E9C32B03}" type="datetimeFigureOut">
              <a:rPr lang="en-PH"/>
              <a:pPr>
                <a:defRPr/>
              </a:pPr>
              <a:t>08/03/2022</a:t>
            </a:fld>
            <a:endParaRPr lang="en-PH"/>
          </a:p>
        </p:txBody>
      </p:sp>
      <p:sp>
        <p:nvSpPr>
          <p:cNvPr id="5" name="Footer Placeholder 4"/>
          <p:cNvSpPr>
            <a:spLocks noGrp="1"/>
          </p:cNvSpPr>
          <p:nvPr>
            <p:ph type="ftr" sz="quarter" idx="11"/>
          </p:nvPr>
        </p:nvSpPr>
        <p:spPr/>
        <p:txBody>
          <a:bodyPr/>
          <a:lstStyle>
            <a:lvl1pPr>
              <a:defRPr/>
            </a:lvl1pPr>
          </a:lstStyle>
          <a:p>
            <a:pPr>
              <a:defRPr/>
            </a:pPr>
            <a:endParaRPr lang="en-PH"/>
          </a:p>
        </p:txBody>
      </p:sp>
      <p:sp>
        <p:nvSpPr>
          <p:cNvPr id="6" name="Slide Number Placeholder 5"/>
          <p:cNvSpPr>
            <a:spLocks noGrp="1"/>
          </p:cNvSpPr>
          <p:nvPr>
            <p:ph type="sldNum" sz="quarter" idx="12"/>
          </p:nvPr>
        </p:nvSpPr>
        <p:spPr/>
        <p:txBody>
          <a:bodyPr/>
          <a:lstStyle>
            <a:lvl1pPr>
              <a:defRPr/>
            </a:lvl1pPr>
          </a:lstStyle>
          <a:p>
            <a:pPr>
              <a:defRPr/>
            </a:pPr>
            <a:fld id="{04AD1250-BEB7-40A4-9C41-4D78AB9F185B}" type="slidenum">
              <a:rPr lang="en-PH" altLang="en-US"/>
              <a:pPr>
                <a:defRPr/>
              </a:pPr>
              <a:t>‹#›</a:t>
            </a:fld>
            <a:endParaRPr lang="en-PH" altLang="en-US"/>
          </a:p>
        </p:txBody>
      </p:sp>
      <p:grpSp>
        <p:nvGrpSpPr>
          <p:cNvPr id="7" name="Group 6"/>
          <p:cNvGrpSpPr/>
          <p:nvPr userDrawn="1"/>
        </p:nvGrpSpPr>
        <p:grpSpPr>
          <a:xfrm>
            <a:off x="0" y="5791200"/>
            <a:ext cx="12192000" cy="1066800"/>
            <a:chOff x="0" y="5791200"/>
            <a:chExt cx="9144000" cy="1066800"/>
          </a:xfrm>
        </p:grpSpPr>
        <p:sp>
          <p:nvSpPr>
            <p:cNvPr id="8" name="Rectangle 7"/>
            <p:cNvSpPr/>
            <p:nvPr/>
          </p:nvSpPr>
          <p:spPr bwMode="auto">
            <a:xfrm>
              <a:off x="0" y="5791200"/>
              <a:ext cx="9144000" cy="1066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p>
          </p:txBody>
        </p:sp>
        <p:pic>
          <p:nvPicPr>
            <p:cNvPr id="9" name="Picture 8" descr="STI (2x3)"/>
            <p:cNvPicPr>
              <a:picLocks noChangeAspect="1" noChangeArrowheads="1"/>
            </p:cNvPicPr>
            <p:nvPr/>
          </p:nvPicPr>
          <p:blipFill>
            <a:blip r:embed="rId2" cstate="print"/>
            <a:srcRect/>
            <a:stretch>
              <a:fillRect/>
            </a:stretch>
          </p:blipFill>
          <p:spPr bwMode="auto">
            <a:xfrm>
              <a:off x="147638" y="5940425"/>
              <a:ext cx="1219200" cy="812800"/>
            </a:xfrm>
            <a:prstGeom prst="rect">
              <a:avLst/>
            </a:prstGeom>
            <a:noFill/>
            <a:ln w="9525">
              <a:noFill/>
              <a:miter lim="800000"/>
              <a:headEnd/>
              <a:tailEnd/>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lvl1pPr>
              <a:defRPr/>
            </a:lvl1pPr>
          </a:lstStyle>
          <a:p>
            <a:pPr>
              <a:defRPr/>
            </a:pPr>
            <a:fld id="{EC91777D-8DDF-4079-BFF0-6B12E2566E7B}" type="datetimeFigureOut">
              <a:rPr lang="en-PH"/>
              <a:pPr>
                <a:defRPr/>
              </a:pPr>
              <a:t>08/03/2022</a:t>
            </a:fld>
            <a:endParaRPr lang="en-PH"/>
          </a:p>
        </p:txBody>
      </p:sp>
      <p:sp>
        <p:nvSpPr>
          <p:cNvPr id="5" name="Footer Placeholder 4"/>
          <p:cNvSpPr>
            <a:spLocks noGrp="1"/>
          </p:cNvSpPr>
          <p:nvPr>
            <p:ph type="ftr" sz="quarter" idx="11"/>
          </p:nvPr>
        </p:nvSpPr>
        <p:spPr/>
        <p:txBody>
          <a:bodyPr/>
          <a:lstStyle>
            <a:lvl1pPr>
              <a:defRPr/>
            </a:lvl1pPr>
          </a:lstStyle>
          <a:p>
            <a:pPr>
              <a:defRPr/>
            </a:pPr>
            <a:endParaRPr lang="en-PH"/>
          </a:p>
        </p:txBody>
      </p:sp>
      <p:sp>
        <p:nvSpPr>
          <p:cNvPr id="6" name="Slide Number Placeholder 5"/>
          <p:cNvSpPr>
            <a:spLocks noGrp="1"/>
          </p:cNvSpPr>
          <p:nvPr>
            <p:ph type="sldNum" sz="quarter" idx="12"/>
          </p:nvPr>
        </p:nvSpPr>
        <p:spPr/>
        <p:txBody>
          <a:bodyPr/>
          <a:lstStyle>
            <a:lvl1pPr>
              <a:defRPr/>
            </a:lvl1pPr>
          </a:lstStyle>
          <a:p>
            <a:pPr>
              <a:defRPr/>
            </a:pPr>
            <a:fld id="{81817A60-ED29-41FE-97B9-DD9C8AE9D7AD}" type="slidenum">
              <a:rPr lang="en-PH" altLang="en-US"/>
              <a:pPr>
                <a:defRPr/>
              </a:pPr>
              <a:t>‹#›</a:t>
            </a:fld>
            <a:endParaRPr lang="en-PH"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lvl1pPr>
              <a:defRPr/>
            </a:lvl1pPr>
          </a:lstStyle>
          <a:p>
            <a:pPr>
              <a:defRPr/>
            </a:pPr>
            <a:fld id="{711B23D3-4769-4877-A56E-9A6D2D388632}" type="datetimeFigureOut">
              <a:rPr lang="en-PH"/>
              <a:pPr>
                <a:defRPr/>
              </a:pPr>
              <a:t>08/03/2022</a:t>
            </a:fld>
            <a:endParaRPr lang="en-PH"/>
          </a:p>
        </p:txBody>
      </p:sp>
      <p:sp>
        <p:nvSpPr>
          <p:cNvPr id="5" name="Footer Placeholder 4"/>
          <p:cNvSpPr>
            <a:spLocks noGrp="1"/>
          </p:cNvSpPr>
          <p:nvPr>
            <p:ph type="ftr" sz="quarter" idx="11"/>
          </p:nvPr>
        </p:nvSpPr>
        <p:spPr/>
        <p:txBody>
          <a:bodyPr/>
          <a:lstStyle>
            <a:lvl1pPr>
              <a:defRPr/>
            </a:lvl1pPr>
          </a:lstStyle>
          <a:p>
            <a:pPr>
              <a:defRPr/>
            </a:pPr>
            <a:endParaRPr lang="en-PH"/>
          </a:p>
        </p:txBody>
      </p:sp>
      <p:sp>
        <p:nvSpPr>
          <p:cNvPr id="6" name="Slide Number Placeholder 5"/>
          <p:cNvSpPr>
            <a:spLocks noGrp="1"/>
          </p:cNvSpPr>
          <p:nvPr>
            <p:ph type="sldNum" sz="quarter" idx="12"/>
          </p:nvPr>
        </p:nvSpPr>
        <p:spPr/>
        <p:txBody>
          <a:bodyPr/>
          <a:lstStyle>
            <a:lvl1pPr>
              <a:defRPr/>
            </a:lvl1pPr>
          </a:lstStyle>
          <a:p>
            <a:pPr>
              <a:defRPr/>
            </a:pPr>
            <a:fld id="{E6943A71-F898-4C3D-BD39-D17B3DE5AD62}" type="slidenum">
              <a:rPr lang="en-PH" altLang="en-US"/>
              <a:pPr>
                <a:defRPr/>
              </a:pPr>
              <a:t>‹#›</a:t>
            </a:fld>
            <a:endParaRPr lang="en-PH"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p:txBody>
          <a:bodyPr/>
          <a:lstStyle>
            <a:lvl1pPr>
              <a:defRPr/>
            </a:lvl1pPr>
          </a:lstStyle>
          <a:p>
            <a:pPr>
              <a:defRPr/>
            </a:pPr>
            <a:fld id="{1FC415C2-8F61-4FCA-B886-3E43C838A097}" type="datetimeFigureOut">
              <a:rPr lang="en-PH"/>
              <a:pPr>
                <a:defRPr/>
              </a:pPr>
              <a:t>08/03/2022</a:t>
            </a:fld>
            <a:endParaRPr lang="en-PH"/>
          </a:p>
        </p:txBody>
      </p:sp>
      <p:sp>
        <p:nvSpPr>
          <p:cNvPr id="5" name="Footer Placeholder 4"/>
          <p:cNvSpPr>
            <a:spLocks noGrp="1"/>
          </p:cNvSpPr>
          <p:nvPr>
            <p:ph type="ftr" sz="quarter" idx="11"/>
          </p:nvPr>
        </p:nvSpPr>
        <p:spPr/>
        <p:txBody>
          <a:bodyPr/>
          <a:lstStyle>
            <a:lvl1pPr>
              <a:defRPr/>
            </a:lvl1pPr>
          </a:lstStyle>
          <a:p>
            <a:pPr>
              <a:defRPr/>
            </a:pPr>
            <a:endParaRPr lang="en-PH"/>
          </a:p>
        </p:txBody>
      </p:sp>
      <p:sp>
        <p:nvSpPr>
          <p:cNvPr id="6" name="Slide Number Placeholder 5"/>
          <p:cNvSpPr>
            <a:spLocks noGrp="1"/>
          </p:cNvSpPr>
          <p:nvPr>
            <p:ph type="sldNum" sz="quarter" idx="12"/>
          </p:nvPr>
        </p:nvSpPr>
        <p:spPr/>
        <p:txBody>
          <a:bodyPr/>
          <a:lstStyle>
            <a:lvl1pPr>
              <a:defRPr/>
            </a:lvl1pPr>
          </a:lstStyle>
          <a:p>
            <a:pPr>
              <a:defRPr/>
            </a:pPr>
            <a:fld id="{F9450029-5CF9-42E9-BC5C-E2322122011B}" type="slidenum">
              <a:rPr lang="en-PH" altLang="en-US"/>
              <a:pPr>
                <a:defRPr/>
              </a:pPr>
              <a:t>‹#›</a:t>
            </a:fld>
            <a:endParaRPr lang="en-PH"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endParaRPr lang="en-PH"/>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9C61E6C-49F4-44F3-A98E-FFD5A6D2E91D}" type="datetimeFigureOut">
              <a:rPr lang="en-PH"/>
              <a:pPr>
                <a:defRPr/>
              </a:pPr>
              <a:t>08/03/2022</a:t>
            </a:fld>
            <a:endParaRPr lang="en-PH"/>
          </a:p>
        </p:txBody>
      </p:sp>
      <p:sp>
        <p:nvSpPr>
          <p:cNvPr id="5" name="Footer Placeholder 4"/>
          <p:cNvSpPr>
            <a:spLocks noGrp="1"/>
          </p:cNvSpPr>
          <p:nvPr>
            <p:ph type="ftr" sz="quarter" idx="11"/>
          </p:nvPr>
        </p:nvSpPr>
        <p:spPr/>
        <p:txBody>
          <a:bodyPr/>
          <a:lstStyle>
            <a:lvl1pPr>
              <a:defRPr/>
            </a:lvl1pPr>
          </a:lstStyle>
          <a:p>
            <a:pPr>
              <a:defRPr/>
            </a:pPr>
            <a:endParaRPr lang="en-PH"/>
          </a:p>
        </p:txBody>
      </p:sp>
      <p:sp>
        <p:nvSpPr>
          <p:cNvPr id="6" name="Slide Number Placeholder 5"/>
          <p:cNvSpPr>
            <a:spLocks noGrp="1"/>
          </p:cNvSpPr>
          <p:nvPr>
            <p:ph type="sldNum" sz="quarter" idx="12"/>
          </p:nvPr>
        </p:nvSpPr>
        <p:spPr/>
        <p:txBody>
          <a:bodyPr/>
          <a:lstStyle>
            <a:lvl1pPr>
              <a:defRPr/>
            </a:lvl1pPr>
          </a:lstStyle>
          <a:p>
            <a:pPr>
              <a:defRPr/>
            </a:pPr>
            <a:fld id="{8D78C8E2-21E9-4142-80C1-B689F5AACBD8}" type="slidenum">
              <a:rPr lang="en-PH" altLang="en-US"/>
              <a:pPr>
                <a:defRPr/>
              </a:pPr>
              <a:t>‹#›</a:t>
            </a:fld>
            <a:endParaRPr lang="en-PH"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3"/>
          <p:cNvSpPr>
            <a:spLocks noGrp="1"/>
          </p:cNvSpPr>
          <p:nvPr>
            <p:ph type="dt" sz="half" idx="10"/>
          </p:nvPr>
        </p:nvSpPr>
        <p:spPr/>
        <p:txBody>
          <a:bodyPr/>
          <a:lstStyle>
            <a:lvl1pPr>
              <a:defRPr/>
            </a:lvl1pPr>
          </a:lstStyle>
          <a:p>
            <a:pPr>
              <a:defRPr/>
            </a:pPr>
            <a:fld id="{740BBEB0-C35E-43BD-B6E2-48FC384C880F}" type="datetimeFigureOut">
              <a:rPr lang="en-PH"/>
              <a:pPr>
                <a:defRPr/>
              </a:pPr>
              <a:t>08/03/2022</a:t>
            </a:fld>
            <a:endParaRPr lang="en-PH"/>
          </a:p>
        </p:txBody>
      </p:sp>
      <p:sp>
        <p:nvSpPr>
          <p:cNvPr id="6" name="Footer Placeholder 4"/>
          <p:cNvSpPr>
            <a:spLocks noGrp="1"/>
          </p:cNvSpPr>
          <p:nvPr>
            <p:ph type="ftr" sz="quarter" idx="11"/>
          </p:nvPr>
        </p:nvSpPr>
        <p:spPr/>
        <p:txBody>
          <a:bodyPr/>
          <a:lstStyle>
            <a:lvl1pPr>
              <a:defRPr/>
            </a:lvl1pPr>
          </a:lstStyle>
          <a:p>
            <a:pPr>
              <a:defRPr/>
            </a:pPr>
            <a:endParaRPr lang="en-PH"/>
          </a:p>
        </p:txBody>
      </p:sp>
      <p:sp>
        <p:nvSpPr>
          <p:cNvPr id="7" name="Slide Number Placeholder 5"/>
          <p:cNvSpPr>
            <a:spLocks noGrp="1"/>
          </p:cNvSpPr>
          <p:nvPr>
            <p:ph type="sldNum" sz="quarter" idx="12"/>
          </p:nvPr>
        </p:nvSpPr>
        <p:spPr/>
        <p:txBody>
          <a:bodyPr/>
          <a:lstStyle>
            <a:lvl1pPr>
              <a:defRPr/>
            </a:lvl1pPr>
          </a:lstStyle>
          <a:p>
            <a:pPr>
              <a:defRPr/>
            </a:pPr>
            <a:fld id="{043CC9BE-D76F-47F1-A10E-344AF3D1162E}" type="slidenum">
              <a:rPr lang="en-PH" altLang="en-US"/>
              <a:pPr>
                <a:defRPr/>
              </a:pPr>
              <a:t>‹#›</a:t>
            </a:fld>
            <a:endParaRPr lang="en-PH"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3"/>
          <p:cNvSpPr>
            <a:spLocks noGrp="1"/>
          </p:cNvSpPr>
          <p:nvPr>
            <p:ph type="dt" sz="half" idx="10"/>
          </p:nvPr>
        </p:nvSpPr>
        <p:spPr/>
        <p:txBody>
          <a:bodyPr/>
          <a:lstStyle>
            <a:lvl1pPr>
              <a:defRPr/>
            </a:lvl1pPr>
          </a:lstStyle>
          <a:p>
            <a:pPr>
              <a:defRPr/>
            </a:pPr>
            <a:fld id="{9574CC3C-8D83-43D2-BF08-2BAD530C37D5}" type="datetimeFigureOut">
              <a:rPr lang="en-PH"/>
              <a:pPr>
                <a:defRPr/>
              </a:pPr>
              <a:t>08/03/2022</a:t>
            </a:fld>
            <a:endParaRPr lang="en-PH"/>
          </a:p>
        </p:txBody>
      </p:sp>
      <p:sp>
        <p:nvSpPr>
          <p:cNvPr id="8" name="Footer Placeholder 4"/>
          <p:cNvSpPr>
            <a:spLocks noGrp="1"/>
          </p:cNvSpPr>
          <p:nvPr>
            <p:ph type="ftr" sz="quarter" idx="11"/>
          </p:nvPr>
        </p:nvSpPr>
        <p:spPr/>
        <p:txBody>
          <a:bodyPr/>
          <a:lstStyle>
            <a:lvl1pPr>
              <a:defRPr/>
            </a:lvl1pPr>
          </a:lstStyle>
          <a:p>
            <a:pPr>
              <a:defRPr/>
            </a:pPr>
            <a:endParaRPr lang="en-PH"/>
          </a:p>
        </p:txBody>
      </p:sp>
      <p:sp>
        <p:nvSpPr>
          <p:cNvPr id="9" name="Slide Number Placeholder 5"/>
          <p:cNvSpPr>
            <a:spLocks noGrp="1"/>
          </p:cNvSpPr>
          <p:nvPr>
            <p:ph type="sldNum" sz="quarter" idx="12"/>
          </p:nvPr>
        </p:nvSpPr>
        <p:spPr/>
        <p:txBody>
          <a:bodyPr/>
          <a:lstStyle>
            <a:lvl1pPr>
              <a:defRPr/>
            </a:lvl1pPr>
          </a:lstStyle>
          <a:p>
            <a:pPr>
              <a:defRPr/>
            </a:pPr>
            <a:fld id="{C71EE4A6-AA36-42E0-BD5F-3E93A2F39259}" type="slidenum">
              <a:rPr lang="en-PH" altLang="en-US"/>
              <a:pPr>
                <a:defRPr/>
              </a:pPr>
              <a:t>‹#›</a:t>
            </a:fld>
            <a:endParaRPr lang="en-PH"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3"/>
          <p:cNvSpPr>
            <a:spLocks noGrp="1"/>
          </p:cNvSpPr>
          <p:nvPr>
            <p:ph type="dt" sz="half" idx="10"/>
          </p:nvPr>
        </p:nvSpPr>
        <p:spPr/>
        <p:txBody>
          <a:bodyPr/>
          <a:lstStyle>
            <a:lvl1pPr>
              <a:defRPr/>
            </a:lvl1pPr>
          </a:lstStyle>
          <a:p>
            <a:pPr>
              <a:defRPr/>
            </a:pPr>
            <a:fld id="{B0B9C899-FD59-424A-8A0C-D20E0EE6DB13}" type="datetimeFigureOut">
              <a:rPr lang="en-PH"/>
              <a:pPr>
                <a:defRPr/>
              </a:pPr>
              <a:t>08/03/2022</a:t>
            </a:fld>
            <a:endParaRPr lang="en-PH"/>
          </a:p>
        </p:txBody>
      </p:sp>
      <p:sp>
        <p:nvSpPr>
          <p:cNvPr id="4" name="Footer Placeholder 4"/>
          <p:cNvSpPr>
            <a:spLocks noGrp="1"/>
          </p:cNvSpPr>
          <p:nvPr>
            <p:ph type="ftr" sz="quarter" idx="11"/>
          </p:nvPr>
        </p:nvSpPr>
        <p:spPr/>
        <p:txBody>
          <a:bodyPr/>
          <a:lstStyle>
            <a:lvl1pPr>
              <a:defRPr/>
            </a:lvl1pPr>
          </a:lstStyle>
          <a:p>
            <a:pPr>
              <a:defRPr/>
            </a:pPr>
            <a:endParaRPr lang="en-PH"/>
          </a:p>
        </p:txBody>
      </p:sp>
      <p:sp>
        <p:nvSpPr>
          <p:cNvPr id="5" name="Slide Number Placeholder 5"/>
          <p:cNvSpPr>
            <a:spLocks noGrp="1"/>
          </p:cNvSpPr>
          <p:nvPr>
            <p:ph type="sldNum" sz="quarter" idx="12"/>
          </p:nvPr>
        </p:nvSpPr>
        <p:spPr/>
        <p:txBody>
          <a:bodyPr/>
          <a:lstStyle>
            <a:lvl1pPr>
              <a:defRPr/>
            </a:lvl1pPr>
          </a:lstStyle>
          <a:p>
            <a:pPr>
              <a:defRPr/>
            </a:pPr>
            <a:fld id="{9CA27BDB-7D1D-47DB-8FD8-DA6445D52BE6}" type="slidenum">
              <a:rPr lang="en-PH" altLang="en-US"/>
              <a:pPr>
                <a:defRPr/>
              </a:pPr>
              <a:t>‹#›</a:t>
            </a:fld>
            <a:endParaRPr lang="en-PH"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380E492-2251-4EB9-850A-EA64241A8CBD}" type="datetimeFigureOut">
              <a:rPr lang="en-PH"/>
              <a:pPr>
                <a:defRPr/>
              </a:pPr>
              <a:t>08/03/2022</a:t>
            </a:fld>
            <a:endParaRPr lang="en-PH"/>
          </a:p>
        </p:txBody>
      </p:sp>
      <p:sp>
        <p:nvSpPr>
          <p:cNvPr id="3" name="Footer Placeholder 4"/>
          <p:cNvSpPr>
            <a:spLocks noGrp="1"/>
          </p:cNvSpPr>
          <p:nvPr>
            <p:ph type="ftr" sz="quarter" idx="11"/>
          </p:nvPr>
        </p:nvSpPr>
        <p:spPr/>
        <p:txBody>
          <a:bodyPr/>
          <a:lstStyle>
            <a:lvl1pPr>
              <a:defRPr/>
            </a:lvl1pPr>
          </a:lstStyle>
          <a:p>
            <a:pPr>
              <a:defRPr/>
            </a:pPr>
            <a:endParaRPr lang="en-PH"/>
          </a:p>
        </p:txBody>
      </p:sp>
      <p:sp>
        <p:nvSpPr>
          <p:cNvPr id="4" name="Slide Number Placeholder 5"/>
          <p:cNvSpPr>
            <a:spLocks noGrp="1"/>
          </p:cNvSpPr>
          <p:nvPr>
            <p:ph type="sldNum" sz="quarter" idx="12"/>
          </p:nvPr>
        </p:nvSpPr>
        <p:spPr/>
        <p:txBody>
          <a:bodyPr/>
          <a:lstStyle>
            <a:lvl1pPr>
              <a:defRPr/>
            </a:lvl1pPr>
          </a:lstStyle>
          <a:p>
            <a:pPr>
              <a:defRPr/>
            </a:pPr>
            <a:fld id="{8E33E103-6E75-4210-932B-EC72B400BCD9}" type="slidenum">
              <a:rPr lang="en-PH" altLang="en-US"/>
              <a:pPr>
                <a:defRPr/>
              </a:pPr>
              <a:t>‹#›</a:t>
            </a:fld>
            <a:endParaRPr lang="en-PH"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870F4C6-6F05-452E-9AA6-29DF42AB8B5E}" type="datetimeFigureOut">
              <a:rPr lang="en-PH"/>
              <a:pPr>
                <a:defRPr/>
              </a:pPr>
              <a:t>08/03/2022</a:t>
            </a:fld>
            <a:endParaRPr lang="en-PH"/>
          </a:p>
        </p:txBody>
      </p:sp>
      <p:sp>
        <p:nvSpPr>
          <p:cNvPr id="6" name="Footer Placeholder 4"/>
          <p:cNvSpPr>
            <a:spLocks noGrp="1"/>
          </p:cNvSpPr>
          <p:nvPr>
            <p:ph type="ftr" sz="quarter" idx="11"/>
          </p:nvPr>
        </p:nvSpPr>
        <p:spPr/>
        <p:txBody>
          <a:bodyPr/>
          <a:lstStyle>
            <a:lvl1pPr>
              <a:defRPr/>
            </a:lvl1pPr>
          </a:lstStyle>
          <a:p>
            <a:pPr>
              <a:defRPr/>
            </a:pPr>
            <a:endParaRPr lang="en-PH"/>
          </a:p>
        </p:txBody>
      </p:sp>
      <p:sp>
        <p:nvSpPr>
          <p:cNvPr id="7" name="Slide Number Placeholder 5"/>
          <p:cNvSpPr>
            <a:spLocks noGrp="1"/>
          </p:cNvSpPr>
          <p:nvPr>
            <p:ph type="sldNum" sz="quarter" idx="12"/>
          </p:nvPr>
        </p:nvSpPr>
        <p:spPr/>
        <p:txBody>
          <a:bodyPr/>
          <a:lstStyle>
            <a:lvl1pPr>
              <a:defRPr/>
            </a:lvl1pPr>
          </a:lstStyle>
          <a:p>
            <a:pPr>
              <a:defRPr/>
            </a:pPr>
            <a:fld id="{C9FA8154-092F-439F-A2A4-85DF8100DFAC}" type="slidenum">
              <a:rPr lang="en-PH" altLang="en-US"/>
              <a:pPr>
                <a:defRPr/>
              </a:pPr>
              <a:t>‹#›</a:t>
            </a:fld>
            <a:endParaRPr lang="en-PH"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H"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D93E9F9-C1D1-4AE3-8534-7607161D05E2}" type="datetimeFigureOut">
              <a:rPr lang="en-PH"/>
              <a:pPr>
                <a:defRPr/>
              </a:pPr>
              <a:t>08/03/2022</a:t>
            </a:fld>
            <a:endParaRPr lang="en-PH"/>
          </a:p>
        </p:txBody>
      </p:sp>
      <p:sp>
        <p:nvSpPr>
          <p:cNvPr id="6" name="Footer Placeholder 4"/>
          <p:cNvSpPr>
            <a:spLocks noGrp="1"/>
          </p:cNvSpPr>
          <p:nvPr>
            <p:ph type="ftr" sz="quarter" idx="11"/>
          </p:nvPr>
        </p:nvSpPr>
        <p:spPr/>
        <p:txBody>
          <a:bodyPr/>
          <a:lstStyle>
            <a:lvl1pPr>
              <a:defRPr/>
            </a:lvl1pPr>
          </a:lstStyle>
          <a:p>
            <a:pPr>
              <a:defRPr/>
            </a:pPr>
            <a:endParaRPr lang="en-PH"/>
          </a:p>
        </p:txBody>
      </p:sp>
      <p:sp>
        <p:nvSpPr>
          <p:cNvPr id="7" name="Slide Number Placeholder 5"/>
          <p:cNvSpPr>
            <a:spLocks noGrp="1"/>
          </p:cNvSpPr>
          <p:nvPr>
            <p:ph type="sldNum" sz="quarter" idx="12"/>
          </p:nvPr>
        </p:nvSpPr>
        <p:spPr/>
        <p:txBody>
          <a:bodyPr/>
          <a:lstStyle>
            <a:lvl1pPr>
              <a:defRPr/>
            </a:lvl1pPr>
          </a:lstStyle>
          <a:p>
            <a:pPr>
              <a:defRPr/>
            </a:pPr>
            <a:fld id="{1F3CA6F0-0DC9-4F9F-AAEF-F59931832F62}" type="slidenum">
              <a:rPr lang="en-PH" altLang="en-US"/>
              <a:pPr>
                <a:defRPr/>
              </a:pPr>
              <a:t>‹#›</a:t>
            </a:fld>
            <a:endParaRPr lang="en-PH"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PH" altLang="en-US"/>
          </a:p>
        </p:txBody>
      </p:sp>
      <p:sp>
        <p:nvSpPr>
          <p:cNvPr id="1027" name="Text Placeholder 2"/>
          <p:cNvSpPr>
            <a:spLocks noGrp="1"/>
          </p:cNvSpPr>
          <p:nvPr>
            <p:ph type="body" idx="1"/>
          </p:nvPr>
        </p:nvSpPr>
        <p:spPr bwMode="auto">
          <a:xfrm>
            <a:off x="609600" y="1600205"/>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PH" altLang="en-US"/>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52779D1-2FC2-4400-B2B2-46751FD20E87}" type="datetimeFigureOut">
              <a:rPr lang="en-PH"/>
              <a:pPr>
                <a:defRPr/>
              </a:pPr>
              <a:t>08/03/2022</a:t>
            </a:fld>
            <a:endParaRPr lang="en-PH"/>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PH"/>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itchFamily="34" charset="0"/>
              </a:defRPr>
            </a:lvl1pPr>
          </a:lstStyle>
          <a:p>
            <a:pPr>
              <a:defRPr/>
            </a:pPr>
            <a:fld id="{B61FBAB0-3541-447B-9D84-14725B749202}" type="slidenum">
              <a:rPr lang="en-PH" altLang="en-US"/>
              <a:pPr>
                <a:defRPr/>
              </a:pPr>
              <a:t>‹#›</a:t>
            </a:fld>
            <a:endParaRPr lang="en-PH" altLang="en-US"/>
          </a:p>
        </p:txBody>
      </p:sp>
      <p:grpSp>
        <p:nvGrpSpPr>
          <p:cNvPr id="7" name="Group 6"/>
          <p:cNvGrpSpPr/>
          <p:nvPr/>
        </p:nvGrpSpPr>
        <p:grpSpPr>
          <a:xfrm>
            <a:off x="0" y="5791200"/>
            <a:ext cx="12192000" cy="1066800"/>
            <a:chOff x="0" y="5791200"/>
            <a:chExt cx="9144000" cy="1066800"/>
          </a:xfrm>
          <a:solidFill>
            <a:srgbClr val="FCF604"/>
          </a:solidFill>
        </p:grpSpPr>
        <p:sp>
          <p:nvSpPr>
            <p:cNvPr id="8" name="Rectangle 7"/>
            <p:cNvSpPr/>
            <p:nvPr/>
          </p:nvSpPr>
          <p:spPr bwMode="auto">
            <a:xfrm>
              <a:off x="0" y="5791200"/>
              <a:ext cx="9144000" cy="1066800"/>
            </a:xfrm>
            <a:prstGeom prst="rect">
              <a:avLst/>
            </a:prstGeom>
            <a:solidFill>
              <a:srgbClr val="F2E7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p>
          </p:txBody>
        </p:sp>
        <p:pic>
          <p:nvPicPr>
            <p:cNvPr id="9" name="Picture 8" descr="STI (2x3)"/>
            <p:cNvPicPr>
              <a:picLocks noChangeAspect="1" noChangeArrowheads="1"/>
            </p:cNvPicPr>
            <p:nvPr/>
          </p:nvPicPr>
          <p:blipFill>
            <a:blip r:embed="rId13" cstate="print"/>
            <a:srcRect/>
            <a:stretch>
              <a:fillRect/>
            </a:stretch>
          </p:blipFill>
          <p:spPr bwMode="auto">
            <a:xfrm>
              <a:off x="147638" y="5940425"/>
              <a:ext cx="1219200" cy="812800"/>
            </a:xfrm>
            <a:prstGeom prst="rect">
              <a:avLst/>
            </a:prstGeom>
            <a:grp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93EA370-F646-475C-955E-23BCE69C4243}"/>
              </a:ext>
            </a:extLst>
          </p:cNvPr>
          <p:cNvSpPr txBox="1"/>
          <p:nvPr/>
        </p:nvSpPr>
        <p:spPr>
          <a:xfrm>
            <a:off x="1457232" y="304800"/>
            <a:ext cx="9277535" cy="1077218"/>
          </a:xfrm>
          <a:prstGeom prst="rect">
            <a:avLst/>
          </a:prstGeom>
          <a:noFill/>
        </p:spPr>
        <p:txBody>
          <a:bodyPr wrap="square">
            <a:spAutoFit/>
          </a:bodyPr>
          <a:lstStyle/>
          <a:p>
            <a:pPr algn="ctr">
              <a:spcAft>
                <a:spcPts val="7800"/>
              </a:spcAft>
            </a:pPr>
            <a:r>
              <a:rPr lang="en-PH" sz="3200" b="1" kern="1400" spc="-50" dirty="0">
                <a:effectLst/>
                <a:latin typeface="Times New Roman" panose="02020603050405020304" pitchFamily="18" charset="0"/>
                <a:ea typeface="Times New Roman" panose="02020603050405020304" pitchFamily="18" charset="0"/>
                <a:cs typeface="Times New Roman" panose="02020603050405020304" pitchFamily="18" charset="0"/>
              </a:rPr>
              <a:t>Online Portal with Content Management System for K-12 Students of Public and Private Schools</a:t>
            </a:r>
          </a:p>
        </p:txBody>
      </p:sp>
      <p:sp>
        <p:nvSpPr>
          <p:cNvPr id="2" name="TextBox 1">
            <a:extLst>
              <a:ext uri="{FF2B5EF4-FFF2-40B4-BE49-F238E27FC236}">
                <a16:creationId xmlns:a16="http://schemas.microsoft.com/office/drawing/2014/main" id="{EE1E3BA4-86D2-4EEA-BDC7-3DA68417B87C}"/>
              </a:ext>
            </a:extLst>
          </p:cNvPr>
          <p:cNvSpPr txBox="1"/>
          <p:nvPr/>
        </p:nvSpPr>
        <p:spPr>
          <a:xfrm>
            <a:off x="4746783" y="1981200"/>
            <a:ext cx="2698431" cy="1883657"/>
          </a:xfrm>
          <a:prstGeom prst="rect">
            <a:avLst/>
          </a:prstGeom>
          <a:noFill/>
        </p:spPr>
        <p:txBody>
          <a:bodyPr wrap="none" rtlCol="0">
            <a:spAutoFit/>
          </a:bodyPr>
          <a:lstStyle/>
          <a:p>
            <a:pPr algn="ctr">
              <a:lnSpc>
                <a:spcPct val="150000"/>
              </a:lnSpc>
            </a:pPr>
            <a:r>
              <a:rPr lang="en-US" sz="2000" dirty="0">
                <a:latin typeface="Times New Roman" panose="02020603050405020304" pitchFamily="18" charset="0"/>
                <a:cs typeface="Times New Roman" panose="02020603050405020304" pitchFamily="18" charset="0"/>
              </a:rPr>
              <a:t>By:</a:t>
            </a:r>
          </a:p>
          <a:p>
            <a:pPr algn="ctr">
              <a:lnSpc>
                <a:spcPct val="150000"/>
              </a:lnSpc>
            </a:pPr>
            <a:r>
              <a:rPr lang="en-US" sz="2000" dirty="0">
                <a:latin typeface="Times New Roman" panose="02020603050405020304" pitchFamily="18" charset="0"/>
                <a:cs typeface="Times New Roman" panose="02020603050405020304" pitchFamily="18" charset="0"/>
              </a:rPr>
              <a:t>Arellano, Alex Bryan Q.</a:t>
            </a:r>
          </a:p>
          <a:p>
            <a:pPr algn="ctr">
              <a:lnSpc>
                <a:spcPct val="150000"/>
              </a:lnSpc>
            </a:pPr>
            <a:r>
              <a:rPr lang="en-US" sz="2000" dirty="0">
                <a:latin typeface="Times New Roman" panose="02020603050405020304" pitchFamily="18" charset="0"/>
                <a:cs typeface="Times New Roman" panose="02020603050405020304" pitchFamily="18" charset="0"/>
              </a:rPr>
              <a:t>Dieron, John Eric M.</a:t>
            </a:r>
          </a:p>
          <a:p>
            <a:pPr algn="ctr">
              <a:lnSpc>
                <a:spcPct val="150000"/>
              </a:lnSpc>
            </a:pPr>
            <a:r>
              <a:rPr lang="en-US" sz="2000" dirty="0" err="1">
                <a:latin typeface="Times New Roman" panose="02020603050405020304" pitchFamily="18" charset="0"/>
                <a:cs typeface="Times New Roman" panose="02020603050405020304" pitchFamily="18" charset="0"/>
              </a:rPr>
              <a:t>Rola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Jomarie</a:t>
            </a:r>
            <a:r>
              <a:rPr lang="en-US" sz="2000" dirty="0">
                <a:latin typeface="Times New Roman" panose="02020603050405020304" pitchFamily="18" charset="0"/>
                <a:cs typeface="Times New Roman" panose="02020603050405020304" pitchFamily="18" charset="0"/>
              </a:rPr>
              <a:t> E.</a:t>
            </a:r>
          </a:p>
        </p:txBody>
      </p:sp>
      <p:sp>
        <p:nvSpPr>
          <p:cNvPr id="5" name="TextBox 4">
            <a:extLst>
              <a:ext uri="{FF2B5EF4-FFF2-40B4-BE49-F238E27FC236}">
                <a16:creationId xmlns:a16="http://schemas.microsoft.com/office/drawing/2014/main" id="{150CAE9D-B271-433E-80B6-19322E72D722}"/>
              </a:ext>
            </a:extLst>
          </p:cNvPr>
          <p:cNvSpPr txBox="1"/>
          <p:nvPr/>
        </p:nvSpPr>
        <p:spPr>
          <a:xfrm>
            <a:off x="4897080" y="4648200"/>
            <a:ext cx="2397836" cy="960328"/>
          </a:xfrm>
          <a:prstGeom prst="rect">
            <a:avLst/>
          </a:prstGeom>
          <a:noFill/>
        </p:spPr>
        <p:txBody>
          <a:bodyPr wrap="none" rtlCol="0">
            <a:spAutoFit/>
          </a:bodyPr>
          <a:lstStyle/>
          <a:p>
            <a:pPr algn="ctr">
              <a:lnSpc>
                <a:spcPct val="150000"/>
              </a:lnSpc>
            </a:pPr>
            <a:r>
              <a:rPr lang="en-US" sz="2000" dirty="0">
                <a:latin typeface="Times New Roman" panose="02020603050405020304" pitchFamily="18" charset="0"/>
                <a:cs typeface="Times New Roman" panose="02020603050405020304" pitchFamily="18" charset="0"/>
              </a:rPr>
              <a:t>Mr. Tristan S. </a:t>
            </a:r>
            <a:r>
              <a:rPr lang="en-US" sz="2000" dirty="0" err="1">
                <a:latin typeface="Times New Roman" panose="02020603050405020304" pitchFamily="18" charset="0"/>
                <a:cs typeface="Times New Roman" panose="02020603050405020304" pitchFamily="18" charset="0"/>
              </a:rPr>
              <a:t>Unabia</a:t>
            </a:r>
            <a:endParaRPr lang="en-US" sz="2000" dirty="0">
              <a:latin typeface="Times New Roman" panose="02020603050405020304" pitchFamily="18" charset="0"/>
              <a:cs typeface="Times New Roman" panose="02020603050405020304" pitchFamily="18" charset="0"/>
            </a:endParaRPr>
          </a:p>
          <a:p>
            <a:pPr algn="ctr">
              <a:lnSpc>
                <a:spcPct val="150000"/>
              </a:lnSpc>
            </a:pPr>
            <a:r>
              <a:rPr lang="en-US" sz="2000" dirty="0">
                <a:latin typeface="Times New Roman" panose="02020603050405020304" pitchFamily="18" charset="0"/>
                <a:cs typeface="Times New Roman" panose="02020603050405020304" pitchFamily="18" charset="0"/>
              </a:rPr>
              <a:t>IT Capstone Adviser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AF3EEE-B69F-4EFB-866D-DA1ED84D2F02}"/>
              </a:ext>
            </a:extLst>
          </p:cNvPr>
          <p:cNvSpPr txBox="1"/>
          <p:nvPr/>
        </p:nvSpPr>
        <p:spPr>
          <a:xfrm flipH="1">
            <a:off x="1318259" y="1859340"/>
            <a:ext cx="9555481" cy="1569660"/>
          </a:xfrm>
          <a:prstGeom prst="rect">
            <a:avLst/>
          </a:prstGeom>
          <a:noFill/>
        </p:spPr>
        <p:txBody>
          <a:bodyPr wrap="square" rtlCol="0">
            <a:spAutoFit/>
          </a:bodyPr>
          <a:lstStyle/>
          <a:p>
            <a:pPr marL="514350" indent="-514350" algn="just">
              <a:buFont typeface="+mj-lt"/>
              <a:buAutoNum type="arabicPeriod" startAt="5"/>
            </a:pPr>
            <a:r>
              <a:rPr lang="en-US" sz="3200" dirty="0">
                <a:latin typeface="Times New Roman" panose="02020603050405020304" pitchFamily="18" charset="0"/>
                <a:cs typeface="Times New Roman" panose="02020603050405020304" pitchFamily="18" charset="0"/>
              </a:rPr>
              <a:t>How to design, develop and implement a Content Management System for Campus Updates/News and Announcements?</a:t>
            </a:r>
          </a:p>
        </p:txBody>
      </p:sp>
      <p:sp>
        <p:nvSpPr>
          <p:cNvPr id="8" name="Text Placeholder 7">
            <a:extLst>
              <a:ext uri="{FF2B5EF4-FFF2-40B4-BE49-F238E27FC236}">
                <a16:creationId xmlns:a16="http://schemas.microsoft.com/office/drawing/2014/main" id="{A5C62998-0FCB-4C92-8231-B117149BD6D1}"/>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
        <p:nvSpPr>
          <p:cNvPr id="4" name="TextBox 3">
            <a:extLst>
              <a:ext uri="{FF2B5EF4-FFF2-40B4-BE49-F238E27FC236}">
                <a16:creationId xmlns:a16="http://schemas.microsoft.com/office/drawing/2014/main" id="{A1FEE3A8-C086-4E13-BEA4-57539F595B9E}"/>
              </a:ext>
            </a:extLst>
          </p:cNvPr>
          <p:cNvSpPr txBox="1"/>
          <p:nvPr/>
        </p:nvSpPr>
        <p:spPr>
          <a:xfrm flipH="1">
            <a:off x="1318259" y="228600"/>
            <a:ext cx="9555481" cy="646331"/>
          </a:xfrm>
          <a:prstGeom prst="rect">
            <a:avLst/>
          </a:prstGeom>
          <a:noFill/>
        </p:spPr>
        <p:txBody>
          <a:bodyPr wrap="square" rtlCol="0">
            <a:spAutoFit/>
          </a:bodyPr>
          <a:lstStyle/>
          <a:p>
            <a:pPr algn="ctr"/>
            <a:r>
              <a:rPr lang="en-PH" sz="3600" b="1" dirty="0">
                <a:latin typeface="Times New Roman" panose="02020603050405020304" pitchFamily="18" charset="0"/>
                <a:ea typeface="Calibri" panose="020F0502020204030204" pitchFamily="34" charset="0"/>
                <a:cs typeface="Calibri" panose="020F0502020204030204" pitchFamily="34" charset="0"/>
              </a:rPr>
              <a:t>Specific Problem</a:t>
            </a:r>
            <a:endParaRPr lang="en-US" sz="3600" b="1" dirty="0"/>
          </a:p>
        </p:txBody>
      </p:sp>
    </p:spTree>
    <p:extLst>
      <p:ext uri="{BB962C8B-B14F-4D97-AF65-F5344CB8AC3E}">
        <p14:creationId xmlns:p14="http://schemas.microsoft.com/office/powerpoint/2010/main" val="37640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51404A-DF52-49A9-A161-8274F73F54DA}"/>
              </a:ext>
            </a:extLst>
          </p:cNvPr>
          <p:cNvSpPr txBox="1"/>
          <p:nvPr/>
        </p:nvSpPr>
        <p:spPr>
          <a:xfrm flipH="1">
            <a:off x="1318259" y="1433037"/>
            <a:ext cx="9555481" cy="1384995"/>
          </a:xfrm>
          <a:prstGeom prst="rect">
            <a:avLst/>
          </a:prstGeom>
          <a:noFill/>
        </p:spPr>
        <p:txBody>
          <a:bodyPr wrap="square" rtlCol="0">
            <a:spAutoFit/>
          </a:bodyPr>
          <a:lstStyle/>
          <a:p>
            <a:pPr algn="just"/>
            <a:r>
              <a:rPr lang="en-US" sz="2800" dirty="0">
                <a:latin typeface="Times New Roman" panose="02020603050405020304" pitchFamily="18" charset="0"/>
                <a:ea typeface="Calibri" panose="020F0502020204030204" pitchFamily="34" charset="0"/>
                <a:cs typeface="Times New Roman" panose="02020603050405020304" pitchFamily="18" charset="0"/>
              </a:rPr>
              <a:t>The purpose of this project is to provide a system</a:t>
            </a:r>
            <a:r>
              <a:rPr lang="en-US" sz="2800" dirty="0">
                <a:latin typeface="Times New Roman" panose="02020603050405020304" pitchFamily="18" charset="0"/>
                <a:cs typeface="Times New Roman" panose="02020603050405020304" pitchFamily="18" charset="0"/>
              </a:rPr>
              <a:t> which the school personnel can easily gather and process all the credible information directly from their stakeholders.</a:t>
            </a:r>
          </a:p>
        </p:txBody>
      </p:sp>
      <p:sp>
        <p:nvSpPr>
          <p:cNvPr id="6" name="Text Placeholder 7">
            <a:extLst>
              <a:ext uri="{FF2B5EF4-FFF2-40B4-BE49-F238E27FC236}">
                <a16:creationId xmlns:a16="http://schemas.microsoft.com/office/drawing/2014/main" id="{E3A0F019-E0AC-49EF-B261-6AB7535CE2ED}"/>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
        <p:nvSpPr>
          <p:cNvPr id="5" name="TextBox 4">
            <a:extLst>
              <a:ext uri="{FF2B5EF4-FFF2-40B4-BE49-F238E27FC236}">
                <a16:creationId xmlns:a16="http://schemas.microsoft.com/office/drawing/2014/main" id="{F844F49C-DB67-4912-A826-5FEABC910D5C}"/>
              </a:ext>
            </a:extLst>
          </p:cNvPr>
          <p:cNvSpPr txBox="1"/>
          <p:nvPr/>
        </p:nvSpPr>
        <p:spPr>
          <a:xfrm flipH="1">
            <a:off x="1318259" y="228600"/>
            <a:ext cx="9555481" cy="646331"/>
          </a:xfrm>
          <a:prstGeom prst="rect">
            <a:avLst/>
          </a:prstGeom>
          <a:noFill/>
        </p:spPr>
        <p:txBody>
          <a:bodyPr wrap="square" rtlCol="0">
            <a:spAutoFit/>
          </a:bodyPr>
          <a:lstStyle/>
          <a:p>
            <a:pPr algn="ctr"/>
            <a:r>
              <a:rPr lang="en-PH" sz="3600" b="1" dirty="0">
                <a:latin typeface="Times New Roman" panose="02020603050405020304" pitchFamily="18" charset="0"/>
                <a:ea typeface="Calibri" panose="020F0502020204030204" pitchFamily="34" charset="0"/>
                <a:cs typeface="Calibri" panose="020F0502020204030204" pitchFamily="34" charset="0"/>
              </a:rPr>
              <a:t>Purpose and Description of the Project</a:t>
            </a:r>
          </a:p>
        </p:txBody>
      </p:sp>
      <p:sp>
        <p:nvSpPr>
          <p:cNvPr id="7" name="TextBox 6">
            <a:extLst>
              <a:ext uri="{FF2B5EF4-FFF2-40B4-BE49-F238E27FC236}">
                <a16:creationId xmlns:a16="http://schemas.microsoft.com/office/drawing/2014/main" id="{7EF3A89B-05ED-4354-B22F-F4AF16FCAB0A}"/>
              </a:ext>
            </a:extLst>
          </p:cNvPr>
          <p:cNvSpPr txBox="1"/>
          <p:nvPr/>
        </p:nvSpPr>
        <p:spPr>
          <a:xfrm flipH="1">
            <a:off x="1318258" y="2971800"/>
            <a:ext cx="9555481" cy="1815882"/>
          </a:xfrm>
          <a:prstGeom prst="rect">
            <a:avLst/>
          </a:prstGeom>
          <a:noFill/>
        </p:spPr>
        <p:txBody>
          <a:bodyPr wrap="square" rtlCol="0">
            <a:spAutoFit/>
          </a:bodyPr>
          <a:lstStyle/>
          <a:p>
            <a:pPr algn="just"/>
            <a:r>
              <a:rPr lang="en-US" sz="2800" dirty="0">
                <a:latin typeface="Times New Roman" panose="02020603050405020304" pitchFamily="18" charset="0"/>
                <a:ea typeface="Calibri" panose="020F0502020204030204" pitchFamily="34" charset="0"/>
                <a:cs typeface="Times New Roman" panose="02020603050405020304" pitchFamily="18" charset="0"/>
              </a:rPr>
              <a:t>The beneficiary of the project are:</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School</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Employees (Teacher, Registrar, School Admin, MIS Admin)</a:t>
            </a:r>
          </a:p>
          <a:p>
            <a:pPr marL="514350" indent="-514350" algn="just">
              <a:buFont typeface="+mj-lt"/>
              <a:buAutoNum type="arabicPeriod"/>
            </a:pPr>
            <a:r>
              <a:rPr lang="en-US" sz="2800" dirty="0">
                <a:latin typeface="Times New Roman" panose="02020603050405020304" pitchFamily="18" charset="0"/>
                <a:cs typeface="Times New Roman" panose="02020603050405020304" pitchFamily="18" charset="0"/>
              </a:rPr>
              <a:t>Students</a:t>
            </a:r>
          </a:p>
        </p:txBody>
      </p:sp>
    </p:spTree>
    <p:extLst>
      <p:ext uri="{BB962C8B-B14F-4D97-AF65-F5344CB8AC3E}">
        <p14:creationId xmlns:p14="http://schemas.microsoft.com/office/powerpoint/2010/main" val="8461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51404A-DF52-49A9-A161-8274F73F54DA}"/>
              </a:ext>
            </a:extLst>
          </p:cNvPr>
          <p:cNvSpPr txBox="1"/>
          <p:nvPr/>
        </p:nvSpPr>
        <p:spPr>
          <a:xfrm flipH="1">
            <a:off x="1318259" y="1295400"/>
            <a:ext cx="9555481" cy="2308324"/>
          </a:xfrm>
          <a:prstGeom prst="rect">
            <a:avLst/>
          </a:prstGeom>
          <a:noFill/>
        </p:spPr>
        <p:txBody>
          <a:bodyPr wrap="square" rtlCol="0">
            <a:spAutoFit/>
          </a:bodyPr>
          <a:lstStyle/>
          <a:p>
            <a:pPr marL="457200" marR="0" algn="just">
              <a:spcBef>
                <a:spcPts val="0"/>
              </a:spcBef>
              <a:spcAft>
                <a:spcPts val="1200"/>
              </a:spcAft>
            </a:pPr>
            <a:r>
              <a:rPr lang="en-US" sz="3600" dirty="0">
                <a:latin typeface="Times New Roman" panose="02020603050405020304" pitchFamily="18" charset="0"/>
                <a:ea typeface="Calibri" panose="020F0502020204030204" pitchFamily="34" charset="0"/>
                <a:cs typeface="Calibri" panose="020F0502020204030204" pitchFamily="34" charset="0"/>
              </a:rPr>
              <a:t>The objective of this project is to develop, design and implement a proper Online Portal with Content Management System for K-12 Students of Public and Private Schools.</a:t>
            </a:r>
          </a:p>
        </p:txBody>
      </p:sp>
      <p:sp>
        <p:nvSpPr>
          <p:cNvPr id="6" name="Text Placeholder 7">
            <a:extLst>
              <a:ext uri="{FF2B5EF4-FFF2-40B4-BE49-F238E27FC236}">
                <a16:creationId xmlns:a16="http://schemas.microsoft.com/office/drawing/2014/main" id="{2AB0B1D2-3404-4C73-8178-A5B3C6686433}"/>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
        <p:nvSpPr>
          <p:cNvPr id="5" name="TextBox 4">
            <a:extLst>
              <a:ext uri="{FF2B5EF4-FFF2-40B4-BE49-F238E27FC236}">
                <a16:creationId xmlns:a16="http://schemas.microsoft.com/office/drawing/2014/main" id="{32DC62AD-AFC3-4F58-A719-EB9EB5986410}"/>
              </a:ext>
            </a:extLst>
          </p:cNvPr>
          <p:cNvSpPr txBox="1"/>
          <p:nvPr/>
        </p:nvSpPr>
        <p:spPr>
          <a:xfrm flipH="1">
            <a:off x="1318259" y="228600"/>
            <a:ext cx="9555481" cy="646331"/>
          </a:xfrm>
          <a:prstGeom prst="rect">
            <a:avLst/>
          </a:prstGeom>
          <a:noFill/>
        </p:spPr>
        <p:txBody>
          <a:bodyPr wrap="square" rtlCol="0">
            <a:spAutoFit/>
          </a:bodyPr>
          <a:lstStyle/>
          <a:p>
            <a:pPr algn="ctr"/>
            <a:r>
              <a:rPr lang="en-PH" sz="3600" b="1" dirty="0">
                <a:latin typeface="Times New Roman" panose="02020603050405020304" pitchFamily="18" charset="0"/>
                <a:ea typeface="Calibri" panose="020F0502020204030204" pitchFamily="34" charset="0"/>
                <a:cs typeface="Calibri" panose="020F0502020204030204" pitchFamily="34" charset="0"/>
              </a:rPr>
              <a:t>General Objective</a:t>
            </a:r>
          </a:p>
        </p:txBody>
      </p:sp>
    </p:spTree>
    <p:extLst>
      <p:ext uri="{BB962C8B-B14F-4D97-AF65-F5344CB8AC3E}">
        <p14:creationId xmlns:p14="http://schemas.microsoft.com/office/powerpoint/2010/main" val="171317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AF3EEE-B69F-4EFB-866D-DA1ED84D2F02}"/>
              </a:ext>
            </a:extLst>
          </p:cNvPr>
          <p:cNvSpPr txBox="1"/>
          <p:nvPr/>
        </p:nvSpPr>
        <p:spPr>
          <a:xfrm flipH="1">
            <a:off x="1318999" y="1349514"/>
            <a:ext cx="9555481" cy="2062103"/>
          </a:xfrm>
          <a:prstGeom prst="rect">
            <a:avLst/>
          </a:prstGeom>
          <a:noFill/>
        </p:spPr>
        <p:txBody>
          <a:bodyPr wrap="square" rtlCol="0">
            <a:spAutoFit/>
          </a:bodyPr>
          <a:lstStyle/>
          <a:p>
            <a:pPr marL="514350" indent="-514350" algn="just">
              <a:buFont typeface="+mj-lt"/>
              <a:buAutoNum type="arabicPeriod"/>
            </a:pPr>
            <a:r>
              <a:rPr lang="en-US" sz="3200" dirty="0">
                <a:latin typeface="Times New Roman" panose="02020603050405020304" pitchFamily="18" charset="0"/>
                <a:cs typeface="Times New Roman" panose="02020603050405020304" pitchFamily="18" charset="0"/>
              </a:rPr>
              <a:t>To design, develop and implement </a:t>
            </a:r>
            <a:r>
              <a:rPr lang="en-US" sz="3200">
                <a:latin typeface="Times New Roman" panose="02020603050405020304" pitchFamily="18" charset="0"/>
                <a:cs typeface="Times New Roman" panose="02020603050405020304" pitchFamily="18" charset="0"/>
              </a:rPr>
              <a:t>a grades and student information </a:t>
            </a:r>
            <a:r>
              <a:rPr lang="en-US" sz="3200" dirty="0">
                <a:latin typeface="Times New Roman" panose="02020603050405020304" pitchFamily="18" charset="0"/>
                <a:cs typeface="Times New Roman" panose="02020603050405020304" pitchFamily="18" charset="0"/>
              </a:rPr>
              <a:t>with a batch upload feature that will allow the teachers to encode the student’s grades individually or by batch</a:t>
            </a:r>
          </a:p>
        </p:txBody>
      </p:sp>
      <p:sp>
        <p:nvSpPr>
          <p:cNvPr id="4" name="TextBox 3">
            <a:extLst>
              <a:ext uri="{FF2B5EF4-FFF2-40B4-BE49-F238E27FC236}">
                <a16:creationId xmlns:a16="http://schemas.microsoft.com/office/drawing/2014/main" id="{942E14DE-E1FD-4DD5-8FFD-5B4467450786}"/>
              </a:ext>
            </a:extLst>
          </p:cNvPr>
          <p:cNvSpPr txBox="1"/>
          <p:nvPr/>
        </p:nvSpPr>
        <p:spPr>
          <a:xfrm flipH="1">
            <a:off x="1318259" y="3810000"/>
            <a:ext cx="9555481" cy="1569660"/>
          </a:xfrm>
          <a:prstGeom prst="rect">
            <a:avLst/>
          </a:prstGeom>
          <a:noFill/>
        </p:spPr>
        <p:txBody>
          <a:bodyPr wrap="square" rtlCol="0">
            <a:spAutoFit/>
          </a:bodyPr>
          <a:lstStyle/>
          <a:p>
            <a:pPr marL="514350" indent="-514350" algn="just">
              <a:buFont typeface="+mj-lt"/>
              <a:buAutoNum type="arabicPeriod" startAt="2"/>
            </a:pPr>
            <a:r>
              <a:rPr lang="en-US" sz="3200" dirty="0">
                <a:latin typeface="Times New Roman" panose="02020603050405020304" pitchFamily="18" charset="0"/>
                <a:cs typeface="Times New Roman" panose="02020603050405020304" pitchFamily="18" charset="0"/>
              </a:rPr>
              <a:t>To design, develop and implement a student maintenance module that will allow the registrar to maintain the student information</a:t>
            </a:r>
          </a:p>
        </p:txBody>
      </p:sp>
      <p:sp>
        <p:nvSpPr>
          <p:cNvPr id="8" name="Text Placeholder 7">
            <a:extLst>
              <a:ext uri="{FF2B5EF4-FFF2-40B4-BE49-F238E27FC236}">
                <a16:creationId xmlns:a16="http://schemas.microsoft.com/office/drawing/2014/main" id="{4774D463-B2B5-437B-A335-9F4D54686378}"/>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
        <p:nvSpPr>
          <p:cNvPr id="5" name="TextBox 4">
            <a:extLst>
              <a:ext uri="{FF2B5EF4-FFF2-40B4-BE49-F238E27FC236}">
                <a16:creationId xmlns:a16="http://schemas.microsoft.com/office/drawing/2014/main" id="{6EE5967F-31CD-438B-A3C3-AD110F670115}"/>
              </a:ext>
            </a:extLst>
          </p:cNvPr>
          <p:cNvSpPr txBox="1"/>
          <p:nvPr/>
        </p:nvSpPr>
        <p:spPr>
          <a:xfrm flipH="1">
            <a:off x="1318259" y="228600"/>
            <a:ext cx="9555481" cy="646331"/>
          </a:xfrm>
          <a:prstGeom prst="rect">
            <a:avLst/>
          </a:prstGeom>
          <a:noFill/>
        </p:spPr>
        <p:txBody>
          <a:bodyPr wrap="square" rtlCol="0">
            <a:spAutoFit/>
          </a:bodyPr>
          <a:lstStyle/>
          <a:p>
            <a:pPr algn="ctr"/>
            <a:r>
              <a:rPr lang="en-PH" sz="3600" b="1" dirty="0">
                <a:latin typeface="Times New Roman" panose="02020603050405020304" pitchFamily="18" charset="0"/>
                <a:ea typeface="Calibri" panose="020F0502020204030204" pitchFamily="34" charset="0"/>
                <a:cs typeface="Calibri" panose="020F0502020204030204" pitchFamily="34" charset="0"/>
              </a:rPr>
              <a:t>Specific Objective</a:t>
            </a:r>
          </a:p>
        </p:txBody>
      </p:sp>
    </p:spTree>
    <p:extLst>
      <p:ext uri="{BB962C8B-B14F-4D97-AF65-F5344CB8AC3E}">
        <p14:creationId xmlns:p14="http://schemas.microsoft.com/office/powerpoint/2010/main" val="373275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AF3EEE-B69F-4EFB-866D-DA1ED84D2F02}"/>
              </a:ext>
            </a:extLst>
          </p:cNvPr>
          <p:cNvSpPr txBox="1"/>
          <p:nvPr/>
        </p:nvSpPr>
        <p:spPr>
          <a:xfrm flipH="1">
            <a:off x="1318999" y="1349514"/>
            <a:ext cx="9555481" cy="1077218"/>
          </a:xfrm>
          <a:prstGeom prst="rect">
            <a:avLst/>
          </a:prstGeom>
          <a:noFill/>
        </p:spPr>
        <p:txBody>
          <a:bodyPr wrap="square" rtlCol="0">
            <a:spAutoFit/>
          </a:bodyPr>
          <a:lstStyle/>
          <a:p>
            <a:pPr marL="514350" indent="-514350" algn="just">
              <a:buFont typeface="+mj-lt"/>
              <a:buAutoNum type="arabicPeriod" startAt="3"/>
            </a:pPr>
            <a:r>
              <a:rPr lang="en-US" sz="3200" dirty="0">
                <a:latin typeface="Times New Roman" panose="02020603050405020304" pitchFamily="18" charset="0"/>
                <a:cs typeface="Times New Roman" panose="02020603050405020304" pitchFamily="18" charset="0"/>
              </a:rPr>
              <a:t>To design, develop and implement a view module that will allow the student/parent to view their grades</a:t>
            </a:r>
          </a:p>
        </p:txBody>
      </p:sp>
      <p:sp>
        <p:nvSpPr>
          <p:cNvPr id="4" name="TextBox 3">
            <a:extLst>
              <a:ext uri="{FF2B5EF4-FFF2-40B4-BE49-F238E27FC236}">
                <a16:creationId xmlns:a16="http://schemas.microsoft.com/office/drawing/2014/main" id="{942E14DE-E1FD-4DD5-8FFD-5B4467450786}"/>
              </a:ext>
            </a:extLst>
          </p:cNvPr>
          <p:cNvSpPr txBox="1"/>
          <p:nvPr/>
        </p:nvSpPr>
        <p:spPr>
          <a:xfrm flipH="1">
            <a:off x="1318259" y="3354051"/>
            <a:ext cx="9555481" cy="1569660"/>
          </a:xfrm>
          <a:prstGeom prst="rect">
            <a:avLst/>
          </a:prstGeom>
          <a:noFill/>
        </p:spPr>
        <p:txBody>
          <a:bodyPr wrap="square" rtlCol="0">
            <a:spAutoFit/>
          </a:bodyPr>
          <a:lstStyle/>
          <a:p>
            <a:pPr marL="514350" indent="-514350" algn="just">
              <a:buFont typeface="+mj-lt"/>
              <a:buAutoNum type="arabicPeriod" startAt="4"/>
            </a:pPr>
            <a:r>
              <a:rPr lang="en-PH" sz="3200" dirty="0">
                <a:latin typeface="Times New Roman" panose="02020603050405020304" pitchFamily="18" charset="0"/>
                <a:cs typeface="Times New Roman" panose="02020603050405020304" pitchFamily="18" charset="0"/>
              </a:rPr>
              <a:t>How to design, develop and implement a database that will allow the users to create, read, update, and delete information?</a:t>
            </a:r>
            <a:endParaRPr lang="en-US" sz="32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49BE9DD5-726F-4FA0-85F6-A4622776C1E9}"/>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
        <p:nvSpPr>
          <p:cNvPr id="5" name="TextBox 4">
            <a:extLst>
              <a:ext uri="{FF2B5EF4-FFF2-40B4-BE49-F238E27FC236}">
                <a16:creationId xmlns:a16="http://schemas.microsoft.com/office/drawing/2014/main" id="{9F55E7AE-274C-44F3-BB12-F27E7B1CAEA7}"/>
              </a:ext>
            </a:extLst>
          </p:cNvPr>
          <p:cNvSpPr txBox="1"/>
          <p:nvPr/>
        </p:nvSpPr>
        <p:spPr>
          <a:xfrm flipH="1">
            <a:off x="1318259" y="228600"/>
            <a:ext cx="9555481" cy="646331"/>
          </a:xfrm>
          <a:prstGeom prst="rect">
            <a:avLst/>
          </a:prstGeom>
          <a:noFill/>
        </p:spPr>
        <p:txBody>
          <a:bodyPr wrap="square" rtlCol="0">
            <a:spAutoFit/>
          </a:bodyPr>
          <a:lstStyle/>
          <a:p>
            <a:pPr algn="ctr"/>
            <a:r>
              <a:rPr lang="en-PH" sz="3600" b="1" dirty="0">
                <a:latin typeface="Times New Roman" panose="02020603050405020304" pitchFamily="18" charset="0"/>
                <a:ea typeface="Calibri" panose="020F0502020204030204" pitchFamily="34" charset="0"/>
                <a:cs typeface="Calibri" panose="020F0502020204030204" pitchFamily="34" charset="0"/>
              </a:rPr>
              <a:t>Specific Objective</a:t>
            </a:r>
          </a:p>
        </p:txBody>
      </p:sp>
    </p:spTree>
    <p:extLst>
      <p:ext uri="{BB962C8B-B14F-4D97-AF65-F5344CB8AC3E}">
        <p14:creationId xmlns:p14="http://schemas.microsoft.com/office/powerpoint/2010/main" val="29146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AF3EEE-B69F-4EFB-866D-DA1ED84D2F02}"/>
              </a:ext>
            </a:extLst>
          </p:cNvPr>
          <p:cNvSpPr txBox="1"/>
          <p:nvPr/>
        </p:nvSpPr>
        <p:spPr>
          <a:xfrm flipH="1">
            <a:off x="1318259" y="2383979"/>
            <a:ext cx="9555481" cy="1569660"/>
          </a:xfrm>
          <a:prstGeom prst="rect">
            <a:avLst/>
          </a:prstGeom>
          <a:noFill/>
        </p:spPr>
        <p:txBody>
          <a:bodyPr wrap="square" rtlCol="0">
            <a:spAutoFit/>
          </a:bodyPr>
          <a:lstStyle/>
          <a:p>
            <a:pPr marL="514350" indent="-514350" algn="just">
              <a:buFont typeface="+mj-lt"/>
              <a:buAutoNum type="arabicPeriod" startAt="5"/>
            </a:pPr>
            <a:r>
              <a:rPr lang="en-PH" sz="3200" dirty="0">
                <a:latin typeface="Times New Roman" panose="02020603050405020304" pitchFamily="18" charset="0"/>
                <a:cs typeface="Times New Roman" panose="02020603050405020304" pitchFamily="18" charset="0"/>
              </a:rPr>
              <a:t>How to design, develop and implement a Content Management System for Campus Updates/News and Announcements?</a:t>
            </a:r>
            <a:endParaRPr lang="en-US" sz="32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D454D71B-C825-4259-835D-0CCCBE07CF39}"/>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
        <p:nvSpPr>
          <p:cNvPr id="4" name="TextBox 3">
            <a:extLst>
              <a:ext uri="{FF2B5EF4-FFF2-40B4-BE49-F238E27FC236}">
                <a16:creationId xmlns:a16="http://schemas.microsoft.com/office/drawing/2014/main" id="{5F640081-1541-4CF4-8168-811B33707DBC}"/>
              </a:ext>
            </a:extLst>
          </p:cNvPr>
          <p:cNvSpPr txBox="1"/>
          <p:nvPr/>
        </p:nvSpPr>
        <p:spPr>
          <a:xfrm flipH="1">
            <a:off x="1318259" y="228600"/>
            <a:ext cx="9555481" cy="646331"/>
          </a:xfrm>
          <a:prstGeom prst="rect">
            <a:avLst/>
          </a:prstGeom>
          <a:noFill/>
        </p:spPr>
        <p:txBody>
          <a:bodyPr wrap="square" rtlCol="0">
            <a:spAutoFit/>
          </a:bodyPr>
          <a:lstStyle/>
          <a:p>
            <a:pPr algn="ctr"/>
            <a:r>
              <a:rPr lang="en-PH" sz="3600" b="1" dirty="0">
                <a:latin typeface="Times New Roman" panose="02020603050405020304" pitchFamily="18" charset="0"/>
                <a:ea typeface="Calibri" panose="020F0502020204030204" pitchFamily="34" charset="0"/>
                <a:cs typeface="Calibri" panose="020F0502020204030204" pitchFamily="34" charset="0"/>
              </a:rPr>
              <a:t>Specific Objective</a:t>
            </a:r>
          </a:p>
        </p:txBody>
      </p:sp>
    </p:spTree>
    <p:extLst>
      <p:ext uri="{BB962C8B-B14F-4D97-AF65-F5344CB8AC3E}">
        <p14:creationId xmlns:p14="http://schemas.microsoft.com/office/powerpoint/2010/main" val="140662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1841DF72-1A66-4089-A18C-C88D8640DA82}"/>
              </a:ext>
            </a:extLst>
          </p:cNvPr>
          <p:cNvSpPr txBox="1">
            <a:spLocks noChangeArrowheads="1"/>
          </p:cNvSpPr>
          <p:nvPr/>
        </p:nvSpPr>
        <p:spPr bwMode="auto">
          <a:xfrm>
            <a:off x="2247900" y="2413337"/>
            <a:ext cx="7696200" cy="1015663"/>
          </a:xfrm>
          <a:prstGeom prst="rect">
            <a:avLst/>
          </a:prstGeom>
          <a:noFill/>
          <a:ln w="9525">
            <a:noFill/>
            <a:miter lim="800000"/>
            <a:headEnd/>
            <a:tailEnd/>
          </a:ln>
        </p:spPr>
        <p:txBody>
          <a:bodyPr>
            <a:spAutoFit/>
          </a:bodyPr>
          <a:lstStyle/>
          <a:p>
            <a:pPr algn="ctr" eaLnBrk="1" hangingPunct="1"/>
            <a:r>
              <a:rPr lang="en-PH" altLang="en-US" sz="6000" b="1" dirty="0">
                <a:latin typeface="Arial Narrow" pitchFamily="34" charset="0"/>
              </a:rPr>
              <a:t>Scope and Limitations</a:t>
            </a:r>
          </a:p>
        </p:txBody>
      </p:sp>
      <p:sp>
        <p:nvSpPr>
          <p:cNvPr id="3" name="Text Placeholder 2">
            <a:extLst>
              <a:ext uri="{FF2B5EF4-FFF2-40B4-BE49-F238E27FC236}">
                <a16:creationId xmlns:a16="http://schemas.microsoft.com/office/drawing/2014/main" id="{73C7E8C4-55EB-4F4F-8483-C920102CA700}"/>
              </a:ext>
            </a:extLst>
          </p:cNvPr>
          <p:cNvSpPr>
            <a:spLocks noGrp="1"/>
          </p:cNvSpPr>
          <p:nvPr>
            <p:ph type="body" idx="1"/>
          </p:nvPr>
        </p:nvSpPr>
        <p:spPr/>
        <p:txBody>
          <a:bodyPr/>
          <a:lstStyle/>
          <a:p>
            <a:endParaRPr lang="en-US"/>
          </a:p>
        </p:txBody>
      </p:sp>
      <p:sp>
        <p:nvSpPr>
          <p:cNvPr id="6" name="Text Placeholder 7">
            <a:extLst>
              <a:ext uri="{FF2B5EF4-FFF2-40B4-BE49-F238E27FC236}">
                <a16:creationId xmlns:a16="http://schemas.microsoft.com/office/drawing/2014/main" id="{4305449C-9B17-4CC1-B5BE-47C19A59DB17}"/>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352025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0FC603-3066-424E-B5F5-981150D554E7}"/>
              </a:ext>
            </a:extLst>
          </p:cNvPr>
          <p:cNvSpPr txBox="1"/>
          <p:nvPr/>
        </p:nvSpPr>
        <p:spPr>
          <a:xfrm>
            <a:off x="5221305" y="457200"/>
            <a:ext cx="1749390"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Website</a:t>
            </a:r>
          </a:p>
        </p:txBody>
      </p:sp>
      <p:sp>
        <p:nvSpPr>
          <p:cNvPr id="5" name="TextBox 4">
            <a:extLst>
              <a:ext uri="{FF2B5EF4-FFF2-40B4-BE49-F238E27FC236}">
                <a16:creationId xmlns:a16="http://schemas.microsoft.com/office/drawing/2014/main" id="{88FA8B80-6324-4CA7-BB09-D2A90E6FF3BB}"/>
              </a:ext>
            </a:extLst>
          </p:cNvPr>
          <p:cNvSpPr txBox="1"/>
          <p:nvPr/>
        </p:nvSpPr>
        <p:spPr>
          <a:xfrm>
            <a:off x="838200" y="1447800"/>
            <a:ext cx="10515600" cy="2958502"/>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Find Portal</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Sign-up </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Resources (Video tutorial on how to use the system)</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Live Chat </a:t>
            </a:r>
          </a:p>
        </p:txBody>
      </p:sp>
      <p:sp>
        <p:nvSpPr>
          <p:cNvPr id="7" name="Text Placeholder 7">
            <a:extLst>
              <a:ext uri="{FF2B5EF4-FFF2-40B4-BE49-F238E27FC236}">
                <a16:creationId xmlns:a16="http://schemas.microsoft.com/office/drawing/2014/main" id="{F4F10503-BAE0-46B2-8607-0552EDE4B5B4}"/>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73692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0FC603-3066-424E-B5F5-981150D554E7}"/>
              </a:ext>
            </a:extLst>
          </p:cNvPr>
          <p:cNvSpPr txBox="1"/>
          <p:nvPr/>
        </p:nvSpPr>
        <p:spPr>
          <a:xfrm>
            <a:off x="3419530" y="533400"/>
            <a:ext cx="5352940"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	School Administrator</a:t>
            </a:r>
          </a:p>
        </p:txBody>
      </p:sp>
      <p:sp>
        <p:nvSpPr>
          <p:cNvPr id="5" name="TextBox 4">
            <a:extLst>
              <a:ext uri="{FF2B5EF4-FFF2-40B4-BE49-F238E27FC236}">
                <a16:creationId xmlns:a16="http://schemas.microsoft.com/office/drawing/2014/main" id="{88FA8B80-6324-4CA7-BB09-D2A90E6FF3BB}"/>
              </a:ext>
            </a:extLst>
          </p:cNvPr>
          <p:cNvSpPr txBox="1"/>
          <p:nvPr/>
        </p:nvSpPr>
        <p:spPr>
          <a:xfrm>
            <a:off x="2031426" y="1447800"/>
            <a:ext cx="8129148" cy="2958502"/>
          </a:xfrm>
          <a:prstGeom prst="rect">
            <a:avLst/>
          </a:prstGeom>
          <a:noFill/>
        </p:spPr>
        <p:txBody>
          <a:bodyPr wrap="none" rtlCol="0">
            <a:spAutoFit/>
          </a:bodyPr>
          <a:lstStyle/>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Sign In, Sign Out &amp; Sign-Up </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Monitor Reports Module</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Add Staff Module</a:t>
            </a:r>
          </a:p>
          <a:p>
            <a:pPr marL="571500" indent="-571500">
              <a:lnSpc>
                <a:spcPct val="150000"/>
              </a:lnSpc>
              <a:buFont typeface="Arial" panose="020B0604020202020204" pitchFamily="34" charset="0"/>
              <a:buChar char="•"/>
            </a:pPr>
            <a:r>
              <a:rPr lang="fr-FR" sz="3200" dirty="0">
                <a:latin typeface="Times New Roman" panose="02020603050405020304" pitchFamily="18" charset="0"/>
                <a:cs typeface="Times New Roman" panose="02020603050405020304" pitchFamily="18" charset="0"/>
              </a:rPr>
              <a:t>Message Chat Module &amp; Inbox Notification</a:t>
            </a:r>
            <a:r>
              <a:rPr lang="en-US" sz="3200" dirty="0">
                <a:latin typeface="Times New Roman" panose="02020603050405020304" pitchFamily="18" charset="0"/>
                <a:cs typeface="Times New Roman" panose="02020603050405020304" pitchFamily="18" charset="0"/>
              </a:rPr>
              <a:t> </a:t>
            </a:r>
          </a:p>
        </p:txBody>
      </p:sp>
      <p:sp>
        <p:nvSpPr>
          <p:cNvPr id="7" name="Text Placeholder 7">
            <a:extLst>
              <a:ext uri="{FF2B5EF4-FFF2-40B4-BE49-F238E27FC236}">
                <a16:creationId xmlns:a16="http://schemas.microsoft.com/office/drawing/2014/main" id="{F9A61A56-83C8-4C1F-AFEB-A856238A46CA}"/>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148516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0FC603-3066-424E-B5F5-981150D554E7}"/>
              </a:ext>
            </a:extLst>
          </p:cNvPr>
          <p:cNvSpPr txBox="1"/>
          <p:nvPr/>
        </p:nvSpPr>
        <p:spPr>
          <a:xfrm>
            <a:off x="3098929" y="711922"/>
            <a:ext cx="5994141"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	Academic Administrator</a:t>
            </a:r>
          </a:p>
        </p:txBody>
      </p:sp>
      <p:sp>
        <p:nvSpPr>
          <p:cNvPr id="5" name="TextBox 4">
            <a:extLst>
              <a:ext uri="{FF2B5EF4-FFF2-40B4-BE49-F238E27FC236}">
                <a16:creationId xmlns:a16="http://schemas.microsoft.com/office/drawing/2014/main" id="{88FA8B80-6324-4CA7-BB09-D2A90E6FF3BB}"/>
              </a:ext>
            </a:extLst>
          </p:cNvPr>
          <p:cNvSpPr txBox="1"/>
          <p:nvPr/>
        </p:nvSpPr>
        <p:spPr>
          <a:xfrm>
            <a:off x="2082722" y="1752600"/>
            <a:ext cx="8026556" cy="2958502"/>
          </a:xfrm>
          <a:prstGeom prst="rect">
            <a:avLst/>
          </a:prstGeom>
          <a:noFill/>
        </p:spPr>
        <p:txBody>
          <a:bodyPr wrap="none" rtlCol="0">
            <a:spAutoFit/>
          </a:bodyPr>
          <a:lstStyle/>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Sign In / Sign Out Module </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Monitor Reports Module</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Approval Module </a:t>
            </a:r>
          </a:p>
          <a:p>
            <a:pPr marL="571500" indent="-571500">
              <a:lnSpc>
                <a:spcPct val="150000"/>
              </a:lnSpc>
              <a:buFont typeface="Arial" panose="020B0604020202020204" pitchFamily="34" charset="0"/>
              <a:buChar char="•"/>
            </a:pPr>
            <a:r>
              <a:rPr lang="fr-FR" sz="3200" dirty="0">
                <a:latin typeface="Times New Roman" panose="02020603050405020304" pitchFamily="18" charset="0"/>
                <a:cs typeface="Times New Roman" panose="02020603050405020304" pitchFamily="18" charset="0"/>
              </a:rPr>
              <a:t>Message Chat Module &amp; Inbox Notification</a:t>
            </a:r>
          </a:p>
        </p:txBody>
      </p:sp>
      <p:sp>
        <p:nvSpPr>
          <p:cNvPr id="7" name="Text Placeholder 7">
            <a:extLst>
              <a:ext uri="{FF2B5EF4-FFF2-40B4-BE49-F238E27FC236}">
                <a16:creationId xmlns:a16="http://schemas.microsoft.com/office/drawing/2014/main" id="{FC66E11A-6CA8-4B33-935F-1B8A791F42C2}"/>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118455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D4661B-A2EC-4B1E-8E94-1E24B04DBDCF}"/>
              </a:ext>
            </a:extLst>
          </p:cNvPr>
          <p:cNvSpPr txBox="1"/>
          <p:nvPr/>
        </p:nvSpPr>
        <p:spPr>
          <a:xfrm>
            <a:off x="1409700" y="609600"/>
            <a:ext cx="9372600" cy="5693866"/>
          </a:xfrm>
          <a:prstGeom prst="rect">
            <a:avLst/>
          </a:prstGeom>
          <a:noFill/>
        </p:spPr>
        <p:txBody>
          <a:bodyPr wrap="square">
            <a:spAutoFit/>
          </a:bodyPr>
          <a:lstStyle/>
          <a:p>
            <a:pPr algn="l" rtl="0" fontAlgn="base"/>
            <a:r>
              <a:rPr lang="en-PH" sz="2800" b="1" i="0" u="none" strike="noStrike" dirty="0">
                <a:solidFill>
                  <a:srgbClr val="000000"/>
                </a:solidFill>
                <a:effectLst/>
                <a:latin typeface="Arial Narrow" panose="020B0606020202030204" pitchFamily="34" charset="0"/>
              </a:rPr>
              <a:t>Introduction</a:t>
            </a:r>
            <a:r>
              <a:rPr lang="en-US" sz="2800" b="0" i="0" dirty="0">
                <a:solidFill>
                  <a:srgbClr val="000000"/>
                </a:solidFill>
                <a:effectLst/>
                <a:latin typeface="Arial Narrow" panose="020B0606020202030204" pitchFamily="34" charset="0"/>
              </a:rPr>
              <a:t>​</a:t>
            </a:r>
            <a:endParaRPr lang="en-US" sz="2800" b="0" i="0" dirty="0">
              <a:solidFill>
                <a:srgbClr val="000000"/>
              </a:solidFill>
              <a:effectLst/>
              <a:latin typeface="Segoe UI" panose="020B0502040204020203" pitchFamily="34" charset="0"/>
            </a:endParaRPr>
          </a:p>
          <a:p>
            <a:pPr algn="l" rtl="0" fontAlgn="base"/>
            <a:r>
              <a:rPr lang="en-PH" sz="2800" b="1" i="0" u="none" strike="noStrike" dirty="0">
                <a:solidFill>
                  <a:srgbClr val="000000"/>
                </a:solidFill>
                <a:effectLst/>
                <a:latin typeface="Arial Narrow" panose="020B0606020202030204" pitchFamily="34" charset="0"/>
              </a:rPr>
              <a:t>Project Context</a:t>
            </a:r>
            <a:r>
              <a:rPr lang="en-US" sz="2800" b="0" i="0" dirty="0">
                <a:solidFill>
                  <a:srgbClr val="000000"/>
                </a:solidFill>
                <a:effectLst/>
                <a:latin typeface="Arial Narrow" panose="020B0606020202030204" pitchFamily="34" charset="0"/>
              </a:rPr>
              <a:t>​</a:t>
            </a:r>
          </a:p>
          <a:p>
            <a:pPr algn="l" rtl="0" fontAlgn="base"/>
            <a:r>
              <a:rPr lang="en-US" sz="2800" dirty="0">
                <a:solidFill>
                  <a:srgbClr val="000000"/>
                </a:solidFill>
                <a:latin typeface="Arial Narrow" panose="020B0606020202030204" pitchFamily="34" charset="0"/>
              </a:rPr>
              <a:t>	</a:t>
            </a:r>
            <a:r>
              <a:rPr lang="en-US" sz="2800" b="1" dirty="0">
                <a:solidFill>
                  <a:srgbClr val="000000"/>
                </a:solidFill>
                <a:latin typeface="Arial Narrow" panose="020B0606020202030204" pitchFamily="34" charset="0"/>
              </a:rPr>
              <a:t>General Problem</a:t>
            </a:r>
            <a:endParaRPr lang="en-US" sz="2800" b="0" i="0" dirty="0">
              <a:solidFill>
                <a:srgbClr val="000000"/>
              </a:solidFill>
              <a:effectLst/>
              <a:latin typeface="Segoe UI" panose="020B0502040204020203" pitchFamily="34" charset="0"/>
            </a:endParaRPr>
          </a:p>
          <a:p>
            <a:pPr algn="l" rtl="0" fontAlgn="base"/>
            <a:r>
              <a:rPr lang="en-PH" sz="2800" b="1" i="0" u="none" strike="noStrike" dirty="0">
                <a:solidFill>
                  <a:srgbClr val="000000"/>
                </a:solidFill>
                <a:effectLst/>
                <a:latin typeface="Arial Narrow" panose="020B0606020202030204" pitchFamily="34" charset="0"/>
              </a:rPr>
              <a:t>	Specific Problem</a:t>
            </a:r>
            <a:r>
              <a:rPr lang="en-US" sz="2800" b="0" i="0" dirty="0">
                <a:solidFill>
                  <a:srgbClr val="000000"/>
                </a:solidFill>
                <a:effectLst/>
                <a:latin typeface="Arial Narrow" panose="020B0606020202030204" pitchFamily="34" charset="0"/>
              </a:rPr>
              <a:t>​</a:t>
            </a:r>
            <a:endParaRPr lang="en-US" sz="2800" b="0" i="0" dirty="0">
              <a:solidFill>
                <a:srgbClr val="000000"/>
              </a:solidFill>
              <a:effectLst/>
              <a:latin typeface="Segoe UI" panose="020B0502040204020203" pitchFamily="34" charset="0"/>
            </a:endParaRPr>
          </a:p>
          <a:p>
            <a:pPr algn="l" rtl="0" fontAlgn="base"/>
            <a:r>
              <a:rPr lang="en-PH" sz="2800" b="1" i="0" u="none" strike="noStrike" dirty="0">
                <a:solidFill>
                  <a:srgbClr val="000000"/>
                </a:solidFill>
                <a:effectLst/>
                <a:latin typeface="Arial Narrow" panose="020B0606020202030204" pitchFamily="34" charset="0"/>
              </a:rPr>
              <a:t>Purpose and Description of the Project</a:t>
            </a:r>
            <a:r>
              <a:rPr lang="en-PH" sz="2800" b="0" i="0" dirty="0">
                <a:solidFill>
                  <a:srgbClr val="000000"/>
                </a:solidFill>
                <a:effectLst/>
                <a:latin typeface="Arial Narrow" panose="020B0606020202030204" pitchFamily="34" charset="0"/>
              </a:rPr>
              <a:t>​</a:t>
            </a:r>
            <a:endParaRPr lang="en-PH" sz="2800" b="0" i="0" dirty="0">
              <a:solidFill>
                <a:srgbClr val="000000"/>
              </a:solidFill>
              <a:effectLst/>
              <a:latin typeface="Segoe UI" panose="020B0502040204020203" pitchFamily="34" charset="0"/>
            </a:endParaRPr>
          </a:p>
          <a:p>
            <a:pPr algn="l" rtl="0" fontAlgn="base"/>
            <a:r>
              <a:rPr lang="en-PH" sz="2800" b="1" i="0" u="none" strike="noStrike" dirty="0">
                <a:solidFill>
                  <a:srgbClr val="000000"/>
                </a:solidFill>
                <a:effectLst/>
                <a:latin typeface="Arial Narrow" panose="020B0606020202030204" pitchFamily="34" charset="0"/>
              </a:rPr>
              <a:t>Objectives</a:t>
            </a:r>
            <a:r>
              <a:rPr lang="en-US" sz="2800" b="0" i="0" dirty="0">
                <a:solidFill>
                  <a:srgbClr val="000000"/>
                </a:solidFill>
                <a:effectLst/>
                <a:latin typeface="Arial Narrow" panose="020B0606020202030204" pitchFamily="34" charset="0"/>
              </a:rPr>
              <a:t>​</a:t>
            </a:r>
            <a:endParaRPr lang="en-US" sz="2800" b="0" i="0" dirty="0">
              <a:solidFill>
                <a:srgbClr val="000000"/>
              </a:solidFill>
              <a:effectLst/>
              <a:latin typeface="Segoe UI" panose="020B0502040204020203" pitchFamily="34" charset="0"/>
            </a:endParaRPr>
          </a:p>
          <a:p>
            <a:pPr algn="l" rtl="0" fontAlgn="base"/>
            <a:r>
              <a:rPr lang="en-PH" sz="2800" b="1" i="0" u="none" strike="noStrike" dirty="0">
                <a:solidFill>
                  <a:srgbClr val="000000"/>
                </a:solidFill>
                <a:effectLst/>
                <a:latin typeface="Arial Narrow" panose="020B0606020202030204" pitchFamily="34" charset="0"/>
              </a:rPr>
              <a:t>	General Objective</a:t>
            </a:r>
            <a:r>
              <a:rPr lang="en-US" sz="2800" b="0" i="0" dirty="0">
                <a:solidFill>
                  <a:srgbClr val="000000"/>
                </a:solidFill>
                <a:effectLst/>
                <a:latin typeface="Arial Narrow" panose="020B0606020202030204" pitchFamily="34" charset="0"/>
              </a:rPr>
              <a:t>​</a:t>
            </a:r>
            <a:endParaRPr lang="en-US" sz="2800" b="0" i="0" dirty="0">
              <a:solidFill>
                <a:srgbClr val="000000"/>
              </a:solidFill>
              <a:effectLst/>
              <a:latin typeface="Segoe UI" panose="020B0502040204020203" pitchFamily="34" charset="0"/>
            </a:endParaRPr>
          </a:p>
          <a:p>
            <a:pPr algn="l" rtl="0" fontAlgn="base"/>
            <a:r>
              <a:rPr lang="en-PH" sz="2800" b="1" i="0" u="none" strike="noStrike" dirty="0">
                <a:solidFill>
                  <a:srgbClr val="000000"/>
                </a:solidFill>
                <a:effectLst/>
                <a:latin typeface="Arial Narrow" panose="020B0606020202030204" pitchFamily="34" charset="0"/>
              </a:rPr>
              <a:t>	Specific Objective</a:t>
            </a:r>
            <a:r>
              <a:rPr lang="en-US" sz="2800" b="0" i="0" dirty="0">
                <a:solidFill>
                  <a:srgbClr val="000000"/>
                </a:solidFill>
                <a:effectLst/>
                <a:latin typeface="Arial Narrow" panose="020B0606020202030204" pitchFamily="34" charset="0"/>
              </a:rPr>
              <a:t>​</a:t>
            </a:r>
            <a:endParaRPr lang="en-US" sz="2800" b="0" i="0" dirty="0">
              <a:solidFill>
                <a:srgbClr val="000000"/>
              </a:solidFill>
              <a:effectLst/>
              <a:latin typeface="Segoe UI" panose="020B0502040204020203" pitchFamily="34" charset="0"/>
            </a:endParaRPr>
          </a:p>
          <a:p>
            <a:pPr algn="l" rtl="0" fontAlgn="base"/>
            <a:r>
              <a:rPr lang="en-US" sz="2800" b="1" i="0" u="none" strike="noStrike" dirty="0">
                <a:solidFill>
                  <a:srgbClr val="000000"/>
                </a:solidFill>
                <a:effectLst/>
                <a:latin typeface="Arial Narrow" panose="020B0606020202030204" pitchFamily="34" charset="0"/>
              </a:rPr>
              <a:t>Scope and Limitation</a:t>
            </a:r>
            <a:r>
              <a:rPr lang="en-US" sz="2800" b="0" i="0" dirty="0">
                <a:solidFill>
                  <a:srgbClr val="000000"/>
                </a:solidFill>
                <a:effectLst/>
                <a:latin typeface="Arial Narrow" panose="020B0606020202030204" pitchFamily="34" charset="0"/>
              </a:rPr>
              <a:t>​</a:t>
            </a:r>
            <a:endParaRPr lang="en-US" sz="2800" b="0" i="0" dirty="0">
              <a:solidFill>
                <a:srgbClr val="000000"/>
              </a:solidFill>
              <a:effectLst/>
              <a:latin typeface="Segoe UI" panose="020B0502040204020203" pitchFamily="34" charset="0"/>
            </a:endParaRPr>
          </a:p>
          <a:p>
            <a:pPr algn="l" rtl="0" fontAlgn="base"/>
            <a:r>
              <a:rPr lang="en-PH" sz="2800" b="1" i="0" u="none" strike="noStrike" dirty="0">
                <a:solidFill>
                  <a:srgbClr val="000000"/>
                </a:solidFill>
                <a:effectLst/>
                <a:latin typeface="Arial Narrow" panose="020B0606020202030204" pitchFamily="34" charset="0"/>
              </a:rPr>
              <a:t>Conclusion</a:t>
            </a:r>
            <a:r>
              <a:rPr lang="en-US" sz="2800" b="0" i="0" dirty="0">
                <a:solidFill>
                  <a:srgbClr val="000000"/>
                </a:solidFill>
                <a:effectLst/>
                <a:latin typeface="Arial Narrow" panose="020B0606020202030204" pitchFamily="34" charset="0"/>
              </a:rPr>
              <a:t>​</a:t>
            </a:r>
            <a:endParaRPr lang="en-US" sz="2800" b="0" i="0" dirty="0">
              <a:solidFill>
                <a:srgbClr val="000000"/>
              </a:solidFill>
              <a:effectLst/>
              <a:latin typeface="Segoe UI" panose="020B0502040204020203" pitchFamily="34" charset="0"/>
            </a:endParaRPr>
          </a:p>
          <a:p>
            <a:pPr algn="l" rtl="0" fontAlgn="base"/>
            <a:r>
              <a:rPr lang="en-PH" sz="2800" b="1" i="0" u="none" strike="noStrike" dirty="0">
                <a:solidFill>
                  <a:srgbClr val="000000"/>
                </a:solidFill>
                <a:effectLst/>
                <a:latin typeface="Arial Narrow" panose="020B0606020202030204" pitchFamily="34" charset="0"/>
              </a:rPr>
              <a:t>Recommendation</a:t>
            </a:r>
            <a:r>
              <a:rPr lang="en-US" sz="2800" b="0" i="0" dirty="0">
                <a:solidFill>
                  <a:srgbClr val="000000"/>
                </a:solidFill>
                <a:effectLst/>
                <a:latin typeface="Arial Narrow" panose="020B0606020202030204" pitchFamily="34" charset="0"/>
              </a:rPr>
              <a:t>​</a:t>
            </a:r>
            <a:endParaRPr lang="en-US" sz="2800" b="0" i="0" dirty="0">
              <a:solidFill>
                <a:srgbClr val="000000"/>
              </a:solidFill>
              <a:effectLst/>
              <a:latin typeface="Segoe UI" panose="020B0502040204020203" pitchFamily="34" charset="0"/>
            </a:endParaRPr>
          </a:p>
          <a:p>
            <a:pPr algn="l" rtl="0" fontAlgn="base"/>
            <a:r>
              <a:rPr lang="en-US" sz="2800" b="0" i="0" dirty="0">
                <a:solidFill>
                  <a:srgbClr val="000000"/>
                </a:solidFill>
                <a:effectLst/>
                <a:latin typeface="Arial Narrow" panose="020B0606020202030204" pitchFamily="34" charset="0"/>
              </a:rPr>
              <a:t>​</a:t>
            </a:r>
            <a:endParaRPr lang="en-US" sz="2800" b="0" i="0" dirty="0">
              <a:solidFill>
                <a:srgbClr val="000000"/>
              </a:solidFill>
              <a:effectLst/>
              <a:latin typeface="Segoe UI" panose="020B0502040204020203" pitchFamily="34" charset="0"/>
            </a:endParaRPr>
          </a:p>
          <a:p>
            <a:pPr algn="l" rtl="0" fontAlgn="base"/>
            <a:r>
              <a:rPr lang="en-PH" sz="2800" b="0" i="0" dirty="0">
                <a:solidFill>
                  <a:srgbClr val="000000"/>
                </a:solidFill>
                <a:effectLst/>
                <a:latin typeface="Arial Narrow" panose="020B0606020202030204" pitchFamily="34" charset="0"/>
              </a:rPr>
              <a:t>​</a:t>
            </a:r>
            <a:endParaRPr lang="en-PH"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78402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0FC603-3066-424E-B5F5-981150D554E7}"/>
              </a:ext>
            </a:extLst>
          </p:cNvPr>
          <p:cNvSpPr txBox="1"/>
          <p:nvPr/>
        </p:nvSpPr>
        <p:spPr>
          <a:xfrm>
            <a:off x="3637538" y="711872"/>
            <a:ext cx="4916923"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	MIS Administrator</a:t>
            </a:r>
          </a:p>
        </p:txBody>
      </p:sp>
      <p:sp>
        <p:nvSpPr>
          <p:cNvPr id="5" name="TextBox 4">
            <a:extLst>
              <a:ext uri="{FF2B5EF4-FFF2-40B4-BE49-F238E27FC236}">
                <a16:creationId xmlns:a16="http://schemas.microsoft.com/office/drawing/2014/main" id="{88FA8B80-6324-4CA7-BB09-D2A90E6FF3BB}"/>
              </a:ext>
            </a:extLst>
          </p:cNvPr>
          <p:cNvSpPr txBox="1"/>
          <p:nvPr/>
        </p:nvSpPr>
        <p:spPr>
          <a:xfrm>
            <a:off x="2082722" y="1580417"/>
            <a:ext cx="8026556" cy="3697166"/>
          </a:xfrm>
          <a:prstGeom prst="rect">
            <a:avLst/>
          </a:prstGeom>
          <a:noFill/>
        </p:spPr>
        <p:txBody>
          <a:bodyPr wrap="none" rtlCol="0">
            <a:spAutoFit/>
          </a:bodyPr>
          <a:lstStyle/>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Sign In / Sign Out Module </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Add Staff Module</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Approval Module </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Change Password Module</a:t>
            </a:r>
          </a:p>
          <a:p>
            <a:pPr marL="571500" indent="-571500">
              <a:lnSpc>
                <a:spcPct val="150000"/>
              </a:lnSpc>
              <a:buFont typeface="Arial" panose="020B0604020202020204" pitchFamily="34" charset="0"/>
              <a:buChar char="•"/>
            </a:pPr>
            <a:r>
              <a:rPr lang="fr-FR" sz="3200" dirty="0">
                <a:latin typeface="Times New Roman" panose="02020603050405020304" pitchFamily="18" charset="0"/>
                <a:cs typeface="Times New Roman" panose="02020603050405020304" pitchFamily="18" charset="0"/>
              </a:rPr>
              <a:t>Message Chat Module &amp; Inbox Notification</a:t>
            </a:r>
          </a:p>
        </p:txBody>
      </p:sp>
      <p:sp>
        <p:nvSpPr>
          <p:cNvPr id="7" name="Text Placeholder 7">
            <a:extLst>
              <a:ext uri="{FF2B5EF4-FFF2-40B4-BE49-F238E27FC236}">
                <a16:creationId xmlns:a16="http://schemas.microsoft.com/office/drawing/2014/main" id="{FC66E11A-6CA8-4B33-935F-1B8A791F42C2}"/>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359826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0FC603-3066-424E-B5F5-981150D554E7}"/>
              </a:ext>
            </a:extLst>
          </p:cNvPr>
          <p:cNvSpPr txBox="1"/>
          <p:nvPr/>
        </p:nvSpPr>
        <p:spPr>
          <a:xfrm>
            <a:off x="5067513" y="439544"/>
            <a:ext cx="2056973"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Registrar</a:t>
            </a:r>
          </a:p>
        </p:txBody>
      </p:sp>
      <p:sp>
        <p:nvSpPr>
          <p:cNvPr id="5" name="TextBox 4">
            <a:extLst>
              <a:ext uri="{FF2B5EF4-FFF2-40B4-BE49-F238E27FC236}">
                <a16:creationId xmlns:a16="http://schemas.microsoft.com/office/drawing/2014/main" id="{88FA8B80-6324-4CA7-BB09-D2A90E6FF3BB}"/>
              </a:ext>
            </a:extLst>
          </p:cNvPr>
          <p:cNvSpPr txBox="1"/>
          <p:nvPr/>
        </p:nvSpPr>
        <p:spPr>
          <a:xfrm>
            <a:off x="2082721" y="1085875"/>
            <a:ext cx="8026556" cy="4435830"/>
          </a:xfrm>
          <a:prstGeom prst="rect">
            <a:avLst/>
          </a:prstGeom>
          <a:noFill/>
        </p:spPr>
        <p:txBody>
          <a:bodyPr wrap="none" rtlCol="0">
            <a:spAutoFit/>
          </a:bodyPr>
          <a:lstStyle/>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Sign In &amp; Sign Out Module </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Upload Student Basic Information Module </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Monitor Student Account Module </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Access to CMS for Announcement / News</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Publish Grade Module</a:t>
            </a:r>
          </a:p>
          <a:p>
            <a:pPr marL="571500" indent="-571500">
              <a:lnSpc>
                <a:spcPct val="150000"/>
              </a:lnSpc>
              <a:buFont typeface="Arial" panose="020B0604020202020204" pitchFamily="34" charset="0"/>
              <a:buChar char="•"/>
            </a:pPr>
            <a:r>
              <a:rPr lang="fr-FR" sz="3200" dirty="0">
                <a:latin typeface="Times New Roman" panose="02020603050405020304" pitchFamily="18" charset="0"/>
                <a:cs typeface="Times New Roman" panose="02020603050405020304" pitchFamily="18" charset="0"/>
              </a:rPr>
              <a:t>Message Chat Module &amp; Inbox Notification</a:t>
            </a:r>
          </a:p>
        </p:txBody>
      </p:sp>
      <p:sp>
        <p:nvSpPr>
          <p:cNvPr id="7" name="Text Placeholder 7">
            <a:extLst>
              <a:ext uri="{FF2B5EF4-FFF2-40B4-BE49-F238E27FC236}">
                <a16:creationId xmlns:a16="http://schemas.microsoft.com/office/drawing/2014/main" id="{0D399106-D263-4A5E-9BAD-53D01BAFB621}"/>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102789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0FC603-3066-424E-B5F5-981150D554E7}"/>
              </a:ext>
            </a:extLst>
          </p:cNvPr>
          <p:cNvSpPr txBox="1"/>
          <p:nvPr/>
        </p:nvSpPr>
        <p:spPr>
          <a:xfrm>
            <a:off x="5216945" y="564754"/>
            <a:ext cx="1758110"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Teacher</a:t>
            </a:r>
          </a:p>
        </p:txBody>
      </p:sp>
      <p:sp>
        <p:nvSpPr>
          <p:cNvPr id="5" name="TextBox 4">
            <a:extLst>
              <a:ext uri="{FF2B5EF4-FFF2-40B4-BE49-F238E27FC236}">
                <a16:creationId xmlns:a16="http://schemas.microsoft.com/office/drawing/2014/main" id="{88FA8B80-6324-4CA7-BB09-D2A90E6FF3BB}"/>
              </a:ext>
            </a:extLst>
          </p:cNvPr>
          <p:cNvSpPr txBox="1"/>
          <p:nvPr/>
        </p:nvSpPr>
        <p:spPr>
          <a:xfrm>
            <a:off x="2082722" y="1211085"/>
            <a:ext cx="8026556" cy="4435830"/>
          </a:xfrm>
          <a:prstGeom prst="rect">
            <a:avLst/>
          </a:prstGeom>
          <a:noFill/>
        </p:spPr>
        <p:txBody>
          <a:bodyPr wrap="none" rtlCol="0">
            <a:spAutoFit/>
          </a:bodyPr>
          <a:lstStyle/>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Sign In &amp; Sign Out Module </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Upload Grades Module</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Change of Grades Module</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Monitor Grades Module</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View Uploaded Grades Module</a:t>
            </a:r>
          </a:p>
          <a:p>
            <a:pPr marL="571500" indent="-571500">
              <a:lnSpc>
                <a:spcPct val="150000"/>
              </a:lnSpc>
              <a:buFont typeface="Arial" panose="020B0604020202020204" pitchFamily="34" charset="0"/>
              <a:buChar char="•"/>
            </a:pPr>
            <a:r>
              <a:rPr lang="fr-FR" sz="3200" dirty="0">
                <a:latin typeface="Times New Roman" panose="02020603050405020304" pitchFamily="18" charset="0"/>
                <a:cs typeface="Times New Roman" panose="02020603050405020304" pitchFamily="18" charset="0"/>
              </a:rPr>
              <a:t>Message Chat Module &amp; Inbox Notification</a:t>
            </a:r>
          </a:p>
        </p:txBody>
      </p:sp>
      <p:sp>
        <p:nvSpPr>
          <p:cNvPr id="7" name="Text Placeholder 7">
            <a:extLst>
              <a:ext uri="{FF2B5EF4-FFF2-40B4-BE49-F238E27FC236}">
                <a16:creationId xmlns:a16="http://schemas.microsoft.com/office/drawing/2014/main" id="{0D399106-D263-4A5E-9BAD-53D01BAFB621}"/>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83875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0FC603-3066-424E-B5F5-981150D554E7}"/>
              </a:ext>
            </a:extLst>
          </p:cNvPr>
          <p:cNvSpPr txBox="1"/>
          <p:nvPr/>
        </p:nvSpPr>
        <p:spPr>
          <a:xfrm>
            <a:off x="4191000" y="685800"/>
            <a:ext cx="4651915"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Client: Student/Parent</a:t>
            </a:r>
          </a:p>
        </p:txBody>
      </p:sp>
      <p:sp>
        <p:nvSpPr>
          <p:cNvPr id="5" name="TextBox 4">
            <a:extLst>
              <a:ext uri="{FF2B5EF4-FFF2-40B4-BE49-F238E27FC236}">
                <a16:creationId xmlns:a16="http://schemas.microsoft.com/office/drawing/2014/main" id="{88FA8B80-6324-4CA7-BB09-D2A90E6FF3BB}"/>
              </a:ext>
            </a:extLst>
          </p:cNvPr>
          <p:cNvSpPr txBox="1"/>
          <p:nvPr/>
        </p:nvSpPr>
        <p:spPr>
          <a:xfrm>
            <a:off x="1676400" y="1676400"/>
            <a:ext cx="8129148" cy="2958502"/>
          </a:xfrm>
          <a:prstGeom prst="rect">
            <a:avLst/>
          </a:prstGeom>
          <a:noFill/>
        </p:spPr>
        <p:txBody>
          <a:bodyPr wrap="none" rtlCol="0">
            <a:spAutoFit/>
          </a:bodyPr>
          <a:lstStyle/>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Sign In &amp; Sign Out Module </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Viewing Grade Module </a:t>
            </a:r>
          </a:p>
          <a:p>
            <a:pPr marL="571500" indent="-5715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View School Events and News Module</a:t>
            </a:r>
          </a:p>
          <a:p>
            <a:pPr marL="571500" indent="-571500">
              <a:lnSpc>
                <a:spcPct val="150000"/>
              </a:lnSpc>
              <a:buFont typeface="Arial" panose="020B0604020202020204" pitchFamily="34" charset="0"/>
              <a:buChar char="•"/>
            </a:pPr>
            <a:r>
              <a:rPr lang="fr-FR" sz="3200" dirty="0">
                <a:latin typeface="Times New Roman" panose="02020603050405020304" pitchFamily="18" charset="0"/>
                <a:cs typeface="Times New Roman" panose="02020603050405020304" pitchFamily="18" charset="0"/>
              </a:rPr>
              <a:t>Message Chat Module &amp; Inbox Notification </a:t>
            </a:r>
          </a:p>
        </p:txBody>
      </p:sp>
      <p:sp>
        <p:nvSpPr>
          <p:cNvPr id="7" name="Text Placeholder 7">
            <a:extLst>
              <a:ext uri="{FF2B5EF4-FFF2-40B4-BE49-F238E27FC236}">
                <a16:creationId xmlns:a16="http://schemas.microsoft.com/office/drawing/2014/main" id="{0D399106-D263-4A5E-9BAD-53D01BAFB621}"/>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125616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8E6464-2912-4721-ABE7-C73E0702B647}"/>
              </a:ext>
            </a:extLst>
          </p:cNvPr>
          <p:cNvSpPr txBox="1"/>
          <p:nvPr/>
        </p:nvSpPr>
        <p:spPr>
          <a:xfrm>
            <a:off x="4862329" y="152400"/>
            <a:ext cx="2467342"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Limitations</a:t>
            </a:r>
          </a:p>
        </p:txBody>
      </p:sp>
      <p:sp>
        <p:nvSpPr>
          <p:cNvPr id="5" name="TextBox 4">
            <a:extLst>
              <a:ext uri="{FF2B5EF4-FFF2-40B4-BE49-F238E27FC236}">
                <a16:creationId xmlns:a16="http://schemas.microsoft.com/office/drawing/2014/main" id="{9BF10C88-DEB6-450B-BCA8-CAC78BBA3129}"/>
              </a:ext>
            </a:extLst>
          </p:cNvPr>
          <p:cNvSpPr txBox="1"/>
          <p:nvPr/>
        </p:nvSpPr>
        <p:spPr>
          <a:xfrm>
            <a:off x="876300" y="1219200"/>
            <a:ext cx="10439400" cy="3892861"/>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The system will not accept, edit and generate records without an internet or network connection. Therefore, processing of records cannot be done without a stable network connection.</a:t>
            </a:r>
            <a:r>
              <a:rPr lang="en-PH" sz="2800" dirty="0">
                <a:effectLst/>
                <a:latin typeface="Times New Roman" panose="02020603050405020304" pitchFamily="18" charset="0"/>
                <a:ea typeface="Calibri" panose="020F0502020204030204" pitchFamily="34" charset="0"/>
                <a:cs typeface="Times New Roman" panose="02020603050405020304" pitchFamily="18" charset="0"/>
              </a:rPr>
              <a:t>The system is network-based. Therefore, processing of records cannot be done without a stable network connection.</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The system will not be use as a stand-alone enrollment system.</a:t>
            </a:r>
            <a:endParaRPr lang="en-US" sz="2800" dirty="0">
              <a:latin typeface="Times New Roman" panose="02020603050405020304" pitchFamily="18" charset="0"/>
              <a:cs typeface="Times New Roman" panose="02020603050405020304" pitchFamily="18" charset="0"/>
            </a:endParaRPr>
          </a:p>
        </p:txBody>
      </p:sp>
      <p:sp>
        <p:nvSpPr>
          <p:cNvPr id="7" name="Text Placeholder 7">
            <a:extLst>
              <a:ext uri="{FF2B5EF4-FFF2-40B4-BE49-F238E27FC236}">
                <a16:creationId xmlns:a16="http://schemas.microsoft.com/office/drawing/2014/main" id="{6463A58E-BD48-4FBB-A333-760EFD5AADD3}"/>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373398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8E6464-2912-4721-ABE7-C73E0702B647}"/>
              </a:ext>
            </a:extLst>
          </p:cNvPr>
          <p:cNvSpPr txBox="1"/>
          <p:nvPr/>
        </p:nvSpPr>
        <p:spPr>
          <a:xfrm>
            <a:off x="4862329" y="152400"/>
            <a:ext cx="2467342" cy="646331"/>
          </a:xfrm>
          <a:prstGeom prst="rect">
            <a:avLst/>
          </a:prstGeom>
          <a:noFill/>
        </p:spPr>
        <p:txBody>
          <a:bodyPr wrap="none" rtlCol="0">
            <a:spAutoFit/>
          </a:bodyPr>
          <a:lstStyle/>
          <a:p>
            <a:r>
              <a:rPr lang="en-US" sz="3600" b="1" dirty="0">
                <a:latin typeface="Times New Roman" panose="02020603050405020304" pitchFamily="18" charset="0"/>
                <a:cs typeface="Times New Roman" panose="02020603050405020304" pitchFamily="18" charset="0"/>
              </a:rPr>
              <a:t>Limitations</a:t>
            </a:r>
          </a:p>
        </p:txBody>
      </p:sp>
      <p:sp>
        <p:nvSpPr>
          <p:cNvPr id="5" name="TextBox 4">
            <a:extLst>
              <a:ext uri="{FF2B5EF4-FFF2-40B4-BE49-F238E27FC236}">
                <a16:creationId xmlns:a16="http://schemas.microsoft.com/office/drawing/2014/main" id="{9BF10C88-DEB6-450B-BCA8-CAC78BBA3129}"/>
              </a:ext>
            </a:extLst>
          </p:cNvPr>
          <p:cNvSpPr txBox="1"/>
          <p:nvPr/>
        </p:nvSpPr>
        <p:spPr>
          <a:xfrm>
            <a:off x="876300" y="1219200"/>
            <a:ext cx="10439400" cy="3349956"/>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Calibri" panose="020F0502020204030204" pitchFamily="34" charset="0"/>
              </a:rPr>
              <a:t>The system, although built to hold the records of students is not designed to be an online portal for the payment of student fees.</a:t>
            </a:r>
            <a:r>
              <a:rPr lang="en-PH" sz="2400" dirty="0">
                <a:effectLst/>
                <a:latin typeface="Times New Roman" panose="02020603050405020304" pitchFamily="18" charset="0"/>
                <a:ea typeface="Calibri" panose="020F0502020204030204" pitchFamily="34" charset="0"/>
                <a:cs typeface="Calibri" panose="020F0502020204030204" pitchFamily="34" charset="0"/>
              </a:rPr>
              <a:t>The system cannot accept online payment.</a:t>
            </a:r>
            <a:endParaRPr lang="en-US" sz="2400" dirty="0">
              <a:effectLst/>
              <a:latin typeface="Times New Roman" panose="02020603050405020304" pitchFamily="18" charset="0"/>
              <a:ea typeface="Calibri" panose="020F0502020204030204" pitchFamily="34" charset="0"/>
              <a:cs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Calibri" panose="020F0502020204030204" pitchFamily="34" charset="0"/>
              </a:rPr>
              <a:t>Since our system is used by both public and private schools, it will not store a student's remaining tuition fee balance because most public schools do not charge tuition.</a:t>
            </a:r>
            <a:endParaRPr lang="en-US" sz="2400" dirty="0">
              <a:effectLst/>
              <a:latin typeface="Times New Roman" panose="02020603050405020304" pitchFamily="18" charset="0"/>
              <a:ea typeface="Calibri" panose="020F0502020204030204" pitchFamily="34" charset="0"/>
              <a:cs typeface="Calibri" panose="020F0502020204030204" pitchFamily="34" charset="0"/>
            </a:endParaRPr>
          </a:p>
        </p:txBody>
      </p:sp>
      <p:sp>
        <p:nvSpPr>
          <p:cNvPr id="7" name="Text Placeholder 7">
            <a:extLst>
              <a:ext uri="{FF2B5EF4-FFF2-40B4-BE49-F238E27FC236}">
                <a16:creationId xmlns:a16="http://schemas.microsoft.com/office/drawing/2014/main" id="{308349BB-9A8F-4647-A527-73BDC085D5BC}"/>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421380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D14E47-9803-4CEC-8D86-D6C1DCA6894F}"/>
              </a:ext>
            </a:extLst>
          </p:cNvPr>
          <p:cNvSpPr txBox="1"/>
          <p:nvPr/>
        </p:nvSpPr>
        <p:spPr>
          <a:xfrm flipH="1">
            <a:off x="1318259" y="228600"/>
            <a:ext cx="9555481" cy="646331"/>
          </a:xfrm>
          <a:prstGeom prst="rect">
            <a:avLst/>
          </a:prstGeom>
          <a:noFill/>
        </p:spPr>
        <p:txBody>
          <a:bodyPr wrap="square" rtlCol="0">
            <a:spAutoFit/>
          </a:bodyPr>
          <a:lstStyle/>
          <a:p>
            <a:pPr algn="ctr"/>
            <a:r>
              <a:rPr lang="en-PH" sz="3600" b="1" dirty="0">
                <a:latin typeface="Times New Roman" panose="02020603050405020304" pitchFamily="18" charset="0"/>
                <a:ea typeface="Calibri" panose="020F0502020204030204" pitchFamily="34" charset="0"/>
                <a:cs typeface="Calibri" panose="020F0502020204030204" pitchFamily="34" charset="0"/>
              </a:rPr>
              <a:t>Conclusion</a:t>
            </a:r>
          </a:p>
        </p:txBody>
      </p:sp>
      <p:sp>
        <p:nvSpPr>
          <p:cNvPr id="3" name="Text Placeholder 7">
            <a:extLst>
              <a:ext uri="{FF2B5EF4-FFF2-40B4-BE49-F238E27FC236}">
                <a16:creationId xmlns:a16="http://schemas.microsoft.com/office/drawing/2014/main" id="{A301F2B5-F2CA-4EBA-9D0C-2394C7855F17}"/>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
        <p:nvSpPr>
          <p:cNvPr id="2" name="TextBox 1">
            <a:extLst>
              <a:ext uri="{FF2B5EF4-FFF2-40B4-BE49-F238E27FC236}">
                <a16:creationId xmlns:a16="http://schemas.microsoft.com/office/drawing/2014/main" id="{9E16ABFD-49E2-4A1D-8BC5-129C5346685E}"/>
              </a:ext>
            </a:extLst>
          </p:cNvPr>
          <p:cNvSpPr txBox="1"/>
          <p:nvPr/>
        </p:nvSpPr>
        <p:spPr>
          <a:xfrm>
            <a:off x="1502035" y="1143000"/>
            <a:ext cx="9187928" cy="3108543"/>
          </a:xfrm>
          <a:prstGeom prst="rect">
            <a:avLst/>
          </a:prstGeom>
          <a:noFill/>
        </p:spPr>
        <p:txBody>
          <a:bodyPr wrap="square" rtlCol="0">
            <a:spAutoFit/>
          </a:bodyPr>
          <a:lstStyle/>
          <a:p>
            <a:r>
              <a:rPr lang="en-PH" sz="2800" dirty="0">
                <a:effectLst/>
                <a:latin typeface="Times New Roman" panose="02020603050405020304" pitchFamily="18" charset="0"/>
                <a:ea typeface="Calibri" panose="020F0502020204030204" pitchFamily="34" charset="0"/>
              </a:rPr>
              <a:t>The Online Portal with Content Management System for K - 12 Students of Public and Private Schools bring convenience in storing and managing student information. Also, it help the institution to fast track and see the basic information of the students as well as the academic performance of students to monitor who needs more attention and counseling if they are having a hard time to accomplish on a selective subject.</a:t>
            </a:r>
            <a:endParaRPr lang="en-US" sz="2800" dirty="0"/>
          </a:p>
        </p:txBody>
      </p:sp>
    </p:spTree>
    <p:extLst>
      <p:ext uri="{BB962C8B-B14F-4D97-AF65-F5344CB8AC3E}">
        <p14:creationId xmlns:p14="http://schemas.microsoft.com/office/powerpoint/2010/main" val="223565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D14E47-9803-4CEC-8D86-D6C1DCA6894F}"/>
              </a:ext>
            </a:extLst>
          </p:cNvPr>
          <p:cNvSpPr txBox="1"/>
          <p:nvPr/>
        </p:nvSpPr>
        <p:spPr>
          <a:xfrm flipH="1">
            <a:off x="1318259" y="228600"/>
            <a:ext cx="9555481" cy="646331"/>
          </a:xfrm>
          <a:prstGeom prst="rect">
            <a:avLst/>
          </a:prstGeom>
          <a:noFill/>
        </p:spPr>
        <p:txBody>
          <a:bodyPr wrap="square" rtlCol="0">
            <a:spAutoFit/>
          </a:bodyPr>
          <a:lstStyle/>
          <a:p>
            <a:pPr algn="ctr"/>
            <a:r>
              <a:rPr lang="en-PH" sz="3600" b="1" dirty="0">
                <a:latin typeface="Times New Roman" panose="02020603050405020304" pitchFamily="18" charset="0"/>
                <a:ea typeface="Calibri" panose="020F0502020204030204" pitchFamily="34" charset="0"/>
                <a:cs typeface="Calibri" panose="020F0502020204030204" pitchFamily="34" charset="0"/>
              </a:rPr>
              <a:t>Recommendation</a:t>
            </a:r>
          </a:p>
        </p:txBody>
      </p:sp>
      <p:sp>
        <p:nvSpPr>
          <p:cNvPr id="3" name="TextBox 2">
            <a:extLst>
              <a:ext uri="{FF2B5EF4-FFF2-40B4-BE49-F238E27FC236}">
                <a16:creationId xmlns:a16="http://schemas.microsoft.com/office/drawing/2014/main" id="{688DFA94-1AB4-4FF1-8D3B-F342E316543C}"/>
              </a:ext>
            </a:extLst>
          </p:cNvPr>
          <p:cNvSpPr txBox="1"/>
          <p:nvPr/>
        </p:nvSpPr>
        <p:spPr>
          <a:xfrm>
            <a:off x="762000" y="1143000"/>
            <a:ext cx="6591035" cy="1687963"/>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Viewing of tuition fee balance for Private school.</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Customizable website design.</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a subscription plan.</a:t>
            </a:r>
          </a:p>
        </p:txBody>
      </p:sp>
      <p:sp>
        <p:nvSpPr>
          <p:cNvPr id="5" name="Text Placeholder 7">
            <a:extLst>
              <a:ext uri="{FF2B5EF4-FFF2-40B4-BE49-F238E27FC236}">
                <a16:creationId xmlns:a16="http://schemas.microsoft.com/office/drawing/2014/main" id="{B39D9045-93BA-4D99-8CA8-BCBBFD08E169}"/>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403529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Box 5"/>
          <p:cNvSpPr txBox="1">
            <a:spLocks noChangeArrowheads="1"/>
          </p:cNvSpPr>
          <p:nvPr/>
        </p:nvSpPr>
        <p:spPr bwMode="auto">
          <a:xfrm>
            <a:off x="2268071" y="703734"/>
            <a:ext cx="7696200" cy="4524315"/>
          </a:xfrm>
          <a:prstGeom prst="rect">
            <a:avLst/>
          </a:prstGeom>
          <a:noFill/>
          <a:ln w="9525">
            <a:noFill/>
            <a:miter lim="800000"/>
            <a:headEnd/>
            <a:tailEnd/>
          </a:ln>
        </p:spPr>
        <p:txBody>
          <a:bodyPr>
            <a:spAutoFit/>
          </a:bodyPr>
          <a:lstStyle/>
          <a:p>
            <a:pPr algn="ctr" eaLnBrk="1" hangingPunct="1"/>
            <a:endParaRPr lang="en-PH" altLang="en-US" sz="3200" b="1" dirty="0">
              <a:latin typeface="Arial Narrow" pitchFamily="34" charset="0"/>
            </a:endParaRPr>
          </a:p>
          <a:p>
            <a:pPr algn="ctr" eaLnBrk="1" hangingPunct="1"/>
            <a:endParaRPr lang="en-PH" altLang="en-US" sz="3200" b="1" dirty="0">
              <a:latin typeface="Arial Narrow" pitchFamily="34" charset="0"/>
            </a:endParaRPr>
          </a:p>
          <a:p>
            <a:pPr algn="ctr" eaLnBrk="1" hangingPunct="1"/>
            <a:endParaRPr lang="en-PH" altLang="en-US" sz="3200" b="1" dirty="0">
              <a:latin typeface="Arial Narrow" pitchFamily="34" charset="0"/>
            </a:endParaRPr>
          </a:p>
          <a:p>
            <a:pPr algn="ctr" eaLnBrk="1" hangingPunct="1"/>
            <a:endParaRPr lang="en-PH" altLang="en-US" sz="3200" b="1" dirty="0">
              <a:latin typeface="Arial Narrow" pitchFamily="34" charset="0"/>
            </a:endParaRPr>
          </a:p>
          <a:p>
            <a:pPr algn="ctr" eaLnBrk="1" hangingPunct="1"/>
            <a:r>
              <a:rPr lang="en-PH" altLang="en-US" sz="3200" b="1" dirty="0">
                <a:latin typeface="Arial Narrow" pitchFamily="34" charset="0"/>
              </a:rPr>
              <a:t>Thank you!</a:t>
            </a:r>
          </a:p>
          <a:p>
            <a:pPr algn="ctr" eaLnBrk="1" hangingPunct="1"/>
            <a:endParaRPr lang="en-PH" altLang="en-US" sz="3200" b="1" dirty="0">
              <a:latin typeface="Arial Narrow" pitchFamily="34" charset="0"/>
            </a:endParaRPr>
          </a:p>
          <a:p>
            <a:pPr algn="ctr" eaLnBrk="1" hangingPunct="1"/>
            <a:endParaRPr lang="en-PH" altLang="en-US" sz="3200" b="1" dirty="0">
              <a:latin typeface="Arial Narrow" pitchFamily="34" charset="0"/>
            </a:endParaRPr>
          </a:p>
          <a:p>
            <a:pPr algn="ctr" eaLnBrk="1" hangingPunct="1"/>
            <a:endParaRPr lang="en-PH" altLang="en-US" sz="3200" b="1" dirty="0">
              <a:latin typeface="Arial Narrow" pitchFamily="34" charset="0"/>
            </a:endParaRPr>
          </a:p>
          <a:p>
            <a:pPr algn="ctr" eaLnBrk="1" hangingPunct="1"/>
            <a:endParaRPr lang="en-PH" altLang="en-US" sz="3200" b="1" dirty="0">
              <a:latin typeface="Arial Narrow" pitchFamily="34" charset="0"/>
            </a:endParaRPr>
          </a:p>
        </p:txBody>
      </p:sp>
      <p:sp>
        <p:nvSpPr>
          <p:cNvPr id="3" name="Text Placeholder 2">
            <a:extLst>
              <a:ext uri="{FF2B5EF4-FFF2-40B4-BE49-F238E27FC236}">
                <a16:creationId xmlns:a16="http://schemas.microsoft.com/office/drawing/2014/main" id="{B0243E37-00E2-4694-B8D0-3F4DFE951C11}"/>
              </a:ext>
            </a:extLst>
          </p:cNvPr>
          <p:cNvSpPr>
            <a:spLocks noGrp="1"/>
          </p:cNvSpPr>
          <p:nvPr>
            <p:ph type="body" idx="1"/>
          </p:nvPr>
        </p:nvSpPr>
        <p:spPr/>
        <p:txBody>
          <a:bodyPr/>
          <a:lstStyle/>
          <a:p>
            <a:endParaRPr lang="en-US" dirty="0"/>
          </a:p>
        </p:txBody>
      </p:sp>
      <p:sp>
        <p:nvSpPr>
          <p:cNvPr id="5" name="Text Placeholder 7">
            <a:extLst>
              <a:ext uri="{FF2B5EF4-FFF2-40B4-BE49-F238E27FC236}">
                <a16:creationId xmlns:a16="http://schemas.microsoft.com/office/drawing/2014/main" id="{85D2E53B-D265-4A58-99AF-A06F2FBAC9C9}"/>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256215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fade">
                                      <p:cBhvr>
                                        <p:cTn id="7" dur="5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43AA1448-744B-4227-8FA5-2D5F3521AE68}"/>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
        <p:nvSpPr>
          <p:cNvPr id="5" name="TextBox 5">
            <a:extLst>
              <a:ext uri="{FF2B5EF4-FFF2-40B4-BE49-F238E27FC236}">
                <a16:creationId xmlns:a16="http://schemas.microsoft.com/office/drawing/2014/main" id="{846D992C-4D3F-447D-8030-FB4BB4CE7808}"/>
              </a:ext>
            </a:extLst>
          </p:cNvPr>
          <p:cNvSpPr txBox="1">
            <a:spLocks noChangeArrowheads="1"/>
          </p:cNvSpPr>
          <p:nvPr/>
        </p:nvSpPr>
        <p:spPr bwMode="auto">
          <a:xfrm>
            <a:off x="2247900" y="2413337"/>
            <a:ext cx="7696200" cy="1015663"/>
          </a:xfrm>
          <a:prstGeom prst="rect">
            <a:avLst/>
          </a:prstGeom>
          <a:noFill/>
          <a:ln w="9525">
            <a:noFill/>
            <a:miter lim="800000"/>
            <a:headEnd/>
            <a:tailEnd/>
          </a:ln>
        </p:spPr>
        <p:txBody>
          <a:bodyPr>
            <a:spAutoFit/>
          </a:bodyPr>
          <a:lstStyle/>
          <a:p>
            <a:pPr algn="ctr" eaLnBrk="1" hangingPunct="1"/>
            <a:r>
              <a:rPr lang="en-PH" altLang="en-US" sz="60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28196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15EAD3-0E8C-486E-ACE4-88DBEA3A508E}"/>
              </a:ext>
            </a:extLst>
          </p:cNvPr>
          <p:cNvSpPr txBox="1"/>
          <p:nvPr/>
        </p:nvSpPr>
        <p:spPr>
          <a:xfrm flipH="1">
            <a:off x="1318259" y="2514600"/>
            <a:ext cx="9555481" cy="646331"/>
          </a:xfrm>
          <a:prstGeom prst="rect">
            <a:avLst/>
          </a:prstGeom>
          <a:noFill/>
        </p:spPr>
        <p:txBody>
          <a:bodyPr wrap="square" rtlCol="0">
            <a:spAutoFit/>
          </a:bodyPr>
          <a:lstStyle/>
          <a:p>
            <a:pPr algn="ctr"/>
            <a:r>
              <a:rPr lang="en-US" sz="3600" b="1" dirty="0">
                <a:latin typeface="Times New Roman" panose="02020603050405020304" pitchFamily="18" charset="0"/>
                <a:cs typeface="Calibri" panose="020F0502020204030204" pitchFamily="34" charset="0"/>
              </a:rPr>
              <a:t>What is Online Portal?</a:t>
            </a:r>
            <a:endParaRPr lang="en-US" sz="3600" b="1" dirty="0"/>
          </a:p>
        </p:txBody>
      </p:sp>
      <p:sp>
        <p:nvSpPr>
          <p:cNvPr id="7" name="Text Placeholder 7">
            <a:extLst>
              <a:ext uri="{FF2B5EF4-FFF2-40B4-BE49-F238E27FC236}">
                <a16:creationId xmlns:a16="http://schemas.microsoft.com/office/drawing/2014/main" id="{904F5394-895F-4CB7-9AF8-40C02A3A587C}"/>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190498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E2C1ED-EC3E-45BD-8C1F-1684355D0DBD}"/>
              </a:ext>
            </a:extLst>
          </p:cNvPr>
          <p:cNvSpPr txBox="1"/>
          <p:nvPr/>
        </p:nvSpPr>
        <p:spPr>
          <a:xfrm flipH="1">
            <a:off x="1318259" y="2514600"/>
            <a:ext cx="9555481" cy="646331"/>
          </a:xfrm>
          <a:prstGeom prst="rect">
            <a:avLst/>
          </a:prstGeom>
          <a:noFill/>
        </p:spPr>
        <p:txBody>
          <a:bodyPr wrap="square" rtlCol="0">
            <a:spAutoFit/>
          </a:bodyPr>
          <a:lstStyle/>
          <a:p>
            <a:pPr algn="ctr"/>
            <a:r>
              <a:rPr lang="en-US" sz="3600" b="1" dirty="0">
                <a:latin typeface="Times New Roman" panose="02020603050405020304" pitchFamily="18" charset="0"/>
                <a:cs typeface="Calibri" panose="020F0502020204030204" pitchFamily="34" charset="0"/>
              </a:rPr>
              <a:t>What is Content Management System?</a:t>
            </a:r>
            <a:endParaRPr lang="en-US" sz="3600" b="1" dirty="0"/>
          </a:p>
        </p:txBody>
      </p:sp>
      <p:sp>
        <p:nvSpPr>
          <p:cNvPr id="3" name="Text Placeholder 7">
            <a:extLst>
              <a:ext uri="{FF2B5EF4-FFF2-40B4-BE49-F238E27FC236}">
                <a16:creationId xmlns:a16="http://schemas.microsoft.com/office/drawing/2014/main" id="{44DC7224-5F2E-402E-9AB7-66E31068850A}"/>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149462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A9FB795-C3A1-4DDE-916D-27AE373D1CE4}"/>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
        <p:nvSpPr>
          <p:cNvPr id="9" name="TextBox 8">
            <a:extLst>
              <a:ext uri="{FF2B5EF4-FFF2-40B4-BE49-F238E27FC236}">
                <a16:creationId xmlns:a16="http://schemas.microsoft.com/office/drawing/2014/main" id="{0955DE92-4B1C-45DE-88D6-DD87F665A9F0}"/>
              </a:ext>
            </a:extLst>
          </p:cNvPr>
          <p:cNvSpPr txBox="1"/>
          <p:nvPr/>
        </p:nvSpPr>
        <p:spPr>
          <a:xfrm flipH="1">
            <a:off x="1318259" y="228600"/>
            <a:ext cx="9555481" cy="646331"/>
          </a:xfrm>
          <a:prstGeom prst="rect">
            <a:avLst/>
          </a:prstGeom>
          <a:noFill/>
        </p:spPr>
        <p:txBody>
          <a:bodyPr wrap="square" rtlCol="0">
            <a:spAutoFit/>
          </a:bodyPr>
          <a:lstStyle/>
          <a:p>
            <a:pPr algn="ctr"/>
            <a:r>
              <a:rPr lang="en-PH" sz="3600" b="1" dirty="0">
                <a:latin typeface="Times New Roman" panose="02020603050405020304" pitchFamily="18" charset="0"/>
                <a:ea typeface="Calibri" panose="020F0502020204030204" pitchFamily="34" charset="0"/>
                <a:cs typeface="Calibri" panose="020F0502020204030204" pitchFamily="34" charset="0"/>
              </a:rPr>
              <a:t>Background of the Problem</a:t>
            </a:r>
            <a:endParaRPr lang="en-US" sz="3600" b="1" dirty="0"/>
          </a:p>
        </p:txBody>
      </p:sp>
      <p:sp>
        <p:nvSpPr>
          <p:cNvPr id="10" name="TextBox 9">
            <a:extLst>
              <a:ext uri="{FF2B5EF4-FFF2-40B4-BE49-F238E27FC236}">
                <a16:creationId xmlns:a16="http://schemas.microsoft.com/office/drawing/2014/main" id="{E4C689FB-966F-4B0C-ABE2-FBCFFE27919D}"/>
              </a:ext>
            </a:extLst>
          </p:cNvPr>
          <p:cNvSpPr txBox="1"/>
          <p:nvPr/>
        </p:nvSpPr>
        <p:spPr>
          <a:xfrm>
            <a:off x="20370" y="990600"/>
            <a:ext cx="11811000" cy="4457952"/>
          </a:xfrm>
          <a:prstGeom prst="rect">
            <a:avLst/>
          </a:prstGeom>
          <a:noFill/>
        </p:spPr>
        <p:txBody>
          <a:bodyPr wrap="square" rtlCol="0">
            <a:spAutoFit/>
          </a:bodyPr>
          <a:lstStyle/>
          <a:p>
            <a:pPr marL="457200" marR="0" algn="just">
              <a:lnSpc>
                <a:spcPct val="150000"/>
              </a:lnSpc>
              <a:spcBef>
                <a:spcPts val="0"/>
              </a:spcBef>
              <a:spcAft>
                <a:spcPts val="1200"/>
              </a:spcAft>
            </a:pPr>
            <a:r>
              <a:rPr lang="en-PH" sz="2400" b="0" dirty="0">
                <a:effectLst/>
                <a:latin typeface="Times New Roman" panose="02020603050405020304" pitchFamily="18" charset="0"/>
                <a:ea typeface="Times New Roman" panose="02020603050405020304" pitchFamily="18" charset="0"/>
              </a:rPr>
              <a:t>Schools must have access to complete, accurate, and timely information about students to promote student achievement and success. One of the advantages of an Online Portal is that the student records simplify the retrieval of required information and is a great tool for school improvement by taking measures based on the information acquired. The registrar manually prepares student transcripts. Teachers oversee creating report cards. Furthermore, retrieving records of students who graduated a few years ago has been a difficult task, and the manual system has difficulty producing various reports that are required by stakeholders such as teachers, administrators, or school officials.</a:t>
            </a:r>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7594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28E935-DC5B-4589-89CA-57BAF56DBCF5}"/>
              </a:ext>
            </a:extLst>
          </p:cNvPr>
          <p:cNvSpPr txBox="1"/>
          <p:nvPr/>
        </p:nvSpPr>
        <p:spPr>
          <a:xfrm>
            <a:off x="304800" y="1371600"/>
            <a:ext cx="11276845" cy="3892861"/>
          </a:xfrm>
          <a:prstGeom prst="rect">
            <a:avLst/>
          </a:prstGeom>
          <a:noFill/>
        </p:spPr>
        <p:txBody>
          <a:bodyPr wrap="square">
            <a:spAutoFit/>
          </a:bodyPr>
          <a:lstStyle/>
          <a:p>
            <a:pPr marL="457200" marR="0" algn="just">
              <a:lnSpc>
                <a:spcPct val="150000"/>
              </a:lnSpc>
              <a:spcBef>
                <a:spcPts val="0"/>
              </a:spcBef>
              <a:spcAft>
                <a:spcPts val="1200"/>
              </a:spcAft>
            </a:pPr>
            <a:r>
              <a:rPr lang="en-PH" sz="2800" b="0" dirty="0">
                <a:effectLst/>
                <a:latin typeface="Times New Roman" panose="02020603050405020304" pitchFamily="18" charset="0"/>
                <a:ea typeface="Times New Roman" panose="02020603050405020304" pitchFamily="18" charset="0"/>
              </a:rPr>
              <a:t>How to design, develop and implement an Online Portal with Content Management System that will allow the school to maintain records on attendance, fees, student information, grades and to track the information they need. Also, automating academic processes to save time and reduce staff workload and to assist students to gain access to various academic details.</a:t>
            </a:r>
            <a:endParaRPr lang="en-US" sz="28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93136930-ADAA-4763-811D-3CB33D67359F}"/>
              </a:ext>
            </a:extLst>
          </p:cNvPr>
          <p:cNvSpPr txBox="1"/>
          <p:nvPr/>
        </p:nvSpPr>
        <p:spPr>
          <a:xfrm flipH="1">
            <a:off x="1318259" y="228600"/>
            <a:ext cx="9555481" cy="646331"/>
          </a:xfrm>
          <a:prstGeom prst="rect">
            <a:avLst/>
          </a:prstGeom>
          <a:noFill/>
        </p:spPr>
        <p:txBody>
          <a:bodyPr wrap="square" rtlCol="0">
            <a:spAutoFit/>
          </a:bodyPr>
          <a:lstStyle/>
          <a:p>
            <a:pPr algn="ctr"/>
            <a:r>
              <a:rPr lang="en-PH" sz="3600" b="1" dirty="0">
                <a:latin typeface="Times New Roman" panose="02020603050405020304" pitchFamily="18" charset="0"/>
                <a:ea typeface="Calibri" panose="020F0502020204030204" pitchFamily="34" charset="0"/>
                <a:cs typeface="Calibri" panose="020F0502020204030204" pitchFamily="34" charset="0"/>
              </a:rPr>
              <a:t>General Problem</a:t>
            </a:r>
            <a:endParaRPr lang="en-US" sz="3600" b="1" dirty="0"/>
          </a:p>
        </p:txBody>
      </p:sp>
      <p:sp>
        <p:nvSpPr>
          <p:cNvPr id="7" name="Text Placeholder 7">
            <a:extLst>
              <a:ext uri="{FF2B5EF4-FFF2-40B4-BE49-F238E27FC236}">
                <a16:creationId xmlns:a16="http://schemas.microsoft.com/office/drawing/2014/main" id="{78A44F0B-2523-44C8-B9A3-708F5A9A2F67}"/>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Tree>
    <p:extLst>
      <p:ext uri="{BB962C8B-B14F-4D97-AF65-F5344CB8AC3E}">
        <p14:creationId xmlns:p14="http://schemas.microsoft.com/office/powerpoint/2010/main" val="274641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AF3EEE-B69F-4EFB-866D-DA1ED84D2F02}"/>
              </a:ext>
            </a:extLst>
          </p:cNvPr>
          <p:cNvSpPr txBox="1"/>
          <p:nvPr/>
        </p:nvSpPr>
        <p:spPr>
          <a:xfrm flipH="1">
            <a:off x="1318257" y="1215706"/>
            <a:ext cx="9555481" cy="2062103"/>
          </a:xfrm>
          <a:prstGeom prst="rect">
            <a:avLst/>
          </a:prstGeom>
          <a:noFill/>
        </p:spPr>
        <p:txBody>
          <a:bodyPr wrap="square" rtlCol="0">
            <a:spAutoFit/>
          </a:bodyPr>
          <a:lstStyle/>
          <a:p>
            <a:pPr marL="514350" indent="-514350" algn="just">
              <a:buFont typeface="+mj-lt"/>
              <a:buAutoNum type="arabicPeriod"/>
            </a:pPr>
            <a:r>
              <a:rPr lang="en-US" sz="3200" dirty="0">
                <a:latin typeface="Times New Roman" panose="02020603050405020304" pitchFamily="18" charset="0"/>
                <a:cs typeface="Times New Roman" panose="02020603050405020304" pitchFamily="18" charset="0"/>
              </a:rPr>
              <a:t>How to design, develop and implement a </a:t>
            </a:r>
            <a:r>
              <a:rPr lang="en-US" sz="3200">
                <a:latin typeface="Times New Roman" panose="02020603050405020304" pitchFamily="18" charset="0"/>
                <a:cs typeface="Times New Roman" panose="02020603050405020304" pitchFamily="18" charset="0"/>
              </a:rPr>
              <a:t>grade encoding </a:t>
            </a:r>
            <a:r>
              <a:rPr lang="en-US" sz="3200" dirty="0">
                <a:latin typeface="Times New Roman" panose="02020603050405020304" pitchFamily="18" charset="0"/>
                <a:cs typeface="Times New Roman" panose="02020603050405020304" pitchFamily="18" charset="0"/>
              </a:rPr>
              <a:t>module with a batch upload feature that will allow the teachers to encode the student’s grades individually or by batch?</a:t>
            </a:r>
          </a:p>
        </p:txBody>
      </p:sp>
      <p:sp>
        <p:nvSpPr>
          <p:cNvPr id="4" name="TextBox 3">
            <a:extLst>
              <a:ext uri="{FF2B5EF4-FFF2-40B4-BE49-F238E27FC236}">
                <a16:creationId xmlns:a16="http://schemas.microsoft.com/office/drawing/2014/main" id="{942E14DE-E1FD-4DD5-8FFD-5B4467450786}"/>
              </a:ext>
            </a:extLst>
          </p:cNvPr>
          <p:cNvSpPr txBox="1"/>
          <p:nvPr/>
        </p:nvSpPr>
        <p:spPr>
          <a:xfrm flipH="1">
            <a:off x="1318257" y="3723776"/>
            <a:ext cx="9555481" cy="1569660"/>
          </a:xfrm>
          <a:prstGeom prst="rect">
            <a:avLst/>
          </a:prstGeom>
          <a:noFill/>
        </p:spPr>
        <p:txBody>
          <a:bodyPr wrap="square" rtlCol="0">
            <a:spAutoFit/>
          </a:bodyPr>
          <a:lstStyle/>
          <a:p>
            <a:pPr marL="514350" indent="-514350" algn="just">
              <a:buFont typeface="+mj-lt"/>
              <a:buAutoNum type="arabicPeriod" startAt="2"/>
            </a:pPr>
            <a:r>
              <a:rPr lang="en-US" sz="3200" dirty="0">
                <a:latin typeface="Times New Roman" panose="02020603050405020304" pitchFamily="18" charset="0"/>
                <a:cs typeface="Times New Roman" panose="02020603050405020304" pitchFamily="18" charset="0"/>
              </a:rPr>
              <a:t>How to design, develop and implement a student maintenance module that will allow the registrar to maintain the student information?</a:t>
            </a:r>
          </a:p>
        </p:txBody>
      </p:sp>
      <p:sp>
        <p:nvSpPr>
          <p:cNvPr id="8" name="Text Placeholder 7">
            <a:extLst>
              <a:ext uri="{FF2B5EF4-FFF2-40B4-BE49-F238E27FC236}">
                <a16:creationId xmlns:a16="http://schemas.microsoft.com/office/drawing/2014/main" id="{1953BA64-6B04-4104-A517-2341D748CF05}"/>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
        <p:nvSpPr>
          <p:cNvPr id="5" name="TextBox 4">
            <a:extLst>
              <a:ext uri="{FF2B5EF4-FFF2-40B4-BE49-F238E27FC236}">
                <a16:creationId xmlns:a16="http://schemas.microsoft.com/office/drawing/2014/main" id="{447157A5-401C-4546-B00E-F537C7824583}"/>
              </a:ext>
            </a:extLst>
          </p:cNvPr>
          <p:cNvSpPr txBox="1"/>
          <p:nvPr/>
        </p:nvSpPr>
        <p:spPr>
          <a:xfrm flipH="1">
            <a:off x="1318259" y="228600"/>
            <a:ext cx="9555481" cy="646331"/>
          </a:xfrm>
          <a:prstGeom prst="rect">
            <a:avLst/>
          </a:prstGeom>
          <a:noFill/>
        </p:spPr>
        <p:txBody>
          <a:bodyPr wrap="square" rtlCol="0">
            <a:spAutoFit/>
          </a:bodyPr>
          <a:lstStyle/>
          <a:p>
            <a:pPr algn="ctr"/>
            <a:r>
              <a:rPr lang="en-PH" sz="3600" b="1" dirty="0">
                <a:latin typeface="Times New Roman" panose="02020603050405020304" pitchFamily="18" charset="0"/>
                <a:ea typeface="Calibri" panose="020F0502020204030204" pitchFamily="34" charset="0"/>
                <a:cs typeface="Calibri" panose="020F0502020204030204" pitchFamily="34" charset="0"/>
              </a:rPr>
              <a:t>Specific Problem</a:t>
            </a:r>
            <a:endParaRPr lang="en-US" sz="3600" b="1" dirty="0"/>
          </a:p>
        </p:txBody>
      </p:sp>
    </p:spTree>
    <p:extLst>
      <p:ext uri="{BB962C8B-B14F-4D97-AF65-F5344CB8AC3E}">
        <p14:creationId xmlns:p14="http://schemas.microsoft.com/office/powerpoint/2010/main" val="334640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AF3EEE-B69F-4EFB-866D-DA1ED84D2F02}"/>
              </a:ext>
            </a:extLst>
          </p:cNvPr>
          <p:cNvSpPr txBox="1"/>
          <p:nvPr/>
        </p:nvSpPr>
        <p:spPr>
          <a:xfrm flipH="1">
            <a:off x="1318259" y="1447800"/>
            <a:ext cx="9555481" cy="1569660"/>
          </a:xfrm>
          <a:prstGeom prst="rect">
            <a:avLst/>
          </a:prstGeom>
          <a:noFill/>
        </p:spPr>
        <p:txBody>
          <a:bodyPr wrap="square" rtlCol="0">
            <a:spAutoFit/>
          </a:bodyPr>
          <a:lstStyle/>
          <a:p>
            <a:pPr marL="514350" indent="-514350" algn="just">
              <a:buFont typeface="+mj-lt"/>
              <a:buAutoNum type="arabicPeriod" startAt="3"/>
            </a:pPr>
            <a:r>
              <a:rPr lang="en-US" sz="3200" dirty="0">
                <a:latin typeface="Times New Roman" panose="02020603050405020304" pitchFamily="18" charset="0"/>
                <a:cs typeface="Times New Roman" panose="02020603050405020304" pitchFamily="18" charset="0"/>
              </a:rPr>
              <a:t>How to design, develop and implement a grade view module that will allow the student/parent to view their grades?</a:t>
            </a:r>
          </a:p>
        </p:txBody>
      </p:sp>
      <p:sp>
        <p:nvSpPr>
          <p:cNvPr id="4" name="TextBox 3">
            <a:extLst>
              <a:ext uri="{FF2B5EF4-FFF2-40B4-BE49-F238E27FC236}">
                <a16:creationId xmlns:a16="http://schemas.microsoft.com/office/drawing/2014/main" id="{942E14DE-E1FD-4DD5-8FFD-5B4467450786}"/>
              </a:ext>
            </a:extLst>
          </p:cNvPr>
          <p:cNvSpPr txBox="1"/>
          <p:nvPr/>
        </p:nvSpPr>
        <p:spPr>
          <a:xfrm flipH="1">
            <a:off x="1318259" y="3354051"/>
            <a:ext cx="9555481" cy="1569660"/>
          </a:xfrm>
          <a:prstGeom prst="rect">
            <a:avLst/>
          </a:prstGeom>
          <a:noFill/>
        </p:spPr>
        <p:txBody>
          <a:bodyPr wrap="square" rtlCol="0">
            <a:spAutoFit/>
          </a:bodyPr>
          <a:lstStyle/>
          <a:p>
            <a:pPr marL="514350" indent="-514350" algn="just">
              <a:buFont typeface="+mj-lt"/>
              <a:buAutoNum type="arabicPeriod" startAt="4"/>
            </a:pPr>
            <a:r>
              <a:rPr lang="en-US" sz="3200" dirty="0">
                <a:latin typeface="Times New Roman" panose="02020603050405020304" pitchFamily="18" charset="0"/>
                <a:cs typeface="Times New Roman" panose="02020603050405020304" pitchFamily="18" charset="0"/>
              </a:rPr>
              <a:t>How to design, develop and implement a database that will allow the users to create, read, update, and archive information?</a:t>
            </a:r>
          </a:p>
        </p:txBody>
      </p:sp>
      <p:sp>
        <p:nvSpPr>
          <p:cNvPr id="8" name="Text Placeholder 7">
            <a:extLst>
              <a:ext uri="{FF2B5EF4-FFF2-40B4-BE49-F238E27FC236}">
                <a16:creationId xmlns:a16="http://schemas.microsoft.com/office/drawing/2014/main" id="{E6EDBF3C-BF58-454C-9B79-B4ED644B8FF1}"/>
              </a:ext>
            </a:extLst>
          </p:cNvPr>
          <p:cNvSpPr txBox="1">
            <a:spLocks/>
          </p:cNvSpPr>
          <p:nvPr/>
        </p:nvSpPr>
        <p:spPr bwMode="auto">
          <a:xfrm>
            <a:off x="1676400" y="6146128"/>
            <a:ext cx="10286999" cy="5857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1pPr>
            <a:lvl2pPr marL="457200" indent="0" algn="l" rtl="0" eaLnBrk="0" fontAlgn="base" hangingPunct="0">
              <a:spcBef>
                <a:spcPct val="20000"/>
              </a:spcBef>
              <a:spcAft>
                <a:spcPct val="0"/>
              </a:spcAft>
              <a:buFont typeface="Arial"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Font typeface="Arial"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Font typeface="Arial"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gn="ctr" eaLnBrk="1" hangingPunct="1"/>
            <a:r>
              <a:rPr lang="en-US" altLang="en-US" sz="2400" dirty="0">
                <a:solidFill>
                  <a:schemeClr val="tx1"/>
                </a:solidFill>
              </a:rPr>
              <a:t>Online Portal with Content Management System for K-12 Students of Public and Private Schools</a:t>
            </a:r>
          </a:p>
        </p:txBody>
      </p:sp>
      <p:sp>
        <p:nvSpPr>
          <p:cNvPr id="5" name="TextBox 4">
            <a:extLst>
              <a:ext uri="{FF2B5EF4-FFF2-40B4-BE49-F238E27FC236}">
                <a16:creationId xmlns:a16="http://schemas.microsoft.com/office/drawing/2014/main" id="{7407F947-423D-4800-9AC9-40594628F47B}"/>
              </a:ext>
            </a:extLst>
          </p:cNvPr>
          <p:cNvSpPr txBox="1"/>
          <p:nvPr/>
        </p:nvSpPr>
        <p:spPr>
          <a:xfrm flipH="1">
            <a:off x="1318259" y="228600"/>
            <a:ext cx="9555481" cy="646331"/>
          </a:xfrm>
          <a:prstGeom prst="rect">
            <a:avLst/>
          </a:prstGeom>
          <a:noFill/>
        </p:spPr>
        <p:txBody>
          <a:bodyPr wrap="square" rtlCol="0">
            <a:spAutoFit/>
          </a:bodyPr>
          <a:lstStyle/>
          <a:p>
            <a:pPr algn="ctr"/>
            <a:r>
              <a:rPr lang="en-PH" sz="3600" b="1" dirty="0">
                <a:latin typeface="Times New Roman" panose="02020603050405020304" pitchFamily="18" charset="0"/>
                <a:ea typeface="Calibri" panose="020F0502020204030204" pitchFamily="34" charset="0"/>
                <a:cs typeface="Calibri" panose="020F0502020204030204" pitchFamily="34" charset="0"/>
              </a:rPr>
              <a:t>Specific Problem</a:t>
            </a:r>
            <a:endParaRPr lang="en-US" sz="3600" b="1" dirty="0"/>
          </a:p>
        </p:txBody>
      </p:sp>
    </p:spTree>
    <p:extLst>
      <p:ext uri="{BB962C8B-B14F-4D97-AF65-F5344CB8AC3E}">
        <p14:creationId xmlns:p14="http://schemas.microsoft.com/office/powerpoint/2010/main" val="196137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1992</TotalTime>
  <Words>1365</Words>
  <Application>Microsoft Office PowerPoint</Application>
  <PresentationFormat>Widescreen</PresentationFormat>
  <Paragraphs>138</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Narrow</vt:lpstr>
      <vt:lpstr>Calibri</vt:lpstr>
      <vt:lpstr>Segoe UI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VCC</dc:creator>
  <cp:lastModifiedBy>Dieron, John Eric (Student)</cp:lastModifiedBy>
  <cp:revision>318</cp:revision>
  <dcterms:created xsi:type="dcterms:W3CDTF">2013-09-15T09:34:58Z</dcterms:created>
  <dcterms:modified xsi:type="dcterms:W3CDTF">2022-03-08T02:36:21Z</dcterms:modified>
</cp:coreProperties>
</file>