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59" r:id="rId4"/>
    <p:sldId id="258" r:id="rId5"/>
    <p:sldId id="260" r:id="rId6"/>
    <p:sldId id="261" r:id="rId7"/>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4"/>
    <p:restoredTop sz="94633"/>
  </p:normalViewPr>
  <p:slideViewPr>
    <p:cSldViewPr snapToGrid="0" snapToObjects="1">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E0536-B111-7842-8894-DE2AA9D382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xmlns="" id="{9A13EB73-15BA-AE46-8D04-785A5D138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xmlns="" id="{8A4F3254-AA44-7843-A8FE-D2A6EC939F5F}"/>
              </a:ext>
            </a:extLst>
          </p:cNvPr>
          <p:cNvSpPr>
            <a:spLocks noGrp="1"/>
          </p:cNvSpPr>
          <p:nvPr>
            <p:ph type="dt" sz="half" idx="10"/>
          </p:nvPr>
        </p:nvSpPr>
        <p:spPr/>
        <p:txBody>
          <a:bodyPr/>
          <a:lstStyle/>
          <a:p>
            <a:fld id="{FDBC3BB6-EC8B-5D48-8B7B-6E9FC49F6BB0}" type="datetimeFigureOut">
              <a:rPr lang="ro-RO" smtClean="0"/>
              <a:pPr/>
              <a:t>03.06.2018</a:t>
            </a:fld>
            <a:endParaRPr lang="ro-RO"/>
          </a:p>
        </p:txBody>
      </p:sp>
      <p:sp>
        <p:nvSpPr>
          <p:cNvPr id="5" name="Footer Placeholder 4">
            <a:extLst>
              <a:ext uri="{FF2B5EF4-FFF2-40B4-BE49-F238E27FC236}">
                <a16:creationId xmlns:a16="http://schemas.microsoft.com/office/drawing/2014/main" xmlns="" id="{F2353700-4FCD-4F44-9681-7197556BB9D7}"/>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xmlns="" id="{B5DBA9C2-FDA4-194A-951C-E55D4CE29BA8}"/>
              </a:ext>
            </a:extLst>
          </p:cNvPr>
          <p:cNvSpPr>
            <a:spLocks noGrp="1"/>
          </p:cNvSpPr>
          <p:nvPr>
            <p:ph type="sldNum" sz="quarter" idx="12"/>
          </p:nvPr>
        </p:nvSpPr>
        <p:spPr/>
        <p:txBody>
          <a:bodyPr/>
          <a:lstStyle/>
          <a:p>
            <a:fld id="{38370B20-FA59-1741-91E6-92387D60A1E5}" type="slidenum">
              <a:rPr lang="ro-RO" smtClean="0"/>
              <a:pPr/>
              <a:t>‹#›</a:t>
            </a:fld>
            <a:endParaRPr lang="ro-RO"/>
          </a:p>
        </p:txBody>
      </p:sp>
    </p:spTree>
    <p:extLst>
      <p:ext uri="{BB962C8B-B14F-4D97-AF65-F5344CB8AC3E}">
        <p14:creationId xmlns:p14="http://schemas.microsoft.com/office/powerpoint/2010/main" xmlns="" val="105529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42162-A9AE-054C-8561-E254DE85929A}"/>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xmlns="" id="{E08D0080-7148-204F-8AA9-6112AF6D35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xmlns="" id="{E7498F0A-F269-AC4C-AC0C-A8D9AE0DA3A4}"/>
              </a:ext>
            </a:extLst>
          </p:cNvPr>
          <p:cNvSpPr>
            <a:spLocks noGrp="1"/>
          </p:cNvSpPr>
          <p:nvPr>
            <p:ph type="dt" sz="half" idx="10"/>
          </p:nvPr>
        </p:nvSpPr>
        <p:spPr/>
        <p:txBody>
          <a:bodyPr/>
          <a:lstStyle/>
          <a:p>
            <a:fld id="{FDBC3BB6-EC8B-5D48-8B7B-6E9FC49F6BB0}" type="datetimeFigureOut">
              <a:rPr lang="ro-RO" smtClean="0"/>
              <a:pPr/>
              <a:t>03.06.2018</a:t>
            </a:fld>
            <a:endParaRPr lang="ro-RO"/>
          </a:p>
        </p:txBody>
      </p:sp>
      <p:sp>
        <p:nvSpPr>
          <p:cNvPr id="5" name="Footer Placeholder 4">
            <a:extLst>
              <a:ext uri="{FF2B5EF4-FFF2-40B4-BE49-F238E27FC236}">
                <a16:creationId xmlns:a16="http://schemas.microsoft.com/office/drawing/2014/main" xmlns="" id="{F5445CD3-2BCF-B947-9EE4-A40CF2DE1EAC}"/>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xmlns="" id="{39336313-E160-C342-8059-9C23B789B007}"/>
              </a:ext>
            </a:extLst>
          </p:cNvPr>
          <p:cNvSpPr>
            <a:spLocks noGrp="1"/>
          </p:cNvSpPr>
          <p:nvPr>
            <p:ph type="sldNum" sz="quarter" idx="12"/>
          </p:nvPr>
        </p:nvSpPr>
        <p:spPr/>
        <p:txBody>
          <a:bodyPr/>
          <a:lstStyle/>
          <a:p>
            <a:fld id="{38370B20-FA59-1741-91E6-92387D60A1E5}" type="slidenum">
              <a:rPr lang="ro-RO" smtClean="0"/>
              <a:pPr/>
              <a:t>‹#›</a:t>
            </a:fld>
            <a:endParaRPr lang="ro-RO"/>
          </a:p>
        </p:txBody>
      </p:sp>
    </p:spTree>
    <p:extLst>
      <p:ext uri="{BB962C8B-B14F-4D97-AF65-F5344CB8AC3E}">
        <p14:creationId xmlns:p14="http://schemas.microsoft.com/office/powerpoint/2010/main" xmlns="" val="94087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840BB55-3008-8944-B1A4-3CF118826A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xmlns="" id="{A77D8A1A-BE30-6547-86CE-50932C9D7B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xmlns="" id="{5C827ED7-F8C0-1948-B082-B703DFEBA92B}"/>
              </a:ext>
            </a:extLst>
          </p:cNvPr>
          <p:cNvSpPr>
            <a:spLocks noGrp="1"/>
          </p:cNvSpPr>
          <p:nvPr>
            <p:ph type="dt" sz="half" idx="10"/>
          </p:nvPr>
        </p:nvSpPr>
        <p:spPr/>
        <p:txBody>
          <a:bodyPr/>
          <a:lstStyle/>
          <a:p>
            <a:fld id="{FDBC3BB6-EC8B-5D48-8B7B-6E9FC49F6BB0}" type="datetimeFigureOut">
              <a:rPr lang="ro-RO" smtClean="0"/>
              <a:pPr/>
              <a:t>03.06.2018</a:t>
            </a:fld>
            <a:endParaRPr lang="ro-RO"/>
          </a:p>
        </p:txBody>
      </p:sp>
      <p:sp>
        <p:nvSpPr>
          <p:cNvPr id="5" name="Footer Placeholder 4">
            <a:extLst>
              <a:ext uri="{FF2B5EF4-FFF2-40B4-BE49-F238E27FC236}">
                <a16:creationId xmlns:a16="http://schemas.microsoft.com/office/drawing/2014/main" xmlns="" id="{73FD5B47-668A-684A-B92D-89139CFEEC79}"/>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xmlns="" id="{784AA77E-A609-AA41-A685-D2BC141C9FD0}"/>
              </a:ext>
            </a:extLst>
          </p:cNvPr>
          <p:cNvSpPr>
            <a:spLocks noGrp="1"/>
          </p:cNvSpPr>
          <p:nvPr>
            <p:ph type="sldNum" sz="quarter" idx="12"/>
          </p:nvPr>
        </p:nvSpPr>
        <p:spPr/>
        <p:txBody>
          <a:bodyPr/>
          <a:lstStyle/>
          <a:p>
            <a:fld id="{38370B20-FA59-1741-91E6-92387D60A1E5}" type="slidenum">
              <a:rPr lang="ro-RO" smtClean="0"/>
              <a:pPr/>
              <a:t>‹#›</a:t>
            </a:fld>
            <a:endParaRPr lang="ro-RO"/>
          </a:p>
        </p:txBody>
      </p:sp>
    </p:spTree>
    <p:extLst>
      <p:ext uri="{BB962C8B-B14F-4D97-AF65-F5344CB8AC3E}">
        <p14:creationId xmlns:p14="http://schemas.microsoft.com/office/powerpoint/2010/main" xmlns="" val="128454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54138-C669-FD4D-AE4F-C5A00734804D}"/>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xmlns="" id="{D7876046-517C-3E4A-BCD5-FC36A72241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xmlns="" id="{B15AF26D-A1B7-674D-8D87-791A15E3253D}"/>
              </a:ext>
            </a:extLst>
          </p:cNvPr>
          <p:cNvSpPr>
            <a:spLocks noGrp="1"/>
          </p:cNvSpPr>
          <p:nvPr>
            <p:ph type="dt" sz="half" idx="10"/>
          </p:nvPr>
        </p:nvSpPr>
        <p:spPr/>
        <p:txBody>
          <a:bodyPr/>
          <a:lstStyle/>
          <a:p>
            <a:fld id="{FDBC3BB6-EC8B-5D48-8B7B-6E9FC49F6BB0}" type="datetimeFigureOut">
              <a:rPr lang="ro-RO" smtClean="0"/>
              <a:pPr/>
              <a:t>03.06.2018</a:t>
            </a:fld>
            <a:endParaRPr lang="ro-RO"/>
          </a:p>
        </p:txBody>
      </p:sp>
      <p:sp>
        <p:nvSpPr>
          <p:cNvPr id="5" name="Footer Placeholder 4">
            <a:extLst>
              <a:ext uri="{FF2B5EF4-FFF2-40B4-BE49-F238E27FC236}">
                <a16:creationId xmlns:a16="http://schemas.microsoft.com/office/drawing/2014/main" xmlns="" id="{089F276A-E96F-614D-AC78-1EB11AF4AE95}"/>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xmlns="" id="{7FB963C9-5DAA-BF47-8E83-286A050EF757}"/>
              </a:ext>
            </a:extLst>
          </p:cNvPr>
          <p:cNvSpPr>
            <a:spLocks noGrp="1"/>
          </p:cNvSpPr>
          <p:nvPr>
            <p:ph type="sldNum" sz="quarter" idx="12"/>
          </p:nvPr>
        </p:nvSpPr>
        <p:spPr/>
        <p:txBody>
          <a:bodyPr/>
          <a:lstStyle/>
          <a:p>
            <a:fld id="{38370B20-FA59-1741-91E6-92387D60A1E5}" type="slidenum">
              <a:rPr lang="ro-RO" smtClean="0"/>
              <a:pPr/>
              <a:t>‹#›</a:t>
            </a:fld>
            <a:endParaRPr lang="ro-RO"/>
          </a:p>
        </p:txBody>
      </p:sp>
    </p:spTree>
    <p:extLst>
      <p:ext uri="{BB962C8B-B14F-4D97-AF65-F5344CB8AC3E}">
        <p14:creationId xmlns:p14="http://schemas.microsoft.com/office/powerpoint/2010/main" xmlns="" val="117475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C3B9A-36B7-FF47-A023-FBCAA84FAF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xmlns="" id="{040B998C-7CC2-8545-8D2A-5B78DB18A7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E40B36C-0E3F-B246-BBA8-56FA9A91AE7C}"/>
              </a:ext>
            </a:extLst>
          </p:cNvPr>
          <p:cNvSpPr>
            <a:spLocks noGrp="1"/>
          </p:cNvSpPr>
          <p:nvPr>
            <p:ph type="dt" sz="half" idx="10"/>
          </p:nvPr>
        </p:nvSpPr>
        <p:spPr/>
        <p:txBody>
          <a:bodyPr/>
          <a:lstStyle/>
          <a:p>
            <a:fld id="{FDBC3BB6-EC8B-5D48-8B7B-6E9FC49F6BB0}" type="datetimeFigureOut">
              <a:rPr lang="ro-RO" smtClean="0"/>
              <a:pPr/>
              <a:t>03.06.2018</a:t>
            </a:fld>
            <a:endParaRPr lang="ro-RO"/>
          </a:p>
        </p:txBody>
      </p:sp>
      <p:sp>
        <p:nvSpPr>
          <p:cNvPr id="5" name="Footer Placeholder 4">
            <a:extLst>
              <a:ext uri="{FF2B5EF4-FFF2-40B4-BE49-F238E27FC236}">
                <a16:creationId xmlns:a16="http://schemas.microsoft.com/office/drawing/2014/main" xmlns="" id="{EBFDAD0A-0C96-A74E-8B86-B2C8E4A5B73F}"/>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xmlns="" id="{AA09DA6B-2E3E-0E42-ADFC-884B07A4D49B}"/>
              </a:ext>
            </a:extLst>
          </p:cNvPr>
          <p:cNvSpPr>
            <a:spLocks noGrp="1"/>
          </p:cNvSpPr>
          <p:nvPr>
            <p:ph type="sldNum" sz="quarter" idx="12"/>
          </p:nvPr>
        </p:nvSpPr>
        <p:spPr/>
        <p:txBody>
          <a:bodyPr/>
          <a:lstStyle/>
          <a:p>
            <a:fld id="{38370B20-FA59-1741-91E6-92387D60A1E5}" type="slidenum">
              <a:rPr lang="ro-RO" smtClean="0"/>
              <a:pPr/>
              <a:t>‹#›</a:t>
            </a:fld>
            <a:endParaRPr lang="ro-RO"/>
          </a:p>
        </p:txBody>
      </p:sp>
    </p:spTree>
    <p:extLst>
      <p:ext uri="{BB962C8B-B14F-4D97-AF65-F5344CB8AC3E}">
        <p14:creationId xmlns:p14="http://schemas.microsoft.com/office/powerpoint/2010/main" xmlns="" val="338738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8B7F3-DF5C-4F4F-9D59-57B533FFAE6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xmlns="" id="{2F3D3D1B-C360-BC4F-895E-7234F5085F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xmlns="" id="{5AABCBD1-0448-BD4F-8711-A6617D6D15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xmlns="" id="{C1854132-DAF8-4C40-887D-1CADFE4646E5}"/>
              </a:ext>
            </a:extLst>
          </p:cNvPr>
          <p:cNvSpPr>
            <a:spLocks noGrp="1"/>
          </p:cNvSpPr>
          <p:nvPr>
            <p:ph type="dt" sz="half" idx="10"/>
          </p:nvPr>
        </p:nvSpPr>
        <p:spPr/>
        <p:txBody>
          <a:bodyPr/>
          <a:lstStyle/>
          <a:p>
            <a:fld id="{FDBC3BB6-EC8B-5D48-8B7B-6E9FC49F6BB0}" type="datetimeFigureOut">
              <a:rPr lang="ro-RO" smtClean="0"/>
              <a:pPr/>
              <a:t>03.06.2018</a:t>
            </a:fld>
            <a:endParaRPr lang="ro-RO"/>
          </a:p>
        </p:txBody>
      </p:sp>
      <p:sp>
        <p:nvSpPr>
          <p:cNvPr id="6" name="Footer Placeholder 5">
            <a:extLst>
              <a:ext uri="{FF2B5EF4-FFF2-40B4-BE49-F238E27FC236}">
                <a16:creationId xmlns:a16="http://schemas.microsoft.com/office/drawing/2014/main" xmlns="" id="{91F84512-8EE2-A641-99A8-0C2B5ADBDCE2}"/>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xmlns="" id="{CF0EF710-B28F-CF43-BDB6-42CBE6016B95}"/>
              </a:ext>
            </a:extLst>
          </p:cNvPr>
          <p:cNvSpPr>
            <a:spLocks noGrp="1"/>
          </p:cNvSpPr>
          <p:nvPr>
            <p:ph type="sldNum" sz="quarter" idx="12"/>
          </p:nvPr>
        </p:nvSpPr>
        <p:spPr/>
        <p:txBody>
          <a:bodyPr/>
          <a:lstStyle/>
          <a:p>
            <a:fld id="{38370B20-FA59-1741-91E6-92387D60A1E5}" type="slidenum">
              <a:rPr lang="ro-RO" smtClean="0"/>
              <a:pPr/>
              <a:t>‹#›</a:t>
            </a:fld>
            <a:endParaRPr lang="ro-RO"/>
          </a:p>
        </p:txBody>
      </p:sp>
    </p:spTree>
    <p:extLst>
      <p:ext uri="{BB962C8B-B14F-4D97-AF65-F5344CB8AC3E}">
        <p14:creationId xmlns:p14="http://schemas.microsoft.com/office/powerpoint/2010/main" xmlns="" val="9638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656AC-C729-074B-8746-FDD5B135E555}"/>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xmlns="" id="{E3355922-C13E-E641-82C6-5C8897D0B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97D4EFA-1277-0A4E-B756-F3A7004A2E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xmlns="" id="{18CE9D31-30EE-AD47-8432-AD032B8BFF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481D494-1A97-074F-93B6-6342132394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xmlns="" id="{25E2BE1D-5DCE-0042-A9C0-42ACA9A96873}"/>
              </a:ext>
            </a:extLst>
          </p:cNvPr>
          <p:cNvSpPr>
            <a:spLocks noGrp="1"/>
          </p:cNvSpPr>
          <p:nvPr>
            <p:ph type="dt" sz="half" idx="10"/>
          </p:nvPr>
        </p:nvSpPr>
        <p:spPr/>
        <p:txBody>
          <a:bodyPr/>
          <a:lstStyle/>
          <a:p>
            <a:fld id="{FDBC3BB6-EC8B-5D48-8B7B-6E9FC49F6BB0}" type="datetimeFigureOut">
              <a:rPr lang="ro-RO" smtClean="0"/>
              <a:pPr/>
              <a:t>03.06.2018</a:t>
            </a:fld>
            <a:endParaRPr lang="ro-RO"/>
          </a:p>
        </p:txBody>
      </p:sp>
      <p:sp>
        <p:nvSpPr>
          <p:cNvPr id="8" name="Footer Placeholder 7">
            <a:extLst>
              <a:ext uri="{FF2B5EF4-FFF2-40B4-BE49-F238E27FC236}">
                <a16:creationId xmlns:a16="http://schemas.microsoft.com/office/drawing/2014/main" xmlns="" id="{2A79CF0E-80C4-0D4A-89A2-70E168F807B3}"/>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xmlns="" id="{6E50037D-3B3B-0649-937F-57A9A9377D0F}"/>
              </a:ext>
            </a:extLst>
          </p:cNvPr>
          <p:cNvSpPr>
            <a:spLocks noGrp="1"/>
          </p:cNvSpPr>
          <p:nvPr>
            <p:ph type="sldNum" sz="quarter" idx="12"/>
          </p:nvPr>
        </p:nvSpPr>
        <p:spPr/>
        <p:txBody>
          <a:bodyPr/>
          <a:lstStyle/>
          <a:p>
            <a:fld id="{38370B20-FA59-1741-91E6-92387D60A1E5}" type="slidenum">
              <a:rPr lang="ro-RO" smtClean="0"/>
              <a:pPr/>
              <a:t>‹#›</a:t>
            </a:fld>
            <a:endParaRPr lang="ro-RO"/>
          </a:p>
        </p:txBody>
      </p:sp>
    </p:spTree>
    <p:extLst>
      <p:ext uri="{BB962C8B-B14F-4D97-AF65-F5344CB8AC3E}">
        <p14:creationId xmlns:p14="http://schemas.microsoft.com/office/powerpoint/2010/main" xmlns="" val="268902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1F37A7-2358-0F49-8029-0C7C54251CE1}"/>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xmlns="" id="{98352C9D-6781-FB47-A305-91458BD56279}"/>
              </a:ext>
            </a:extLst>
          </p:cNvPr>
          <p:cNvSpPr>
            <a:spLocks noGrp="1"/>
          </p:cNvSpPr>
          <p:nvPr>
            <p:ph type="dt" sz="half" idx="10"/>
          </p:nvPr>
        </p:nvSpPr>
        <p:spPr/>
        <p:txBody>
          <a:bodyPr/>
          <a:lstStyle/>
          <a:p>
            <a:fld id="{FDBC3BB6-EC8B-5D48-8B7B-6E9FC49F6BB0}" type="datetimeFigureOut">
              <a:rPr lang="ro-RO" smtClean="0"/>
              <a:pPr/>
              <a:t>03.06.2018</a:t>
            </a:fld>
            <a:endParaRPr lang="ro-RO"/>
          </a:p>
        </p:txBody>
      </p:sp>
      <p:sp>
        <p:nvSpPr>
          <p:cNvPr id="4" name="Footer Placeholder 3">
            <a:extLst>
              <a:ext uri="{FF2B5EF4-FFF2-40B4-BE49-F238E27FC236}">
                <a16:creationId xmlns:a16="http://schemas.microsoft.com/office/drawing/2014/main" xmlns="" id="{D2751E08-0C49-434F-A995-3608E2830D6A}"/>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xmlns="" id="{F5FA5B2D-D31B-BB4B-94F9-A4DC6A575C6B}"/>
              </a:ext>
            </a:extLst>
          </p:cNvPr>
          <p:cNvSpPr>
            <a:spLocks noGrp="1"/>
          </p:cNvSpPr>
          <p:nvPr>
            <p:ph type="sldNum" sz="quarter" idx="12"/>
          </p:nvPr>
        </p:nvSpPr>
        <p:spPr/>
        <p:txBody>
          <a:bodyPr/>
          <a:lstStyle/>
          <a:p>
            <a:fld id="{38370B20-FA59-1741-91E6-92387D60A1E5}" type="slidenum">
              <a:rPr lang="ro-RO" smtClean="0"/>
              <a:pPr/>
              <a:t>‹#›</a:t>
            </a:fld>
            <a:endParaRPr lang="ro-RO"/>
          </a:p>
        </p:txBody>
      </p:sp>
    </p:spTree>
    <p:extLst>
      <p:ext uri="{BB962C8B-B14F-4D97-AF65-F5344CB8AC3E}">
        <p14:creationId xmlns:p14="http://schemas.microsoft.com/office/powerpoint/2010/main" xmlns="" val="192810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0C0C62B-7534-9245-8B80-0983A4C3C78F}"/>
              </a:ext>
            </a:extLst>
          </p:cNvPr>
          <p:cNvSpPr>
            <a:spLocks noGrp="1"/>
          </p:cNvSpPr>
          <p:nvPr>
            <p:ph type="dt" sz="half" idx="10"/>
          </p:nvPr>
        </p:nvSpPr>
        <p:spPr/>
        <p:txBody>
          <a:bodyPr/>
          <a:lstStyle/>
          <a:p>
            <a:fld id="{FDBC3BB6-EC8B-5D48-8B7B-6E9FC49F6BB0}" type="datetimeFigureOut">
              <a:rPr lang="ro-RO" smtClean="0"/>
              <a:pPr/>
              <a:t>03.06.2018</a:t>
            </a:fld>
            <a:endParaRPr lang="ro-RO"/>
          </a:p>
        </p:txBody>
      </p:sp>
      <p:sp>
        <p:nvSpPr>
          <p:cNvPr id="3" name="Footer Placeholder 2">
            <a:extLst>
              <a:ext uri="{FF2B5EF4-FFF2-40B4-BE49-F238E27FC236}">
                <a16:creationId xmlns:a16="http://schemas.microsoft.com/office/drawing/2014/main" xmlns="" id="{37D312B4-867D-4246-A634-62435E2A9D12}"/>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xmlns="" id="{2B5E31C6-0005-5D4F-AB72-5CBEB2033B2B}"/>
              </a:ext>
            </a:extLst>
          </p:cNvPr>
          <p:cNvSpPr>
            <a:spLocks noGrp="1"/>
          </p:cNvSpPr>
          <p:nvPr>
            <p:ph type="sldNum" sz="quarter" idx="12"/>
          </p:nvPr>
        </p:nvSpPr>
        <p:spPr/>
        <p:txBody>
          <a:bodyPr/>
          <a:lstStyle/>
          <a:p>
            <a:fld id="{38370B20-FA59-1741-91E6-92387D60A1E5}" type="slidenum">
              <a:rPr lang="ro-RO" smtClean="0"/>
              <a:pPr/>
              <a:t>‹#›</a:t>
            </a:fld>
            <a:endParaRPr lang="ro-RO"/>
          </a:p>
        </p:txBody>
      </p:sp>
    </p:spTree>
    <p:extLst>
      <p:ext uri="{BB962C8B-B14F-4D97-AF65-F5344CB8AC3E}">
        <p14:creationId xmlns:p14="http://schemas.microsoft.com/office/powerpoint/2010/main" xmlns="" val="85264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82C44F-57A0-384F-92C0-CDE956368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xmlns="" id="{5A6B6B67-1E26-A246-88CA-40AD22FF2F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xmlns="" id="{0128365C-8A2D-474A-9E9C-F88C71A1C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4FDBC58-D2CA-D941-8E84-CA075946ADE3}"/>
              </a:ext>
            </a:extLst>
          </p:cNvPr>
          <p:cNvSpPr>
            <a:spLocks noGrp="1"/>
          </p:cNvSpPr>
          <p:nvPr>
            <p:ph type="dt" sz="half" idx="10"/>
          </p:nvPr>
        </p:nvSpPr>
        <p:spPr/>
        <p:txBody>
          <a:bodyPr/>
          <a:lstStyle/>
          <a:p>
            <a:fld id="{FDBC3BB6-EC8B-5D48-8B7B-6E9FC49F6BB0}" type="datetimeFigureOut">
              <a:rPr lang="ro-RO" smtClean="0"/>
              <a:pPr/>
              <a:t>03.06.2018</a:t>
            </a:fld>
            <a:endParaRPr lang="ro-RO"/>
          </a:p>
        </p:txBody>
      </p:sp>
      <p:sp>
        <p:nvSpPr>
          <p:cNvPr id="6" name="Footer Placeholder 5">
            <a:extLst>
              <a:ext uri="{FF2B5EF4-FFF2-40B4-BE49-F238E27FC236}">
                <a16:creationId xmlns:a16="http://schemas.microsoft.com/office/drawing/2014/main" xmlns="" id="{A8180E61-2386-8E4F-993F-4EA89A021925}"/>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xmlns="" id="{1420D713-13F4-3240-8826-C34DCA51E778}"/>
              </a:ext>
            </a:extLst>
          </p:cNvPr>
          <p:cNvSpPr>
            <a:spLocks noGrp="1"/>
          </p:cNvSpPr>
          <p:nvPr>
            <p:ph type="sldNum" sz="quarter" idx="12"/>
          </p:nvPr>
        </p:nvSpPr>
        <p:spPr/>
        <p:txBody>
          <a:bodyPr/>
          <a:lstStyle/>
          <a:p>
            <a:fld id="{38370B20-FA59-1741-91E6-92387D60A1E5}" type="slidenum">
              <a:rPr lang="ro-RO" smtClean="0"/>
              <a:pPr/>
              <a:t>‹#›</a:t>
            </a:fld>
            <a:endParaRPr lang="ro-RO"/>
          </a:p>
        </p:txBody>
      </p:sp>
    </p:spTree>
    <p:extLst>
      <p:ext uri="{BB962C8B-B14F-4D97-AF65-F5344CB8AC3E}">
        <p14:creationId xmlns:p14="http://schemas.microsoft.com/office/powerpoint/2010/main" xmlns="" val="360947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2D33A-E70E-C94B-B336-069C25F8A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xmlns="" id="{CDB4276F-376C-B046-A689-817448FD4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xmlns="" id="{E71B83A2-AB68-1B47-B249-408E0196F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131CDA1-F24F-4A4A-9A55-637D7ECB538C}"/>
              </a:ext>
            </a:extLst>
          </p:cNvPr>
          <p:cNvSpPr>
            <a:spLocks noGrp="1"/>
          </p:cNvSpPr>
          <p:nvPr>
            <p:ph type="dt" sz="half" idx="10"/>
          </p:nvPr>
        </p:nvSpPr>
        <p:spPr/>
        <p:txBody>
          <a:bodyPr/>
          <a:lstStyle/>
          <a:p>
            <a:fld id="{FDBC3BB6-EC8B-5D48-8B7B-6E9FC49F6BB0}" type="datetimeFigureOut">
              <a:rPr lang="ro-RO" smtClean="0"/>
              <a:pPr/>
              <a:t>03.06.2018</a:t>
            </a:fld>
            <a:endParaRPr lang="ro-RO"/>
          </a:p>
        </p:txBody>
      </p:sp>
      <p:sp>
        <p:nvSpPr>
          <p:cNvPr id="6" name="Footer Placeholder 5">
            <a:extLst>
              <a:ext uri="{FF2B5EF4-FFF2-40B4-BE49-F238E27FC236}">
                <a16:creationId xmlns:a16="http://schemas.microsoft.com/office/drawing/2014/main" xmlns="" id="{4BF5A19E-70F4-B24B-B405-F5057894C55F}"/>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xmlns="" id="{4E3AC9B1-8D32-4D44-BF9F-8FBBB9538084}"/>
              </a:ext>
            </a:extLst>
          </p:cNvPr>
          <p:cNvSpPr>
            <a:spLocks noGrp="1"/>
          </p:cNvSpPr>
          <p:nvPr>
            <p:ph type="sldNum" sz="quarter" idx="12"/>
          </p:nvPr>
        </p:nvSpPr>
        <p:spPr/>
        <p:txBody>
          <a:bodyPr/>
          <a:lstStyle/>
          <a:p>
            <a:fld id="{38370B20-FA59-1741-91E6-92387D60A1E5}" type="slidenum">
              <a:rPr lang="ro-RO" smtClean="0"/>
              <a:pPr/>
              <a:t>‹#›</a:t>
            </a:fld>
            <a:endParaRPr lang="ro-RO"/>
          </a:p>
        </p:txBody>
      </p:sp>
    </p:spTree>
    <p:extLst>
      <p:ext uri="{BB962C8B-B14F-4D97-AF65-F5344CB8AC3E}">
        <p14:creationId xmlns:p14="http://schemas.microsoft.com/office/powerpoint/2010/main" xmlns="" val="2994507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0000">
                <a:alpha val="94000"/>
              </a:srgbClr>
            </a:gs>
            <a:gs pos="39999">
              <a:srgbClr val="85C2FF"/>
            </a:gs>
            <a:gs pos="70000">
              <a:srgbClr val="C4D6EB"/>
            </a:gs>
            <a:gs pos="100000">
              <a:srgbClr val="FFEBF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1AEE639-21BC-064E-96CE-2E2AF7A49C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xmlns="" id="{7424350C-EEA9-CD40-9CFF-301CA3D3EF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xmlns="" id="{9A5DD019-25B9-2249-A3CE-C08E129A79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C3BB6-EC8B-5D48-8B7B-6E9FC49F6BB0}" type="datetimeFigureOut">
              <a:rPr lang="ro-RO" smtClean="0"/>
              <a:pPr/>
              <a:t>03.06.2018</a:t>
            </a:fld>
            <a:endParaRPr lang="ro-RO"/>
          </a:p>
        </p:txBody>
      </p:sp>
      <p:sp>
        <p:nvSpPr>
          <p:cNvPr id="5" name="Footer Placeholder 4">
            <a:extLst>
              <a:ext uri="{FF2B5EF4-FFF2-40B4-BE49-F238E27FC236}">
                <a16:creationId xmlns:a16="http://schemas.microsoft.com/office/drawing/2014/main" xmlns="" id="{4116BD4E-A535-3A41-89B0-0A525F7D2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a:extLst>
              <a:ext uri="{FF2B5EF4-FFF2-40B4-BE49-F238E27FC236}">
                <a16:creationId xmlns:a16="http://schemas.microsoft.com/office/drawing/2014/main" xmlns="" id="{3C019AA6-4EB6-E443-9EC1-9B01CFDCA5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70B20-FA59-1741-91E6-92387D60A1E5}" type="slidenum">
              <a:rPr lang="ro-RO" smtClean="0"/>
              <a:pPr/>
              <a:t>‹#›</a:t>
            </a:fld>
            <a:endParaRPr lang="ro-RO"/>
          </a:p>
        </p:txBody>
      </p:sp>
    </p:spTree>
    <p:extLst>
      <p:ext uri="{BB962C8B-B14F-4D97-AF65-F5344CB8AC3E}">
        <p14:creationId xmlns:p14="http://schemas.microsoft.com/office/powerpoint/2010/main" xmlns="" val="3453342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A399A5-F8EC-B74C-BCDD-9D8986D34A9D}"/>
              </a:ext>
            </a:extLst>
          </p:cNvPr>
          <p:cNvSpPr>
            <a:spLocks noGrp="1"/>
          </p:cNvSpPr>
          <p:nvPr>
            <p:ph type="ctrTitle"/>
          </p:nvPr>
        </p:nvSpPr>
        <p:spPr>
          <a:xfrm>
            <a:off x="1158240" y="831948"/>
            <a:ext cx="9144000" cy="1374726"/>
          </a:xfrm>
        </p:spPr>
        <p:txBody>
          <a:bodyPr/>
          <a:lstStyle/>
          <a:p>
            <a:pPr algn="l"/>
            <a:r>
              <a:rPr lang="ro-RO" dirty="0" smtClean="0"/>
              <a:t>„Roșu pentru viață”</a:t>
            </a:r>
            <a:endParaRPr lang="ro-RO" dirty="0"/>
          </a:p>
        </p:txBody>
      </p:sp>
      <p:sp>
        <p:nvSpPr>
          <p:cNvPr id="3" name="Subtitle 2">
            <a:extLst>
              <a:ext uri="{FF2B5EF4-FFF2-40B4-BE49-F238E27FC236}">
                <a16:creationId xmlns:a16="http://schemas.microsoft.com/office/drawing/2014/main" xmlns="" id="{C24E0CC1-F034-8043-B527-558FE3DD3681}"/>
              </a:ext>
            </a:extLst>
          </p:cNvPr>
          <p:cNvSpPr>
            <a:spLocks noGrp="1"/>
          </p:cNvSpPr>
          <p:nvPr>
            <p:ph type="subTitle" idx="1"/>
          </p:nvPr>
        </p:nvSpPr>
        <p:spPr>
          <a:xfrm>
            <a:off x="1158240" y="2799471"/>
            <a:ext cx="9144000" cy="2926080"/>
          </a:xfrm>
        </p:spPr>
        <p:txBody>
          <a:bodyPr>
            <a:normAutofit/>
          </a:bodyPr>
          <a:lstStyle/>
          <a:p>
            <a:pPr algn="l"/>
            <a:r>
              <a:rPr lang="ro-RO" sz="3600" dirty="0" smtClean="0"/>
              <a:t>Echipa </a:t>
            </a:r>
            <a:r>
              <a:rPr lang="ro-RO" sz="3600" smtClean="0"/>
              <a:t>BCCCI – grupa 222</a:t>
            </a:r>
            <a:endParaRPr lang="ro-RO" sz="3600" dirty="0" smtClean="0"/>
          </a:p>
          <a:p>
            <a:pPr algn="l"/>
            <a:r>
              <a:rPr lang="ro-RO" dirty="0" smtClean="0"/>
              <a:t>BOROȘ Florin-Otniel</a:t>
            </a:r>
          </a:p>
          <a:p>
            <a:pPr algn="l"/>
            <a:r>
              <a:rPr lang="ro-RO" dirty="0" smtClean="0"/>
              <a:t>CHIȘE Bogdan</a:t>
            </a:r>
          </a:p>
          <a:p>
            <a:pPr algn="l"/>
            <a:r>
              <a:rPr lang="ro-RO" dirty="0" smtClean="0"/>
              <a:t>CIFORAC Andreea-Denisa</a:t>
            </a:r>
          </a:p>
          <a:p>
            <a:pPr algn="l"/>
            <a:r>
              <a:rPr lang="ro-RO" b="1" dirty="0" smtClean="0"/>
              <a:t>COȘARCĂ Alexandru-Mihai </a:t>
            </a:r>
            <a:r>
              <a:rPr lang="ro-RO" dirty="0" smtClean="0"/>
              <a:t>– lider echipă</a:t>
            </a:r>
            <a:endParaRPr lang="ro-RO" b="1" dirty="0" smtClean="0"/>
          </a:p>
          <a:p>
            <a:pPr algn="l"/>
            <a:r>
              <a:rPr lang="ro-RO" dirty="0" smtClean="0"/>
              <a:t>IVAN Paul</a:t>
            </a:r>
            <a:endParaRPr lang="ro-RO" dirty="0"/>
          </a:p>
        </p:txBody>
      </p:sp>
    </p:spTree>
    <p:extLst>
      <p:ext uri="{BB962C8B-B14F-4D97-AF65-F5344CB8AC3E}">
        <p14:creationId xmlns:p14="http://schemas.microsoft.com/office/powerpoint/2010/main" xmlns="" val="412836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A33CC-353B-CD44-BED8-B3BAE11A00F4}"/>
              </a:ext>
            </a:extLst>
          </p:cNvPr>
          <p:cNvSpPr>
            <a:spLocks noGrp="1"/>
          </p:cNvSpPr>
          <p:nvPr>
            <p:ph type="title"/>
          </p:nvPr>
        </p:nvSpPr>
        <p:spPr/>
        <p:txBody>
          <a:bodyPr/>
          <a:lstStyle/>
          <a:p>
            <a:r>
              <a:rPr lang="ro-RO" dirty="0" smtClean="0"/>
              <a:t>Problema  - Descrierea aplicației</a:t>
            </a:r>
            <a:endParaRPr lang="ro-RO" dirty="0"/>
          </a:p>
        </p:txBody>
      </p:sp>
      <p:sp>
        <p:nvSpPr>
          <p:cNvPr id="3" name="Content Placeholder 2">
            <a:extLst>
              <a:ext uri="{FF2B5EF4-FFF2-40B4-BE49-F238E27FC236}">
                <a16:creationId xmlns:a16="http://schemas.microsoft.com/office/drawing/2014/main" xmlns="" id="{FFA1F4ED-7198-A546-B7D0-335AF25BB929}"/>
              </a:ext>
            </a:extLst>
          </p:cNvPr>
          <p:cNvSpPr>
            <a:spLocks noGrp="1"/>
          </p:cNvSpPr>
          <p:nvPr>
            <p:ph idx="1"/>
          </p:nvPr>
        </p:nvSpPr>
        <p:spPr/>
        <p:txBody>
          <a:bodyPr/>
          <a:lstStyle/>
          <a:p>
            <a:pPr algn="just"/>
            <a:r>
              <a:rPr lang="ro-RO" dirty="0" smtClean="0"/>
              <a:t>Deși nevoia de sânge este una foarte mare și totodată constantă, încă nu s-a reușit implementarea unui mecanism care să ducă la ușurarea acestui proces. În acest scop, aplicația “Sânge pentru viață” își propune să vină atât în sprijinul donatorilor pentru ca aceștia să fie informați despre posibilitatea unei donări constante de sânge de care este atât de mare nevoie, cât și în sprijinul medicilor și al personalului de transfuzii pentru ca aceștia să poată realiza și gestiona cât mai repede cererile de sânge în așa manieră încât timpul să nu mai fie un impediment</a:t>
            </a:r>
            <a:r>
              <a:rPr lang="ro-RO" dirty="0" smtClean="0"/>
              <a:t>. </a:t>
            </a:r>
            <a:endParaRPr lang="ro-RO" dirty="0"/>
          </a:p>
        </p:txBody>
      </p:sp>
    </p:spTree>
    <p:extLst>
      <p:ext uri="{BB962C8B-B14F-4D97-AF65-F5344CB8AC3E}">
        <p14:creationId xmlns:p14="http://schemas.microsoft.com/office/powerpoint/2010/main" xmlns="" val="364549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B54AC2-70BA-0442-80B9-17A6E5CB398F}"/>
              </a:ext>
            </a:extLst>
          </p:cNvPr>
          <p:cNvSpPr>
            <a:spLocks noGrp="1"/>
          </p:cNvSpPr>
          <p:nvPr>
            <p:ph type="title"/>
          </p:nvPr>
        </p:nvSpPr>
        <p:spPr>
          <a:xfrm>
            <a:off x="838200" y="365125"/>
            <a:ext cx="10866120" cy="1325563"/>
          </a:xfrm>
        </p:spPr>
        <p:txBody>
          <a:bodyPr/>
          <a:lstStyle/>
          <a:p>
            <a:r>
              <a:rPr lang="ro-RO" dirty="0" smtClean="0"/>
              <a:t>Soluția </a:t>
            </a:r>
            <a:r>
              <a:rPr lang="ro-RO" dirty="0"/>
              <a:t>(</a:t>
            </a:r>
            <a:r>
              <a:rPr lang="ro-RO" dirty="0" smtClean="0"/>
              <a:t>funcționalități și </a:t>
            </a:r>
            <a:r>
              <a:rPr lang="ro-RO" dirty="0" smtClean="0"/>
              <a:t>î</a:t>
            </a:r>
            <a:r>
              <a:rPr lang="ro-RO" dirty="0" smtClean="0"/>
              <a:t>mpărțirea </a:t>
            </a:r>
            <a:r>
              <a:rPr lang="ro-RO" dirty="0"/>
              <a:t>pe </a:t>
            </a:r>
            <a:r>
              <a:rPr lang="ro-RO" dirty="0" smtClean="0"/>
              <a:t>iterații</a:t>
            </a:r>
            <a:r>
              <a:rPr lang="ro-RO" dirty="0"/>
              <a:t>)</a:t>
            </a:r>
          </a:p>
        </p:txBody>
      </p:sp>
      <p:sp>
        <p:nvSpPr>
          <p:cNvPr id="3" name="Content Placeholder 2">
            <a:extLst>
              <a:ext uri="{FF2B5EF4-FFF2-40B4-BE49-F238E27FC236}">
                <a16:creationId xmlns:a16="http://schemas.microsoft.com/office/drawing/2014/main" xmlns="" id="{C3DD55CA-09C8-2448-BC8E-60DED4132C9A}"/>
              </a:ext>
            </a:extLst>
          </p:cNvPr>
          <p:cNvSpPr>
            <a:spLocks noGrp="1"/>
          </p:cNvSpPr>
          <p:nvPr>
            <p:ph idx="1"/>
          </p:nvPr>
        </p:nvSpPr>
        <p:spPr/>
        <p:txBody>
          <a:bodyPr>
            <a:normAutofit fontScale="92500" lnSpcReduction="10000"/>
          </a:bodyPr>
          <a:lstStyle/>
          <a:p>
            <a:r>
              <a:rPr lang="ro-RO" dirty="0" smtClean="0"/>
              <a:t>Iterația </a:t>
            </a:r>
            <a:r>
              <a:rPr lang="ro-RO" dirty="0"/>
              <a:t>1:</a:t>
            </a:r>
          </a:p>
          <a:p>
            <a:pPr lvl="1"/>
            <a:r>
              <a:rPr lang="ro-RO" dirty="0" smtClean="0"/>
              <a:t>Realizarea interfeței grafice</a:t>
            </a:r>
          </a:p>
          <a:p>
            <a:pPr lvl="1"/>
            <a:r>
              <a:rPr lang="ro-RO" dirty="0" smtClean="0"/>
              <a:t>Realizarea operațiilor CRUD pentru fiecare tip de utilizator</a:t>
            </a:r>
            <a:endParaRPr lang="ro-RO" dirty="0"/>
          </a:p>
          <a:p>
            <a:r>
              <a:rPr lang="ro-RO" dirty="0" smtClean="0"/>
              <a:t>Iterația </a:t>
            </a:r>
            <a:r>
              <a:rPr lang="ro-RO" dirty="0"/>
              <a:t>2:</a:t>
            </a:r>
          </a:p>
          <a:p>
            <a:pPr lvl="1"/>
            <a:r>
              <a:rPr lang="ro-RO" dirty="0" smtClean="0"/>
              <a:t>Realizare cerere - donator</a:t>
            </a:r>
            <a:endParaRPr lang="ro-RO" dirty="0"/>
          </a:p>
          <a:p>
            <a:pPr lvl="1"/>
            <a:r>
              <a:rPr lang="ro-RO" dirty="0" smtClean="0"/>
              <a:t>Realizare cerere sânge + vizualizare cereri – medic</a:t>
            </a:r>
          </a:p>
          <a:p>
            <a:pPr lvl="1"/>
            <a:r>
              <a:rPr lang="ro-RO" dirty="0" smtClean="0"/>
              <a:t>Management donatori</a:t>
            </a:r>
            <a:endParaRPr lang="ro-RO" dirty="0"/>
          </a:p>
          <a:p>
            <a:r>
              <a:rPr lang="ro-RO" dirty="0" smtClean="0"/>
              <a:t>Iterația </a:t>
            </a:r>
            <a:r>
              <a:rPr lang="ro-RO" dirty="0"/>
              <a:t>3:</a:t>
            </a:r>
          </a:p>
          <a:p>
            <a:pPr lvl="1"/>
            <a:r>
              <a:rPr lang="ro-RO" dirty="0" smtClean="0"/>
              <a:t>Trimiterea analizelor prin sms sau email donatorilor</a:t>
            </a:r>
            <a:endParaRPr lang="ro-RO" dirty="0"/>
          </a:p>
          <a:p>
            <a:pPr lvl="1"/>
            <a:r>
              <a:rPr lang="ro-RO" dirty="0" smtClean="0"/>
              <a:t>Trimiterea pachetelor de sânge către cereri</a:t>
            </a:r>
          </a:p>
          <a:p>
            <a:pPr lvl="1"/>
            <a:r>
              <a:rPr lang="ro-RO" dirty="0" smtClean="0"/>
              <a:t>Notificarea celor mai apropiați donatori</a:t>
            </a:r>
          </a:p>
          <a:p>
            <a:pPr lvl="1"/>
            <a:r>
              <a:rPr lang="ro-RO" dirty="0" smtClean="0"/>
              <a:t>Managementul traseului pungilor de sânge</a:t>
            </a:r>
            <a:endParaRPr lang="ro-RO" dirty="0"/>
          </a:p>
          <a:p>
            <a:pPr marL="457200" lvl="1" indent="0">
              <a:buNone/>
            </a:pPr>
            <a:endParaRPr lang="ro-RO" dirty="0"/>
          </a:p>
          <a:p>
            <a:pPr lvl="1"/>
            <a:endParaRPr lang="ro-RO" dirty="0"/>
          </a:p>
        </p:txBody>
      </p:sp>
    </p:spTree>
    <p:extLst>
      <p:ext uri="{BB962C8B-B14F-4D97-AF65-F5344CB8AC3E}">
        <p14:creationId xmlns:p14="http://schemas.microsoft.com/office/powerpoint/2010/main" xmlns="" val="2769923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8E7C55-1531-7147-89C9-94B5AE6CC409}"/>
              </a:ext>
            </a:extLst>
          </p:cNvPr>
          <p:cNvSpPr>
            <a:spLocks noGrp="1"/>
          </p:cNvSpPr>
          <p:nvPr>
            <p:ph type="title"/>
          </p:nvPr>
        </p:nvSpPr>
        <p:spPr/>
        <p:txBody>
          <a:bodyPr/>
          <a:lstStyle/>
          <a:p>
            <a:r>
              <a:rPr lang="ro-RO" dirty="0" smtClean="0"/>
              <a:t>Soluția</a:t>
            </a:r>
            <a:endParaRPr lang="ro-RO" dirty="0"/>
          </a:p>
        </p:txBody>
      </p:sp>
      <p:sp>
        <p:nvSpPr>
          <p:cNvPr id="3" name="Content Placeholder 2">
            <a:extLst>
              <a:ext uri="{FF2B5EF4-FFF2-40B4-BE49-F238E27FC236}">
                <a16:creationId xmlns:a16="http://schemas.microsoft.com/office/drawing/2014/main" xmlns="" id="{6804C1E4-0D52-7E4F-989A-060838AEA24E}"/>
              </a:ext>
            </a:extLst>
          </p:cNvPr>
          <p:cNvSpPr>
            <a:spLocks noGrp="1"/>
          </p:cNvSpPr>
          <p:nvPr>
            <p:ph idx="1"/>
          </p:nvPr>
        </p:nvSpPr>
        <p:spPr>
          <a:xfrm>
            <a:off x="838200" y="1434904"/>
            <a:ext cx="10515600" cy="5064369"/>
          </a:xfrm>
        </p:spPr>
        <p:txBody>
          <a:bodyPr>
            <a:normAutofit lnSpcReduction="10000"/>
          </a:bodyPr>
          <a:lstStyle/>
          <a:p>
            <a:pPr marL="0" indent="0" algn="just">
              <a:buNone/>
            </a:pPr>
            <a:r>
              <a:rPr lang="ro-RO" b="1" dirty="0" smtClean="0"/>
              <a:t>Java</a:t>
            </a:r>
            <a:r>
              <a:rPr lang="ro-RO" dirty="0" smtClean="0"/>
              <a:t> - </a:t>
            </a:r>
            <a:r>
              <a:rPr lang="ro-RO" dirty="0" smtClean="0"/>
              <a:t>oferă un </a:t>
            </a:r>
            <a:r>
              <a:rPr lang="ro-RO" dirty="0" smtClean="0"/>
              <a:t>avantaj destul de mare dat de execuția  extrem de rapidă și totodată dispune de o interfaţă de programare a aplicaţiilor  foarte bogată, precum şi de un ecosistem cu sursă deschisă extrem de </a:t>
            </a:r>
            <a:r>
              <a:rPr lang="ro-RO" dirty="0" smtClean="0"/>
              <a:t>ajutător;</a:t>
            </a:r>
          </a:p>
          <a:p>
            <a:pPr marL="0" lvl="0" indent="0" algn="just">
              <a:buNone/>
            </a:pPr>
            <a:r>
              <a:rPr lang="en-US" b="1" dirty="0" smtClean="0"/>
              <a:t>Spring</a:t>
            </a:r>
            <a:r>
              <a:rPr lang="en-US" dirty="0" smtClean="0"/>
              <a:t> </a:t>
            </a:r>
            <a:r>
              <a:rPr lang="en-US" b="1" dirty="0" smtClean="0"/>
              <a:t>Remoting</a:t>
            </a:r>
            <a:r>
              <a:rPr lang="ro-RO" dirty="0" smtClean="0"/>
              <a:t> - </a:t>
            </a:r>
            <a:r>
              <a:rPr lang="ro-RO" dirty="0" smtClean="0"/>
              <a:t>oferă o modalitate mult mai elegantă de crea și a folosi obiectele </a:t>
            </a:r>
            <a:r>
              <a:rPr lang="en-US" dirty="0" smtClean="0"/>
              <a:t>remote</a:t>
            </a:r>
            <a:r>
              <a:rPr lang="ro-RO" dirty="0" smtClean="0"/>
              <a:t> RMI;</a:t>
            </a:r>
          </a:p>
          <a:p>
            <a:pPr marL="0" lvl="0" indent="0" algn="just">
              <a:buNone/>
            </a:pPr>
            <a:r>
              <a:rPr lang="ro-RO" b="1" dirty="0" smtClean="0"/>
              <a:t>MySQL </a:t>
            </a:r>
            <a:r>
              <a:rPr lang="ro-RO" b="1" dirty="0" smtClean="0"/>
              <a:t>- </a:t>
            </a:r>
            <a:r>
              <a:rPr lang="ro-RO" dirty="0" smtClean="0"/>
              <a:t>oferă ușurința de utilizare, scalabilitatea și performanțele ridicate, precum și un pachet complet de drivere de baze de date și instrumente </a:t>
            </a:r>
            <a:r>
              <a:rPr lang="ro-RO" dirty="0" smtClean="0"/>
              <a:t>vizuale;</a:t>
            </a:r>
          </a:p>
          <a:p>
            <a:pPr marL="0" lvl="0" indent="0" algn="just">
              <a:buNone/>
            </a:pPr>
            <a:r>
              <a:rPr lang="en-US" b="1" dirty="0" smtClean="0"/>
              <a:t>ORM</a:t>
            </a:r>
            <a:r>
              <a:rPr lang="ro-RO" b="1" dirty="0" smtClean="0"/>
              <a:t> - </a:t>
            </a:r>
            <a:r>
              <a:rPr lang="ro-RO" dirty="0" smtClean="0"/>
              <a:t>oferă posibilitatea mapării </a:t>
            </a:r>
            <a:r>
              <a:rPr lang="ro-RO" dirty="0" smtClean="0"/>
              <a:t>claselor folosind reprezentarea </a:t>
            </a:r>
            <a:r>
              <a:rPr lang="ro-RO" dirty="0" smtClean="0"/>
              <a:t>sub </a:t>
            </a:r>
            <a:r>
              <a:rPr lang="ro-RO" dirty="0" smtClean="0"/>
              <a:t>forma unor </a:t>
            </a:r>
            <a:r>
              <a:rPr lang="ro-RO" dirty="0" smtClean="0"/>
              <a:t>fișiere </a:t>
            </a:r>
            <a:r>
              <a:rPr lang="ro-RO" dirty="0" smtClean="0"/>
              <a:t>XML care separă </a:t>
            </a:r>
            <a:r>
              <a:rPr lang="ro-RO" dirty="0" smtClean="0"/>
              <a:t>maparea ORM de codul JAVA care implementează clasele</a:t>
            </a:r>
            <a:r>
              <a:rPr lang="ro-RO" dirty="0" smtClean="0"/>
              <a:t>.</a:t>
            </a:r>
            <a:endParaRPr lang="en-US" b="1" dirty="0" smtClean="0"/>
          </a:p>
        </p:txBody>
      </p:sp>
    </p:spTree>
    <p:extLst>
      <p:ext uri="{BB962C8B-B14F-4D97-AF65-F5344CB8AC3E}">
        <p14:creationId xmlns:p14="http://schemas.microsoft.com/office/powerpoint/2010/main" xmlns="" val="153334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480073-2650-9042-AE7B-E34AF383D290}"/>
              </a:ext>
            </a:extLst>
          </p:cNvPr>
          <p:cNvSpPr>
            <a:spLocks noGrp="1"/>
          </p:cNvSpPr>
          <p:nvPr>
            <p:ph type="title"/>
          </p:nvPr>
        </p:nvSpPr>
        <p:spPr/>
        <p:txBody>
          <a:bodyPr/>
          <a:lstStyle/>
          <a:p>
            <a:r>
              <a:rPr lang="ro-RO" dirty="0"/>
              <a:t>Organizarea echipei</a:t>
            </a:r>
          </a:p>
        </p:txBody>
      </p:sp>
      <p:sp>
        <p:nvSpPr>
          <p:cNvPr id="3" name="Content Placeholder 2">
            <a:extLst>
              <a:ext uri="{FF2B5EF4-FFF2-40B4-BE49-F238E27FC236}">
                <a16:creationId xmlns:a16="http://schemas.microsoft.com/office/drawing/2014/main" xmlns="" id="{FA73E149-5020-F545-8F7D-FFC3617693AF}"/>
              </a:ext>
            </a:extLst>
          </p:cNvPr>
          <p:cNvSpPr>
            <a:spLocks noGrp="1"/>
          </p:cNvSpPr>
          <p:nvPr>
            <p:ph idx="1"/>
          </p:nvPr>
        </p:nvSpPr>
        <p:spPr/>
        <p:txBody>
          <a:bodyPr>
            <a:normAutofit fontScale="70000" lnSpcReduction="20000"/>
          </a:bodyPr>
          <a:lstStyle/>
          <a:p>
            <a:r>
              <a:rPr lang="ro-RO" dirty="0" smtClean="0"/>
              <a:t>Etapele dezvoltării aplicației:</a:t>
            </a:r>
          </a:p>
          <a:p>
            <a:pPr>
              <a:buFontTx/>
              <a:buChar char="-"/>
            </a:pPr>
            <a:r>
              <a:rPr lang="ro-RO" dirty="0" smtClean="0"/>
              <a:t>Analiza cerințelor;</a:t>
            </a:r>
          </a:p>
          <a:p>
            <a:pPr>
              <a:buFontTx/>
              <a:buChar char="-"/>
            </a:pPr>
            <a:r>
              <a:rPr lang="ro-RO" dirty="0" smtClean="0"/>
              <a:t>Analiza;</a:t>
            </a:r>
          </a:p>
          <a:p>
            <a:pPr>
              <a:buFontTx/>
              <a:buChar char="-"/>
            </a:pPr>
            <a:r>
              <a:rPr lang="ro-RO" dirty="0" smtClean="0"/>
              <a:t>System design;</a:t>
            </a:r>
          </a:p>
          <a:p>
            <a:pPr>
              <a:buFontTx/>
              <a:buChar char="-"/>
            </a:pPr>
            <a:r>
              <a:rPr lang="ro-RO" dirty="0" smtClean="0"/>
              <a:t>Object design;</a:t>
            </a:r>
          </a:p>
          <a:p>
            <a:pPr>
              <a:buFontTx/>
              <a:buChar char="-"/>
            </a:pPr>
            <a:r>
              <a:rPr lang="ro-RO" dirty="0" smtClean="0"/>
              <a:t>Implementare;</a:t>
            </a:r>
          </a:p>
          <a:p>
            <a:pPr>
              <a:buFontTx/>
              <a:buChar char="-"/>
            </a:pPr>
            <a:r>
              <a:rPr lang="ro-RO" dirty="0" smtClean="0"/>
              <a:t>Testare;</a:t>
            </a:r>
          </a:p>
          <a:p>
            <a:pPr>
              <a:buFontTx/>
              <a:buChar char="-"/>
            </a:pPr>
            <a:r>
              <a:rPr lang="ro-RO" dirty="0" smtClean="0"/>
              <a:t>Documentare.</a:t>
            </a:r>
            <a:endParaRPr lang="ro-RO" dirty="0" smtClean="0"/>
          </a:p>
          <a:p>
            <a:pPr marL="0" lvl="0" indent="0" algn="just">
              <a:buNone/>
            </a:pPr>
            <a:r>
              <a:rPr lang="ro-RO" dirty="0" smtClean="0"/>
              <a:t>Unelte utilizate:</a:t>
            </a:r>
          </a:p>
          <a:p>
            <a:pPr marL="0" lvl="0" indent="0" algn="just">
              <a:buNone/>
            </a:pPr>
            <a:r>
              <a:rPr lang="ro-RO" b="1" dirty="0" smtClean="0"/>
              <a:t>Git - </a:t>
            </a:r>
            <a:r>
              <a:rPr lang="ro-RO" dirty="0" smtClean="0"/>
              <a:t>sistem de control de versiune distribuit, </a:t>
            </a:r>
            <a:r>
              <a:rPr lang="en-US" dirty="0" smtClean="0"/>
              <a:t>open-source</a:t>
            </a:r>
            <a:r>
              <a:rPr lang="ro-RO" dirty="0" smtClean="0"/>
              <a:t> și gratuit, proiectat pentru gestiunea mai ușoară a proiectelor de la cele mai mici la cele mai mari cu viteză și eficiență. </a:t>
            </a:r>
          </a:p>
          <a:p>
            <a:pPr marL="0" indent="0" algn="just">
              <a:buNone/>
            </a:pPr>
            <a:r>
              <a:rPr lang="ro-RO" b="1" dirty="0" smtClean="0"/>
              <a:t>Trello - </a:t>
            </a:r>
            <a:r>
              <a:rPr lang="ro-RO" dirty="0" smtClean="0"/>
              <a:t>permite crearea de notițe pentru a organiza mult mai ușor  lucrul în echipă. Astfel, după autentificarea membrilor echipei, se poate specifica pentru fiecare sarcinile pe care acesta le are</a:t>
            </a:r>
            <a:r>
              <a:rPr lang="ro-RO" dirty="0" smtClean="0"/>
              <a:t>.</a:t>
            </a:r>
          </a:p>
          <a:p>
            <a:pPr marL="0" indent="0" algn="just">
              <a:buNone/>
            </a:pPr>
            <a:endParaRPr lang="en-US" b="1" dirty="0" smtClean="0"/>
          </a:p>
          <a:p>
            <a:pPr marL="0" lvl="0" indent="0" algn="just">
              <a:buNone/>
            </a:pPr>
            <a:endParaRPr lang="en-US" b="1" dirty="0" smtClean="0"/>
          </a:p>
        </p:txBody>
      </p:sp>
    </p:spTree>
    <p:extLst>
      <p:ext uri="{BB962C8B-B14F-4D97-AF65-F5344CB8AC3E}">
        <p14:creationId xmlns:p14="http://schemas.microsoft.com/office/powerpoint/2010/main" xmlns="" val="301866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C5FA8-B678-6B4A-8BE3-E948A722DE14}"/>
              </a:ext>
            </a:extLst>
          </p:cNvPr>
          <p:cNvSpPr>
            <a:spLocks noGrp="1"/>
          </p:cNvSpPr>
          <p:nvPr>
            <p:ph type="title"/>
          </p:nvPr>
        </p:nvSpPr>
        <p:spPr/>
        <p:txBody>
          <a:bodyPr/>
          <a:lstStyle/>
          <a:p>
            <a:r>
              <a:rPr lang="ro-RO" dirty="0" smtClean="0"/>
              <a:t>Lecții învățate și </a:t>
            </a:r>
            <a:r>
              <a:rPr lang="ro-RO" dirty="0"/>
              <a:t>propuneri de </a:t>
            </a:r>
            <a:r>
              <a:rPr lang="ro-RO" dirty="0" smtClean="0"/>
              <a:t>îmbunătățire</a:t>
            </a:r>
            <a:endParaRPr lang="ro-RO" dirty="0"/>
          </a:p>
        </p:txBody>
      </p:sp>
      <p:sp>
        <p:nvSpPr>
          <p:cNvPr id="3" name="Content Placeholder 2">
            <a:extLst>
              <a:ext uri="{FF2B5EF4-FFF2-40B4-BE49-F238E27FC236}">
                <a16:creationId xmlns:a16="http://schemas.microsoft.com/office/drawing/2014/main" xmlns="" id="{E14F047C-90B3-7349-8452-5CA6DBC731D9}"/>
              </a:ext>
            </a:extLst>
          </p:cNvPr>
          <p:cNvSpPr>
            <a:spLocks noGrp="1"/>
          </p:cNvSpPr>
          <p:nvPr>
            <p:ph idx="1"/>
          </p:nvPr>
        </p:nvSpPr>
        <p:spPr/>
        <p:txBody>
          <a:bodyPr>
            <a:normAutofit fontScale="92500" lnSpcReduction="10000"/>
          </a:bodyPr>
          <a:lstStyle/>
          <a:p>
            <a:pPr algn="just"/>
            <a:r>
              <a:rPr lang="ro-RO" dirty="0"/>
              <a:t>Ce am </a:t>
            </a:r>
            <a:r>
              <a:rPr lang="ro-RO" dirty="0" smtClean="0"/>
              <a:t>învățat </a:t>
            </a:r>
            <a:r>
              <a:rPr lang="ro-RO" dirty="0"/>
              <a:t>ca </a:t>
            </a:r>
            <a:r>
              <a:rPr lang="ro-RO" dirty="0" smtClean="0"/>
              <a:t>și echipă?</a:t>
            </a:r>
          </a:p>
          <a:p>
            <a:pPr algn="just">
              <a:buNone/>
            </a:pPr>
            <a:r>
              <a:rPr lang="ro-RO" dirty="0" smtClean="0"/>
              <a:t>	Sincronizarea și lucrul în echipă; Faptul că uneltele de </a:t>
            </a:r>
            <a:r>
              <a:rPr lang="ro-RO" dirty="0" err="1" smtClean="0"/>
              <a:t>version</a:t>
            </a:r>
            <a:r>
              <a:rPr lang="ro-RO" dirty="0" smtClean="0"/>
              <a:t> control și task management sunt necesare;</a:t>
            </a:r>
            <a:endParaRPr lang="ro-RO" dirty="0"/>
          </a:p>
          <a:p>
            <a:pPr algn="just"/>
            <a:endParaRPr lang="ro-RO" dirty="0"/>
          </a:p>
          <a:p>
            <a:pPr algn="just"/>
            <a:r>
              <a:rPr lang="ro-RO" dirty="0" smtClean="0"/>
              <a:t>Soluții și îmbunătățiri </a:t>
            </a:r>
            <a:r>
              <a:rPr lang="ro-RO" dirty="0"/>
              <a:t>viitoare pentru </a:t>
            </a:r>
            <a:r>
              <a:rPr lang="ro-RO" dirty="0" smtClean="0"/>
              <a:t>aplicație.</a:t>
            </a:r>
          </a:p>
          <a:p>
            <a:pPr algn="just">
              <a:buNone/>
            </a:pPr>
            <a:r>
              <a:rPr lang="ro-RO" dirty="0" smtClean="0"/>
              <a:t>	Să poată fi folosită la nivel național, nu doar la nivelul orașului</a:t>
            </a:r>
            <a:endParaRPr lang="ro-RO" dirty="0"/>
          </a:p>
          <a:p>
            <a:pPr marL="0" indent="0" algn="just">
              <a:buNone/>
            </a:pPr>
            <a:endParaRPr lang="ro-RO" dirty="0"/>
          </a:p>
          <a:p>
            <a:pPr algn="just"/>
            <a:r>
              <a:rPr lang="ro-RO" dirty="0"/>
              <a:t>Ce </a:t>
            </a:r>
            <a:r>
              <a:rPr lang="ro-RO" dirty="0" smtClean="0"/>
              <a:t>soluții propuneți </a:t>
            </a:r>
            <a:r>
              <a:rPr lang="ro-RO" dirty="0"/>
              <a:t>ca </a:t>
            </a:r>
            <a:r>
              <a:rPr lang="ro-RO" dirty="0" smtClean="0"/>
              <a:t>și echipă </a:t>
            </a:r>
            <a:r>
              <a:rPr lang="ro-RO" dirty="0"/>
              <a:t>pentru </a:t>
            </a:r>
            <a:r>
              <a:rPr lang="ro-RO" dirty="0" smtClean="0"/>
              <a:t>îmbunătățirea </a:t>
            </a:r>
            <a:r>
              <a:rPr lang="ro-RO" dirty="0"/>
              <a:t>laboratorului</a:t>
            </a:r>
            <a:r>
              <a:rPr lang="ro-RO" dirty="0" smtClean="0"/>
              <a:t>.</a:t>
            </a:r>
          </a:p>
          <a:p>
            <a:pPr algn="just">
              <a:buNone/>
            </a:pPr>
            <a:r>
              <a:rPr lang="ro-RO" dirty="0" smtClean="0"/>
              <a:t>	Să fim familiarizați cu aplicațiile necesare dezvoltării proiectului înainte de începerea acestuia.</a:t>
            </a:r>
            <a:endParaRPr lang="ro-RO" dirty="0"/>
          </a:p>
        </p:txBody>
      </p:sp>
    </p:spTree>
    <p:extLst>
      <p:ext uri="{BB962C8B-B14F-4D97-AF65-F5344CB8AC3E}">
        <p14:creationId xmlns:p14="http://schemas.microsoft.com/office/powerpoint/2010/main" xmlns="" val="2470104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411</Words>
  <Application>Microsoft Macintosh PowerPoint</Application>
  <PresentationFormat>Particularizare</PresentationFormat>
  <Paragraphs>48</Paragraphs>
  <Slides>6</Slides>
  <Notes>0</Notes>
  <HiddenSlides>0</HiddenSlides>
  <MMClips>0</MMClips>
  <ScaleCrop>false</ScaleCrop>
  <HeadingPairs>
    <vt:vector size="4" baseType="variant">
      <vt:variant>
        <vt:lpstr>Temă</vt:lpstr>
      </vt:variant>
      <vt:variant>
        <vt:i4>1</vt:i4>
      </vt:variant>
      <vt:variant>
        <vt:lpstr>Titluri diapozitive</vt:lpstr>
      </vt:variant>
      <vt:variant>
        <vt:i4>6</vt:i4>
      </vt:variant>
    </vt:vector>
  </HeadingPairs>
  <TitlesOfParts>
    <vt:vector size="7" baseType="lpstr">
      <vt:lpstr>Office Theme</vt:lpstr>
      <vt:lpstr>„Roșu pentru viață”</vt:lpstr>
      <vt:lpstr>Problema  - Descrierea aplicației</vt:lpstr>
      <vt:lpstr>Soluția (funcționalități și împărțirea pe iterații)</vt:lpstr>
      <vt:lpstr>Soluția</vt:lpstr>
      <vt:lpstr>Organizarea echipei</vt:lpstr>
      <vt:lpstr>Lecții învățate și propuneri de îmbunătățire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Mars 2020  - model prezentare ISS</dc:title>
  <dc:creator>Paul Tirban</dc:creator>
  <cp:lastModifiedBy>Deeathex</cp:lastModifiedBy>
  <cp:revision>22</cp:revision>
  <dcterms:created xsi:type="dcterms:W3CDTF">2018-05-22T15:02:03Z</dcterms:created>
  <dcterms:modified xsi:type="dcterms:W3CDTF">2018-06-03T20:55:05Z</dcterms:modified>
</cp:coreProperties>
</file>