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4" r:id="rId3"/>
    <p:sldId id="277" r:id="rId4"/>
    <p:sldId id="267" r:id="rId5"/>
    <p:sldId id="268" r:id="rId6"/>
    <p:sldId id="269" r:id="rId7"/>
    <p:sldId id="285" r:id="rId8"/>
    <p:sldId id="266" r:id="rId9"/>
    <p:sldId id="265" r:id="rId10"/>
    <p:sldId id="289" r:id="rId11"/>
    <p:sldId id="272" r:id="rId12"/>
    <p:sldId id="263" r:id="rId13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470" autoAdjust="0"/>
  </p:normalViewPr>
  <p:slideViewPr>
    <p:cSldViewPr snapToGrid="0">
      <p:cViewPr varScale="1">
        <p:scale>
          <a:sx n="73" d="100"/>
          <a:sy n="73" d="100"/>
        </p:scale>
        <p:origin x="1359" y="39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237-52E8-4D53-B2C0-3CE06DB00FFF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F044-2632-4A57-94AD-BD677B550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59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0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2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68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06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0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12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78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4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52313-9091-4C76-A5F9-A9D3259EC5F2}" type="datetimeFigureOut">
              <a:rPr lang="ru-RU" smtClean="0"/>
              <a:t>06.07.2025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809785" y="3485271"/>
            <a:ext cx="9089390" cy="1392921"/>
          </a:xfrm>
        </p:spPr>
        <p:txBody>
          <a:bodyPr>
            <a:noAutofit/>
          </a:bodyPr>
          <a:lstStyle/>
          <a:p>
            <a:pPr algn="l"/>
            <a:r>
              <a:rPr lang="ru-RU" sz="3800" dirty="0">
                <a:latin typeface="Fira Sans ExtraLight" panose="020B0403050000020004" pitchFamily="34" charset="0"/>
              </a:rPr>
              <a:t>Разработка методики моделирования процессов выпадения гидратов в призабойной зоне скважин и оценки влияния на продуктивность</a:t>
            </a:r>
            <a:r>
              <a:rPr lang="en-US" sz="3800" dirty="0">
                <a:latin typeface="Fira Sans ExtraLight" panose="020B0403050000020004" pitchFamily="34" charset="0"/>
              </a:rPr>
              <a:t> </a:t>
            </a:r>
            <a:r>
              <a:rPr lang="ru-RU" sz="3800" dirty="0">
                <a:latin typeface="Fira Sans ExtraLight" panose="020B0403050000020004" pitchFamily="34" charset="0"/>
              </a:rPr>
              <a:t>скважин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9785" y="5347538"/>
            <a:ext cx="9459271" cy="863562"/>
          </a:xfrm>
        </p:spPr>
        <p:txBody>
          <a:bodyPr>
            <a:noAutofit/>
          </a:bodyPr>
          <a:lstStyle/>
          <a:p>
            <a:pPr algn="l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Kolbeko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A.B.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1108452" y="5044440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52011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Заключение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C28EB57-F566-9476-9734-365281AB484E}"/>
              </a:ext>
            </a:extLst>
          </p:cNvPr>
          <p:cNvSpPr txBox="1">
            <a:spLocks/>
          </p:cNvSpPr>
          <p:nvPr/>
        </p:nvSpPr>
        <p:spPr>
          <a:xfrm>
            <a:off x="245856" y="2512724"/>
            <a:ext cx="10201688" cy="2358153"/>
          </a:xfrm>
          <a:prstGeom prst="rect">
            <a:avLst/>
          </a:prstGeom>
        </p:spPr>
        <p:txBody>
          <a:bodyPr vert="horz" lIns="104306" tIns="52153" rIns="104306" bIns="52153" rtlCol="0">
            <a:normAutofit fontScale="850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arenR"/>
            </a:pPr>
            <a:r>
              <a:rPr lang="ru-RU" dirty="0"/>
              <a:t>Рассмотрены возможности моделирования </a:t>
            </a:r>
            <a:r>
              <a:rPr lang="ru-RU" dirty="0" err="1"/>
              <a:t>гидратообразования</a:t>
            </a:r>
            <a:r>
              <a:rPr lang="ru-RU" dirty="0"/>
              <a:t> и оценки влияния на продуктивность скважин современными коммерческими гидродинамическими симуляторами</a:t>
            </a:r>
            <a:endParaRPr lang="ru-RU" sz="2800" dirty="0"/>
          </a:p>
          <a:p>
            <a:pPr marL="514350" indent="-514350" algn="l">
              <a:buAutoNum type="arabicParenR"/>
            </a:pPr>
            <a:r>
              <a:rPr lang="ru-RU" dirty="0"/>
              <a:t>Определены основные уравнения</a:t>
            </a:r>
            <a:r>
              <a:rPr lang="en-US" dirty="0"/>
              <a:t>, </a:t>
            </a:r>
            <a:r>
              <a:rPr lang="ru-RU" dirty="0"/>
              <a:t>позволяющие разработать пользовательскую интеграцию</a:t>
            </a:r>
            <a:r>
              <a:rPr lang="en-US" dirty="0"/>
              <a:t>, </a:t>
            </a:r>
            <a:r>
              <a:rPr lang="ru-RU" dirty="0"/>
              <a:t>модель падения продуктивности от </a:t>
            </a:r>
            <a:r>
              <a:rPr lang="ru-RU" dirty="0" err="1"/>
              <a:t>кольмотации</a:t>
            </a:r>
            <a:r>
              <a:rPr lang="ru-RU" dirty="0"/>
              <a:t> призабойной зон </a:t>
            </a:r>
            <a:r>
              <a:rPr lang="ru-RU" dirty="0" err="1"/>
              <a:t>ыпласта</a:t>
            </a:r>
            <a:r>
              <a:rPr lang="ru-RU" dirty="0"/>
              <a:t> гидратом</a:t>
            </a:r>
          </a:p>
          <a:p>
            <a:pPr marL="514350" indent="-514350" algn="l">
              <a:buAutoNum type="arabicParenR"/>
            </a:pPr>
            <a:r>
              <a:rPr lang="ru-RU" dirty="0"/>
              <a:t>Предложена схема реализации на основе моделей </a:t>
            </a:r>
            <a:r>
              <a:rPr lang="ru-RU" dirty="0" err="1"/>
              <a:t>Ленгмюра</a:t>
            </a:r>
            <a:r>
              <a:rPr lang="en-US" dirty="0"/>
              <a:t> </a:t>
            </a:r>
            <a:r>
              <a:rPr lang="ru-RU" dirty="0"/>
              <a:t>И. и Леонтьева Н. Е.</a:t>
            </a:r>
          </a:p>
          <a:p>
            <a:pPr marL="514350" indent="-514350" algn="l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71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Ссылки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460177" y="1574075"/>
            <a:ext cx="9054176" cy="5617029"/>
          </a:xfrm>
          <a:prstGeom prst="rect">
            <a:avLst/>
          </a:prstGeom>
        </p:spPr>
        <p:txBody>
          <a:bodyPr vert="horz" lIns="104306" tIns="52153" rIns="104306" bIns="52153" rtlCol="0">
            <a:normAutofit fontScale="70000" lnSpcReduction="2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High-pressure/high-temperature developments in the UK Central North Sea // Society of Petroleum Engineers. — SPE Paper No. 180034-MS. — 2016. — DOI: 10.2118/180034-MS.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Australian Petroleum Production &amp; Exploration Association (APPEA). Journal article on the Cairns Basin petroleum systems // APPEA Journal. — 2018.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Slatt R.M., O'Brien N.R. Pore types in the Barnett and Woodford gas shales: Contribution to understanding gas storage and migration pathways in fine-grained rocks // AAPG Bulletin. — 2011. — Vol. 95, No. 12. — P. 2017–2030. — DOI: 10.1306/03301110159.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Рок Флоу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Динамикс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Техническое руководство. - стр.251 изд. - 2024. - 4389 с.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Тройникова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А. А. Совершенствование методов предупреждения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гидратообразования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газовых и газоконденсатных месторождениях: специальность 25.00.17 «Разработка и эксплуатация нефтяных и газовых месторождений»: Диссертация на соискание кандидата технических наук /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Тройникова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А. А.; Научно-исследовательский институт природных газов   и газовых технологий – Газпром ВНИИГАЗ. — Москва, 2022. — 142 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Рок Флоу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Динамикс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Техническое руководство. - стр.451-465 изд. - 2024. - 4389 с.</a:t>
            </a: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Самсонов К. Ю. Методика определения технических параметров ограничения водопритока / К. Ю. Самсонов, А. П. Шевелев // Вестник Тюменского государственного университета. Физико-математическое моделирование. Нефть, газ, энергетика. 2016. Т. 2. № 2. С. 121–130.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20"/>
              </a:spcBef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Kalacheva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L.P.,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Portnyagin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A.S.  PROPERTIES OF NATURAL GAS HYDRATES SYNTHESIZED IN MODEL HYDROCARBONATE-SODIUM TYPE SOLUTIONS /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Kalacheva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L.P.,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Portnyagin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A.S.  [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Электронный ресурс] //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applied-research.ru : [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сайт]. —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https://applied-research.ru/en/article/view?id=11887 (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 обращения: 24.04.2025).</a:t>
            </a:r>
          </a:p>
        </p:txBody>
      </p:sp>
    </p:spTree>
    <p:extLst>
      <p:ext uri="{BB962C8B-B14F-4D97-AF65-F5344CB8AC3E}">
        <p14:creationId xmlns:p14="http://schemas.microsoft.com/office/powerpoint/2010/main" val="18012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355181" y="1437718"/>
            <a:ext cx="9783667" cy="948430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Вовлечение в разработку залежей с аномальными термобарическими условиями – актуальный вызов для нефтегазовой отрасли.</a:t>
            </a:r>
          </a:p>
        </p:txBody>
      </p:sp>
      <p:pic>
        <p:nvPicPr>
          <p:cNvPr id="1208" name="Рисунок 1207">
            <a:extLst>
              <a:ext uri="{FF2B5EF4-FFF2-40B4-BE49-F238E27FC236}">
                <a16:creationId xmlns:a16="http://schemas.microsoft.com/office/drawing/2014/main" id="{BE539FFE-5172-4A37-5DCA-321B21A60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922" y="2274049"/>
            <a:ext cx="6698186" cy="49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Проблема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245856" y="1960739"/>
            <a:ext cx="10201688" cy="5036643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b="1" dirty="0"/>
              <a:t>Традиционные методы моделирования разработки</a:t>
            </a:r>
            <a:r>
              <a:rPr lang="en-US" sz="2400" b="1" dirty="0"/>
              <a:t>:</a:t>
            </a:r>
            <a:endParaRPr lang="ru-RU" sz="2400" b="1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Гидродинамическое моделирование (</a:t>
            </a:r>
            <a:r>
              <a:rPr lang="en-US" sz="2400" dirty="0"/>
              <a:t>Black Oil)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Гидродинамическое моделирование (</a:t>
            </a:r>
            <a:r>
              <a:rPr lang="en-US" sz="2400" dirty="0"/>
              <a:t>Compositional model)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r>
              <a:rPr lang="ru-RU" sz="2400" dirty="0"/>
              <a:t>Прокси-модели (материальный баланс)</a:t>
            </a:r>
          </a:p>
          <a:p>
            <a:pPr marL="342900" indent="-342900" algn="just">
              <a:buFontTx/>
              <a:buChar char="-"/>
            </a:pPr>
            <a:r>
              <a:rPr lang="ru-RU" sz="2400" dirty="0"/>
              <a:t>Решатели на основе линий тока </a:t>
            </a:r>
            <a:r>
              <a:rPr lang="en-US" sz="2400" dirty="0"/>
              <a:t>(streamline-based simulators)</a:t>
            </a:r>
            <a:endParaRPr lang="ru-RU" sz="2400" dirty="0"/>
          </a:p>
          <a:p>
            <a:pPr marL="342900" indent="-342900" algn="just">
              <a:buFontTx/>
              <a:buChar char="-"/>
            </a:pPr>
            <a:endParaRPr lang="ru-RU" sz="2400" dirty="0"/>
          </a:p>
          <a:p>
            <a:pPr algn="just"/>
            <a:r>
              <a:rPr lang="ru-RU" sz="2400" b="1" dirty="0"/>
              <a:t>Научная проблема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  <a:r>
              <a:rPr lang="ru-RU" sz="2400" dirty="0"/>
              <a:t>отсутствие готовых математических моделей и алгоритмов определения изменения пористости и проницаемости коллектора от образования гидратов.</a:t>
            </a:r>
          </a:p>
        </p:txBody>
      </p:sp>
    </p:spTree>
    <p:extLst>
      <p:ext uri="{BB962C8B-B14F-4D97-AF65-F5344CB8AC3E}">
        <p14:creationId xmlns:p14="http://schemas.microsoft.com/office/powerpoint/2010/main" val="274111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Цель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0" y="1736439"/>
            <a:ext cx="10693400" cy="2979251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100" dirty="0"/>
              <a:t>	Исследовать, разработать и </a:t>
            </a:r>
            <a:r>
              <a:rPr lang="ru-RU" sz="2100" dirty="0" err="1"/>
              <a:t>программно</a:t>
            </a:r>
            <a:r>
              <a:rPr lang="ru-RU" sz="2100" dirty="0"/>
              <a:t> реализовать метод моделирования выпадения и осаждения гидрата в пласте</a:t>
            </a:r>
            <a:r>
              <a:rPr lang="en-US" sz="2100" dirty="0"/>
              <a:t>, </a:t>
            </a:r>
            <a:r>
              <a:rPr lang="ru-RU" sz="2100" dirty="0"/>
              <a:t>исследовать существующие модели и методы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Исследовать публикации по данной проблематике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100" i="0" dirty="0"/>
              <a:t>Определить примени</a:t>
            </a:r>
            <a:r>
              <a:rPr lang="ru-RU" sz="2100" dirty="0"/>
              <a:t>мые для описания физического процесса математические модели</a:t>
            </a:r>
            <a:endParaRPr lang="ru-RU" sz="2100" i="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i="0" dirty="0"/>
              <a:t>Реализовать модуль</a:t>
            </a:r>
            <a:r>
              <a:rPr lang="en-US" sz="2100" i="0" dirty="0"/>
              <a:t>-</a:t>
            </a:r>
            <a:r>
              <a:rPr lang="ru-RU" sz="2100" i="0" dirty="0"/>
              <a:t>интеграцию в один из современных гидродинамических симуляторов </a:t>
            </a:r>
            <a:r>
              <a:rPr lang="ru-RU" sz="2100" dirty="0"/>
              <a:t>для учета влияния выпадения гидратов на проницаемость коллектора.</a:t>
            </a:r>
            <a:endParaRPr lang="ru-RU" sz="2100" i="0" dirty="0"/>
          </a:p>
          <a:p>
            <a:pPr marL="457200" indent="-457200" algn="l">
              <a:buFont typeface="+mj-lt"/>
              <a:buAutoNum type="arabicPeriod"/>
            </a:pPr>
            <a:r>
              <a:rPr lang="ru-RU" sz="2100" dirty="0"/>
              <a:t>Оценить результаты и перспективы дальнейшего развития тематики</a:t>
            </a:r>
            <a:endParaRPr lang="ru-RU" sz="2100" i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CEF742-15E9-D995-8322-E3D96267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468" y="5033178"/>
            <a:ext cx="7514680" cy="207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Исследовательские вопросы</a:t>
            </a: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0" y="1341120"/>
            <a:ext cx="8779147" cy="5767541"/>
          </a:xfrm>
          <a:prstGeom prst="rect">
            <a:avLst/>
          </a:prstGeom>
        </p:spPr>
        <p:txBody>
          <a:bodyPr vert="horz" lIns="104306" tIns="52153" rIns="104306" bIns="52153" rtlCol="0">
            <a:normAutofit lnSpcReduction="100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ru-RU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RQ1.</a:t>
            </a:r>
            <a:r>
              <a:rPr lang="ru-RU" dirty="0"/>
              <a:t> исследовать документацию и функциональность наиболее распространенных гидродинамических симуляторов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RQ2.</a:t>
            </a:r>
            <a:r>
              <a:rPr lang="en-US" dirty="0"/>
              <a:t>	</a:t>
            </a:r>
            <a:r>
              <a:rPr lang="ru-RU" dirty="0"/>
              <a:t> Литературный обзор</a:t>
            </a:r>
            <a:r>
              <a:rPr lang="en-US" dirty="0"/>
              <a:t>, </a:t>
            </a:r>
            <a:r>
              <a:rPr lang="ru-RU" dirty="0"/>
              <a:t>поиск математических моделей</a:t>
            </a:r>
            <a:r>
              <a:rPr lang="en-US" dirty="0"/>
              <a:t>, </a:t>
            </a:r>
            <a:r>
              <a:rPr lang="ru-RU" dirty="0"/>
              <a:t>позволяющих учитывать физические процессы </a:t>
            </a:r>
            <a:r>
              <a:rPr lang="ru-RU" dirty="0" err="1"/>
              <a:t>гидратообразования</a:t>
            </a:r>
            <a:r>
              <a:rPr lang="en-US" dirty="0"/>
              <a:t>, </a:t>
            </a:r>
            <a:r>
              <a:rPr lang="ru-RU" dirty="0" err="1"/>
              <a:t>кольматации</a:t>
            </a:r>
            <a:r>
              <a:rPr lang="ru-RU" dirty="0"/>
              <a:t> коллектора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</a:t>
            </a:r>
            <a:r>
              <a:rPr lang="ru-RU" b="1" dirty="0"/>
              <a:t>3</a:t>
            </a:r>
            <a:r>
              <a:rPr lang="en-US" dirty="0"/>
              <a:t>. </a:t>
            </a:r>
            <a:r>
              <a:rPr lang="ru-RU" dirty="0"/>
              <a:t>Изучить возможности по </a:t>
            </a:r>
            <a:r>
              <a:rPr lang="ru-RU" dirty="0" err="1"/>
              <a:t>внедреню</a:t>
            </a:r>
            <a:r>
              <a:rPr lang="ru-RU" dirty="0"/>
              <a:t> пользовательских расширений и плагинов для одного из симуляторов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RQ4</a:t>
            </a:r>
            <a:r>
              <a:rPr lang="en-US" dirty="0"/>
              <a:t>.</a:t>
            </a:r>
            <a:r>
              <a:rPr lang="ru-RU" dirty="0"/>
              <a:t> Разработать пользовательский плагин для внесения поправки к пористости</a:t>
            </a:r>
            <a:r>
              <a:rPr lang="en-US" dirty="0"/>
              <a:t>/</a:t>
            </a:r>
            <a:r>
              <a:rPr lang="ru-RU" dirty="0"/>
              <a:t>проницаемости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RQ5.</a:t>
            </a:r>
            <a:r>
              <a:rPr lang="ru-RU" b="1" dirty="0"/>
              <a:t> …</a:t>
            </a:r>
          </a:p>
        </p:txBody>
      </p:sp>
      <p:pic>
        <p:nvPicPr>
          <p:cNvPr id="2050" name="Picture 2" descr="Список заданий - PNG 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717" y="5773783"/>
            <a:ext cx="1678424" cy="16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4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Актуальные коммерческие симуляторы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8FFE6-408D-0953-D2CF-135DE3F0E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998" y="7168380"/>
            <a:ext cx="888818" cy="392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AF8C80-7DDF-FA55-FBD4-6DF4A013726F}"/>
              </a:ext>
            </a:extLst>
          </p:cNvPr>
          <p:cNvSpPr txBox="1"/>
          <p:nvPr/>
        </p:nvSpPr>
        <p:spPr>
          <a:xfrm>
            <a:off x="376585" y="6220143"/>
            <a:ext cx="102971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Основная функциональность между наиболее популярными гидродинамическими симуляторами совпадает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выделяется лишь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CMG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(доступ ограничен ввиду геополитических обстоятельств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Ввиду доступности лицензий и схожей функциональности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повсеместной распространенности выбор останавливается на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tNavigator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113">
            <a:extLst>
              <a:ext uri="{FF2B5EF4-FFF2-40B4-BE49-F238E27FC236}">
                <a16:creationId xmlns:a16="http://schemas.microsoft.com/office/drawing/2014/main" id="{E04867D4-2DC1-C63A-1CEB-C55E754C4328}"/>
              </a:ext>
            </a:extLst>
          </p:cNvPr>
          <p:cNvSpPr/>
          <p:nvPr/>
        </p:nvSpPr>
        <p:spPr>
          <a:xfrm flipH="1">
            <a:off x="134398" y="5944244"/>
            <a:ext cx="2880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06515">
              <a:defRPr/>
            </a:pPr>
            <a:r>
              <a:rPr lang="ru-RU" sz="8000" kern="0" dirty="0">
                <a:solidFill>
                  <a:srgbClr val="EB6C15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!</a:t>
            </a:r>
            <a:endParaRPr lang="en-US" sz="8000" kern="0" dirty="0">
              <a:solidFill>
                <a:srgbClr val="EB6C15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AA8F7DEA-9F00-CEF4-F8A6-99C07D21A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02248"/>
              </p:ext>
            </p:extLst>
          </p:nvPr>
        </p:nvGraphicFramePr>
        <p:xfrm>
          <a:off x="803289" y="1482737"/>
          <a:ext cx="9086822" cy="4661284"/>
        </p:xfrm>
        <a:graphic>
          <a:graphicData uri="http://schemas.openxmlformats.org/drawingml/2006/table">
            <a:tbl>
              <a:tblPr firstRow="1" firstCol="1" bandRow="1"/>
              <a:tblGrid>
                <a:gridCol w="3265791">
                  <a:extLst>
                    <a:ext uri="{9D8B030D-6E8A-4147-A177-3AD203B41FA5}">
                      <a16:colId xmlns:a16="http://schemas.microsoft.com/office/drawing/2014/main" val="3741022965"/>
                    </a:ext>
                  </a:extLst>
                </a:gridCol>
                <a:gridCol w="5821031">
                  <a:extLst>
                    <a:ext uri="{9D8B030D-6E8A-4147-A177-3AD203B41FA5}">
                      <a16:colId xmlns:a16="http://schemas.microsoft.com/office/drawing/2014/main" val="3130768282"/>
                    </a:ext>
                  </a:extLst>
                </a:gridCol>
              </a:tblGrid>
              <a:tr h="1842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3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симулятора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3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моделей и методов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21043"/>
                  </a:ext>
                </a:extLst>
              </a:tr>
              <a:tr h="957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ECLIPSE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поддержка моделей двойной пористости и двойной проницаемости, моделирование взаимодействия между матрицей и трещинами через параметры обмена флюидами,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позволяет определяют условия стабильности газовых гидратов.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854830"/>
                  </a:ext>
                </a:extLst>
              </a:tr>
              <a:tr h="12897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CMG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поддержка моделей двойной пористости и проницаемости, возможность моделирования трещиноватых коллекторов, включая естественную и индуцированную трещиноватость,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сложные задачи с моделирование термальных процессов (специфика сланцевых залежей Канады)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условий, при которых гидраты могут образовываться в призабойной зоне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условия накопления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88370"/>
                  </a:ext>
                </a:extLst>
              </a:tr>
              <a:tr h="112775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tNavigator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высокопроизводительный решатель для больших моделей месторождений, полная поддержка моделей DP-DK, есть возможность работы с трещинами различной природы (естественные, гидроразрыв пласта), тепловые методы воздействия SAGD,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VAPEX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BUTEX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ISC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индикация </a:t>
                      </a:r>
                      <a:r>
                        <a:rPr lang="ru-RU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гидратобразования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132830"/>
                  </a:ext>
                </a:extLst>
              </a:tr>
              <a:tr h="2067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Tempest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Специализация на моделировании пластовых систем с акцентом на интеграцию с геологическими моделями (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Roxar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RMS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Поддерживает модель “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Black Oil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", Композиционные модели и различные термические процессы (так же ).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базовыми возможностями, такими как учет термодинамических условий и простых моделей блокировки потока</a:t>
                      </a:r>
                    </a:p>
                  </a:txBody>
                  <a:tcPr marL="61681" marR="616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888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0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Модели аккумуляции коллектором частиц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38D7-11DB-566D-C563-F2EEB077AB49}"/>
              </a:ext>
            </a:extLst>
          </p:cNvPr>
          <p:cNvSpPr txBox="1"/>
          <p:nvPr/>
        </p:nvSpPr>
        <p:spPr>
          <a:xfrm>
            <a:off x="204637" y="4146156"/>
            <a:ext cx="4793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Модель Леонтьева Н. Е. для одновременного учета </a:t>
            </a:r>
            <a:r>
              <a:rPr lang="ru-RU" sz="1800" dirty="0" err="1"/>
              <a:t>кольматационных</a:t>
            </a:r>
            <a:r>
              <a:rPr lang="ru-RU" sz="1800" dirty="0"/>
              <a:t> и суффозионных процессов</a:t>
            </a:r>
            <a:r>
              <a:rPr lang="en-US" sz="1800" dirty="0"/>
              <a:t>, </a:t>
            </a:r>
            <a:r>
              <a:rPr lang="ru-RU" sz="1800" dirty="0"/>
              <a:t>где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endParaRPr lang="en-US" sz="1800" dirty="0"/>
          </a:p>
          <a:p>
            <a:pPr algn="just"/>
            <a:r>
              <a:rPr lang="ru-RU" sz="1800" dirty="0"/>
              <a:t>γ1, γ2 — коэффициент суффозии и </a:t>
            </a:r>
            <a:r>
              <a:rPr lang="ru-RU" sz="1800" dirty="0" err="1"/>
              <a:t>кольматации</a:t>
            </a:r>
            <a:r>
              <a:rPr lang="en-US" sz="1800" dirty="0"/>
              <a:t>,</a:t>
            </a:r>
          </a:p>
          <a:p>
            <a:pPr algn="just"/>
            <a:r>
              <a:rPr lang="en-US" sz="1800" dirty="0"/>
              <a:t>m, m</a:t>
            </a:r>
            <a:r>
              <a:rPr lang="en-US" sz="1800" baseline="-25000" dirty="0"/>
              <a:t>0</a:t>
            </a:r>
            <a:r>
              <a:rPr lang="en-US" sz="1800" dirty="0"/>
              <a:t> – </a:t>
            </a:r>
            <a:r>
              <a:rPr lang="ru-RU" sz="1800" dirty="0"/>
              <a:t>текущая и начальная пористость</a:t>
            </a:r>
          </a:p>
          <a:p>
            <a:pPr algn="just"/>
            <a:r>
              <a:rPr lang="ru-RU" sz="1800" dirty="0"/>
              <a:t>С – константа</a:t>
            </a:r>
            <a:r>
              <a:rPr lang="en-US" sz="1800" dirty="0"/>
              <a:t>, </a:t>
            </a:r>
            <a:r>
              <a:rPr lang="ru-RU" sz="1800" dirty="0"/>
              <a:t>при которой происходит </a:t>
            </a:r>
            <a:r>
              <a:rPr lang="ru-RU" sz="1800" dirty="0" err="1"/>
              <a:t>задердка</a:t>
            </a:r>
            <a:r>
              <a:rPr lang="ru-RU" sz="1800" dirty="0"/>
              <a:t> частиц на скелете</a:t>
            </a:r>
          </a:p>
          <a:p>
            <a:pPr algn="just"/>
            <a:endParaRPr lang="ru-RU" sz="18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9779EED-46C0-A2AB-7E17-21384DF41689}"/>
              </a:ext>
            </a:extLst>
          </p:cNvPr>
          <p:cNvGrpSpPr/>
          <p:nvPr/>
        </p:nvGrpSpPr>
        <p:grpSpPr>
          <a:xfrm>
            <a:off x="4278085" y="3780631"/>
            <a:ext cx="6315195" cy="3422324"/>
            <a:chOff x="4265023" y="3519377"/>
            <a:chExt cx="6315195" cy="3422324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3CC55E3-B4ED-BDB5-5DFC-2B9BB7A98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7191"/>
            <a:stretch/>
          </p:blipFill>
          <p:spPr>
            <a:xfrm>
              <a:off x="6071950" y="3519377"/>
              <a:ext cx="4508268" cy="2142901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C42B1EC-0F48-237F-7DA2-7961346C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5023" y="6251603"/>
              <a:ext cx="6082211" cy="69009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2B673-CEC0-4514-6C6F-B2C79F6DCB23}"/>
                </a:ext>
              </a:extLst>
            </p:cNvPr>
            <p:cNvSpPr txBox="1"/>
            <p:nvPr/>
          </p:nvSpPr>
          <p:spPr>
            <a:xfrm rot="5400000">
              <a:off x="7339338" y="564266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/>
                <a:t>=</a:t>
              </a:r>
              <a:r>
                <a:rPr lang="en-US" sz="2800" b="1" dirty="0"/>
                <a:t>&gt;</a:t>
              </a:r>
              <a:endParaRPr lang="ru-RU" sz="28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4CA032-3D20-1D01-E193-A08264FE1288}"/>
              </a:ext>
            </a:extLst>
          </p:cNvPr>
          <p:cNvSpPr txBox="1"/>
          <p:nvPr/>
        </p:nvSpPr>
        <p:spPr>
          <a:xfrm>
            <a:off x="164917" y="1664288"/>
            <a:ext cx="63273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Для индикации факта выпадения гидратов в </a:t>
            </a:r>
            <a:r>
              <a:rPr lang="en-US" sz="1600" dirty="0" err="1"/>
              <a:t>tNavigator</a:t>
            </a:r>
            <a:r>
              <a:rPr lang="en-US" sz="1600" dirty="0"/>
              <a:t> </a:t>
            </a:r>
            <a:r>
              <a:rPr lang="ru-RU" sz="1600" dirty="0"/>
              <a:t>используется модель адсорбции Ирвинга </a:t>
            </a:r>
            <a:r>
              <a:rPr lang="ru-RU" sz="1600" dirty="0" err="1"/>
              <a:t>Ленгмюра</a:t>
            </a:r>
            <a:r>
              <a:rPr lang="en-US" sz="1600" dirty="0"/>
              <a:t>, </a:t>
            </a:r>
            <a:r>
              <a:rPr lang="ru-RU" sz="1600" dirty="0"/>
              <a:t>где </a:t>
            </a:r>
            <a:endParaRPr lang="en-US" sz="1600" dirty="0"/>
          </a:p>
          <a:p>
            <a:r>
              <a:rPr lang="ru-RU" sz="1600" dirty="0"/>
              <a:t>θ — доля занятых адсорбционных центров (в случае гидратов это может быть интерпретировано как доля воды, участвующей в образовании гидратов),</a:t>
            </a:r>
          </a:p>
          <a:p>
            <a:r>
              <a:rPr lang="ru-RU" sz="1600" dirty="0"/>
              <a:t>K — константа адсорбционного равновесия</a:t>
            </a:r>
          </a:p>
          <a:p>
            <a:r>
              <a:rPr lang="ru-RU" sz="1600" dirty="0"/>
              <a:t>P — парциальное давление газа (или его концентрация в потоке).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/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5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Пользовательские плагины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E63C09-887A-8F5F-B3E7-D0E92FD2E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426" y="4722798"/>
            <a:ext cx="3671039" cy="2311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CA457-8073-565B-3D2C-D0B075638A1D}"/>
              </a:ext>
            </a:extLst>
          </p:cNvPr>
          <p:cNvSpPr txBox="1"/>
          <p:nvPr/>
        </p:nvSpPr>
        <p:spPr>
          <a:xfrm>
            <a:off x="535576" y="1804006"/>
            <a:ext cx="945097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Согласно документации</a:t>
            </a:r>
            <a:r>
              <a:rPr lang="en-US" dirty="0"/>
              <a:t>, </a:t>
            </a:r>
            <a:r>
              <a:rPr lang="en-US" dirty="0" err="1"/>
              <a:t>tNavigator</a:t>
            </a:r>
            <a:r>
              <a:rPr lang="en-US" dirty="0"/>
              <a:t> </a:t>
            </a:r>
            <a:r>
              <a:rPr lang="ru-RU" dirty="0"/>
              <a:t>обладает широкой поддержкой языка </a:t>
            </a:r>
            <a:r>
              <a:rPr lang="en-US" dirty="0"/>
              <a:t>Python </a:t>
            </a:r>
            <a:r>
              <a:rPr lang="ru-RU" dirty="0"/>
              <a:t>и позволяет обращаться к результатам </a:t>
            </a:r>
            <a:r>
              <a:rPr lang="ru-RU" dirty="0" err="1"/>
              <a:t>рассчета</a:t>
            </a:r>
            <a:r>
              <a:rPr lang="en-US" dirty="0"/>
              <a:t>, </a:t>
            </a:r>
            <a:r>
              <a:rPr lang="ru-RU" dirty="0"/>
              <a:t>свойствам блоков.</a:t>
            </a:r>
          </a:p>
          <a:p>
            <a:endParaRPr lang="ru-RU" dirty="0"/>
          </a:p>
          <a:p>
            <a:r>
              <a:rPr lang="ru-RU" dirty="0"/>
              <a:t>Несмотря на то</a:t>
            </a:r>
            <a:r>
              <a:rPr lang="en-US" dirty="0"/>
              <a:t>, </a:t>
            </a:r>
            <a:r>
              <a:rPr lang="ru-RU" dirty="0"/>
              <a:t>что прямого способа влиять на проницаемость нет</a:t>
            </a:r>
            <a:r>
              <a:rPr lang="en-US" dirty="0"/>
              <a:t>, </a:t>
            </a:r>
            <a:r>
              <a:rPr lang="ru-RU" dirty="0"/>
              <a:t>можно внести поправки файлы модели </a:t>
            </a:r>
            <a:r>
              <a:rPr lang="en-US" dirty="0"/>
              <a:t>PORO.inc </a:t>
            </a:r>
            <a:r>
              <a:rPr lang="ru-RU" dirty="0"/>
              <a:t>и </a:t>
            </a:r>
            <a:r>
              <a:rPr lang="en-US" dirty="0"/>
              <a:t>PERM.inc </a:t>
            </a:r>
            <a:r>
              <a:rPr lang="ru-RU" dirty="0"/>
              <a:t>после</a:t>
            </a:r>
            <a:r>
              <a:rPr lang="en-US" dirty="0"/>
              <a:t> </a:t>
            </a:r>
            <a:r>
              <a:rPr lang="ru-RU" dirty="0"/>
              <a:t>завершения расчетного шага</a:t>
            </a:r>
            <a:r>
              <a:rPr lang="en-US" dirty="0"/>
              <a:t>, </a:t>
            </a:r>
            <a:r>
              <a:rPr lang="ru-RU" dirty="0"/>
              <a:t>перезапустить модель. Таким образом добившись динамического изменения пористости и проницаемости.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51DEB7-1305-9797-CC5E-4E504A0B1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72" y="4823526"/>
            <a:ext cx="5277394" cy="179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7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073333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415614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Блок-схема алгоритма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520D0A9-CA60-5F4D-CAA3-90E9FA5B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18" y="1410789"/>
            <a:ext cx="4098286" cy="57962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0D50C0-20CE-867B-DC65-7916F11672D0}"/>
              </a:ext>
            </a:extLst>
          </p:cNvPr>
          <p:cNvSpPr txBox="1"/>
          <p:nvPr/>
        </p:nvSpPr>
        <p:spPr>
          <a:xfrm>
            <a:off x="5718991" y="2397647"/>
            <a:ext cx="43309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Плюсы</a:t>
            </a:r>
            <a:r>
              <a:rPr lang="en-US" sz="1600" b="1" dirty="0"/>
              <a:t>:</a:t>
            </a:r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dirty="0"/>
              <a:t>Падение продуктивности вследствие образования гидрата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Нет потребности реализовывать численную схему для тепломассопереноса</a:t>
            </a:r>
          </a:p>
          <a:p>
            <a:endParaRPr lang="ru-RU" sz="1600" b="1" dirty="0"/>
          </a:p>
          <a:p>
            <a:r>
              <a:rPr lang="ru-RU" sz="1600" b="1" dirty="0"/>
              <a:t>Недостатки</a:t>
            </a:r>
            <a:r>
              <a:rPr lang="en-US" sz="1600" b="1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Завершение расчетного шага без влияния выпадения гидрата</a:t>
            </a:r>
            <a:r>
              <a:rPr lang="en-US" sz="1600" dirty="0"/>
              <a:t>, </a:t>
            </a:r>
            <a:r>
              <a:rPr lang="ru-RU" sz="1600" dirty="0"/>
              <a:t>влияние на продуктивность на следующем шаге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Создание промежуточных моделей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Влияние порядка обхода блоков (перенос не </a:t>
            </a:r>
            <a:r>
              <a:rPr lang="ru-RU" sz="1600" dirty="0" err="1"/>
              <a:t>кольматировавшегося</a:t>
            </a:r>
            <a:r>
              <a:rPr lang="ru-RU" sz="1600" dirty="0"/>
              <a:t> гидрата в соседние блоки)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Нет учета падения минерализации связанной воды</a:t>
            </a:r>
          </a:p>
        </p:txBody>
      </p:sp>
    </p:spTree>
    <p:extLst>
      <p:ext uri="{BB962C8B-B14F-4D97-AF65-F5344CB8AC3E}">
        <p14:creationId xmlns:p14="http://schemas.microsoft.com/office/powerpoint/2010/main" val="2823718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1057</Words>
  <Application>Microsoft Office PowerPoint</Application>
  <PresentationFormat>Произвольный</PresentationFormat>
  <Paragraphs>91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Book Antiqua</vt:lpstr>
      <vt:lpstr>Calibri</vt:lpstr>
      <vt:lpstr>Calibri Light</vt:lpstr>
      <vt:lpstr>Cambria Math</vt:lpstr>
      <vt:lpstr>Fira Sans Bold</vt:lpstr>
      <vt:lpstr>Fira Sans ExtraLight</vt:lpstr>
      <vt:lpstr>Fira Sans Light</vt:lpstr>
      <vt:lpstr>Times New Roman</vt:lpstr>
      <vt:lpstr>Тема Office</vt:lpstr>
      <vt:lpstr>Разработка методики моделирования процессов выпадения гидратов в призабойной зоне скважин и оценки влияния на продуктивность скважин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Alxndr Klbk</cp:lastModifiedBy>
  <cp:revision>206</cp:revision>
  <dcterms:created xsi:type="dcterms:W3CDTF">2017-12-26T09:56:39Z</dcterms:created>
  <dcterms:modified xsi:type="dcterms:W3CDTF">2025-07-06T16:36:49Z</dcterms:modified>
</cp:coreProperties>
</file>