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3" r:id="rId13"/>
  </p:sldIdLst>
  <p:sldSz cx="10693400" cy="7561263"/>
  <p:notesSz cx="6858000" cy="9144000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30" y="102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700"/>
            </a:lvl1pPr>
            <a:lvl2pPr marL="521528" indent="0" algn="ctr">
              <a:buNone/>
              <a:defRPr sz="2300"/>
            </a:lvl2pPr>
            <a:lvl3pPr marL="1043056" indent="0" algn="ctr">
              <a:buNone/>
              <a:defRPr sz="2100"/>
            </a:lvl3pPr>
            <a:lvl4pPr marL="1564584" indent="0" algn="ctr">
              <a:buNone/>
              <a:defRPr sz="1800"/>
            </a:lvl4pPr>
            <a:lvl5pPr marL="2086112" indent="0" algn="ctr">
              <a:buNone/>
              <a:defRPr sz="1800"/>
            </a:lvl5pPr>
            <a:lvl6pPr marL="2607640" indent="0" algn="ctr">
              <a:buNone/>
              <a:defRPr sz="1800"/>
            </a:lvl6pPr>
            <a:lvl7pPr marL="3129168" indent="0" algn="ctr">
              <a:buNone/>
              <a:defRPr sz="1800"/>
            </a:lvl7pPr>
            <a:lvl8pPr marL="3650696" indent="0" algn="ctr">
              <a:buNone/>
              <a:defRPr sz="1800"/>
            </a:lvl8pPr>
            <a:lvl9pPr marL="4172224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2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2152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1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0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5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2313-9091-4C76-A5F9-A9D3259EC5F2}" type="datetimeFigureOut">
              <a:rPr lang="ru-RU" smtClean="0"/>
              <a:t>14.09.2021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8DF-39CE-4AEC-A29A-A2FE2CD284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764" indent="-260764" algn="l" defTabSz="1043056" rtl="0" eaLnBrk="1" latinLnBrk="0" hangingPunct="1">
        <a:lnSpc>
          <a:spcPct val="90000"/>
        </a:lnSpc>
        <a:spcBef>
          <a:spcPts val="114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229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utmn.ru/sveden/education/edu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1130816" y="3651519"/>
            <a:ext cx="9089390" cy="1392921"/>
          </a:xfrm>
        </p:spPr>
        <p:txBody>
          <a:bodyPr>
            <a:normAutofit fontScale="90000"/>
          </a:bodyPr>
          <a:lstStyle/>
          <a:p>
            <a:pPr algn="l"/>
            <a:r>
              <a:rPr lang="ru-RU" sz="6000" dirty="0" smtClean="0">
                <a:latin typeface="Fira Sans ExtraLight" panose="020B0403050000020004" pitchFamily="34" charset="0"/>
              </a:rPr>
              <a:t>Заполнение Индивидуального плана работы аспиранта</a:t>
            </a:r>
            <a:endParaRPr lang="ru-RU" sz="6000" dirty="0">
              <a:latin typeface="Fira Sans ExtraLight" panose="020B0403050000020004" pitchFamily="34" charset="0"/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495" y="5703493"/>
            <a:ext cx="8020050" cy="445847"/>
          </a:xfrm>
        </p:spPr>
        <p:txBody>
          <a:bodyPr>
            <a:normAutofit/>
          </a:bodyPr>
          <a:lstStyle/>
          <a:p>
            <a:pPr algn="l"/>
            <a:r>
              <a:rPr lang="ru-RU" sz="1900" dirty="0" smtClean="0">
                <a:latin typeface="Fira Sans Bold"/>
              </a:rPr>
              <a:t>15.09.2021</a:t>
            </a:r>
            <a:endParaRPr lang="ru-RU" sz="1900" dirty="0">
              <a:latin typeface="Fira Sans 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2" y="490502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08452" y="5044440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4" y="490502"/>
            <a:ext cx="3337322" cy="6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54827" y="1303413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дзаголовок 2"/>
          <p:cNvSpPr txBox="1">
            <a:spLocks/>
          </p:cNvSpPr>
          <p:nvPr/>
        </p:nvSpPr>
        <p:spPr>
          <a:xfrm>
            <a:off x="324965" y="237730"/>
            <a:ext cx="745214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Дополнительная информация:</a:t>
            </a:r>
          </a:p>
          <a:p>
            <a:pPr algn="l"/>
            <a:r>
              <a:rPr lang="ru-RU" sz="3200" b="1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с</a:t>
            </a:r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окращение ученых степеней и званий</a:t>
            </a:r>
            <a:endParaRPr lang="ru-RU" sz="32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747708"/>
              </p:ext>
            </p:extLst>
          </p:nvPr>
        </p:nvGraphicFramePr>
        <p:xfrm>
          <a:off x="1576769" y="1484642"/>
          <a:ext cx="7482348" cy="57574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41174"/>
                <a:gridCol w="3741174"/>
              </a:tblGrid>
              <a:tr h="28449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Полное наименование</a:t>
                      </a:r>
                      <a:endParaRPr lang="ru-RU" sz="1100" dirty="0">
                        <a:latin typeface="Fira Sans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Сокращенное наименование</a:t>
                      </a:r>
                      <a:endParaRPr lang="ru-RU" sz="1100" dirty="0">
                        <a:latin typeface="Fira Sans Bold"/>
                      </a:endParaRPr>
                    </a:p>
                  </a:txBody>
                  <a:tcPr/>
                </a:tc>
              </a:tr>
              <a:tr h="24723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доктор</a:t>
                      </a:r>
                      <a:endParaRPr lang="ru-RU" sz="1400" b="0" dirty="0">
                        <a:solidFill>
                          <a:schemeClr val="bg1"/>
                        </a:solidFill>
                        <a:effectLst/>
                        <a:latin typeface="Fira Sans 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д-р</a:t>
                      </a:r>
                      <a:r>
                        <a:rPr lang="ru-RU" sz="1400" baseline="0" dirty="0" smtClean="0">
                          <a:effectLst/>
                        </a:rPr>
                        <a:t> </a:t>
                      </a:r>
                      <a:r>
                        <a:rPr lang="ru-RU" sz="1400" dirty="0" smtClean="0">
                          <a:effectLst/>
                        </a:rPr>
                        <a:t>(без </a:t>
                      </a:r>
                      <a:r>
                        <a:rPr lang="ru-RU" sz="1400" dirty="0">
                          <a:effectLst/>
                        </a:rPr>
                        <a:t>точки!)</a:t>
                      </a:r>
                      <a:endParaRPr lang="ru-RU" sz="1400" b="0" dirty="0">
                        <a:solidFill>
                          <a:schemeClr val="bg1"/>
                        </a:solidFill>
                        <a:effectLst/>
                        <a:latin typeface="Fira Sans 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93" marR="47393" marT="0" marB="0" anchor="ctr" anchorCtr="1"/>
                </a:tc>
              </a:tr>
              <a:tr h="26322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кандидат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Fira Sans 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канд.</a:t>
                      </a:r>
                      <a:endParaRPr lang="ru-RU" sz="1400" b="0" dirty="0">
                        <a:solidFill>
                          <a:schemeClr val="bg1"/>
                        </a:solidFill>
                        <a:effectLst/>
                        <a:latin typeface="Fira Sans Bol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93" marR="47393" marT="0" marB="0" anchor="ctr" anchorCtr="1"/>
                </a:tc>
              </a:tr>
              <a:tr h="261257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доцент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доц.</a:t>
                      </a:r>
                    </a:p>
                  </a:txBody>
                  <a:tcPr marL="47393" marR="47393" marT="0" marB="0" anchor="ctr" anchorCtr="1"/>
                </a:tc>
              </a:tr>
              <a:tr h="241161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профессор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проф.</a:t>
                      </a:r>
                    </a:p>
                  </a:txBody>
                  <a:tcPr marL="47393" marR="47393" marT="0" marB="0" anchor="ctr" anchorCtr="1"/>
                </a:tc>
              </a:tr>
              <a:tr h="249244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биологических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биол. наук</a:t>
                      </a:r>
                    </a:p>
                  </a:txBody>
                  <a:tcPr marL="47393" marR="47393" marT="0" marB="0" anchor="ctr" anchorCtr="1"/>
                </a:tc>
              </a:tr>
              <a:tr h="246721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географических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геогр. наук</a:t>
                      </a:r>
                    </a:p>
                  </a:txBody>
                  <a:tcPr marL="47393" marR="47393" marT="0" marB="0" anchor="ctr" anchorCtr="1"/>
                </a:tc>
              </a:tr>
              <a:tr h="245648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геолого-минералогических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геол.- минерал.</a:t>
                      </a:r>
                    </a:p>
                  </a:txBody>
                  <a:tcPr marL="47393" marR="47393" marT="0" marB="0" anchor="ctr" anchorCtr="1"/>
                </a:tc>
              </a:tr>
              <a:tr h="242744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исторических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ист. наук</a:t>
                      </a:r>
                    </a:p>
                  </a:txBody>
                  <a:tcPr marL="47393" marR="47393" marT="0" marB="0" anchor="ctr" anchorCtr="1"/>
                </a:tc>
              </a:tr>
              <a:tr h="256168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медицинских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мед. наук</a:t>
                      </a:r>
                    </a:p>
                  </a:txBody>
                  <a:tcPr marL="47393" marR="47393" marT="0" marB="0" anchor="ctr" anchorCtr="1"/>
                </a:tc>
              </a:tr>
              <a:tr h="247525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педагогических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пед. наук</a:t>
                      </a:r>
                    </a:p>
                  </a:txBody>
                  <a:tcPr marL="47393" marR="47393" marT="0" marB="0" anchor="ctr" anchorCtr="1"/>
                </a:tc>
              </a:tr>
              <a:tr h="248350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политических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полит. наук</a:t>
                      </a:r>
                    </a:p>
                  </a:txBody>
                  <a:tcPr marL="47393" marR="47393" marT="0" marB="0" anchor="ctr" anchorCtr="1"/>
                </a:tc>
              </a:tr>
              <a:tr h="231112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психологических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психол. наук</a:t>
                      </a:r>
                    </a:p>
                  </a:txBody>
                  <a:tcPr marL="47393" marR="47393" marT="0" marB="0" anchor="ctr" anchorCtr="1"/>
                </a:tc>
              </a:tr>
              <a:tr h="242745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социологических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социол. наук</a:t>
                      </a:r>
                    </a:p>
                  </a:txBody>
                  <a:tcPr marL="47393" marR="47393" marT="0" marB="0" anchor="ctr" anchorCtr="1"/>
                </a:tc>
              </a:tr>
              <a:tr h="249625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сельскохозяйственных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с.-х. наук</a:t>
                      </a:r>
                    </a:p>
                  </a:txBody>
                  <a:tcPr marL="47393" marR="47393" marT="0" marB="0" anchor="ctr" anchorCtr="1"/>
                </a:tc>
              </a:tr>
              <a:tr h="251208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техн. наук</a:t>
                      </a:r>
                    </a:p>
                  </a:txBody>
                  <a:tcPr marL="47393" marR="47393" marT="0" marB="0" anchor="ctr" anchorCtr="1"/>
                </a:tc>
              </a:tr>
              <a:tr h="253780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физико-математических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физ.-мат. наук</a:t>
                      </a:r>
                    </a:p>
                  </a:txBody>
                  <a:tcPr marL="47393" marR="47393" marT="0" marB="0" anchor="ctr" anchorCtr="1"/>
                </a:tc>
              </a:tr>
              <a:tr h="234103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филологических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филол. наук</a:t>
                      </a:r>
                    </a:p>
                  </a:txBody>
                  <a:tcPr marL="47393" marR="47393" marT="0" marB="0" anchor="ctr" anchorCtr="1"/>
                </a:tc>
              </a:tr>
              <a:tr h="225460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философских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филос. наук</a:t>
                      </a:r>
                    </a:p>
                  </a:txBody>
                  <a:tcPr marL="47393" marR="47393" marT="0" marB="0" anchor="ctr" anchorCtr="1"/>
                </a:tc>
              </a:tr>
              <a:tr h="238884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химических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хим. наук</a:t>
                      </a:r>
                    </a:p>
                  </a:txBody>
                  <a:tcPr marL="47393" marR="47393" marT="0" marB="0" anchor="ctr" anchorCtr="1"/>
                </a:tc>
              </a:tr>
              <a:tr h="263624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экономических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экон. наук</a:t>
                      </a:r>
                    </a:p>
                  </a:txBody>
                  <a:tcPr marL="47393" marR="47393" marT="0" marB="0" anchor="ctr" anchorCtr="1"/>
                </a:tc>
              </a:tr>
              <a:tr h="251209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юридических наук</a:t>
                      </a: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юрид. наук</a:t>
                      </a:r>
                    </a:p>
                  </a:txBody>
                  <a:tcPr marL="47393" marR="47393" marT="0" marB="0" anchor="ctr" anchorCtr="1"/>
                </a:tc>
              </a:tr>
              <a:tr h="184578">
                <a:tc>
                  <a:txBody>
                    <a:bodyPr/>
                    <a:lstStyle/>
                    <a:p>
                      <a:pPr marL="0" algn="ctr" defTabSz="1043056" rtl="0" eaLnBrk="1" latinLnBrk="0" hangingPunct="1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философских наук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393" marR="47393" marT="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1043056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филос. наук</a:t>
                      </a: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5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158" y="5380766"/>
            <a:ext cx="6128701" cy="21253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54827" y="1303413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дзаголовок 2"/>
          <p:cNvSpPr txBox="1">
            <a:spLocks/>
          </p:cNvSpPr>
          <p:nvPr/>
        </p:nvSpPr>
        <p:spPr>
          <a:xfrm>
            <a:off x="324965" y="237730"/>
            <a:ext cx="745214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Дополнительная информация:</a:t>
            </a:r>
          </a:p>
          <a:p>
            <a:pPr algn="l"/>
            <a:r>
              <a:rPr lang="ru-RU" sz="3200" b="1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у</a:t>
            </a:r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чебные планы – как найти?</a:t>
            </a:r>
            <a:endParaRPr lang="ru-RU" sz="32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826" y="1556781"/>
            <a:ext cx="3174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Fira Sans Bold"/>
              </a:rPr>
              <a:t>1. Зайти на главный сайт ТюмГУ. </a:t>
            </a:r>
            <a:br>
              <a:rPr lang="ru-RU" sz="1400" dirty="0" smtClean="0">
                <a:latin typeface="Fira Sans Bold"/>
              </a:rPr>
            </a:br>
            <a:r>
              <a:rPr lang="ru-RU" sz="1400" dirty="0" smtClean="0">
                <a:latin typeface="Fira Sans Bold"/>
              </a:rPr>
              <a:t>В разделе </a:t>
            </a:r>
            <a:r>
              <a:rPr lang="ru-RU" sz="1400" b="1" dirty="0" smtClean="0">
                <a:solidFill>
                  <a:srgbClr val="0099FF"/>
                </a:solidFill>
                <a:latin typeface="Fira Sans Bold"/>
              </a:rPr>
              <a:t>«Образование» </a:t>
            </a:r>
            <a:r>
              <a:rPr lang="ru-RU" sz="1400" dirty="0" smtClean="0">
                <a:latin typeface="Fira Sans Bold"/>
              </a:rPr>
              <a:t>выбрать </a:t>
            </a:r>
            <a:r>
              <a:rPr lang="ru-RU" sz="1400" b="1" dirty="0" smtClean="0">
                <a:solidFill>
                  <a:srgbClr val="0099FF"/>
                </a:solidFill>
                <a:latin typeface="Fira Sans Bold"/>
              </a:rPr>
              <a:t>«Аспирантам»</a:t>
            </a:r>
            <a:endParaRPr lang="ru-RU" sz="1400" b="1" dirty="0">
              <a:solidFill>
                <a:srgbClr val="0099FF"/>
              </a:solidFill>
              <a:latin typeface="Fira Sans Bold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27" y="2453396"/>
            <a:ext cx="3174145" cy="19075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40299" y="2009670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010502" y="1556781"/>
            <a:ext cx="2941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Fira Sans Bold"/>
              </a:rPr>
              <a:t>2. На открывшейся странице </a:t>
            </a:r>
            <a:br>
              <a:rPr lang="ru-RU" sz="1400" dirty="0" smtClean="0">
                <a:latin typeface="Fira Sans Bold"/>
              </a:rPr>
            </a:br>
            <a:r>
              <a:rPr lang="ru-RU" sz="1400" dirty="0" smtClean="0">
                <a:latin typeface="Fira Sans Bold"/>
              </a:rPr>
              <a:t>в разделе </a:t>
            </a:r>
            <a:r>
              <a:rPr lang="ru-RU" sz="1400" b="1" dirty="0" smtClean="0">
                <a:solidFill>
                  <a:srgbClr val="0099FF"/>
                </a:solidFill>
                <a:latin typeface="Fira Sans Bold"/>
              </a:rPr>
              <a:t>«Аспирантура» </a:t>
            </a:r>
            <a:r>
              <a:rPr lang="ru-RU" sz="1400" dirty="0" smtClean="0">
                <a:latin typeface="Fira Sans Bold"/>
              </a:rPr>
              <a:t>выбрать </a:t>
            </a:r>
            <a:r>
              <a:rPr lang="ru-RU" sz="1400" b="1" dirty="0" smtClean="0">
                <a:solidFill>
                  <a:srgbClr val="0099FF"/>
                </a:solidFill>
                <a:latin typeface="Fira Sans Bold"/>
              </a:rPr>
              <a:t>«Учебный процесс»</a:t>
            </a:r>
            <a:endParaRPr lang="ru-RU" sz="1400" b="1" dirty="0">
              <a:solidFill>
                <a:srgbClr val="0099FF"/>
              </a:solidFill>
              <a:latin typeface="Fira Sans Bold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2980" y="2453396"/>
            <a:ext cx="2979038" cy="20609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41063" y="1556781"/>
            <a:ext cx="2941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Fira Sans Bold"/>
              </a:rPr>
              <a:t>3</a:t>
            </a:r>
            <a:r>
              <a:rPr lang="ru-RU" sz="1400" dirty="0" smtClean="0">
                <a:latin typeface="Fira Sans Bold"/>
              </a:rPr>
              <a:t>. Выбрать </a:t>
            </a:r>
            <a:r>
              <a:rPr lang="ru-RU" sz="1400" b="1" dirty="0" smtClean="0">
                <a:solidFill>
                  <a:srgbClr val="0099FF"/>
                </a:solidFill>
                <a:latin typeface="Fira Sans Bold"/>
              </a:rPr>
              <a:t>«Перечень направлений подготовки </a:t>
            </a:r>
            <a:br>
              <a:rPr lang="ru-RU" sz="1400" b="1" dirty="0" smtClean="0">
                <a:solidFill>
                  <a:srgbClr val="0099FF"/>
                </a:solidFill>
                <a:latin typeface="Fira Sans Bold"/>
              </a:rPr>
            </a:br>
            <a:r>
              <a:rPr lang="ru-RU" sz="1400" b="1" dirty="0" smtClean="0">
                <a:solidFill>
                  <a:srgbClr val="0099FF"/>
                </a:solidFill>
                <a:latin typeface="Fira Sans Bold"/>
              </a:rPr>
              <a:t>и учебные планы»</a:t>
            </a:r>
            <a:endParaRPr lang="ru-RU" sz="1400" b="1" dirty="0">
              <a:solidFill>
                <a:srgbClr val="0099FF"/>
              </a:solidFill>
              <a:latin typeface="Fira Sans Bold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2615" y="2425168"/>
            <a:ext cx="2258411" cy="22584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4965" y="4626611"/>
            <a:ext cx="343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Fira Sans Bold"/>
              </a:rPr>
              <a:t>4. На открывшейся странице перейти по ссылке </a:t>
            </a:r>
            <a:r>
              <a:rPr lang="ru-RU" sz="1400" b="1" dirty="0" smtClean="0">
                <a:solidFill>
                  <a:srgbClr val="0099FF"/>
                </a:solidFill>
                <a:latin typeface="Fira Sans Bold"/>
              </a:rPr>
              <a:t>«ФГОС ВО 3+»</a:t>
            </a:r>
            <a:endParaRPr lang="ru-RU" sz="1400" b="1" dirty="0">
              <a:solidFill>
                <a:srgbClr val="0099FF"/>
              </a:solidFill>
              <a:latin typeface="Fira Sans 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4" y="5149831"/>
            <a:ext cx="7056131" cy="7703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109" y="6124852"/>
            <a:ext cx="381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Fira Sans Bold"/>
              </a:rPr>
              <a:t>5</a:t>
            </a:r>
            <a:r>
              <a:rPr lang="ru-RU" sz="1400" dirty="0" smtClean="0">
                <a:latin typeface="Fira Sans Bold"/>
              </a:rPr>
              <a:t>. Учебные планы по программам аспирантуры начинаются с </a:t>
            </a:r>
            <a:r>
              <a:rPr lang="ru-RU" sz="1400" b="1" dirty="0" smtClean="0">
                <a:solidFill>
                  <a:srgbClr val="0070C0"/>
                </a:solidFill>
                <a:latin typeface="Fira Sans Bold"/>
              </a:rPr>
              <a:t>68</a:t>
            </a:r>
            <a:r>
              <a:rPr lang="ru-RU" sz="1400" dirty="0" smtClean="0">
                <a:latin typeface="Fira Sans Bold"/>
              </a:rPr>
              <a:t> строки</a:t>
            </a:r>
            <a:endParaRPr lang="ru-RU" sz="1400" dirty="0">
              <a:latin typeface="Fir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0916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9" y="683762"/>
            <a:ext cx="3008923" cy="181533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48856" y="3829077"/>
            <a:ext cx="10388010" cy="1632267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5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СПАСИБО</a:t>
            </a:r>
            <a:r>
              <a:rPr lang="en-US" sz="5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 </a:t>
            </a:r>
            <a:r>
              <a:rPr lang="ru-RU" sz="5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ЗА ВНИМАНИЕ!</a:t>
            </a:r>
            <a:endParaRPr lang="ru-RU" sz="5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1" y="6154112"/>
            <a:ext cx="2626197" cy="4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83108" y="1689912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687505" y="2072190"/>
            <a:ext cx="9206516" cy="3354535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AutoNum type="arabicPeriod"/>
            </a:pPr>
            <a:r>
              <a:rPr lang="ru-RU" sz="2000" dirty="0" smtClean="0">
                <a:latin typeface="Fira Sans Bold"/>
              </a:rPr>
              <a:t>Заполнять </a:t>
            </a:r>
            <a:r>
              <a:rPr lang="ru-RU" sz="2000" dirty="0">
                <a:latin typeface="Fira Sans Bold"/>
              </a:rPr>
              <a:t>индивидуальный </a:t>
            </a:r>
            <a:r>
              <a:rPr lang="ru-RU" sz="2000" dirty="0" smtClean="0">
                <a:latin typeface="Fira Sans Bold"/>
              </a:rPr>
              <a:t>план (далее - ИП) </a:t>
            </a:r>
            <a:r>
              <a:rPr lang="ru-RU" sz="2000" dirty="0">
                <a:latin typeface="Fira Sans Bold"/>
              </a:rPr>
              <a:t>необходимо ручкой одного цвета (синей шариковой), исправления и помарки не допускаются. Если </a:t>
            </a:r>
            <a:r>
              <a:rPr lang="ru-RU" sz="2000" dirty="0" smtClean="0">
                <a:latin typeface="Fira Sans Bold"/>
              </a:rPr>
              <a:t>вы не </a:t>
            </a:r>
            <a:r>
              <a:rPr lang="ru-RU" sz="2000" dirty="0">
                <a:latin typeface="Fira Sans Bold"/>
              </a:rPr>
              <a:t>уверены в правильности </a:t>
            </a:r>
            <a:r>
              <a:rPr lang="ru-RU" sz="2000" dirty="0" smtClean="0">
                <a:latin typeface="Fira Sans Bold"/>
              </a:rPr>
              <a:t>заполнения ИП – рекомендуем временное заполнение карандашом.</a:t>
            </a:r>
          </a:p>
          <a:p>
            <a:pPr marL="457200" indent="-457200" algn="just">
              <a:buAutoNum type="arabicPeriod"/>
            </a:pPr>
            <a:r>
              <a:rPr lang="ru-RU" sz="2000" dirty="0" smtClean="0">
                <a:latin typeface="Fira Sans Bold"/>
              </a:rPr>
              <a:t>Заполняется ИП ежегодно. После прохождения годовой аттестации заполняется рабочий план на следующий учебный год.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ru-RU" sz="2000" dirty="0">
                <a:latin typeface="Fira Sans Bold"/>
              </a:rPr>
              <a:t>Один экземпляр хранится в отделе аспирантуры и докторантуры, второй экземпляр - на кафедре.</a:t>
            </a:r>
          </a:p>
          <a:p>
            <a:pPr marL="457200" indent="-457200" algn="just">
              <a:buAutoNum type="arabicPeriod"/>
            </a:pPr>
            <a:r>
              <a:rPr lang="ru-RU" sz="2000" dirty="0" smtClean="0">
                <a:latin typeface="Fira Sans Bold"/>
              </a:rPr>
              <a:t>На странице 3 ИП </a:t>
            </a:r>
            <a:r>
              <a:rPr lang="ru-RU" sz="2000" b="1" u="sng" dirty="0" smtClean="0">
                <a:solidFill>
                  <a:srgbClr val="0099FF"/>
                </a:solidFill>
                <a:latin typeface="Fira Sans Bold"/>
              </a:rPr>
              <a:t>обязательно</a:t>
            </a:r>
            <a:r>
              <a:rPr lang="ru-RU" sz="2000" dirty="0" smtClean="0">
                <a:latin typeface="Fira Sans Bold"/>
              </a:rPr>
              <a:t> ставится печать института.</a:t>
            </a:r>
          </a:p>
          <a:p>
            <a:pPr algn="just"/>
            <a:endParaRPr lang="ru-RU" sz="2000" dirty="0" smtClean="0">
              <a:latin typeface="Fira Sans Bold"/>
            </a:endParaRPr>
          </a:p>
          <a:p>
            <a:pPr marL="457200" indent="-457200" algn="just">
              <a:buAutoNum type="arabicPeriod"/>
            </a:pPr>
            <a:endParaRPr lang="ru-RU" sz="2000" dirty="0">
              <a:latin typeface="Fira Sans Bold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404325" y="275467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Основные </a:t>
            </a:r>
            <a:b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44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правила заполнения</a:t>
            </a:r>
            <a:endParaRPr lang="ru-RU" sz="44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83108" y="1689912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5340331" y="2384981"/>
            <a:ext cx="4567877" cy="3591613"/>
          </a:xfrm>
          <a:prstGeom prst="rect">
            <a:avLst/>
          </a:prstGeom>
        </p:spPr>
        <p:txBody>
          <a:bodyPr vert="horz" lIns="104306" tIns="52153" rIns="104306" bIns="52153" rtlCol="0">
            <a:normAutofit lnSpcReduction="1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>
                <a:latin typeface="Fira Sans Bold"/>
              </a:rPr>
              <a:t>На что обратить особое внимание:</a:t>
            </a:r>
          </a:p>
          <a:p>
            <a:pPr marL="342900" indent="-342900" algn="just">
              <a:buAutoNum type="arabicPeriod"/>
            </a:pPr>
            <a:r>
              <a:rPr lang="ru-RU" sz="1800" dirty="0" smtClean="0">
                <a:latin typeface="Fira Sans Bold"/>
              </a:rPr>
              <a:t>Правильность заполнения направления и профиля.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Направление</a:t>
            </a:r>
            <a:r>
              <a:rPr lang="ru-RU" sz="1800" dirty="0" smtClean="0">
                <a:latin typeface="Fira Sans Bold"/>
              </a:rPr>
              <a:t> указывается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с кодом</a:t>
            </a:r>
            <a:r>
              <a:rPr lang="ru-RU" sz="1800" dirty="0" smtClean="0">
                <a:latin typeface="Fira Sans Bold"/>
              </a:rPr>
              <a:t>, а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профиль без</a:t>
            </a:r>
            <a:r>
              <a:rPr lang="ru-RU" sz="1800" dirty="0" smtClean="0">
                <a:latin typeface="Fira Sans Bold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sz="1800" dirty="0" smtClean="0">
                <a:latin typeface="Fira Sans Bold"/>
              </a:rPr>
              <a:t>Обязательно нужно указать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номер и дату протокола заседания Ученого совета института</a:t>
            </a:r>
            <a:r>
              <a:rPr lang="ru-RU" sz="1800" dirty="0" smtClean="0">
                <a:latin typeface="Fira Sans Bold"/>
              </a:rPr>
              <a:t> с утверждением темы диссертации.</a:t>
            </a:r>
          </a:p>
          <a:p>
            <a:pPr marL="342900" indent="-342900" algn="just">
              <a:buAutoNum type="arabicPeriod"/>
            </a:pPr>
            <a:r>
              <a:rPr lang="ru-RU" sz="1800" dirty="0" smtClean="0">
                <a:latin typeface="Fira Sans Bold"/>
              </a:rPr>
              <a:t>Коды направлений и общепринятые сокращения - в дополнительных материалах презентации (последние слайды).</a:t>
            </a:r>
          </a:p>
          <a:p>
            <a:pPr marL="457200" indent="-457200" algn="just">
              <a:buAutoNum type="arabicPeriod"/>
            </a:pPr>
            <a:endParaRPr lang="ru-RU" sz="2000" dirty="0">
              <a:latin typeface="Fira Sans Bold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404325" y="275467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Образец заполнения: </a:t>
            </a:r>
            <a:b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страница 1</a:t>
            </a:r>
            <a:endParaRPr lang="ru-RU" sz="32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25" y="1247633"/>
            <a:ext cx="4855832" cy="60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83108" y="1689912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886120" y="5147035"/>
            <a:ext cx="9007901" cy="1866507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>
                <a:latin typeface="Fira Sans Bold"/>
              </a:rPr>
              <a:t>Особенности заполнения: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latin typeface="Fira Sans Bold"/>
              </a:rPr>
              <a:t>Объяснительная записка содержит обоснование выбора тематики диссертации </a:t>
            </a:r>
            <a:r>
              <a:rPr lang="ru-RU" sz="1800" dirty="0" smtClean="0">
                <a:latin typeface="Fira Sans Bold"/>
              </a:rPr>
              <a:t>(</a:t>
            </a:r>
            <a:r>
              <a:rPr lang="ru-RU" sz="1800" dirty="0">
                <a:latin typeface="Fira Sans Bold"/>
              </a:rPr>
              <a:t>цель и актуальность работы, предполагаемые научная новизна и практическая значимость</a:t>
            </a:r>
            <a:r>
              <a:rPr lang="ru-RU" sz="1800" dirty="0" smtClean="0">
                <a:latin typeface="Fira Sans Bold"/>
              </a:rPr>
              <a:t>).</a:t>
            </a:r>
          </a:p>
          <a:p>
            <a:pPr marL="342900" indent="-342900" algn="just">
              <a:buAutoNum type="arabicPeriod"/>
            </a:pP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Заполнить</a:t>
            </a:r>
            <a:r>
              <a:rPr lang="ru-RU" sz="1800" dirty="0" smtClean="0">
                <a:latin typeface="Fira Sans Bold"/>
              </a:rPr>
              <a:t> можно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от руки или</a:t>
            </a:r>
            <a:r>
              <a:rPr lang="ru-RU" sz="1800" dirty="0" smtClean="0">
                <a:latin typeface="Fira Sans Bold"/>
              </a:rPr>
              <a:t>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аккуратно вклеить лист </a:t>
            </a:r>
            <a:r>
              <a:rPr lang="ru-RU" sz="1800" dirty="0" smtClean="0">
                <a:latin typeface="Fira Sans Bold"/>
              </a:rPr>
              <a:t>с напечатанным текстом, чтобы он не выходил за границы страницы.</a:t>
            </a:r>
            <a:endParaRPr lang="ru-RU" sz="1800" dirty="0">
              <a:latin typeface="Fira Sans Bold"/>
            </a:endParaRPr>
          </a:p>
          <a:p>
            <a:pPr marL="457200" indent="-457200" algn="just">
              <a:buAutoNum type="arabicPeriod"/>
            </a:pPr>
            <a:endParaRPr lang="ru-RU" sz="2000" dirty="0">
              <a:latin typeface="Fira Sans Bold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404325" y="275467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Образец заполнения: </a:t>
            </a:r>
            <a:b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страница 2</a:t>
            </a:r>
            <a:endParaRPr lang="ru-RU" sz="32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832" y="1811870"/>
            <a:ext cx="6753809" cy="298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83108" y="1689912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4853354" y="1257756"/>
            <a:ext cx="5685813" cy="6228091"/>
          </a:xfrm>
          <a:prstGeom prst="rect">
            <a:avLst/>
          </a:prstGeom>
        </p:spPr>
        <p:txBody>
          <a:bodyPr vert="horz" lIns="104306" tIns="52153" rIns="104306" bIns="52153" rtlCol="0">
            <a:normAutofit fontScale="77500" lnSpcReduction="2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>
                <a:latin typeface="Fira Sans Bold"/>
              </a:rPr>
              <a:t>На что обратить особое внимание:</a:t>
            </a:r>
          </a:p>
          <a:p>
            <a:pPr marL="342900" indent="-342900" algn="just">
              <a:buAutoNum type="arabicPeriod"/>
            </a:pPr>
            <a:r>
              <a:rPr lang="ru-RU" sz="1800" dirty="0" smtClean="0">
                <a:latin typeface="Fira Sans Bold"/>
              </a:rPr>
              <a:t>Дата и номер протокола заседания ученого совета института,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должны совпадать </a:t>
            </a:r>
            <a:r>
              <a:rPr lang="ru-RU" sz="1800" dirty="0" smtClean="0">
                <a:latin typeface="Fira Sans Bold"/>
              </a:rPr>
              <a:t>с датой и номером протокола указанного на 1 странице.</a:t>
            </a:r>
          </a:p>
          <a:p>
            <a:pPr marL="342900" indent="-342900" algn="just">
              <a:buAutoNum type="arabicPeriod"/>
            </a:pP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Обязательно</a:t>
            </a:r>
            <a:r>
              <a:rPr lang="ru-RU" sz="1800" dirty="0" smtClean="0">
                <a:latin typeface="Fira Sans Bold"/>
              </a:rPr>
              <a:t> ставится подпись председателя совета института и печать. Председатель совета института – это директор института, если иное не предусмотрено документами института. Печать ставиться в приёмной директора института.</a:t>
            </a:r>
          </a:p>
          <a:p>
            <a:pPr marL="342900" indent="-342900" algn="just">
              <a:buAutoNum type="arabicPeriod"/>
            </a:pPr>
            <a:r>
              <a:rPr lang="ru-RU" sz="1800" dirty="0" smtClean="0">
                <a:latin typeface="Fira Sans Bold"/>
              </a:rPr>
              <a:t>Для дисциплин указанных в пунктах 1-6, сроки выполнения </a:t>
            </a:r>
            <a:br>
              <a:rPr lang="ru-RU" sz="1800" dirty="0" smtClean="0">
                <a:latin typeface="Fira Sans Bold"/>
              </a:rPr>
            </a:br>
            <a:r>
              <a:rPr lang="ru-RU" sz="1800" dirty="0" smtClean="0">
                <a:latin typeface="Fira Sans Bold"/>
              </a:rPr>
              <a:t>и формы отчета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необходимо переписать напротив каждой дисциплины! </a:t>
            </a:r>
            <a:r>
              <a:rPr lang="ru-RU" sz="1800" dirty="0" smtClean="0">
                <a:latin typeface="Fira Sans Bold"/>
              </a:rPr>
              <a:t>Они одинаковые для всех направлений подготовки.</a:t>
            </a:r>
          </a:p>
          <a:p>
            <a:pPr marL="342900" indent="-342900" algn="l">
              <a:buAutoNum type="arabicPeriod"/>
            </a:pPr>
            <a:r>
              <a:rPr lang="ru-RU" sz="1800" dirty="0" smtClean="0">
                <a:latin typeface="Fira Sans Bold"/>
              </a:rPr>
              <a:t>В пункте 7 «Специальные дисциплины» необходимо вписать строку «Согласно УП» и указать необходимые семестры</a:t>
            </a:r>
            <a:r>
              <a:rPr lang="en-US" sz="1800" dirty="0" smtClean="0">
                <a:latin typeface="Fira Sans Bold"/>
              </a:rPr>
              <a:t> </a:t>
            </a:r>
            <a:r>
              <a:rPr lang="ru-RU" sz="1800" dirty="0" smtClean="0">
                <a:latin typeface="Fira Sans Bold"/>
              </a:rPr>
              <a:t>согласно учебному плану</a:t>
            </a:r>
            <a:r>
              <a:rPr lang="en-US" sz="1800" dirty="0" smtClean="0">
                <a:latin typeface="Fira Sans Bold"/>
              </a:rPr>
              <a:t> </a:t>
            </a:r>
            <a:r>
              <a:rPr lang="ru-RU" sz="1800" dirty="0" smtClean="0">
                <a:latin typeface="Fira Sans Bold"/>
              </a:rPr>
              <a:t>: </a:t>
            </a:r>
            <a:r>
              <a:rPr lang="en-US" sz="1800" dirty="0" smtClean="0">
                <a:latin typeface="Fira Sans Bold"/>
                <a:hlinkClick r:id="rId4"/>
              </a:rPr>
              <a:t>https</a:t>
            </a:r>
            <a:r>
              <a:rPr lang="en-US" sz="1800" dirty="0">
                <a:latin typeface="Fira Sans Bold"/>
                <a:hlinkClick r:id="rId4"/>
              </a:rPr>
              <a:t>://www.utmn.ru/sveden/education/eduOp</a:t>
            </a:r>
            <a:r>
              <a:rPr lang="en-US" sz="1800" dirty="0" smtClean="0">
                <a:latin typeface="Fira Sans Bold"/>
                <a:hlinkClick r:id="rId4"/>
              </a:rPr>
              <a:t>/</a:t>
            </a:r>
            <a:r>
              <a:rPr lang="ru-RU" sz="1800" dirty="0">
                <a:latin typeface="Fira Sans Bold"/>
              </a:rPr>
              <a:t>.</a:t>
            </a:r>
            <a:endParaRPr lang="ru-RU" sz="1800" dirty="0" smtClean="0">
              <a:latin typeface="Fira Sans Bold"/>
            </a:endParaRPr>
          </a:p>
          <a:p>
            <a:pPr marL="342900" indent="-342900" algn="just">
              <a:buAutoNum type="arabicPeriod"/>
            </a:pPr>
            <a:r>
              <a:rPr lang="ru-RU" sz="1800" dirty="0" smtClean="0">
                <a:latin typeface="Fira Sans Bold"/>
              </a:rPr>
              <a:t>После пункта 7 необходимо указать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полное наименование</a:t>
            </a:r>
            <a:r>
              <a:rPr lang="ru-RU" sz="1800" dirty="0" smtClean="0">
                <a:latin typeface="Fira Sans Bold"/>
              </a:rPr>
              <a:t> кандидатского экзамена по специальности. Часто оно совпадает с профилем обучения. Название дисциплины и семестр, в котором сдается кандидатский экзамен, можно посмотреть в учебном плане. </a:t>
            </a:r>
          </a:p>
          <a:p>
            <a:pPr marL="342900" indent="-342900" algn="just">
              <a:buAutoNum type="arabicPeriod"/>
            </a:pPr>
            <a:r>
              <a:rPr lang="ru-RU" sz="1800" dirty="0" smtClean="0">
                <a:latin typeface="Fira Sans Bold"/>
              </a:rPr>
              <a:t>В разделе «</a:t>
            </a:r>
            <a:r>
              <a:rPr lang="en-US" sz="1800" dirty="0" smtClean="0">
                <a:latin typeface="Fira Sans Bold"/>
              </a:rPr>
              <a:t>II</a:t>
            </a:r>
            <a:r>
              <a:rPr lang="ru-RU" sz="1800" dirty="0" smtClean="0">
                <a:latin typeface="Fira Sans Bold"/>
              </a:rPr>
              <a:t>. Работа над диссертацией» необходимо указать сроки выполнения и форму отчета (сбор материала, проведение эксперимента, проведение социологического исследования, анализ и т.д.).</a:t>
            </a:r>
          </a:p>
          <a:p>
            <a:pPr marL="342900" indent="-342900" algn="just">
              <a:buAutoNum type="arabicPeriod"/>
            </a:pPr>
            <a:r>
              <a:rPr lang="ru-RU" sz="1800" dirty="0">
                <a:latin typeface="Fira Sans Bold"/>
              </a:rPr>
              <a:t>Подпись аспиранта и научного руководителя –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обязательны.</a:t>
            </a:r>
            <a:endParaRPr lang="ru-RU" sz="1800" dirty="0" smtClean="0">
              <a:latin typeface="Fira Sans Bold"/>
            </a:endParaRPr>
          </a:p>
          <a:p>
            <a:pPr marL="342900" indent="-342900" algn="just">
              <a:buAutoNum type="arabicPeriod"/>
            </a:pP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Дата подписи </a:t>
            </a:r>
            <a:r>
              <a:rPr lang="ru-RU" sz="1800" dirty="0" smtClean="0">
                <a:latin typeface="Fira Sans Bold"/>
              </a:rPr>
              <a:t>аспирантом и научным </a:t>
            </a:r>
            <a:r>
              <a:rPr lang="ru-RU" sz="1800" dirty="0">
                <a:latin typeface="Fira Sans Bold"/>
              </a:rPr>
              <a:t>руководителем </a:t>
            </a:r>
            <a:r>
              <a:rPr lang="ru-RU" sz="1800" dirty="0" smtClean="0">
                <a:latin typeface="Fira Sans Bold"/>
              </a:rPr>
              <a:t>это - </a:t>
            </a:r>
            <a:r>
              <a:rPr lang="ru-RU" sz="1800" dirty="0">
                <a:latin typeface="Fira Sans Bold"/>
              </a:rPr>
              <a:t>дата заседания кафедры об утверждении темы диссертации и научного </a:t>
            </a:r>
            <a:r>
              <a:rPr lang="ru-RU" sz="1800" dirty="0" smtClean="0">
                <a:latin typeface="Fira Sans Bold"/>
              </a:rPr>
              <a:t>руководителя. Эта дата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должна быть ранее даты утверждения ИП</a:t>
            </a:r>
            <a:r>
              <a:rPr lang="ru-RU" sz="1800" dirty="0" smtClean="0">
                <a:latin typeface="Fira Sans Bold"/>
              </a:rPr>
              <a:t>.</a:t>
            </a: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404325" y="275467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Образец заполнения: </a:t>
            </a:r>
            <a:b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страница 3</a:t>
            </a:r>
            <a:endParaRPr lang="ru-RU" sz="32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25" y="1217453"/>
            <a:ext cx="4426807" cy="63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83108" y="1689912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4853354" y="1257756"/>
            <a:ext cx="5685813" cy="6228091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 lnSpcReduction="2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>
                <a:latin typeface="Fira Sans Bold"/>
              </a:rPr>
              <a:t>На что обратить особое внимание:</a:t>
            </a:r>
          </a:p>
          <a:p>
            <a:pPr marL="342900" indent="-342900" algn="just">
              <a:buAutoNum type="arabicPeriod"/>
            </a:pPr>
            <a:r>
              <a:rPr lang="ru-RU" sz="1800" dirty="0" smtClean="0">
                <a:latin typeface="Fira Sans Bold"/>
              </a:rPr>
              <a:t>В данном разделе указывается более детальный план работы на один учебный год.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latin typeface="Fira Sans Bold"/>
              </a:rPr>
              <a:t>В разделе «1. Теоретическая работа» указывается </a:t>
            </a:r>
            <a:r>
              <a:rPr lang="ru-RU" sz="1800" dirty="0">
                <a:latin typeface="Fira Sans Bold"/>
              </a:rPr>
              <a:t>работа в рамках написания диссертации (например: подбор источников, анализ литературы по теме диссертации; разработка целей и задач исследования; </a:t>
            </a:r>
            <a:r>
              <a:rPr lang="ru-RU" sz="1800" dirty="0" smtClean="0">
                <a:latin typeface="Fira Sans Bold"/>
              </a:rPr>
              <a:t>написание главы </a:t>
            </a:r>
            <a:r>
              <a:rPr lang="ru-RU" sz="1800" dirty="0">
                <a:latin typeface="Fira Sans Bold"/>
              </a:rPr>
              <a:t>диссертации; написание теоретической части диссертации и т.д</a:t>
            </a:r>
            <a:r>
              <a:rPr lang="ru-RU" sz="1800" dirty="0" smtClean="0">
                <a:latin typeface="Fira Sans Bold"/>
              </a:rPr>
              <a:t>.)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latin typeface="Fira Sans Bold"/>
              </a:rPr>
              <a:t>В разделе «2. Экспериментальная работа</a:t>
            </a:r>
            <a:r>
              <a:rPr lang="ru-RU" sz="1800" dirty="0">
                <a:latin typeface="Fira Sans Bold"/>
              </a:rPr>
              <a:t>» </a:t>
            </a:r>
            <a:r>
              <a:rPr lang="ru-RU" sz="1800" dirty="0" smtClean="0">
                <a:latin typeface="Fira Sans Bold"/>
              </a:rPr>
              <a:t>заполняется </a:t>
            </a:r>
            <a:r>
              <a:rPr lang="ru-RU" sz="1800" dirty="0">
                <a:latin typeface="Fira Sans Bold"/>
              </a:rPr>
              <a:t>при условии планирования экспериментальной работы  (социологические опросы, опыты, эксперименты, практическая работа в лаборатории и т.д</a:t>
            </a:r>
            <a:r>
              <a:rPr lang="ru-RU" sz="1800" dirty="0" smtClean="0">
                <a:latin typeface="Fira Sans Bold"/>
              </a:rPr>
              <a:t>.).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latin typeface="Fira Sans Bold"/>
              </a:rPr>
              <a:t>В разделе «3. </a:t>
            </a:r>
            <a:r>
              <a:rPr lang="ru-RU" sz="1800" dirty="0">
                <a:latin typeface="Fira Sans Bold"/>
              </a:rPr>
              <a:t>Публикация статей» </a:t>
            </a:r>
            <a:r>
              <a:rPr lang="ru-RU" sz="1800" dirty="0" smtClean="0">
                <a:latin typeface="Fira Sans Bold"/>
              </a:rPr>
              <a:t>необходимо указать журнал </a:t>
            </a:r>
            <a:r>
              <a:rPr lang="ru-RU" sz="1800" dirty="0">
                <a:latin typeface="Fira Sans Bold"/>
              </a:rPr>
              <a:t>(если уже известно), тематику статей, наименование статьи, количество статей и пр</a:t>
            </a:r>
            <a:r>
              <a:rPr lang="ru-RU" sz="1800" dirty="0" smtClean="0">
                <a:latin typeface="Fira Sans Bold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latin typeface="Fira Sans Bold"/>
              </a:rPr>
              <a:t>В разделе «</a:t>
            </a:r>
            <a:r>
              <a:rPr lang="en-US" sz="1800" dirty="0" smtClean="0">
                <a:latin typeface="Fira Sans Bold"/>
              </a:rPr>
              <a:t>II</a:t>
            </a:r>
            <a:r>
              <a:rPr lang="ru-RU" sz="1800" dirty="0" smtClean="0">
                <a:latin typeface="Fira Sans Bold"/>
              </a:rPr>
              <a:t>. Учебно-методическая </a:t>
            </a:r>
            <a:br>
              <a:rPr lang="ru-RU" sz="1800" dirty="0" smtClean="0">
                <a:latin typeface="Fira Sans Bold"/>
              </a:rPr>
            </a:br>
            <a:r>
              <a:rPr lang="ru-RU" sz="1800" dirty="0" smtClean="0">
                <a:latin typeface="Fira Sans Bold"/>
              </a:rPr>
              <a:t>и </a:t>
            </a:r>
            <a:r>
              <a:rPr lang="ru-RU" sz="1800" dirty="0">
                <a:latin typeface="Fira Sans Bold"/>
              </a:rPr>
              <a:t>педагогическая работа» </a:t>
            </a:r>
            <a:r>
              <a:rPr lang="ru-RU" sz="1800" dirty="0" smtClean="0">
                <a:latin typeface="Fira Sans Bold"/>
              </a:rPr>
              <a:t>можно </a:t>
            </a:r>
            <a:r>
              <a:rPr lang="ru-RU" sz="1800" dirty="0">
                <a:latin typeface="Fira Sans Bold"/>
              </a:rPr>
              <a:t>вписать практики, проведение семинарских </a:t>
            </a:r>
            <a:r>
              <a:rPr lang="ru-RU" sz="1800" dirty="0" smtClean="0">
                <a:latin typeface="Fira Sans Bold"/>
              </a:rPr>
              <a:t/>
            </a:r>
            <a:br>
              <a:rPr lang="ru-RU" sz="1800" dirty="0" smtClean="0">
                <a:latin typeface="Fira Sans Bold"/>
              </a:rPr>
            </a:br>
            <a:r>
              <a:rPr lang="ru-RU" sz="1800" dirty="0" smtClean="0">
                <a:latin typeface="Fira Sans Bold"/>
              </a:rPr>
              <a:t>и </a:t>
            </a:r>
            <a:r>
              <a:rPr lang="ru-RU" sz="1800" dirty="0">
                <a:latin typeface="Fira Sans Bold"/>
              </a:rPr>
              <a:t>лабораторных занятий; подготовка учебно-методических пособий и пр</a:t>
            </a:r>
            <a:r>
              <a:rPr lang="ru-RU" sz="1800" dirty="0" smtClean="0">
                <a:latin typeface="Fira Sans Bold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latin typeface="Fira Sans Bold"/>
              </a:rPr>
              <a:t>Дата подписания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должна </a:t>
            </a:r>
            <a:r>
              <a:rPr lang="ru-RU" sz="1800" dirty="0" smtClean="0">
                <a:solidFill>
                  <a:srgbClr val="0099FF"/>
                </a:solidFill>
                <a:latin typeface="Fira Sans Bold"/>
              </a:rPr>
              <a:t>совпадать с датой </a:t>
            </a:r>
            <a:r>
              <a:rPr lang="ru-RU" sz="1800" dirty="0" smtClean="0">
                <a:latin typeface="Fira Sans Bold"/>
              </a:rPr>
              <a:t>подписания аспирантом и научным руководителем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на странице 3</a:t>
            </a:r>
            <a:r>
              <a:rPr lang="ru-RU" sz="1800" dirty="0" smtClean="0">
                <a:latin typeface="Fira Sans Bold"/>
              </a:rPr>
              <a:t>.</a:t>
            </a:r>
            <a:endParaRPr lang="ru-RU" sz="1800" dirty="0">
              <a:latin typeface="Fira Sans Bold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ru-RU" sz="1800" dirty="0">
              <a:latin typeface="Fira Sans Bold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ru-RU" sz="1800" dirty="0">
              <a:latin typeface="Fira Sans Bold"/>
            </a:endParaRPr>
          </a:p>
          <a:p>
            <a:pPr marL="342900" indent="-342900" algn="just">
              <a:buAutoNum type="arabicPeriod"/>
            </a:pPr>
            <a:endParaRPr lang="ru-RU" sz="1800" dirty="0" smtClean="0">
              <a:latin typeface="Fira Sans Bold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404325" y="275467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Образец заполнения: </a:t>
            </a:r>
            <a:b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страница 4</a:t>
            </a:r>
            <a:endParaRPr lang="ru-RU" sz="32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5" y="1257756"/>
            <a:ext cx="4283009" cy="61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6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83108" y="1689912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4853354" y="1257756"/>
            <a:ext cx="5685813" cy="622809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>
                <a:latin typeface="Fira Sans Bold"/>
              </a:rPr>
              <a:t>На что обратить особое внимание: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latin typeface="Fira Sans Bold"/>
              </a:rPr>
              <a:t>При заполнении плана работы на учебный год информацию необходимо вносить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только в первый столбец.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latin typeface="Fira Sans Bold"/>
              </a:rPr>
              <a:t>В качестве сроков выполнения можно указывать как весь учебный год, так и конкретные месяцы (например: март – май 202_ года).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ru-RU" sz="1800" dirty="0">
              <a:latin typeface="Fira Sans Bold"/>
            </a:endParaRPr>
          </a:p>
          <a:p>
            <a:pPr marL="342900" indent="-342900" algn="just">
              <a:buAutoNum type="arabicPeriod"/>
            </a:pPr>
            <a:endParaRPr lang="ru-RU" sz="1800" dirty="0" smtClean="0">
              <a:latin typeface="Fira Sans Bold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404325" y="275467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Образец заполнения: </a:t>
            </a:r>
            <a:b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страница 5</a:t>
            </a:r>
            <a:endParaRPr lang="ru-RU" sz="32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58" y="1262246"/>
            <a:ext cx="4331932" cy="62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83108" y="1689912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дзаголовок 2"/>
          <p:cNvSpPr txBox="1">
            <a:spLocks/>
          </p:cNvSpPr>
          <p:nvPr/>
        </p:nvSpPr>
        <p:spPr>
          <a:xfrm>
            <a:off x="4853354" y="1257756"/>
            <a:ext cx="5685813" cy="622809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>
                <a:latin typeface="Fira Sans Bold"/>
              </a:rPr>
              <a:t>На что обратить особое внимание: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latin typeface="Fira Sans Bold"/>
              </a:rPr>
              <a:t>Заполняется научным руководителем или уполномоченным лицом.</a:t>
            </a:r>
            <a:endParaRPr lang="ru-RU" sz="1800" b="1" dirty="0" smtClean="0">
              <a:solidFill>
                <a:srgbClr val="0099FF"/>
              </a:solidFill>
              <a:latin typeface="Fira Sans Bold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>
                <a:latin typeface="Fira Sans Bold"/>
              </a:rPr>
              <a:t>Отметка о выполнении и результат работ </a:t>
            </a:r>
            <a:r>
              <a:rPr lang="ru-RU" sz="1800" dirty="0" smtClean="0">
                <a:latin typeface="Fira Sans Bold"/>
              </a:rPr>
              <a:t>к </a:t>
            </a:r>
            <a:r>
              <a:rPr lang="ru-RU" sz="1800" dirty="0">
                <a:latin typeface="Fira Sans Bold"/>
              </a:rPr>
              <a:t>заполнению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 обязательны</a:t>
            </a:r>
            <a:r>
              <a:rPr lang="ru-RU" sz="1800" dirty="0" smtClean="0">
                <a:latin typeface="Fira Sans Bold"/>
              </a:rPr>
              <a:t>.</a:t>
            </a:r>
            <a:endParaRPr lang="ru-RU" sz="1800" b="1" dirty="0">
              <a:solidFill>
                <a:srgbClr val="0099FF"/>
              </a:solidFill>
              <a:latin typeface="Fira Sans Bold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latin typeface="Fira Sans Bold"/>
              </a:rPr>
              <a:t>В </a:t>
            </a:r>
            <a:r>
              <a:rPr lang="ru-RU" sz="1800" dirty="0">
                <a:latin typeface="Fira Sans Bold"/>
              </a:rPr>
              <a:t>строке «Аттестация аспиранта научным </a:t>
            </a:r>
            <a:r>
              <a:rPr lang="ru-RU" sz="1800" dirty="0" smtClean="0">
                <a:latin typeface="Fira Sans Bold"/>
              </a:rPr>
              <a:t>руководителем» </a:t>
            </a:r>
            <a:r>
              <a:rPr lang="ru-RU" sz="1800" b="1" dirty="0" smtClean="0">
                <a:solidFill>
                  <a:srgbClr val="0099FF"/>
                </a:solidFill>
                <a:latin typeface="Fira Sans Bold"/>
              </a:rPr>
              <a:t>необходимо указывать оценку </a:t>
            </a:r>
            <a:r>
              <a:rPr lang="ru-RU" sz="1800" dirty="0" smtClean="0">
                <a:latin typeface="Fira Sans Bold"/>
              </a:rPr>
              <a:t>по пятибалльной системе. При необходимости можно указывать рекомендации.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latin typeface="Fira Sans Bold"/>
              </a:rPr>
              <a:t>Номер и дата протокола должны быть указаны согласно заседанию ученого совета института о годовой аттестации аспирантов. 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latin typeface="Fira Sans Bold"/>
              </a:rPr>
              <a:t>Необходимо поставить подписи директора института и аспиранта.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ru-RU" sz="1800" dirty="0">
              <a:latin typeface="Fira Sans Bold"/>
            </a:endParaRPr>
          </a:p>
          <a:p>
            <a:pPr marL="342900" indent="-342900" algn="just">
              <a:buAutoNum type="arabicPeriod"/>
            </a:pPr>
            <a:endParaRPr lang="ru-RU" sz="1800" dirty="0" smtClean="0">
              <a:latin typeface="Fira Sans Bold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97962" y="275467"/>
            <a:ext cx="7129127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Образец заполнения: </a:t>
            </a:r>
            <a:b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</a:br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страница 5 (после годовой аттестации)</a:t>
            </a:r>
            <a:endParaRPr lang="ru-RU" sz="32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2" y="1183962"/>
            <a:ext cx="4419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454827" y="1303413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одзаголовок 2"/>
          <p:cNvSpPr txBox="1">
            <a:spLocks/>
          </p:cNvSpPr>
          <p:nvPr/>
        </p:nvSpPr>
        <p:spPr>
          <a:xfrm>
            <a:off x="324965" y="237730"/>
            <a:ext cx="7129127" cy="51513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Дополнительная информация:</a:t>
            </a:r>
          </a:p>
          <a:p>
            <a:pPr algn="l"/>
            <a:r>
              <a:rPr lang="ru-RU" sz="3200" b="1" dirty="0" smtClean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Fira Sans Light" panose="020B0403050000020004" pitchFamily="34" charset="0"/>
              </a:rPr>
              <a:t>коды направлений подготовки</a:t>
            </a:r>
            <a:endParaRPr lang="ru-RU" sz="3200" b="1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Fira Sans Light" panose="020B04030500000200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871" y="1543559"/>
            <a:ext cx="7403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99FF"/>
                </a:solidFill>
                <a:latin typeface="Fira Sans Bold"/>
              </a:rPr>
              <a:t>01.06.01</a:t>
            </a:r>
            <a:r>
              <a:rPr lang="ru-RU" dirty="0">
                <a:latin typeface="Fira Sans Bold"/>
              </a:rPr>
              <a:t> Математика и </a:t>
            </a:r>
            <a:r>
              <a:rPr lang="ru-RU" dirty="0" smtClean="0">
                <a:latin typeface="Fira Sans Bold"/>
              </a:rPr>
              <a:t>механика</a:t>
            </a:r>
            <a:endParaRPr lang="ru-RU" dirty="0">
              <a:latin typeface="Fira Sans Bold"/>
            </a:endParaRPr>
          </a:p>
          <a:p>
            <a:r>
              <a:rPr lang="ru-RU" b="1" dirty="0">
                <a:solidFill>
                  <a:srgbClr val="0099FF"/>
                </a:solidFill>
                <a:latin typeface="Fira Sans Bold"/>
              </a:rPr>
              <a:t>03.06.01</a:t>
            </a:r>
            <a:r>
              <a:rPr lang="ru-RU" dirty="0">
                <a:latin typeface="Fira Sans Bold"/>
              </a:rPr>
              <a:t> Физика и </a:t>
            </a:r>
            <a:r>
              <a:rPr lang="ru-RU" dirty="0" smtClean="0">
                <a:latin typeface="Fira Sans Bold"/>
              </a:rPr>
              <a:t>астрономия</a:t>
            </a:r>
            <a:endParaRPr lang="ru-RU" dirty="0">
              <a:latin typeface="Fira Sans Bold"/>
            </a:endParaRPr>
          </a:p>
          <a:p>
            <a:r>
              <a:rPr lang="ru-RU" b="1" dirty="0">
                <a:solidFill>
                  <a:srgbClr val="0099FF"/>
                </a:solidFill>
                <a:latin typeface="Fira Sans Bold"/>
              </a:rPr>
              <a:t>04.06.01</a:t>
            </a:r>
            <a:r>
              <a:rPr lang="ru-RU" dirty="0">
                <a:latin typeface="Fira Sans Bold"/>
              </a:rPr>
              <a:t> Химические </a:t>
            </a:r>
            <a:r>
              <a:rPr lang="ru-RU" dirty="0" smtClean="0">
                <a:latin typeface="Fira Sans Bold"/>
              </a:rPr>
              <a:t>науки</a:t>
            </a:r>
            <a:endParaRPr lang="ru-RU" dirty="0">
              <a:latin typeface="Fira Sans Bold"/>
            </a:endParaRPr>
          </a:p>
          <a:p>
            <a:r>
              <a:rPr lang="ru-RU" b="1" dirty="0">
                <a:solidFill>
                  <a:srgbClr val="0099FF"/>
                </a:solidFill>
                <a:latin typeface="Fira Sans Bold"/>
              </a:rPr>
              <a:t>05.06.01</a:t>
            </a:r>
            <a:r>
              <a:rPr lang="ru-RU" dirty="0">
                <a:latin typeface="Fira Sans Bold"/>
              </a:rPr>
              <a:t> Науки о Земле</a:t>
            </a:r>
          </a:p>
          <a:p>
            <a:r>
              <a:rPr lang="ru-RU" b="1" dirty="0" smtClean="0">
                <a:solidFill>
                  <a:srgbClr val="0099FF"/>
                </a:solidFill>
                <a:latin typeface="Fira Sans Bold"/>
              </a:rPr>
              <a:t>06.06.01</a:t>
            </a:r>
            <a:r>
              <a:rPr lang="ru-RU" dirty="0" smtClean="0">
                <a:latin typeface="Fira Sans Bold"/>
              </a:rPr>
              <a:t> </a:t>
            </a:r>
            <a:r>
              <a:rPr lang="ru-RU" dirty="0">
                <a:latin typeface="Fira Sans Bold"/>
              </a:rPr>
              <a:t>Биологические науки</a:t>
            </a:r>
          </a:p>
          <a:p>
            <a:r>
              <a:rPr lang="ru-RU" b="1" dirty="0" smtClean="0">
                <a:solidFill>
                  <a:srgbClr val="0099FF"/>
                </a:solidFill>
                <a:latin typeface="Fira Sans Bold"/>
              </a:rPr>
              <a:t>09.06.01</a:t>
            </a:r>
            <a:r>
              <a:rPr lang="ru-RU" dirty="0" smtClean="0">
                <a:latin typeface="Fira Sans Bold"/>
              </a:rPr>
              <a:t> </a:t>
            </a:r>
            <a:r>
              <a:rPr lang="ru-RU" dirty="0">
                <a:latin typeface="Fira Sans Bold"/>
              </a:rPr>
              <a:t>Информатика и вычислительная техника</a:t>
            </a:r>
          </a:p>
          <a:p>
            <a:r>
              <a:rPr lang="ru-RU" b="1" dirty="0">
                <a:solidFill>
                  <a:srgbClr val="0099FF"/>
                </a:solidFill>
                <a:latin typeface="Fira Sans Bold"/>
              </a:rPr>
              <a:t>10.06.01</a:t>
            </a:r>
            <a:r>
              <a:rPr lang="ru-RU" dirty="0">
                <a:latin typeface="Fira Sans Bold"/>
              </a:rPr>
              <a:t> Информационная безопасность</a:t>
            </a:r>
          </a:p>
          <a:p>
            <a:r>
              <a:rPr lang="ru-RU" b="1" dirty="0" smtClean="0">
                <a:solidFill>
                  <a:srgbClr val="0099FF"/>
                </a:solidFill>
                <a:latin typeface="Fira Sans Bold"/>
              </a:rPr>
              <a:t>37.06.01</a:t>
            </a:r>
            <a:r>
              <a:rPr lang="ru-RU" dirty="0" smtClean="0">
                <a:latin typeface="Fira Sans Bold"/>
              </a:rPr>
              <a:t> </a:t>
            </a:r>
            <a:r>
              <a:rPr lang="ru-RU" dirty="0">
                <a:latin typeface="Fira Sans Bold"/>
              </a:rPr>
              <a:t>Психологические науки</a:t>
            </a:r>
          </a:p>
          <a:p>
            <a:r>
              <a:rPr lang="ru-RU" b="1" dirty="0" smtClean="0">
                <a:solidFill>
                  <a:srgbClr val="0099FF"/>
                </a:solidFill>
                <a:latin typeface="Fira Sans Bold"/>
              </a:rPr>
              <a:t>38.06.01</a:t>
            </a:r>
            <a:r>
              <a:rPr lang="ru-RU" dirty="0" smtClean="0">
                <a:latin typeface="Fira Sans Bold"/>
              </a:rPr>
              <a:t> </a:t>
            </a:r>
            <a:r>
              <a:rPr lang="ru-RU" dirty="0">
                <a:latin typeface="Fira Sans Bold"/>
              </a:rPr>
              <a:t>Экономика</a:t>
            </a:r>
          </a:p>
          <a:p>
            <a:r>
              <a:rPr lang="ru-RU" b="1" dirty="0" smtClean="0">
                <a:solidFill>
                  <a:srgbClr val="0099FF"/>
                </a:solidFill>
                <a:latin typeface="Fira Sans Bold"/>
              </a:rPr>
              <a:t>39.06.01</a:t>
            </a:r>
            <a:r>
              <a:rPr lang="ru-RU" dirty="0" smtClean="0">
                <a:latin typeface="Fira Sans Bold"/>
              </a:rPr>
              <a:t> </a:t>
            </a:r>
            <a:r>
              <a:rPr lang="ru-RU" dirty="0">
                <a:latin typeface="Fira Sans Bold"/>
              </a:rPr>
              <a:t>Социологические науки</a:t>
            </a:r>
          </a:p>
          <a:p>
            <a:r>
              <a:rPr lang="ru-RU" b="1" dirty="0" smtClean="0">
                <a:solidFill>
                  <a:srgbClr val="0099FF"/>
                </a:solidFill>
                <a:latin typeface="Fira Sans Bold"/>
              </a:rPr>
              <a:t>40.06.01</a:t>
            </a:r>
            <a:r>
              <a:rPr lang="ru-RU" dirty="0" smtClean="0">
                <a:latin typeface="Fira Sans Bold"/>
              </a:rPr>
              <a:t> </a:t>
            </a:r>
            <a:r>
              <a:rPr lang="ru-RU" dirty="0">
                <a:latin typeface="Fira Sans Bold"/>
              </a:rPr>
              <a:t>Юриспруденция</a:t>
            </a:r>
          </a:p>
          <a:p>
            <a:r>
              <a:rPr lang="ru-RU" b="1" dirty="0" smtClean="0">
                <a:solidFill>
                  <a:srgbClr val="0099FF"/>
                </a:solidFill>
                <a:latin typeface="Fira Sans Bold"/>
              </a:rPr>
              <a:t>44.06.01</a:t>
            </a:r>
            <a:r>
              <a:rPr lang="ru-RU" dirty="0" smtClean="0">
                <a:latin typeface="Fira Sans Bold"/>
              </a:rPr>
              <a:t> </a:t>
            </a:r>
            <a:r>
              <a:rPr lang="ru-RU" dirty="0">
                <a:latin typeface="Fira Sans Bold"/>
              </a:rPr>
              <a:t>Образование и педагогические науки</a:t>
            </a:r>
          </a:p>
          <a:p>
            <a:r>
              <a:rPr lang="ru-RU" b="1" dirty="0" smtClean="0">
                <a:solidFill>
                  <a:srgbClr val="0099FF"/>
                </a:solidFill>
                <a:latin typeface="Fira Sans Bold"/>
              </a:rPr>
              <a:t>45.06.01</a:t>
            </a:r>
            <a:r>
              <a:rPr lang="ru-RU" dirty="0" smtClean="0">
                <a:latin typeface="Fira Sans Bold"/>
              </a:rPr>
              <a:t> </a:t>
            </a:r>
            <a:r>
              <a:rPr lang="ru-RU" dirty="0">
                <a:latin typeface="Fira Sans Bold"/>
              </a:rPr>
              <a:t>Языкознание и литературоведение</a:t>
            </a:r>
          </a:p>
          <a:p>
            <a:r>
              <a:rPr lang="ru-RU" b="1" dirty="0" smtClean="0">
                <a:solidFill>
                  <a:srgbClr val="0099FF"/>
                </a:solidFill>
                <a:latin typeface="Fira Sans Bold"/>
              </a:rPr>
              <a:t>46.06.01</a:t>
            </a:r>
            <a:r>
              <a:rPr lang="ru-RU" dirty="0" smtClean="0">
                <a:latin typeface="Fira Sans Bold"/>
              </a:rPr>
              <a:t> </a:t>
            </a:r>
            <a:r>
              <a:rPr lang="ru-RU" dirty="0">
                <a:latin typeface="Fira Sans Bold"/>
              </a:rPr>
              <a:t>Исторические науки и археология</a:t>
            </a:r>
          </a:p>
          <a:p>
            <a:r>
              <a:rPr lang="ru-RU" b="1" dirty="0" smtClean="0">
                <a:solidFill>
                  <a:srgbClr val="0099FF"/>
                </a:solidFill>
                <a:latin typeface="Fira Sans Bold"/>
              </a:rPr>
              <a:t>47.06.01</a:t>
            </a:r>
            <a:r>
              <a:rPr lang="ru-RU" dirty="0" smtClean="0">
                <a:latin typeface="Fira Sans Bold"/>
              </a:rPr>
              <a:t> </a:t>
            </a:r>
            <a:r>
              <a:rPr lang="ru-RU" dirty="0">
                <a:latin typeface="Fira Sans Bold"/>
              </a:rPr>
              <a:t>Философия, этика, религиоведение</a:t>
            </a:r>
          </a:p>
          <a:p>
            <a:r>
              <a:rPr lang="ru-RU" b="1" dirty="0">
                <a:solidFill>
                  <a:srgbClr val="0099FF"/>
                </a:solidFill>
                <a:latin typeface="Fira Sans Bold"/>
              </a:rPr>
              <a:t>51.06.01</a:t>
            </a:r>
            <a:r>
              <a:rPr lang="ru-RU" dirty="0">
                <a:latin typeface="Fira Sans Bold"/>
              </a:rPr>
              <a:t> Культурология</a:t>
            </a:r>
          </a:p>
        </p:txBody>
      </p:sp>
    </p:spTree>
    <p:extLst>
      <p:ext uri="{BB962C8B-B14F-4D97-AF65-F5344CB8AC3E}">
        <p14:creationId xmlns:p14="http://schemas.microsoft.com/office/powerpoint/2010/main" val="28556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</TotalTime>
  <Words>677</Words>
  <Application>Microsoft Office PowerPoint</Application>
  <PresentationFormat>Произвольный</PresentationFormat>
  <Paragraphs>120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Fira Sans Bold</vt:lpstr>
      <vt:lpstr>Fira Sans ExtraLight</vt:lpstr>
      <vt:lpstr>Fira Sans Light</vt:lpstr>
      <vt:lpstr>Times New Roman</vt:lpstr>
      <vt:lpstr>Тема Office</vt:lpstr>
      <vt:lpstr>Заполнение Индивидуального плана работы аспиранта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Фаттахова Александра Николаевна</dc:creator>
  <cp:lastModifiedBy>Захарова Ксения Андреевна</cp:lastModifiedBy>
  <cp:revision>56</cp:revision>
  <cp:lastPrinted>2020-09-16T08:21:33Z</cp:lastPrinted>
  <dcterms:created xsi:type="dcterms:W3CDTF">2017-12-26T09:56:39Z</dcterms:created>
  <dcterms:modified xsi:type="dcterms:W3CDTF">2021-09-14T06:34:18Z</dcterms:modified>
</cp:coreProperties>
</file>