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77" r:id="rId4"/>
    <p:sldId id="275" r:id="rId5"/>
    <p:sldId id="257" r:id="rId6"/>
    <p:sldId id="276" r:id="rId7"/>
    <p:sldId id="264" r:id="rId8"/>
    <p:sldId id="265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63" r:id="rId17"/>
  </p:sldIdLst>
  <p:sldSz cx="10693400" cy="7561263"/>
  <p:notesSz cx="6735763" cy="9866313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CCFF"/>
    <a:srgbClr val="FD5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6" y="10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dodep@utmn.r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tmn.ru/pa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b@utmn.r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lib.utmn.ru/r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mn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tmn.ru/aspirantam/aspirantura/stipendii-i-stazhirovki/" TargetMode="External"/><Relationship Id="rId3" Type="http://schemas.openxmlformats.org/officeDocument/2006/relationships/hyperlink" Target="https://www.utmn.ru/aspirantam/aspirantura/uchebnyy-protsess/attestatsii/" TargetMode="External"/><Relationship Id="rId7" Type="http://schemas.openxmlformats.org/officeDocument/2006/relationships/hyperlink" Target="https://www.utmn.ru/aspirantam/aspirantura/sotsialnaya-podderzhk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tmn.ru/aspirantam/obyavleniya/" TargetMode="External"/><Relationship Id="rId5" Type="http://schemas.openxmlformats.org/officeDocument/2006/relationships/hyperlink" Target="https://www.utmn.ru/aspirantam/aspirantura/uchebnyy-protsess/kandidatskie-ekzameny/" TargetMode="External"/><Relationship Id="rId4" Type="http://schemas.openxmlformats.org/officeDocument/2006/relationships/hyperlink" Target="https://vk.com/aspirantura_utmn" TargetMode="External"/><Relationship Id="rId9" Type="http://schemas.openxmlformats.org/officeDocument/2006/relationships/hyperlink" Target="https://www.utmn.ru/aspirantam/aspirantura/uchebnyy-protsess/poleznye-ssylki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spirant@utmn.r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mn.ru/aspirantam/aspirantura/uchebnyy-protsess/attestatsi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mn.ru/upload/medialibrary/15f/Vkladka-Moe-Raspisanie-Modeu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ss.utmn.ru/" TargetMode="External"/><Relationship Id="rId4" Type="http://schemas.openxmlformats.org/officeDocument/2006/relationships/hyperlink" Target="https://vmeste.utmn.ru/log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12222@utmn.r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tipendia@utmn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969644" y="3430112"/>
            <a:ext cx="9089390" cy="1392921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latin typeface="Fira Sans ExtraLight" panose="020B0403050000020004" pitchFamily="34" charset="0"/>
              </a:rPr>
              <a:t>Организация учебного процесса в аспирантуре</a:t>
            </a:r>
            <a:endParaRPr lang="ru-RU" sz="6000" dirty="0">
              <a:latin typeface="Fira Sans ExtraLight" panose="020B04030500000200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495" y="5703493"/>
            <a:ext cx="8020050" cy="445847"/>
          </a:xfrm>
        </p:spPr>
        <p:txBody>
          <a:bodyPr>
            <a:normAutofit/>
          </a:bodyPr>
          <a:lstStyle/>
          <a:p>
            <a:r>
              <a:rPr lang="ru-RU" sz="1900" dirty="0" smtClean="0">
                <a:latin typeface="Fira Sans Book"/>
              </a:rPr>
              <a:t>2022</a:t>
            </a:r>
            <a:endParaRPr lang="ru-RU" sz="1900" dirty="0">
              <a:latin typeface="Fira Sans Book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15" y="700814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02" y="469803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946151" y="1601050"/>
            <a:ext cx="9338707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Аспирантам, обучающимся по договору об оказании платных образовательных услуг, необходимо оплатить обучение в следующие сроки</a:t>
            </a:r>
            <a:r>
              <a:rPr lang="ru-RU" alt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alt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По вопросам (оплаты, квитанции, поступления денежных средств) необходимо обращаться в </a:t>
            </a:r>
            <a:r>
              <a:rPr lang="ru-RU" altLang="ru-RU" sz="1800" b="1" dirty="0" smtClean="0">
                <a:solidFill>
                  <a:srgbClr val="0070C0"/>
                </a:solidFill>
                <a:latin typeface="Fira Sans Book"/>
              </a:rPr>
              <a:t>Отдел платных образовательных услуг</a:t>
            </a:r>
            <a:r>
              <a:rPr lang="ru-RU" altLang="ru-RU" sz="1800" dirty="0" smtClean="0">
                <a:latin typeface="Fira Sans Book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Контактные данные:</a:t>
            </a:r>
          </a:p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Адрес: ул. Ленина, д.16, </a:t>
            </a:r>
            <a:r>
              <a:rPr lang="ru-RU" altLang="ru-RU" sz="1800" dirty="0" err="1" smtClean="0">
                <a:latin typeface="Fira Sans Book"/>
              </a:rPr>
              <a:t>каб</a:t>
            </a:r>
            <a:r>
              <a:rPr lang="ru-RU" altLang="ru-RU" sz="1800" dirty="0" smtClean="0">
                <a:latin typeface="Fira Sans Book"/>
              </a:rPr>
              <a:t>. 105. Часы работы: пн.-чт. 9:00 – 17:00, пт. 9:00 – 16:45.</a:t>
            </a:r>
          </a:p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Телефон: (3452) 59-77-59, 8 800 700 65 53.</a:t>
            </a:r>
          </a:p>
          <a:p>
            <a:pPr algn="just">
              <a:spcBef>
                <a:spcPct val="0"/>
              </a:spcBef>
            </a:pPr>
            <a:r>
              <a:rPr lang="en-US" altLang="ru-RU" sz="1800" dirty="0" smtClean="0">
                <a:latin typeface="Fira Sans Book"/>
              </a:rPr>
              <a:t>E-mail</a:t>
            </a:r>
            <a:r>
              <a:rPr lang="ru-RU" altLang="ru-RU" sz="1800" dirty="0" smtClean="0">
                <a:latin typeface="Fira Sans Book"/>
              </a:rPr>
              <a:t>: </a:t>
            </a:r>
            <a:r>
              <a:rPr lang="en-US" altLang="ru-RU" sz="1800" dirty="0" smtClean="0">
                <a:latin typeface="Fira Sans Book"/>
                <a:hlinkClick r:id="rId3"/>
              </a:rPr>
              <a:t>udodep@utmn.ru</a:t>
            </a:r>
            <a:r>
              <a:rPr lang="ru-RU" altLang="ru-RU" sz="1800" dirty="0" smtClean="0">
                <a:latin typeface="Fira Sans Book"/>
              </a:rPr>
              <a:t> </a:t>
            </a:r>
          </a:p>
          <a:p>
            <a:pPr algn="just">
              <a:spcBef>
                <a:spcPct val="0"/>
              </a:spcBef>
            </a:pPr>
            <a:endParaRPr lang="ru-RU" altLang="ru-RU" sz="18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Ссылка на платежный сервис - </a:t>
            </a:r>
            <a:r>
              <a:rPr lang="en-US" altLang="ru-RU" sz="1800" dirty="0">
                <a:latin typeface="Fira Sans Book"/>
                <a:hlinkClick r:id="rId4"/>
              </a:rPr>
              <a:t>https://www.utmn.ru/pay</a:t>
            </a:r>
            <a:r>
              <a:rPr lang="en-US" altLang="ru-RU" sz="1800" dirty="0" smtClean="0">
                <a:latin typeface="Fira Sans Book"/>
                <a:hlinkClick r:id="rId4"/>
              </a:rPr>
              <a:t>/</a:t>
            </a:r>
            <a:endParaRPr lang="ru-RU" altLang="ru-RU" sz="18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2129" y="136046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информация: оплата обучения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62952"/>
              </p:ext>
            </p:extLst>
          </p:nvPr>
        </p:nvGraphicFramePr>
        <p:xfrm>
          <a:off x="1027782" y="2422415"/>
          <a:ext cx="9175444" cy="197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42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1 курс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2 курс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3 курс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4 курс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2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 семестр</a:t>
                      </a:r>
                      <a:r>
                        <a:rPr lang="ru-RU" baseline="0" dirty="0" smtClean="0"/>
                        <a:t> - оплачено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01.09.2023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5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01.09.2024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7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01.09.2025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2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01.03.2023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01.03.2024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6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01.03.2025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8 семестр –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01.03.2026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99" y="46371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01691" y="1812458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767041" y="1947571"/>
            <a:ext cx="9338707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Вход в библиотеку осуществляется строго по магнитным пропускам, как и в других корпусах </a:t>
            </a:r>
            <a:r>
              <a:rPr lang="ru-RU" altLang="ru-RU" sz="2000" dirty="0" err="1" smtClean="0">
                <a:latin typeface="Fira Sans Book"/>
              </a:rPr>
              <a:t>ТюмГУ</a:t>
            </a:r>
            <a:r>
              <a:rPr lang="ru-RU" altLang="ru-RU" sz="2000" dirty="0" smtClean="0">
                <a:latin typeface="Fira Sans Book"/>
              </a:rPr>
              <a:t>. Читательский билет не оформляется. Для того, чтобы взять книги или воспользоваться электронными ресурсами библиотеки вам понадобится только магнитный пропуск. </a:t>
            </a:r>
          </a:p>
          <a:p>
            <a:pPr algn="just">
              <a:spcBef>
                <a:spcPct val="0"/>
              </a:spcBef>
            </a:pP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Контактные данные: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Адрес: ул. </a:t>
            </a:r>
            <a:r>
              <a:rPr lang="ru-RU" altLang="ru-RU" sz="2000" dirty="0" err="1" smtClean="0">
                <a:latin typeface="Fira Sans Book"/>
              </a:rPr>
              <a:t>Семакова</a:t>
            </a:r>
            <a:r>
              <a:rPr lang="ru-RU" altLang="ru-RU" sz="2000" dirty="0" smtClean="0">
                <a:latin typeface="Fira Sans Book"/>
              </a:rPr>
              <a:t>, д. 18, 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читальный зал (2 этаж).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Телефон: (3452) 45-63-09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Часы работы: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>
                <a:latin typeface="Fira Sans Book"/>
              </a:rPr>
              <a:t>пн.-чт. 09.00-18.00; 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>
                <a:latin typeface="Fira Sans Book"/>
              </a:rPr>
              <a:t>пт. </a:t>
            </a:r>
            <a:r>
              <a:rPr lang="ru-RU" altLang="ru-RU" sz="2000" dirty="0" smtClean="0">
                <a:latin typeface="Fira Sans Book"/>
              </a:rPr>
              <a:t>09.00-16.45.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latin typeface="Fira Sans Book"/>
              </a:rPr>
              <a:t>E-mail: </a:t>
            </a:r>
            <a:r>
              <a:rPr lang="en-US" sz="2000" dirty="0">
                <a:latin typeface="Fira Sans Book"/>
                <a:hlinkClick r:id="rId3"/>
              </a:rPr>
              <a:t>lib@utmn.ru</a:t>
            </a:r>
            <a:endParaRPr lang="ru-RU" altLang="ru-RU" sz="20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sz="2000" dirty="0">
                <a:latin typeface="Fira Sans Book"/>
              </a:rPr>
              <a:t>Сайт: </a:t>
            </a:r>
            <a:r>
              <a:rPr lang="en-US" sz="2000" dirty="0">
                <a:latin typeface="Fira Sans Book"/>
                <a:hlinkClick r:id="rId4"/>
              </a:rPr>
              <a:t>https://</a:t>
            </a:r>
            <a:r>
              <a:rPr lang="en-US" sz="2000" dirty="0" smtClean="0">
                <a:latin typeface="Fira Sans Book"/>
                <a:hlinkClick r:id="rId4"/>
              </a:rPr>
              <a:t>lib.utmn.ru/ru</a:t>
            </a:r>
            <a:r>
              <a:rPr lang="ru-RU" sz="2000" dirty="0" smtClean="0">
                <a:latin typeface="Fira Sans Book"/>
              </a:rPr>
              <a:t>.</a:t>
            </a: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280273" y="417661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информация: библиотека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856" y="3542538"/>
            <a:ext cx="5125310" cy="34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47" y="505080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43093" y="1548508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719907" y="1730755"/>
            <a:ext cx="9338707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По вопросам военного учета необходимо обращаться в отдел мобилизационной подготовки</a:t>
            </a:r>
          </a:p>
          <a:p>
            <a:pPr algn="just">
              <a:spcBef>
                <a:spcPct val="0"/>
              </a:spcBef>
            </a:pP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Отдел мобилизационной подготовки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>
                <a:latin typeface="Fira Sans Book"/>
              </a:rPr>
              <a:t>Специалисты:</a:t>
            </a: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>
                <a:latin typeface="Fira Sans Book"/>
              </a:rPr>
              <a:t>Стремоухова Анна Александровна</a:t>
            </a: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>
                <a:latin typeface="Fira Sans Book"/>
              </a:rPr>
              <a:t>Пономарева Лидия Владимировна</a:t>
            </a:r>
          </a:p>
          <a:p>
            <a:pPr algn="just">
              <a:spcBef>
                <a:spcPct val="0"/>
              </a:spcBef>
            </a:pP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Контактные данные: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Адрес: ул. </a:t>
            </a:r>
            <a:r>
              <a:rPr lang="ru-RU" altLang="ru-RU" sz="2000" dirty="0" err="1" smtClean="0">
                <a:latin typeface="Fira Sans Book"/>
              </a:rPr>
              <a:t>Перекопская</a:t>
            </a:r>
            <a:r>
              <a:rPr lang="ru-RU" altLang="ru-RU" sz="2000" dirty="0" smtClean="0">
                <a:latin typeface="Fira Sans Book"/>
              </a:rPr>
              <a:t>, д. 15а, </a:t>
            </a:r>
            <a:r>
              <a:rPr lang="ru-RU" altLang="ru-RU" sz="2000" dirty="0" err="1" smtClean="0">
                <a:latin typeface="Fira Sans Book"/>
              </a:rPr>
              <a:t>каб</a:t>
            </a:r>
            <a:r>
              <a:rPr lang="ru-RU" altLang="ru-RU" sz="2000" dirty="0" smtClean="0">
                <a:latin typeface="Fira Sans Book"/>
              </a:rPr>
              <a:t>. 408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Телефон: (3452) 59-75-82.</a:t>
            </a:r>
          </a:p>
          <a:p>
            <a:pPr algn="just">
              <a:spcBef>
                <a:spcPct val="0"/>
              </a:spcBef>
            </a:pP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Часы приема: </a:t>
            </a: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с 10:00 до 12</a:t>
            </a:r>
            <a:r>
              <a:rPr lang="ru-RU" altLang="ru-RU" sz="2000" dirty="0" smtClean="0">
                <a:latin typeface="Fira Sans Book"/>
                <a:sym typeface="Wingdings" panose="05000000000000000000" pitchFamily="2" charset="2"/>
              </a:rPr>
              <a:t>:00, с 14:00 до 16:00. </a:t>
            </a: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  <a:sym typeface="Wingdings" panose="05000000000000000000" pitchFamily="2" charset="2"/>
            </a:endParaRPr>
          </a:p>
          <a:p>
            <a:pPr algn="just">
              <a:spcBef>
                <a:spcPct val="0"/>
              </a:spcBef>
            </a:pPr>
            <a:endParaRPr lang="ru-RU" altLang="ru-RU" sz="1800" dirty="0">
              <a:latin typeface="Fira Sans Book"/>
              <a:sym typeface="Wingdings" panose="05000000000000000000" pitchFamily="2" charset="2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b="1" dirty="0" smtClean="0">
                <a:solidFill>
                  <a:srgbClr val="0099FF"/>
                </a:solidFill>
                <a:latin typeface="Fira Sans Book"/>
                <a:sym typeface="Wingdings" panose="05000000000000000000" pitchFamily="2" charset="2"/>
              </a:rPr>
              <a:t>До 30 сентября </a:t>
            </a:r>
            <a:r>
              <a:rPr lang="ru-RU" altLang="ru-RU" sz="2000" dirty="0" smtClean="0">
                <a:latin typeface="Fira Sans Book"/>
                <a:sym typeface="Wingdings" panose="05000000000000000000" pitchFamily="2" charset="2"/>
              </a:rPr>
              <a:t>всем аспирантам мужского пола, гражданам РФ, необходимо явиться в отдел </a:t>
            </a:r>
            <a:r>
              <a:rPr lang="ru-RU" altLang="ru-RU" sz="2000" dirty="0">
                <a:latin typeface="Fira Sans Book"/>
              </a:rPr>
              <a:t>мобилизационной </a:t>
            </a:r>
            <a:r>
              <a:rPr lang="ru-RU" altLang="ru-RU" sz="2000" dirty="0" smtClean="0">
                <a:latin typeface="Fira Sans Book"/>
              </a:rPr>
              <a:t>подготовки.</a:t>
            </a:r>
            <a:r>
              <a:rPr lang="ru-RU" altLang="ru-RU" sz="2000" dirty="0" smtClean="0">
                <a:latin typeface="Fira Sans Book"/>
                <a:sym typeface="Wingdings" panose="05000000000000000000" pitchFamily="2" charset="2"/>
              </a:rPr>
              <a:t> При себе иметь паспорт и приписное удостоверение / военный билет.</a:t>
            </a: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1691" y="137019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информация: военный учет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97" y="2448007"/>
            <a:ext cx="4321517" cy="28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40" y="462908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43093" y="1548508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401691" y="1851063"/>
            <a:ext cx="9669216" cy="588475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Всю необходимую информацию вы можете посмотреть на официальном сайте </a:t>
            </a:r>
            <a:r>
              <a:rPr lang="ru-RU" altLang="ru-RU" sz="1800" dirty="0" err="1" smtClean="0">
                <a:latin typeface="Fira Sans Book"/>
              </a:rPr>
              <a:t>ТюмГУ</a:t>
            </a:r>
            <a:r>
              <a:rPr lang="ru-RU" altLang="ru-RU" sz="1800" dirty="0" smtClean="0">
                <a:latin typeface="Fira Sans Book"/>
              </a:rPr>
              <a:t> - </a:t>
            </a:r>
            <a:r>
              <a:rPr lang="en-US" altLang="ru-RU" sz="1800" dirty="0">
                <a:latin typeface="Fira Sans Book"/>
                <a:hlinkClick r:id="rId3"/>
              </a:rPr>
              <a:t>https://www.utmn.ru</a:t>
            </a:r>
            <a:r>
              <a:rPr lang="en-US" altLang="ru-RU" sz="1800" dirty="0" smtClean="0">
                <a:latin typeface="Fira Sans Book"/>
                <a:hlinkClick r:id="rId3"/>
              </a:rPr>
              <a:t>/</a:t>
            </a:r>
            <a:r>
              <a:rPr lang="ru-RU" altLang="ru-RU" sz="1800" dirty="0" smtClean="0">
                <a:latin typeface="Fira Sans Book"/>
              </a:rPr>
              <a:t> </a:t>
            </a: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1691" y="137019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информация: сайт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1" y="2719983"/>
            <a:ext cx="10067293" cy="3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86" y="465009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6338" y="1850167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503459" y="2059909"/>
            <a:ext cx="9338707" cy="462393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1800" dirty="0" smtClean="0">
                <a:latin typeface="Fira Sans Book"/>
              </a:rPr>
              <a:t>Информационные разделы на сайте университета для аспирантов:</a:t>
            </a:r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400" dirty="0" smtClean="0">
                <a:latin typeface="Fira Sans Book"/>
                <a:hlinkClick r:id="rId3"/>
              </a:rPr>
              <a:t>Аттестации</a:t>
            </a:r>
            <a:endParaRPr lang="ru-RU" altLang="ru-RU" sz="2400" dirty="0" smtClean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400" dirty="0">
                <a:latin typeface="Fira Sans Book"/>
                <a:hlinkClick r:id="rId4"/>
              </a:rPr>
              <a:t>Группа по Аспирантуре в социальной сети «В контакте»</a:t>
            </a:r>
            <a:endParaRPr lang="ru-RU" altLang="ru-RU" sz="2400" dirty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400" dirty="0" smtClean="0">
                <a:latin typeface="Fira Sans Book"/>
                <a:hlinkClick r:id="rId5"/>
              </a:rPr>
              <a:t>Кандидатские </a:t>
            </a:r>
            <a:r>
              <a:rPr lang="ru-RU" altLang="ru-RU" sz="2400" dirty="0">
                <a:latin typeface="Fira Sans Book"/>
                <a:hlinkClick r:id="rId5"/>
              </a:rPr>
              <a:t>экзамены</a:t>
            </a:r>
            <a:endParaRPr lang="ru-RU" altLang="ru-RU" sz="2400" dirty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400" dirty="0" smtClean="0">
                <a:latin typeface="Fira Sans Book"/>
                <a:hlinkClick r:id="rId6"/>
              </a:rPr>
              <a:t>Объявления</a:t>
            </a:r>
            <a:endParaRPr lang="ru-RU" altLang="ru-RU" sz="2400" dirty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400" dirty="0">
                <a:latin typeface="Fira Sans Book"/>
                <a:hlinkClick r:id="rId7"/>
              </a:rPr>
              <a:t>Социальная поддержка</a:t>
            </a:r>
            <a:endParaRPr lang="ru-RU" altLang="ru-RU" sz="2400" dirty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400" dirty="0" smtClean="0">
                <a:latin typeface="Fira Sans Book"/>
                <a:hlinkClick r:id="rId8"/>
              </a:rPr>
              <a:t>Стипендии и стажировки </a:t>
            </a:r>
            <a:endParaRPr lang="en-US" altLang="ru-RU" sz="2400" dirty="0" smtClean="0">
              <a:latin typeface="Fira Sans Book"/>
            </a:endParaRP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400" dirty="0" smtClean="0"/>
              <a:t>Образование </a:t>
            </a:r>
            <a:r>
              <a:rPr lang="ru-RU" sz="2400" dirty="0"/>
              <a:t>– Аспирантам – Аспирантура – Учебный </a:t>
            </a:r>
            <a:r>
              <a:rPr lang="ru-RU" sz="2400" dirty="0" smtClean="0"/>
              <a:t>процесс - </a:t>
            </a:r>
            <a:r>
              <a:rPr lang="ru-RU" sz="2400" dirty="0" smtClean="0">
                <a:hlinkClick r:id="rId9"/>
              </a:rPr>
              <a:t>Полезные ссылки и документы</a:t>
            </a:r>
            <a:r>
              <a:rPr lang="ru-RU" sz="2400" dirty="0" smtClean="0"/>
              <a:t> (Презентация «</a:t>
            </a:r>
            <a:r>
              <a:rPr lang="ru-RU" sz="2400" dirty="0" smtClean="0">
                <a:latin typeface="Fira Sans ExtraLight" panose="020B0403050000020004" pitchFamily="34" charset="0"/>
              </a:rPr>
              <a:t>Организация </a:t>
            </a:r>
            <a:r>
              <a:rPr lang="ru-RU" sz="2400" dirty="0">
                <a:latin typeface="Fira Sans ExtraLight" panose="020B0403050000020004" pitchFamily="34" charset="0"/>
              </a:rPr>
              <a:t>учебного процесса в </a:t>
            </a:r>
            <a:r>
              <a:rPr lang="ru-RU" sz="2400" dirty="0" smtClean="0">
                <a:latin typeface="Fira Sans ExtraLight" panose="020B0403050000020004" pitchFamily="34" charset="0"/>
              </a:rPr>
              <a:t>аспирантуре»</a:t>
            </a:r>
            <a:r>
              <a:rPr lang="ru-RU" sz="2400" dirty="0" smtClean="0"/>
              <a:t>).</a:t>
            </a: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400" dirty="0"/>
          </a:p>
          <a:p>
            <a:pPr algn="just">
              <a:spcBef>
                <a:spcPct val="0"/>
              </a:spcBef>
            </a:pPr>
            <a:endParaRPr lang="ru-RU" sz="2400" dirty="0"/>
          </a:p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48600" y="414097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информация: полезные ссылки</a:t>
            </a:r>
          </a:p>
        </p:txBody>
      </p:sp>
    </p:spTree>
    <p:extLst>
      <p:ext uri="{BB962C8B-B14F-4D97-AF65-F5344CB8AC3E}">
        <p14:creationId xmlns:p14="http://schemas.microsoft.com/office/powerpoint/2010/main" val="14974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18" y="414097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6338" y="1850167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503459" y="2059909"/>
            <a:ext cx="9338707" cy="462393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endParaRPr lang="ru-RU" altLang="ru-RU" sz="1800" dirty="0" smtClean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48600" y="414097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>
                <a:ln w="12700"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Отдел аспирантуры </a:t>
            </a:r>
            <a:br>
              <a:rPr lang="ru-RU" sz="4400" b="1" dirty="0">
                <a:ln w="12700"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>
                <a:ln w="12700"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 докторантуры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6337" y="1956263"/>
            <a:ext cx="98385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Сотрудники отдела:</a:t>
            </a:r>
          </a:p>
          <a:p>
            <a:pPr algn="just"/>
            <a:r>
              <a:rPr lang="ru-RU" b="1" dirty="0" smtClean="0">
                <a:solidFill>
                  <a:srgbClr val="0070C0"/>
                </a:solidFill>
              </a:rPr>
              <a:t>Сорокина </a:t>
            </a:r>
            <a:r>
              <a:rPr lang="ru-RU" b="1" dirty="0">
                <a:solidFill>
                  <a:srgbClr val="0070C0"/>
                </a:solidFill>
              </a:rPr>
              <a:t>Марина </a:t>
            </a:r>
            <a:r>
              <a:rPr lang="ru-RU" b="1" dirty="0" err="1">
                <a:solidFill>
                  <a:srgbClr val="0070C0"/>
                </a:solidFill>
              </a:rPr>
              <a:t>Рашитовна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начальник отдела;</a:t>
            </a:r>
          </a:p>
          <a:p>
            <a:pPr algn="just"/>
            <a:r>
              <a:rPr lang="ru-RU" b="1" dirty="0">
                <a:solidFill>
                  <a:srgbClr val="0070C0"/>
                </a:solidFill>
              </a:rPr>
              <a:t>Захарова Ксения Андреевна </a:t>
            </a:r>
            <a:r>
              <a:rPr lang="ru-RU" dirty="0"/>
              <a:t>– </a:t>
            </a:r>
            <a:r>
              <a:rPr lang="ru-RU" dirty="0" smtClean="0"/>
              <a:t>главный менеджер;</a:t>
            </a:r>
            <a:endParaRPr lang="ru-RU" dirty="0"/>
          </a:p>
          <a:p>
            <a:pPr algn="just"/>
            <a:r>
              <a:rPr lang="ru-RU" b="1" dirty="0">
                <a:solidFill>
                  <a:srgbClr val="0070C0"/>
                </a:solidFill>
              </a:rPr>
              <a:t>Печёрина Елена Сергеевна </a:t>
            </a:r>
            <a:r>
              <a:rPr lang="ru-RU" dirty="0"/>
              <a:t>– эксперт </a:t>
            </a:r>
            <a:r>
              <a:rPr lang="ru-RU" dirty="0" smtClean="0"/>
              <a:t>1-й категории;</a:t>
            </a:r>
            <a:endParaRPr lang="ru-RU" dirty="0"/>
          </a:p>
          <a:p>
            <a:pPr algn="just"/>
            <a:r>
              <a:rPr lang="ru-RU" b="1" dirty="0">
                <a:solidFill>
                  <a:srgbClr val="0070C0"/>
                </a:solidFill>
              </a:rPr>
              <a:t>Белозерова Анна Алексеевна </a:t>
            </a:r>
            <a:r>
              <a:rPr lang="ru-RU" dirty="0"/>
              <a:t>– ведущий эксперт </a:t>
            </a:r>
            <a:r>
              <a:rPr lang="ru-RU" dirty="0" smtClean="0"/>
              <a:t>(</a:t>
            </a:r>
            <a:r>
              <a:rPr lang="ru-RU" dirty="0"/>
              <a:t>по вопросам диссертационных советов</a:t>
            </a:r>
            <a:r>
              <a:rPr lang="ru-RU" dirty="0" smtClean="0"/>
              <a:t>)</a:t>
            </a:r>
          </a:p>
          <a:p>
            <a:pPr algn="just"/>
            <a:r>
              <a:rPr lang="ru-RU" b="1" dirty="0">
                <a:solidFill>
                  <a:srgbClr val="0070C0"/>
                </a:solidFill>
              </a:rPr>
              <a:t>Степанова Галина Сергеевна </a:t>
            </a:r>
            <a:r>
              <a:rPr lang="ru-RU" dirty="0" smtClean="0"/>
              <a:t>– эксперт (по вопросам прикрепления)</a:t>
            </a:r>
          </a:p>
          <a:p>
            <a:pPr algn="just"/>
            <a:endParaRPr lang="ru-RU" dirty="0"/>
          </a:p>
          <a:p>
            <a:pPr algn="ctr"/>
            <a:r>
              <a:rPr lang="ru-RU" dirty="0" smtClean="0"/>
              <a:t>Контактные данные:</a:t>
            </a:r>
          </a:p>
          <a:p>
            <a:pPr algn="ctr"/>
            <a:r>
              <a:rPr lang="ru-RU" dirty="0" smtClean="0"/>
              <a:t>Адрес: ул. Володарского, д.6.</a:t>
            </a:r>
          </a:p>
          <a:p>
            <a:pPr algn="ctr"/>
            <a:r>
              <a:rPr lang="ru-RU" dirty="0" smtClean="0"/>
              <a:t>Телефон: (3452) 59-74-31</a:t>
            </a:r>
          </a:p>
          <a:p>
            <a:pPr algn="ctr"/>
            <a:r>
              <a:rPr lang="en-US" dirty="0" smtClean="0"/>
              <a:t>E-mail</a:t>
            </a:r>
            <a:r>
              <a:rPr lang="ru-RU" dirty="0" smtClean="0"/>
              <a:t>: </a:t>
            </a:r>
            <a:r>
              <a:rPr lang="en-US" dirty="0" smtClean="0">
                <a:hlinkClick r:id="rId3"/>
              </a:rPr>
              <a:t>aspirant@utmn.ru</a:t>
            </a:r>
            <a:endParaRPr lang="en-US" dirty="0" smtClean="0"/>
          </a:p>
          <a:p>
            <a:pPr algn="ctr"/>
            <a:r>
              <a:rPr lang="ru-RU" sz="2200" dirty="0" smtClean="0"/>
              <a:t>Часы работы:</a:t>
            </a:r>
          </a:p>
          <a:p>
            <a:pPr algn="ctr"/>
            <a:r>
              <a:rPr lang="ru-RU" sz="2200" dirty="0"/>
              <a:t>пн.-чт. </a:t>
            </a:r>
            <a:r>
              <a:rPr lang="ru-RU" sz="2200" b="1" dirty="0">
                <a:solidFill>
                  <a:srgbClr val="0070C0"/>
                </a:solidFill>
              </a:rPr>
              <a:t>09.00-18.00</a:t>
            </a:r>
          </a:p>
          <a:p>
            <a:pPr algn="ctr"/>
            <a:r>
              <a:rPr lang="ru-RU" sz="2200" dirty="0"/>
              <a:t>пт. </a:t>
            </a:r>
            <a:r>
              <a:rPr lang="ru-RU" sz="2200" b="1" dirty="0">
                <a:solidFill>
                  <a:srgbClr val="0070C0"/>
                </a:solidFill>
              </a:rPr>
              <a:t>09.00-16.45</a:t>
            </a:r>
          </a:p>
          <a:p>
            <a:pPr algn="ctr"/>
            <a:r>
              <a:rPr lang="ru-RU" sz="2200" dirty="0"/>
              <a:t>обед: </a:t>
            </a:r>
            <a:r>
              <a:rPr lang="ru-RU" sz="2200" b="1" dirty="0" smtClean="0">
                <a:solidFill>
                  <a:srgbClr val="0070C0"/>
                </a:solidFill>
              </a:rPr>
              <a:t>12.30-13.15</a:t>
            </a:r>
            <a:endParaRPr lang="ru-RU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  <a:endParaRPr lang="ru-RU" sz="5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54" y="920974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420624" y="1728216"/>
            <a:ext cx="9944945" cy="528490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ru-RU" altLang="ru-RU" sz="2000" dirty="0" smtClean="0">
                <a:latin typeface="Fira Sans Book"/>
              </a:rPr>
              <a:t>Получить логин и восстановить пароль к учетной записи.</a:t>
            </a:r>
          </a:p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ru-RU" altLang="ru-RU" sz="2000" dirty="0" smtClean="0">
                <a:latin typeface="Fira Sans Book"/>
              </a:rPr>
              <a:t>Получить пакет документов (карта-пропуск, справка об обучении). </a:t>
            </a:r>
          </a:p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ru-RU" altLang="ru-RU" sz="2000" dirty="0" smtClean="0">
                <a:latin typeface="Fira Sans Book"/>
              </a:rPr>
              <a:t>Ознакомиться с информационными системами: порталом «Вместе» </a:t>
            </a:r>
            <a:br>
              <a:rPr lang="ru-RU" altLang="ru-RU" sz="2000" dirty="0" smtClean="0">
                <a:latin typeface="Fira Sans Book"/>
              </a:rPr>
            </a:br>
            <a:r>
              <a:rPr lang="ru-RU" altLang="ru-RU" sz="2000" dirty="0" smtClean="0">
                <a:latin typeface="Fira Sans Book"/>
              </a:rPr>
              <a:t>и «</a:t>
            </a:r>
            <a:r>
              <a:rPr lang="en-US" altLang="ru-RU" sz="2000" dirty="0" smtClean="0">
                <a:latin typeface="Fira Sans Book"/>
              </a:rPr>
              <a:t>Modeus</a:t>
            </a:r>
            <a:r>
              <a:rPr lang="ru-RU" altLang="ru-RU" sz="2000" dirty="0" smtClean="0">
                <a:latin typeface="Fira Sans Book"/>
              </a:rPr>
              <a:t>».</a:t>
            </a:r>
          </a:p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ru-RU" altLang="ru-RU" sz="2000" dirty="0" smtClean="0">
                <a:latin typeface="Fira Sans Book"/>
              </a:rPr>
              <a:t>В </a:t>
            </a:r>
            <a:r>
              <a:rPr lang="ru-RU" altLang="ru-RU" sz="2000" b="1" dirty="0" smtClean="0">
                <a:solidFill>
                  <a:srgbClr val="0099FF"/>
                </a:solidFill>
                <a:latin typeface="Fira Sans Book"/>
              </a:rPr>
              <a:t>октябре</a:t>
            </a:r>
            <a:r>
              <a:rPr lang="ru-RU" altLang="ru-RU" sz="2000" dirty="0" smtClean="0">
                <a:latin typeface="Fira Sans Book"/>
              </a:rPr>
              <a:t> просмотреть свое расписание в системе «</a:t>
            </a:r>
            <a:r>
              <a:rPr lang="en-US" altLang="ru-RU" sz="2000" dirty="0" err="1" smtClean="0">
                <a:latin typeface="Fira Sans Book"/>
              </a:rPr>
              <a:t>Modeus</a:t>
            </a:r>
            <a:r>
              <a:rPr lang="ru-RU" altLang="ru-RU" sz="2000" dirty="0" smtClean="0">
                <a:latin typeface="Fira Sans Book"/>
              </a:rPr>
              <a:t>».</a:t>
            </a:r>
          </a:p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ru-RU" altLang="ru-RU" sz="2000" dirty="0">
                <a:latin typeface="Fira Sans Book"/>
              </a:rPr>
              <a:t>До </a:t>
            </a:r>
            <a:r>
              <a:rPr lang="ru-RU" altLang="ru-RU" sz="2000" b="1" dirty="0">
                <a:solidFill>
                  <a:srgbClr val="0099FF"/>
                </a:solidFill>
                <a:latin typeface="Fira Sans Book"/>
              </a:rPr>
              <a:t>30 сентября </a:t>
            </a:r>
            <a:r>
              <a:rPr lang="ru-RU" altLang="ru-RU" sz="2000" dirty="0">
                <a:latin typeface="Fira Sans Book"/>
              </a:rPr>
              <a:t>необходимо:</a:t>
            </a:r>
          </a:p>
          <a:p>
            <a:pPr marL="978728" lvl="1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Fira Sans Book"/>
              </a:rPr>
              <a:t>утвердить тему диссертации;</a:t>
            </a:r>
          </a:p>
          <a:p>
            <a:pPr marL="978728" lvl="1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Fira Sans Book"/>
              </a:rPr>
              <a:t>назначить научного руководителя на заседании кафедры и Ученого совета института (</a:t>
            </a:r>
            <a:r>
              <a:rPr lang="ru-RU" altLang="ru-RU" sz="2000" b="1" dirty="0" smtClean="0">
                <a:latin typeface="Fira Sans Book"/>
              </a:rPr>
              <a:t>для этого необходимо обратиться на кафедру в институте</a:t>
            </a:r>
            <a:r>
              <a:rPr lang="ru-RU" altLang="ru-RU" sz="2000" dirty="0" smtClean="0">
                <a:latin typeface="Fira Sans Book"/>
              </a:rPr>
              <a:t>);</a:t>
            </a:r>
          </a:p>
          <a:p>
            <a:pPr marL="978728" lvl="1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Fira Sans Book"/>
              </a:rPr>
              <a:t>заполнить Индивидуальный план работы аспиранта (далее - ИП), пройти процедуру утверждения ИП, утвержденный ИП предоставить в отдел аспирантуры и докторантуры;</a:t>
            </a:r>
          </a:p>
          <a:p>
            <a:pPr marL="978728" lvl="1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>
                <a:latin typeface="Fira Sans Book"/>
              </a:rPr>
              <a:t>предоставить </a:t>
            </a:r>
            <a:r>
              <a:rPr lang="ru-RU" altLang="ru-RU" sz="2000" dirty="0" smtClean="0">
                <a:latin typeface="Fira Sans Book"/>
              </a:rPr>
              <a:t>в отдел аспирантуры и докторантуры 1 </a:t>
            </a:r>
            <a:r>
              <a:rPr lang="ru-RU" altLang="ru-RU" sz="2000" dirty="0">
                <a:latin typeface="Fira Sans Book"/>
              </a:rPr>
              <a:t>фото 3*4 </a:t>
            </a:r>
            <a:r>
              <a:rPr lang="ru-RU" sz="2000" dirty="0">
                <a:latin typeface="Fira Sans Book"/>
              </a:rPr>
              <a:t>(для тех аспирантов, кто не предоставил фото ранее); </a:t>
            </a:r>
          </a:p>
          <a:p>
            <a:pPr marL="978728" lvl="1" indent="-4572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000" dirty="0">
                <a:latin typeface="Fira Sans Book"/>
              </a:rPr>
              <a:t>реквизиты банковской </a:t>
            </a:r>
            <a:r>
              <a:rPr lang="ru-RU" sz="2000" dirty="0" smtClean="0">
                <a:latin typeface="Fira Sans Book"/>
              </a:rPr>
              <a:t>карты</a:t>
            </a:r>
            <a:r>
              <a:rPr lang="ru-RU" sz="2000" dirty="0">
                <a:latin typeface="Fira Sans Book"/>
              </a:rPr>
              <a:t> </a:t>
            </a:r>
            <a:r>
              <a:rPr lang="ru-RU" sz="2000" dirty="0" smtClean="0">
                <a:latin typeface="Fira Sans Book"/>
              </a:rPr>
              <a:t>(для </a:t>
            </a:r>
            <a:r>
              <a:rPr lang="ru-RU" sz="2000" dirty="0">
                <a:latin typeface="Fira Sans Book"/>
              </a:rPr>
              <a:t>аспирантов, поступивших </a:t>
            </a:r>
            <a:br>
              <a:rPr lang="ru-RU" sz="2000" dirty="0">
                <a:latin typeface="Fira Sans Book"/>
              </a:rPr>
            </a:br>
            <a:r>
              <a:rPr lang="ru-RU" sz="2000" dirty="0" smtClean="0">
                <a:latin typeface="Fira Sans Book"/>
              </a:rPr>
              <a:t>на </a:t>
            </a:r>
            <a:r>
              <a:rPr lang="ru-RU" sz="2000" dirty="0">
                <a:latin typeface="Fira Sans Book"/>
              </a:rPr>
              <a:t>бюджет и не предоставивших реквизиты ранее). </a:t>
            </a:r>
            <a:r>
              <a:rPr lang="ru-RU" sz="2000" dirty="0" smtClean="0">
                <a:latin typeface="Fira Sans Book"/>
              </a:rPr>
              <a:t>Полные реквизиты карты можно</a:t>
            </a:r>
            <a:r>
              <a:rPr lang="ru-RU" sz="2000" dirty="0">
                <a:latin typeface="Fira Sans Book"/>
              </a:rPr>
              <a:t> выслать на </a:t>
            </a:r>
            <a:r>
              <a:rPr lang="ru-RU" sz="2000" dirty="0" smtClean="0">
                <a:latin typeface="Fira Sans Book"/>
              </a:rPr>
              <a:t>почту </a:t>
            </a:r>
            <a:r>
              <a:rPr lang="en-US" sz="2000" dirty="0" smtClean="0">
                <a:latin typeface="Fira Sans Book"/>
              </a:rPr>
              <a:t>aspirant@utmn.ru.</a:t>
            </a:r>
            <a:endParaRPr lang="ru-RU" altLang="ru-RU" sz="2000" dirty="0">
              <a:latin typeface="Fira Sans ExtraLight" panose="020B0403050000020004" pitchFamily="34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79375" y="129200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Что необходимо сделать в ближайшее время?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-47870" y="129200"/>
            <a:ext cx="10514025" cy="537756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5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Заполнение индивидуального плана работы аспиранта</a:t>
            </a:r>
            <a:endParaRPr lang="ru-RU" sz="35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12" y="676101"/>
            <a:ext cx="4571634" cy="6844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79883" y="7104992"/>
            <a:ext cx="926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Стр.1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943721" y="7229365"/>
            <a:ext cx="926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Стр.2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42" y="1263991"/>
            <a:ext cx="1137667" cy="6863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9" y="666956"/>
            <a:ext cx="4706856" cy="68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01" y="140006"/>
            <a:ext cx="4788339" cy="72886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5" y="3677110"/>
            <a:ext cx="2590801" cy="156307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1026862" y="1883986"/>
            <a:ext cx="9338707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latin typeface="Fira Sans ExtraLight" panose="020B0403050000020004" pitchFamily="34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70231" y="138344"/>
            <a:ext cx="4639513" cy="382100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Заполнение индивидуального плана работы аспиранта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5157" y="7013117"/>
            <a:ext cx="9082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8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30" y="359376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703390" y="1902802"/>
            <a:ext cx="9338707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latin typeface="Fira Sans Book"/>
              </a:rPr>
              <a:t>Начало учебных занятий: </a:t>
            </a:r>
            <a:r>
              <a:rPr lang="ru-RU" sz="2000" b="1" dirty="0" smtClean="0">
                <a:solidFill>
                  <a:srgbClr val="0099FF"/>
                </a:solidFill>
                <a:latin typeface="Fira Sans Book"/>
              </a:rPr>
              <a:t>ноябрь текущего года.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ru-RU" altLang="ru-RU" sz="2000" dirty="0">
                <a:latin typeface="Fira Sans Book"/>
              </a:rPr>
              <a:t>Аттестация </a:t>
            </a:r>
            <a:r>
              <a:rPr lang="ru-RU" altLang="ru-RU" sz="2000" dirty="0" smtClean="0">
                <a:latin typeface="Fira Sans Book"/>
              </a:rPr>
              <a:t>аспирантов </a:t>
            </a:r>
            <a:r>
              <a:rPr lang="ru-RU" altLang="ru-RU" sz="2000" b="1" dirty="0">
                <a:solidFill>
                  <a:srgbClr val="0099FF"/>
                </a:solidFill>
                <a:latin typeface="Fira Sans Book"/>
              </a:rPr>
              <a:t>2 раза в год</a:t>
            </a:r>
            <a:r>
              <a:rPr lang="ru-RU" altLang="ru-RU" sz="2000" dirty="0">
                <a:latin typeface="Fira Sans Book"/>
              </a:rPr>
              <a:t>: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ru-RU" altLang="ru-RU" sz="2000" dirty="0" smtClean="0">
                <a:latin typeface="Fira Sans Book"/>
              </a:rPr>
              <a:t>  1</a:t>
            </a:r>
            <a:r>
              <a:rPr lang="ru-RU" altLang="ru-RU" sz="2000" dirty="0">
                <a:latin typeface="Fira Sans Book"/>
              </a:rPr>
              <a:t>. </a:t>
            </a:r>
            <a:r>
              <a:rPr lang="ru-RU" altLang="ru-RU" sz="2000" b="1" dirty="0">
                <a:solidFill>
                  <a:srgbClr val="0099FF"/>
                </a:solidFill>
                <a:latin typeface="Fira Sans Book"/>
              </a:rPr>
              <a:t>полугодовая</a:t>
            </a:r>
            <a:r>
              <a:rPr lang="ru-RU" altLang="ru-RU" sz="2000" dirty="0">
                <a:latin typeface="Fira Sans Book"/>
              </a:rPr>
              <a:t> – в феврале текущего года </a:t>
            </a:r>
            <a:r>
              <a:rPr lang="ru-RU" altLang="ru-RU" sz="2000" dirty="0" smtClean="0">
                <a:latin typeface="Fira Sans Book"/>
              </a:rPr>
              <a:t>(аттестация проходит на кафедре);</a:t>
            </a:r>
            <a:endParaRPr lang="ru-RU" altLang="ru-RU" sz="2000" dirty="0">
              <a:latin typeface="Fira Sans Book"/>
            </a:endParaRP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ru-RU" altLang="ru-RU" sz="2000" dirty="0" smtClean="0">
                <a:latin typeface="Fira Sans Book"/>
              </a:rPr>
              <a:t>  2</a:t>
            </a:r>
            <a:r>
              <a:rPr lang="ru-RU" altLang="ru-RU" sz="2000" dirty="0">
                <a:latin typeface="Fira Sans Book"/>
              </a:rPr>
              <a:t>. </a:t>
            </a:r>
            <a:r>
              <a:rPr lang="ru-RU" altLang="ru-RU" sz="2000" b="1" dirty="0">
                <a:solidFill>
                  <a:srgbClr val="0099FF"/>
                </a:solidFill>
                <a:latin typeface="Fira Sans Book"/>
              </a:rPr>
              <a:t>годовая </a:t>
            </a:r>
            <a:r>
              <a:rPr lang="ru-RU" altLang="ru-RU" sz="2000" dirty="0">
                <a:latin typeface="Fira Sans Book"/>
              </a:rPr>
              <a:t>– в июне текущего года </a:t>
            </a:r>
            <a:r>
              <a:rPr lang="ru-RU" altLang="ru-RU" sz="2000" dirty="0" smtClean="0">
                <a:latin typeface="Fira Sans Book"/>
              </a:rPr>
              <a:t>(аттестация проходит на кафедре </a:t>
            </a:r>
            <a:r>
              <a:rPr lang="en-US" altLang="ru-RU" sz="2000" dirty="0" smtClean="0">
                <a:latin typeface="Fira Sans Book"/>
              </a:rPr>
              <a:t/>
            </a:r>
            <a:br>
              <a:rPr lang="en-US" altLang="ru-RU" sz="2000" dirty="0" smtClean="0">
                <a:latin typeface="Fira Sans Book"/>
              </a:rPr>
            </a:br>
            <a:r>
              <a:rPr lang="ru-RU" altLang="ru-RU" sz="2000" dirty="0" smtClean="0">
                <a:latin typeface="Fira Sans Book"/>
              </a:rPr>
              <a:t>и на Ученом совете института).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ru-RU" altLang="ru-RU" sz="2000" b="1" dirty="0" smtClean="0">
                <a:solidFill>
                  <a:srgbClr val="00B0F0"/>
                </a:solidFill>
                <a:latin typeface="Fira Sans Book"/>
              </a:rPr>
              <a:t>Аттестационный </a:t>
            </a:r>
            <a:r>
              <a:rPr lang="ru-RU" altLang="ru-RU" sz="2000" b="1" dirty="0">
                <a:solidFill>
                  <a:srgbClr val="00B0F0"/>
                </a:solidFill>
                <a:latin typeface="Fira Sans Book"/>
              </a:rPr>
              <a:t>лист аспиранта </a:t>
            </a:r>
            <a:r>
              <a:rPr lang="ru-RU" altLang="ru-RU" sz="2000" dirty="0" smtClean="0">
                <a:latin typeface="Fira Sans Book"/>
              </a:rPr>
              <a:t>предоставляется в отдел аспирантуры и докторантуры после прохождения полугодовой/годовой аттестации</a:t>
            </a:r>
            <a:r>
              <a:rPr lang="ru-RU" altLang="ru-RU" sz="2000" dirty="0">
                <a:latin typeface="Fira Sans Book"/>
              </a:rPr>
              <a:t>.</a:t>
            </a:r>
            <a:endParaRPr lang="ru-RU" altLang="ru-RU" sz="2000" b="1" dirty="0" smtClean="0">
              <a:solidFill>
                <a:srgbClr val="00B0F0"/>
              </a:solidFill>
              <a:latin typeface="Fira Sans Book"/>
            </a:endParaRP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ru-RU" altLang="ru-RU" sz="2000" dirty="0" smtClean="0">
                <a:latin typeface="Fira Sans Book"/>
              </a:rPr>
              <a:t/>
            </a:r>
            <a:br>
              <a:rPr lang="ru-RU" altLang="ru-RU" sz="2000" dirty="0" smtClean="0">
                <a:latin typeface="Fira Sans Book"/>
              </a:rPr>
            </a:br>
            <a:r>
              <a:rPr lang="ru-RU" altLang="ru-RU" sz="2000" dirty="0" smtClean="0">
                <a:latin typeface="Fira Sans Book"/>
              </a:rPr>
              <a:t>Образцы отчетных документов можно скачать с сайта Университета:</a:t>
            </a:r>
            <a:br>
              <a:rPr lang="ru-RU" altLang="ru-RU" sz="2000" dirty="0" smtClean="0">
                <a:latin typeface="Fira Sans Book"/>
              </a:rPr>
            </a:br>
            <a:r>
              <a:rPr lang="ru-RU" altLang="ru-RU" sz="2000" dirty="0" smtClean="0">
                <a:latin typeface="Fira Sans Book"/>
              </a:rPr>
              <a:t> Образование </a:t>
            </a:r>
            <a:r>
              <a:rPr lang="ru-RU" altLang="ru-RU" sz="2000" dirty="0">
                <a:latin typeface="Fira Sans Book"/>
              </a:rPr>
              <a:t>– Аспирантам- Аспирантура - Учебный процесс -</a:t>
            </a:r>
            <a:r>
              <a:rPr lang="ru-RU" altLang="ru-RU" sz="2000" dirty="0">
                <a:latin typeface="Fira Sans Book"/>
                <a:hlinkClick r:id="rId3"/>
              </a:rPr>
              <a:t>«</a:t>
            </a:r>
            <a:r>
              <a:rPr lang="ru-RU" altLang="ru-RU" sz="2000" dirty="0" smtClean="0">
                <a:latin typeface="Fira Sans Book"/>
                <a:hlinkClick r:id="rId3"/>
              </a:rPr>
              <a:t>Аттестации»</a:t>
            </a:r>
            <a:r>
              <a:rPr lang="ru-RU" altLang="ru-RU" sz="2000" dirty="0" smtClean="0">
                <a:latin typeface="Fira Sans Book"/>
              </a:rPr>
              <a:t>.</a:t>
            </a:r>
            <a:endParaRPr lang="ru-RU" altLang="ru-RU" sz="2000" dirty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80543" y="101807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solidFill>
                  <a:srgbClr val="00B0F0"/>
                </a:solidFill>
                <a:latin typeface="Fira Sans Light" panose="020B0403050000020004" pitchFamily="34" charset="0"/>
              </a:rPr>
              <a:t>  </a:t>
            </a: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Основные этапы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  учебного процесса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8" y="696797"/>
            <a:ext cx="4926370" cy="673300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1026862" y="1883986"/>
            <a:ext cx="9338707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latin typeface="Fira Sans ExtraLight" panose="020B0403050000020004" pitchFamily="34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79374" y="85097"/>
            <a:ext cx="10372801" cy="39387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Заполнение аттестационного листа аспиранта</a:t>
            </a:r>
            <a:endParaRPr lang="ru-RU" sz="36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04077"/>
            <a:ext cx="950975" cy="573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7274" y="7136290"/>
            <a:ext cx="926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Стр.1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949154" y="7172091"/>
            <a:ext cx="926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Стр.2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8" y="576238"/>
            <a:ext cx="4781849" cy="68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05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52602" y="1491949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552602" y="1799819"/>
            <a:ext cx="9496370" cy="4955239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latin typeface="Fira Sans Book"/>
              </a:rPr>
              <a:t>С расписанием занятий можно будет ознакомиться в системе «</a:t>
            </a:r>
            <a:r>
              <a:rPr lang="en-US" sz="2000" dirty="0" smtClean="0">
                <a:latin typeface="Fira Sans Book"/>
              </a:rPr>
              <a:t>Modeus</a:t>
            </a:r>
            <a:r>
              <a:rPr lang="ru-RU" sz="2000" dirty="0" smtClean="0">
                <a:latin typeface="Fira Sans Book"/>
              </a:rPr>
              <a:t>».</a:t>
            </a:r>
          </a:p>
          <a:p>
            <a:pPr algn="just"/>
            <a:r>
              <a:rPr lang="ru-RU" sz="2000" dirty="0" smtClean="0">
                <a:latin typeface="Fira Sans Book"/>
              </a:rPr>
              <a:t>Ссылка для входа в систему «</a:t>
            </a:r>
            <a:r>
              <a:rPr lang="en-US" sz="2000" dirty="0">
                <a:latin typeface="Fira Sans Book"/>
              </a:rPr>
              <a:t>Modeus</a:t>
            </a:r>
            <a:r>
              <a:rPr lang="ru-RU" sz="2000" dirty="0">
                <a:latin typeface="Fira Sans Book"/>
              </a:rPr>
              <a:t>» </a:t>
            </a:r>
            <a:r>
              <a:rPr lang="ru-RU" sz="2000" dirty="0" smtClean="0">
                <a:latin typeface="Fira Sans Book"/>
              </a:rPr>
              <a:t>- </a:t>
            </a:r>
            <a:r>
              <a:rPr lang="en-US" sz="2000" b="1" dirty="0" smtClean="0">
                <a:solidFill>
                  <a:srgbClr val="0099FF"/>
                </a:solidFill>
                <a:latin typeface="Fira Sans Book"/>
              </a:rPr>
              <a:t>utmn.modeus.org</a:t>
            </a:r>
            <a:r>
              <a:rPr lang="ru-RU" sz="2000" dirty="0" smtClean="0">
                <a:latin typeface="Fira Sans Book"/>
              </a:rPr>
              <a:t>.</a:t>
            </a:r>
            <a:endParaRPr lang="en-US" sz="2000" dirty="0" smtClean="0">
              <a:latin typeface="Fira Sans Book"/>
            </a:endParaRPr>
          </a:p>
          <a:p>
            <a:pPr algn="just"/>
            <a:r>
              <a:rPr lang="ru-RU" sz="2000" dirty="0" smtClean="0">
                <a:latin typeface="Fira Sans Book"/>
              </a:rPr>
              <a:t>Ссылка на инструкцию по использованию сервиса </a:t>
            </a:r>
            <a:r>
              <a:rPr lang="ru-RU" sz="2000" dirty="0" smtClean="0">
                <a:latin typeface="Fira Sans Book"/>
                <a:hlinkClick r:id="rId3"/>
              </a:rPr>
              <a:t>«Мое расписание».</a:t>
            </a:r>
            <a:endParaRPr lang="ru-RU" sz="2000" dirty="0" smtClean="0">
              <a:latin typeface="Fira Sans Book"/>
            </a:endParaRPr>
          </a:p>
          <a:p>
            <a:r>
              <a:rPr lang="ru-RU" sz="2000" b="1" u="sng" dirty="0">
                <a:solidFill>
                  <a:srgbClr val="FF0000"/>
                </a:solidFill>
                <a:latin typeface="Fira Sans Book"/>
              </a:rPr>
              <a:t>ВАЖНО: расписание в системе публикуется на ближайшие 2 недели!</a:t>
            </a:r>
          </a:p>
          <a:p>
            <a:pPr algn="just"/>
            <a:endParaRPr lang="ru-RU" sz="2000" dirty="0" smtClean="0">
              <a:latin typeface="Fira Sans Book"/>
            </a:endParaRPr>
          </a:p>
          <a:p>
            <a:pPr algn="just"/>
            <a:r>
              <a:rPr lang="ru-RU" sz="2000" dirty="0" smtClean="0">
                <a:latin typeface="Fira Sans Book"/>
              </a:rPr>
              <a:t>Для входа в систему «</a:t>
            </a:r>
            <a:r>
              <a:rPr lang="en-US" sz="2000" dirty="0" smtClean="0">
                <a:latin typeface="Fira Sans Book"/>
              </a:rPr>
              <a:t>Modeus</a:t>
            </a:r>
            <a:r>
              <a:rPr lang="ru-RU" sz="2000" dirty="0" smtClean="0">
                <a:latin typeface="Fira Sans Book"/>
              </a:rPr>
              <a:t>» вам потребуется учетная запись, которая используется так же для входа на внутренний корпоративный портал </a:t>
            </a:r>
            <a:r>
              <a:rPr lang="ru-RU" sz="2000" dirty="0" smtClean="0">
                <a:latin typeface="Fira Sans Book"/>
                <a:hlinkClick r:id="rId4"/>
              </a:rPr>
              <a:t>«Вместе»</a:t>
            </a:r>
            <a:r>
              <a:rPr lang="ru-RU" sz="2000" dirty="0" smtClean="0">
                <a:latin typeface="Fira Sans Book"/>
              </a:rPr>
              <a:t>.</a:t>
            </a:r>
            <a:br>
              <a:rPr lang="ru-RU" sz="2000" dirty="0" smtClean="0">
                <a:latin typeface="Fira Sans Book"/>
              </a:rPr>
            </a:br>
            <a:r>
              <a:rPr lang="ru-RU" sz="2000" dirty="0" smtClean="0">
                <a:latin typeface="Fira Sans Book"/>
              </a:rPr>
              <a:t>Логин для входа - </a:t>
            </a:r>
            <a:r>
              <a:rPr lang="en-US" sz="2000" b="1" dirty="0" smtClean="0">
                <a:solidFill>
                  <a:srgbClr val="0099FF"/>
                </a:solidFill>
                <a:latin typeface="Fira Sans Book"/>
              </a:rPr>
              <a:t>stud0000XXXXXX@study.utmn.ru</a:t>
            </a:r>
            <a:endParaRPr lang="ru-RU" sz="2000" b="1" dirty="0" smtClean="0">
              <a:solidFill>
                <a:srgbClr val="0099FF"/>
              </a:solidFill>
              <a:latin typeface="Fira Sans Book"/>
            </a:endParaRPr>
          </a:p>
          <a:p>
            <a:pPr algn="just"/>
            <a:r>
              <a:rPr lang="ru-RU" sz="2000" dirty="0" smtClean="0">
                <a:latin typeface="Fira Sans Book"/>
              </a:rPr>
              <a:t>Логин высылается через СМС автоматически при зачислении на номера телефонов, указанные при подаче документов. В случае неполучения/потери логина можно обратиться в отдел аспирантуры и докторантуры.</a:t>
            </a:r>
          </a:p>
          <a:p>
            <a:pPr algn="just"/>
            <a:r>
              <a:rPr lang="ru-RU" sz="2000" dirty="0" smtClean="0">
                <a:latin typeface="Fira Sans Book"/>
              </a:rPr>
              <a:t>Пароль необходимо восстановить самостоятельно воспользовавшись сервисом восстановления пароля - </a:t>
            </a:r>
            <a:r>
              <a:rPr lang="en-US" sz="2000" dirty="0">
                <a:latin typeface="Fira Sans Book"/>
                <a:hlinkClick r:id="rId5"/>
              </a:rPr>
              <a:t>https://pass.utmn.ru</a:t>
            </a:r>
            <a:r>
              <a:rPr lang="en-US" sz="2000" dirty="0" smtClean="0">
                <a:latin typeface="Fira Sans Book"/>
                <a:hlinkClick r:id="rId5"/>
              </a:rPr>
              <a:t>/</a:t>
            </a:r>
            <a:r>
              <a:rPr lang="ru-RU" sz="2000" dirty="0" smtClean="0">
                <a:latin typeface="Fira Sans Book"/>
              </a:rPr>
              <a:t> .</a:t>
            </a:r>
          </a:p>
          <a:p>
            <a:r>
              <a:rPr lang="ru-RU" sz="2000" dirty="0">
                <a:latin typeface="Fira Sans Book"/>
              </a:rPr>
              <a:t/>
            </a:r>
            <a:br>
              <a:rPr lang="ru-RU" sz="2000" dirty="0">
                <a:latin typeface="Fira Sans Book"/>
              </a:rPr>
            </a:br>
            <a:endParaRPr lang="ru-RU" sz="2000" dirty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582672" y="195033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Расписание занятий и учетная запись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889702" y="2113114"/>
            <a:ext cx="8664193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2000" dirty="0" smtClean="0">
                <a:latin typeface="Fira Sans Book"/>
              </a:rPr>
              <a:t>Общие дисциплины для всех научных специальностей реализуются на </a:t>
            </a:r>
            <a:br>
              <a:rPr lang="ru-RU" altLang="ru-RU" sz="2000" dirty="0" smtClean="0">
                <a:latin typeface="Fira Sans Book"/>
              </a:rPr>
            </a:br>
            <a:r>
              <a:rPr lang="ru-RU" altLang="ru-RU" sz="2000" dirty="0" smtClean="0">
                <a:latin typeface="Fira Sans Book"/>
              </a:rPr>
              <a:t>1 курсе</a:t>
            </a:r>
            <a:r>
              <a:rPr lang="ru-RU" altLang="ru-RU" sz="2000" dirty="0">
                <a:latin typeface="Fira Sans Book"/>
              </a:rPr>
              <a:t> </a:t>
            </a:r>
            <a:r>
              <a:rPr lang="ru-RU" altLang="ru-RU" sz="2000" dirty="0" smtClean="0">
                <a:latin typeface="Fira Sans Book"/>
              </a:rPr>
              <a:t>(1-2 семестры): </a:t>
            </a: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solidFill>
                  <a:srgbClr val="0099FF"/>
                </a:solidFill>
                <a:latin typeface="Fira Sans Book"/>
              </a:rPr>
              <a:t>«История </a:t>
            </a:r>
            <a:r>
              <a:rPr lang="ru-RU" altLang="ru-RU" sz="2000" dirty="0">
                <a:solidFill>
                  <a:srgbClr val="0099FF"/>
                </a:solidFill>
                <a:latin typeface="Fira Sans Book"/>
              </a:rPr>
              <a:t>и философия науки», </a:t>
            </a:r>
            <a:endParaRPr lang="ru-RU" altLang="ru-RU" sz="2000" dirty="0" smtClean="0">
              <a:solidFill>
                <a:srgbClr val="0099FF"/>
              </a:solidFill>
              <a:latin typeface="Fira Sans Book"/>
            </a:endParaRP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solidFill>
                  <a:srgbClr val="0099FF"/>
                </a:solidFill>
                <a:latin typeface="Fira Sans Book"/>
              </a:rPr>
              <a:t>«</a:t>
            </a:r>
            <a:r>
              <a:rPr lang="ru-RU" altLang="ru-RU" sz="2000" dirty="0">
                <a:solidFill>
                  <a:srgbClr val="0099FF"/>
                </a:solidFill>
                <a:latin typeface="Fira Sans Book"/>
              </a:rPr>
              <a:t>Иностранный язык</a:t>
            </a:r>
            <a:r>
              <a:rPr lang="ru-RU" altLang="ru-RU" sz="2000" dirty="0" smtClean="0">
                <a:solidFill>
                  <a:srgbClr val="0099FF"/>
                </a:solidFill>
                <a:latin typeface="Fira Sans Book"/>
              </a:rPr>
              <a:t>».</a:t>
            </a:r>
          </a:p>
          <a:p>
            <a:pPr algn="just">
              <a:spcBef>
                <a:spcPct val="0"/>
              </a:spcBef>
            </a:pP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endParaRPr lang="ru-RU" altLang="ru-RU" sz="20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dirty="0" smtClean="0">
                <a:solidFill>
                  <a:srgbClr val="0099FF"/>
                </a:solidFill>
                <a:latin typeface="Fira Sans Book"/>
              </a:rPr>
              <a:t>Научно-педагогическая практика </a:t>
            </a:r>
            <a:r>
              <a:rPr lang="ru-RU" altLang="ru-RU" sz="2000" dirty="0" smtClean="0">
                <a:latin typeface="Fira Sans Book"/>
              </a:rPr>
              <a:t>для всех </a:t>
            </a:r>
            <a:r>
              <a:rPr lang="ru-RU" altLang="ru-RU" sz="2000" dirty="0">
                <a:latin typeface="Fira Sans Book"/>
              </a:rPr>
              <a:t>научных </a:t>
            </a:r>
            <a:r>
              <a:rPr lang="ru-RU" altLang="ru-RU" sz="2000" dirty="0" smtClean="0">
                <a:latin typeface="Fira Sans Book"/>
              </a:rPr>
              <a:t>специальностей проводится </a:t>
            </a:r>
            <a:r>
              <a:rPr lang="ru-RU" altLang="ru-RU" sz="2000" dirty="0">
                <a:latin typeface="Fira Sans Book"/>
              </a:rPr>
              <a:t>на </a:t>
            </a:r>
            <a:r>
              <a:rPr lang="ru-RU" altLang="ru-RU" sz="2000" dirty="0" smtClean="0">
                <a:latin typeface="Fira Sans Book"/>
              </a:rPr>
              <a:t>2 курсе (4 семестр).</a:t>
            </a:r>
          </a:p>
          <a:p>
            <a:pPr algn="just">
              <a:spcBef>
                <a:spcPct val="0"/>
              </a:spcBef>
            </a:pPr>
            <a:endParaRPr lang="ru-RU" altLang="ru-RU" sz="20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2000" dirty="0">
                <a:latin typeface="Fira Sans Book"/>
              </a:rPr>
              <a:t>После прохождения практики в отдел аспирантуры и докторантуры предоставляется ведомость и отчет о прохождении практики</a:t>
            </a:r>
            <a:r>
              <a:rPr lang="ru-RU" altLang="ru-RU" sz="2000" dirty="0" smtClean="0">
                <a:latin typeface="Fira Sans Book"/>
              </a:rPr>
              <a:t>.</a:t>
            </a:r>
            <a:endParaRPr lang="ru-RU" altLang="ru-RU" sz="2400" dirty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80543" y="101807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Общие дисциплины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 практика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54" y="477126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63818" y="139768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563819" y="1601050"/>
            <a:ext cx="9721040" cy="51291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Назначение государственной стипендии (обучающихся на бюджете) происходит </a:t>
            </a:r>
            <a:r>
              <a:rPr lang="en-US" altLang="ru-RU" sz="1900" dirty="0" smtClean="0">
                <a:latin typeface="Fira Sans Book"/>
              </a:rPr>
              <a:t/>
            </a:r>
            <a:br>
              <a:rPr lang="en-US" altLang="ru-RU" sz="1900" dirty="0" smtClean="0">
                <a:latin typeface="Fira Sans Book"/>
              </a:rPr>
            </a:br>
            <a:r>
              <a:rPr lang="ru-RU" altLang="ru-RU" sz="1900" b="1" dirty="0" smtClean="0">
                <a:solidFill>
                  <a:srgbClr val="0099FF"/>
                </a:solidFill>
                <a:latin typeface="Fira Sans Book"/>
              </a:rPr>
              <a:t>2 раза в год</a:t>
            </a:r>
            <a:r>
              <a:rPr lang="ru-RU" altLang="ru-RU" sz="1900" dirty="0" smtClean="0">
                <a:latin typeface="Fira Sans Book"/>
              </a:rPr>
              <a:t>, по окончанию семестра. Требования для назначения:</a:t>
            </a: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1900" dirty="0" smtClean="0">
                <a:latin typeface="Fira Sans Book"/>
              </a:rPr>
              <a:t>отсутствие </a:t>
            </a:r>
            <a:r>
              <a:rPr lang="ru-RU" altLang="ru-RU" sz="1900" dirty="0">
                <a:latin typeface="Fira Sans Book"/>
              </a:rPr>
              <a:t>по итогам промежуточной аттестации оценки "удовлетворительно";</a:t>
            </a: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1900" dirty="0" smtClean="0">
                <a:latin typeface="Fira Sans Book"/>
              </a:rPr>
              <a:t>отсутствие </a:t>
            </a:r>
            <a:r>
              <a:rPr lang="ru-RU" altLang="ru-RU" sz="1900" dirty="0">
                <a:latin typeface="Fira Sans Book"/>
              </a:rPr>
              <a:t>академической задолженности</a:t>
            </a:r>
            <a:r>
              <a:rPr lang="ru-RU" altLang="ru-RU" sz="1900" dirty="0" smtClean="0">
                <a:latin typeface="Fira Sans Book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Размер государственной стипендии (по состоянию на 01.09.2022):</a:t>
            </a: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1900" dirty="0" smtClean="0">
                <a:latin typeface="Fira Sans Book"/>
              </a:rPr>
              <a:t>технические </a:t>
            </a:r>
            <a:r>
              <a:rPr lang="ru-RU" altLang="ru-RU" sz="1900" dirty="0">
                <a:latin typeface="Fira Sans Book"/>
              </a:rPr>
              <a:t>и естественнонаучные направления – </a:t>
            </a:r>
            <a:r>
              <a:rPr lang="ru-RU" altLang="ru-RU" sz="1900" b="1" dirty="0" smtClean="0">
                <a:solidFill>
                  <a:srgbClr val="FD530F"/>
                </a:solidFill>
                <a:latin typeface="Fira Sans Book"/>
              </a:rPr>
              <a:t>13 482 </a:t>
            </a:r>
            <a:r>
              <a:rPr lang="ru-RU" altLang="ru-RU" sz="1900" b="1" dirty="0">
                <a:solidFill>
                  <a:srgbClr val="FD530F"/>
                </a:solidFill>
                <a:latin typeface="Fira Sans Book"/>
              </a:rPr>
              <a:t>руб</a:t>
            </a:r>
            <a:r>
              <a:rPr lang="ru-RU" altLang="ru-RU" sz="1900" dirty="0">
                <a:solidFill>
                  <a:srgbClr val="FD530F"/>
                </a:solidFill>
                <a:latin typeface="Fira Sans Book"/>
              </a:rPr>
              <a:t>.;</a:t>
            </a:r>
          </a:p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1900" dirty="0" smtClean="0">
                <a:latin typeface="Fira Sans Book"/>
              </a:rPr>
              <a:t>гуманитарные </a:t>
            </a:r>
            <a:r>
              <a:rPr lang="ru-RU" altLang="ru-RU" sz="1900" dirty="0">
                <a:latin typeface="Fira Sans Book"/>
              </a:rPr>
              <a:t>и социально-общественные направления подготовки – </a:t>
            </a:r>
            <a:r>
              <a:rPr lang="ru-RU" altLang="ru-RU" sz="1900" b="1" dirty="0" smtClean="0">
                <a:solidFill>
                  <a:srgbClr val="FD530F"/>
                </a:solidFill>
                <a:latin typeface="Fira Sans Book"/>
              </a:rPr>
              <a:t>7 010 </a:t>
            </a:r>
            <a:r>
              <a:rPr lang="ru-RU" altLang="ru-RU" sz="1900" b="1" dirty="0">
                <a:solidFill>
                  <a:srgbClr val="FD530F"/>
                </a:solidFill>
                <a:latin typeface="Fira Sans Book"/>
              </a:rPr>
              <a:t>руб</a:t>
            </a:r>
            <a:r>
              <a:rPr lang="ru-RU" altLang="ru-RU" sz="1900" dirty="0">
                <a:solidFill>
                  <a:srgbClr val="FD530F"/>
                </a:solidFill>
                <a:latin typeface="Fira Sans Book"/>
              </a:rPr>
              <a:t>.</a:t>
            </a:r>
          </a:p>
          <a:p>
            <a:pPr algn="just">
              <a:spcBef>
                <a:spcPct val="0"/>
              </a:spcBef>
            </a:pPr>
            <a:endParaRPr lang="ru-RU" altLang="ru-RU" sz="1900" dirty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Дата выплаты стипендии: 4-5 числа месяца, следующего за месяцем выплаты стипендии.</a:t>
            </a:r>
          </a:p>
          <a:p>
            <a:pPr algn="just">
              <a:spcBef>
                <a:spcPct val="0"/>
              </a:spcBef>
            </a:pPr>
            <a:endParaRPr lang="ru-RU" altLang="ru-RU" sz="1900" dirty="0" smtClean="0">
              <a:latin typeface="Fira Sans Book"/>
            </a:endParaRPr>
          </a:p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По вопросам (выплаты, смены реквизитов карты и т.д.) необходимо обращаться </a:t>
            </a:r>
            <a:br>
              <a:rPr lang="ru-RU" altLang="ru-RU" sz="1900" dirty="0" smtClean="0">
                <a:latin typeface="Fira Sans Book"/>
              </a:rPr>
            </a:br>
            <a:r>
              <a:rPr lang="ru-RU" altLang="ru-RU" sz="1900" dirty="0" smtClean="0">
                <a:latin typeface="Fira Sans Book"/>
              </a:rPr>
              <a:t>в Сервисный центр.</a:t>
            </a:r>
          </a:p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Контактные данные:</a:t>
            </a:r>
          </a:p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Адрес: ул. Кирова, 25/1</a:t>
            </a:r>
          </a:p>
          <a:p>
            <a:pPr algn="just">
              <a:spcBef>
                <a:spcPct val="0"/>
              </a:spcBef>
            </a:pPr>
            <a:r>
              <a:rPr lang="ru-RU" altLang="ru-RU" sz="1900" dirty="0" smtClean="0">
                <a:latin typeface="Fira Sans Book"/>
              </a:rPr>
              <a:t>Телефон: (3452) 59-76-76</a:t>
            </a:r>
          </a:p>
          <a:p>
            <a:pPr algn="just">
              <a:spcBef>
                <a:spcPct val="0"/>
              </a:spcBef>
            </a:pPr>
            <a:r>
              <a:rPr lang="en-US" altLang="ru-RU" sz="1900" dirty="0" smtClean="0">
                <a:latin typeface="Fira Sans Book"/>
              </a:rPr>
              <a:t>E-mail</a:t>
            </a:r>
            <a:r>
              <a:rPr lang="ru-RU" altLang="ru-RU" sz="1900" dirty="0" smtClean="0">
                <a:latin typeface="Fira Sans Book"/>
              </a:rPr>
              <a:t>: </a:t>
            </a:r>
            <a:r>
              <a:rPr lang="ru-RU" altLang="ru-RU" sz="1900" dirty="0" smtClean="0">
                <a:latin typeface="Fira Sans Book"/>
                <a:hlinkClick r:id="rId3"/>
              </a:rPr>
              <a:t>12222</a:t>
            </a:r>
            <a:r>
              <a:rPr lang="en-US" altLang="ru-RU" sz="1900" dirty="0" smtClean="0">
                <a:latin typeface="Fira Sans Book"/>
                <a:hlinkClick r:id="rId3"/>
              </a:rPr>
              <a:t>@utmn.ru</a:t>
            </a:r>
            <a:r>
              <a:rPr lang="ru-RU" altLang="ru-RU" sz="1900" dirty="0" smtClean="0">
                <a:latin typeface="Fira Sans Book"/>
              </a:rPr>
              <a:t> или </a:t>
            </a:r>
            <a:r>
              <a:rPr lang="en-US" altLang="ru-RU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stipendia@utmn.ru</a:t>
            </a:r>
            <a:endParaRPr lang="ru-RU" altLang="ru-RU" sz="19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spcBef>
                <a:spcPct val="0"/>
              </a:spcBef>
            </a:pPr>
            <a:endParaRPr lang="ru-RU" altLang="ru-RU" sz="1800" dirty="0">
              <a:latin typeface="Fira Sans Book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80543" y="101807"/>
            <a:ext cx="9357345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информация: стипендия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1765</TotalTime>
  <Words>1079</Words>
  <Application>Microsoft Office PowerPoint</Application>
  <PresentationFormat>Произвольный</PresentationFormat>
  <Paragraphs>153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Fira Sans Book</vt:lpstr>
      <vt:lpstr>Fira Sans ExtraLight</vt:lpstr>
      <vt:lpstr>Fira Sans Light</vt:lpstr>
      <vt:lpstr>Verdana</vt:lpstr>
      <vt:lpstr>Wingdings</vt:lpstr>
      <vt:lpstr>Тема Office</vt:lpstr>
      <vt:lpstr>Организация учебного процесса в аспирантуре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Захарова Ксения Андреевна</cp:lastModifiedBy>
  <cp:revision>81</cp:revision>
  <cp:lastPrinted>2022-09-14T05:35:48Z</cp:lastPrinted>
  <dcterms:created xsi:type="dcterms:W3CDTF">2017-12-26T09:56:39Z</dcterms:created>
  <dcterms:modified xsi:type="dcterms:W3CDTF">2022-09-14T05:37:58Z</dcterms:modified>
</cp:coreProperties>
</file>