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6" r:id="rId3"/>
    <p:sldMasterId id="2147483658" r:id="rId4"/>
    <p:sldMasterId id="2147483660" r:id="rId5"/>
    <p:sldMasterId id="2147483662" r:id="rId6"/>
    <p:sldMasterId id="2147483664" r:id="rId7"/>
    <p:sldMasterId id="2147483666" r:id="rId8"/>
    <p:sldMasterId id="2147483668" r:id="rId9"/>
    <p:sldMasterId id="2147483670" r:id="rId10"/>
    <p:sldMasterId id="2147483672" r:id="rId11"/>
    <p:sldMasterId id="2147483674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</p:sldIdLst>
  <p:sldSz cx="10693400" cy="7561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Click to move the slide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FA3E180-F8F4-4596-901C-CA282FAC4531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1246320" y="1143000"/>
            <a:ext cx="4365360" cy="308592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B93C649-B63F-4705-A93A-B19D0719DB56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1246320" y="1143000"/>
            <a:ext cx="4365360" cy="3085920"/>
          </a:xfrm>
          <a:prstGeom prst="rect">
            <a:avLst/>
          </a:prstGeom>
          <a:ln w="0">
            <a:noFill/>
          </a:ln>
        </p:spPr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EFB0EA-56F0-40BB-9B59-BC5F2A8AF0A7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1246320" y="1143000"/>
            <a:ext cx="4365360" cy="308592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EA7F367-6233-44B7-9047-48F317578C2B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1246320" y="1143000"/>
            <a:ext cx="4365360" cy="3085920"/>
          </a:xfrm>
          <a:prstGeom prst="rect">
            <a:avLst/>
          </a:prstGeom>
          <a:ln w="0">
            <a:noFill/>
          </a:ln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C89BD9-5E48-4C02-9467-42C0A29E60B3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1246320" y="1143000"/>
            <a:ext cx="4365360" cy="308592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92BBF16-EE4A-4F79-8FB9-C9DC93B45903}" type="slidenum">
              <a:rPr b="0" lang="ru-RU" sz="12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2080" y="1237320"/>
            <a:ext cx="9088920" cy="26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50AE7B-3839-42DF-8CDF-7BFA7D46D4A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02080" y="1237320"/>
            <a:ext cx="9088920" cy="26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3855807-E689-4C3B-85F7-E9F5A1E0B0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687BDF9-7EA9-44AF-B207-53201EADD1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02080" y="1237320"/>
            <a:ext cx="9088920" cy="26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DAF60D6-10C2-44B4-9681-EC1B2907CC0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D87ABB3-EAD5-4660-AABD-43CB850834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02080" y="1237320"/>
            <a:ext cx="9088920" cy="26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A90D1A8-82AF-41F9-96DD-3FAE47B28C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B97AFAC-0696-4922-BD65-8EB6E84C06E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9CF58E1-B53E-43BD-8BE6-8D7947004B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2E7ACEA-C16F-4B90-9997-2B4D7E458C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02080" y="1237320"/>
            <a:ext cx="9088920" cy="26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469620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465880" y="1769040"/>
            <a:ext cx="469620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9D4DB8-02F1-4787-AE02-5E9417A665B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0CB588-82D1-4FA4-988D-FF24D0CC6A2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02080" y="1237320"/>
            <a:ext cx="9088920" cy="26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731ADC-8675-4E88-89C2-6993C29292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1817F8-7714-4592-8E6B-4635DEB6BC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6FE9FC-B1FB-4E8C-B48C-87A6EC06616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02080" y="1237320"/>
            <a:ext cx="9088920" cy="2631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531F84-9C06-4DB8-859F-C347D0971C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F194EB-D9DC-4F52-93F8-145EE831BD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5824E50-2C27-40B9-9234-C015CF9F17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10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11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3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4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02080" y="1237320"/>
            <a:ext cx="9088920" cy="26319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indent="0" algn="ctr" defTabSz="1042920">
              <a:lnSpc>
                <a:spcPct val="90000"/>
              </a:lnSpc>
              <a:buNone/>
            </a:pPr>
            <a:r>
              <a:rPr b="0" lang="ru-RU" sz="68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6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042920">
              <a:lnSpc>
                <a:spcPct val="100000"/>
              </a:lnSpc>
              <a:buNone/>
            </a:pPr>
            <a:r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1042920">
              <a:lnSpc>
                <a:spcPct val="100000"/>
              </a:lnSpc>
              <a:buNone/>
            </a:pPr>
            <a:fld id="{BC0FE115-5C35-4106-907F-3D8B8791BCCC}" type="slidenum"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600" y="1769040"/>
            <a:ext cx="9623520" cy="438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3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ru-RU" sz="23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ru-RU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36560" y="504000"/>
            <a:ext cx="3448440" cy="1764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indent="0" defTabSz="1042920">
              <a:lnSpc>
                <a:spcPct val="90000"/>
              </a:lnSpc>
              <a:buNone/>
            </a:pPr>
            <a:r>
              <a:rPr b="0" lang="ru-RU" sz="37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37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46080" y="1088640"/>
            <a:ext cx="5413320" cy="5373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marL="260640" indent="-260640" defTabSz="1042920">
              <a:lnSpc>
                <a:spcPct val="90000"/>
              </a:lnSpc>
              <a:spcBef>
                <a:spcPts val="1142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7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3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8228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30392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82520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3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23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34684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3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23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736560" y="2268360"/>
            <a:ext cx="3448440" cy="42019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indent="0" defTabSz="1042920">
              <a:lnSpc>
                <a:spcPct val="90000"/>
              </a:lnSpc>
              <a:spcBef>
                <a:spcPts val="1142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28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042920">
              <a:lnSpc>
                <a:spcPct val="100000"/>
              </a:lnSpc>
              <a:buNone/>
            </a:pPr>
            <a:r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29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0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1042920">
              <a:lnSpc>
                <a:spcPct val="100000"/>
              </a:lnSpc>
              <a:buNone/>
            </a:pPr>
            <a:fld id="{81DEDFA6-8CAA-4300-A28F-564A6549B845}" type="slidenum"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36560" y="504000"/>
            <a:ext cx="3448440" cy="176400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indent="0" defTabSz="1042920">
              <a:lnSpc>
                <a:spcPct val="90000"/>
              </a:lnSpc>
              <a:buNone/>
            </a:pPr>
            <a:r>
              <a:rPr b="0" lang="ru-RU" sz="37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37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46080" y="1088640"/>
            <a:ext cx="5413320" cy="537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10429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700" strike="noStrike" u="none">
                <a:solidFill>
                  <a:schemeClr val="dk1"/>
                </a:solidFill>
                <a:uFillTx/>
                <a:latin typeface="Calibri"/>
              </a:rPr>
              <a:t>Вставка рисунка</a:t>
            </a:r>
            <a:endParaRPr b="0" lang="ru-RU" sz="37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36560" y="2268360"/>
            <a:ext cx="3448440" cy="42019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indent="0" defTabSz="1042920">
              <a:lnSpc>
                <a:spcPct val="90000"/>
              </a:lnSpc>
              <a:spcBef>
                <a:spcPts val="1142"/>
              </a:spcBef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1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042920">
              <a:lnSpc>
                <a:spcPct val="100000"/>
              </a:lnSpc>
              <a:buNone/>
            </a:pPr>
            <a:r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32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33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1042920">
              <a:lnSpc>
                <a:spcPct val="100000"/>
              </a:lnSpc>
              <a:buNone/>
            </a:pPr>
            <a:fld id="{8C7D86B8-D583-45A5-B3E0-A73ACE2B63AB}" type="slidenum"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5120" y="402480"/>
            <a:ext cx="9222840" cy="1461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defTabSz="1042920">
              <a:lnSpc>
                <a:spcPct val="90000"/>
              </a:lnSpc>
              <a:buNone/>
            </a:pPr>
            <a:r>
              <a:rPr b="0" lang="ru-RU" sz="50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5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5120" y="2012760"/>
            <a:ext cx="9222840" cy="4797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 vert="eaVert">
            <a:noAutofit/>
          </a:bodyPr>
          <a:p>
            <a:pPr marL="260640" indent="-260640" defTabSz="1042920">
              <a:lnSpc>
                <a:spcPct val="90000"/>
              </a:lnSpc>
              <a:spcBef>
                <a:spcPts val="1142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8228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30392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3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3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82520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34684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4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042920">
              <a:lnSpc>
                <a:spcPct val="100000"/>
              </a:lnSpc>
              <a:buNone/>
            </a:pPr>
            <a:r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ftr" idx="5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sldNum" idx="6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1042920">
              <a:lnSpc>
                <a:spcPct val="100000"/>
              </a:lnSpc>
              <a:buNone/>
            </a:pPr>
            <a:fld id="{EFB96204-7453-47D6-875F-2AFBC1963E17}" type="slidenum"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652520" y="402480"/>
            <a:ext cx="2305440" cy="64076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 vert="eaVert">
            <a:noAutofit/>
          </a:bodyPr>
          <a:p>
            <a:pPr indent="0" defTabSz="1042920">
              <a:lnSpc>
                <a:spcPct val="90000"/>
              </a:lnSpc>
              <a:buNone/>
            </a:pPr>
            <a:r>
              <a:rPr b="0" lang="ru-RU" sz="50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5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5120" y="402480"/>
            <a:ext cx="6783120" cy="64076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 vert="eaVert">
            <a:noAutofit/>
          </a:bodyPr>
          <a:p>
            <a:pPr marL="260640" indent="-260640" defTabSz="1042920">
              <a:lnSpc>
                <a:spcPct val="90000"/>
              </a:lnSpc>
              <a:spcBef>
                <a:spcPts val="1142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8228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30392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3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3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82520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34684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7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042920">
              <a:lnSpc>
                <a:spcPct val="100000"/>
              </a:lnSpc>
              <a:buNone/>
            </a:pPr>
            <a:r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8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9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1042920">
              <a:lnSpc>
                <a:spcPct val="100000"/>
              </a:lnSpc>
              <a:buNone/>
            </a:pPr>
            <a:fld id="{5A50981A-34C9-4BBB-B8F0-E94D41653EF2}" type="slidenum"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5120" y="402480"/>
            <a:ext cx="9222840" cy="1461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defTabSz="1042920">
              <a:lnSpc>
                <a:spcPct val="90000"/>
              </a:lnSpc>
              <a:buNone/>
            </a:pPr>
            <a:r>
              <a:rPr b="0" lang="ru-RU" sz="50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5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5120" y="2012760"/>
            <a:ext cx="9222840" cy="4797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marL="260640" indent="-260640" defTabSz="1042920">
              <a:lnSpc>
                <a:spcPct val="90000"/>
              </a:lnSpc>
              <a:spcBef>
                <a:spcPts val="1142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8228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30392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3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3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82520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34684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042920">
              <a:lnSpc>
                <a:spcPct val="100000"/>
              </a:lnSpc>
              <a:buNone/>
            </a:pPr>
            <a:r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1042920">
              <a:lnSpc>
                <a:spcPct val="100000"/>
              </a:lnSpc>
              <a:buNone/>
            </a:pPr>
            <a:fld id="{91D9272D-FB50-4EBC-B88F-6C5950203C29}" type="slidenum"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9720" y="1884960"/>
            <a:ext cx="9222840" cy="31449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indent="0" defTabSz="1042920">
              <a:lnSpc>
                <a:spcPct val="90000"/>
              </a:lnSpc>
              <a:buNone/>
            </a:pPr>
            <a:r>
              <a:rPr b="0" lang="ru-RU" sz="68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6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9720" y="5060160"/>
            <a:ext cx="9222840" cy="16538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indent="0" defTabSz="1042920">
              <a:lnSpc>
                <a:spcPct val="90000"/>
              </a:lnSpc>
              <a:spcBef>
                <a:spcPts val="1142"/>
              </a:spcBef>
              <a:buNone/>
              <a:tabLst>
                <a:tab algn="l" pos="0"/>
              </a:tabLst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7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042920">
              <a:lnSpc>
                <a:spcPct val="100000"/>
              </a:lnSpc>
              <a:buNone/>
            </a:pPr>
            <a:r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1042920">
              <a:lnSpc>
                <a:spcPct val="100000"/>
              </a:lnSpc>
              <a:buNone/>
            </a:pPr>
            <a:fld id="{C4C81E88-1A28-4711-B9BC-C90F710172F9}" type="slidenum"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35120" y="402480"/>
            <a:ext cx="9222840" cy="1461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defTabSz="1042920">
              <a:lnSpc>
                <a:spcPct val="90000"/>
              </a:lnSpc>
              <a:buNone/>
            </a:pPr>
            <a:r>
              <a:rPr b="0" lang="ru-RU" sz="50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5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735120" y="2012760"/>
            <a:ext cx="4544280" cy="4797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marL="260640" indent="-260640" defTabSz="1042920">
              <a:lnSpc>
                <a:spcPct val="90000"/>
              </a:lnSpc>
              <a:spcBef>
                <a:spcPts val="1142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8228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30392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3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3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82520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34684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5413680" y="2012760"/>
            <a:ext cx="4544280" cy="479736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marL="260640" indent="-260640" defTabSz="1042920">
              <a:lnSpc>
                <a:spcPct val="90000"/>
              </a:lnSpc>
              <a:spcBef>
                <a:spcPts val="1142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8228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30392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3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3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82520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34684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16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042920">
              <a:lnSpc>
                <a:spcPct val="100000"/>
              </a:lnSpc>
              <a:buNone/>
            </a:pPr>
            <a:r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7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sldNum" idx="18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1042920">
              <a:lnSpc>
                <a:spcPct val="100000"/>
              </a:lnSpc>
              <a:buNone/>
            </a:pPr>
            <a:fld id="{E3CEFD94-F30D-4107-A718-64E4B7C40B8B}" type="slidenum"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6560" y="402480"/>
            <a:ext cx="9222840" cy="1461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defTabSz="1042920">
              <a:lnSpc>
                <a:spcPct val="90000"/>
              </a:lnSpc>
              <a:buNone/>
            </a:pPr>
            <a:r>
              <a:rPr b="0" lang="ru-RU" sz="50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5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6560" y="1853640"/>
            <a:ext cx="4523400" cy="9079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indent="0" defTabSz="1042920">
              <a:lnSpc>
                <a:spcPct val="90000"/>
              </a:lnSpc>
              <a:spcBef>
                <a:spcPts val="1142"/>
              </a:spcBef>
              <a:buNone/>
              <a:tabLst>
                <a:tab algn="l" pos="0"/>
              </a:tabLst>
            </a:pPr>
            <a:r>
              <a:rPr b="1" lang="ru-RU" sz="27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7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736560" y="2761920"/>
            <a:ext cx="4523400" cy="4062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marL="260640" indent="-260640" defTabSz="1042920">
              <a:lnSpc>
                <a:spcPct val="90000"/>
              </a:lnSpc>
              <a:spcBef>
                <a:spcPts val="1142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8228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30392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3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3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82520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34684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5413680" y="1853640"/>
            <a:ext cx="4545720" cy="9079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indent="0" defTabSz="1042920">
              <a:lnSpc>
                <a:spcPct val="90000"/>
              </a:lnSpc>
              <a:spcBef>
                <a:spcPts val="1142"/>
              </a:spcBef>
              <a:buNone/>
              <a:tabLst>
                <a:tab algn="l" pos="0"/>
              </a:tabLst>
            </a:pPr>
            <a:r>
              <a:rPr b="1" lang="ru-RU" sz="27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27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5413680" y="2761920"/>
            <a:ext cx="4545720" cy="4062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marL="260640" indent="-260640" defTabSz="1042920">
              <a:lnSpc>
                <a:spcPct val="90000"/>
              </a:lnSpc>
              <a:spcBef>
                <a:spcPts val="1142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200" strike="noStrike" u="none">
                <a:solidFill>
                  <a:schemeClr val="dk1"/>
                </a:solidFill>
                <a:uFillTx/>
                <a:latin typeface="Calibri"/>
              </a:rPr>
              <a:t>Образец текста</a:t>
            </a:r>
            <a:endParaRPr b="0" lang="ru-RU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8228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700" strike="noStrike" u="none">
                <a:solidFill>
                  <a:schemeClr val="dk1"/>
                </a:solidFill>
                <a:uFillTx/>
                <a:latin typeface="Calibri"/>
              </a:rPr>
              <a:t>Второй уровень</a:t>
            </a:r>
            <a:endParaRPr b="0" lang="ru-RU" sz="2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30392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300" strike="noStrike" u="none">
                <a:solidFill>
                  <a:schemeClr val="dk1"/>
                </a:solidFill>
                <a:uFillTx/>
                <a:latin typeface="Calibri"/>
              </a:rPr>
              <a:t>Третий уровень</a:t>
            </a:r>
            <a:endParaRPr b="0" lang="ru-RU" sz="23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82520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Четвертый уровень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346840" indent="-260640" defTabSz="1042920">
              <a:lnSpc>
                <a:spcPct val="90000"/>
              </a:lnSpc>
              <a:spcBef>
                <a:spcPts val="570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100" strike="noStrike" u="none">
                <a:solidFill>
                  <a:schemeClr val="dk1"/>
                </a:solidFill>
                <a:uFillTx/>
                <a:latin typeface="Calibri"/>
              </a:rPr>
              <a:t>Пятый уровень</a:t>
            </a:r>
            <a:endParaRPr b="0" lang="ru-RU" sz="21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dt" idx="19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042920">
              <a:lnSpc>
                <a:spcPct val="100000"/>
              </a:lnSpc>
              <a:buNone/>
            </a:pPr>
            <a:r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7"/>
          <p:cNvSpPr>
            <a:spLocks noGrp="1"/>
          </p:cNvSpPr>
          <p:nvPr>
            <p:ph type="ftr" idx="20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8"/>
          <p:cNvSpPr>
            <a:spLocks noGrp="1"/>
          </p:cNvSpPr>
          <p:nvPr>
            <p:ph type="sldNum" idx="21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1042920">
              <a:lnSpc>
                <a:spcPct val="100000"/>
              </a:lnSpc>
              <a:buNone/>
            </a:pPr>
            <a:fld id="{EC42B558-DB33-4FE5-BC85-7D0A7C7AD3FC}" type="slidenum"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35120" y="402480"/>
            <a:ext cx="9222840" cy="146124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p>
            <a:pPr indent="0" defTabSz="1042920">
              <a:lnSpc>
                <a:spcPct val="90000"/>
              </a:lnSpc>
              <a:buNone/>
            </a:pPr>
            <a:r>
              <a:rPr b="0" lang="ru-RU" sz="5000" strike="noStrike" u="none">
                <a:solidFill>
                  <a:schemeClr val="dk1"/>
                </a:solidFill>
                <a:uFillTx/>
                <a:latin typeface="Calibri Light"/>
              </a:rPr>
              <a:t>Образец заголовка</a:t>
            </a:r>
            <a:endParaRPr b="0" lang="ru-RU" sz="5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dt" idx="22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042920">
              <a:lnSpc>
                <a:spcPct val="100000"/>
              </a:lnSpc>
              <a:buNone/>
            </a:pPr>
            <a:r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23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24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1042920">
              <a:lnSpc>
                <a:spcPct val="100000"/>
              </a:lnSpc>
              <a:buNone/>
            </a:pPr>
            <a:fld id="{919FAE0C-3C29-47C4-A835-F8C1E4D94587}" type="slidenum"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dt" idx="25"/>
          </p:nvPr>
        </p:nvSpPr>
        <p:spPr>
          <a:xfrm>
            <a:off x="73512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1042920">
              <a:lnSpc>
                <a:spcPct val="100000"/>
              </a:lnSpc>
              <a:buNone/>
            </a:pPr>
            <a:r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ftr" idx="26"/>
          </p:nvPr>
        </p:nvSpPr>
        <p:spPr>
          <a:xfrm>
            <a:off x="3542040" y="7008120"/>
            <a:ext cx="360864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27"/>
          </p:nvPr>
        </p:nvSpPr>
        <p:spPr>
          <a:xfrm>
            <a:off x="7552080" y="7008120"/>
            <a:ext cx="2405520" cy="40212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ctr">
            <a:noAutofit/>
          </a:bodyPr>
          <a:lstStyle>
            <a:lvl1pPr indent="0" algn="r" defTabSz="1042920">
              <a:lnSpc>
                <a:spcPct val="100000"/>
              </a:lnSpc>
              <a:buNone/>
              <a:def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1042920">
              <a:lnSpc>
                <a:spcPct val="100000"/>
              </a:lnSpc>
              <a:buNone/>
            </a:pPr>
            <a:fld id="{C0774751-DA62-475E-A7E6-58AF70A5B156}" type="slidenum">
              <a:rPr b="0" lang="ru-RU" sz="1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7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233280" y="3166560"/>
            <a:ext cx="11024640" cy="108648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b">
            <a:noAutofit/>
          </a:bodyPr>
          <a:p>
            <a:pPr indent="0" defTabSz="1042920">
              <a:lnSpc>
                <a:spcPct val="90000"/>
              </a:lnSpc>
              <a:buNone/>
            </a:pPr>
            <a:r>
              <a:rPr b="0" lang="ru-RU" sz="2800" strike="noStrike" u="none">
                <a:solidFill>
                  <a:schemeClr val="dk1"/>
                </a:solidFill>
                <a:uFillTx/>
                <a:latin typeface="Times New Roman"/>
              </a:rPr>
              <a:t>Развитие математических методов  моделирования в задачах тепломассопереноса</a:t>
            </a:r>
            <a:r>
              <a:rPr b="0" lang="en-US" sz="2800" strike="noStrike" u="none">
                <a:solidFill>
                  <a:schemeClr val="dk1"/>
                </a:solidFill>
                <a:uFillTx/>
                <a:latin typeface="Times New Roman"/>
              </a:rPr>
              <a:t>: </a:t>
            </a:r>
            <a:r>
              <a:rPr b="0" lang="ru-RU" sz="2800" strike="noStrike" u="none">
                <a:solidFill>
                  <a:schemeClr val="dk1"/>
                </a:solidFill>
                <a:uFillTx/>
                <a:latin typeface="Times New Roman"/>
              </a:rPr>
              <a:t>численных и аналитических</a:t>
            </a:r>
            <a:endParaRPr b="0" lang="ru-RU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0" y="5711400"/>
            <a:ext cx="9459000" cy="1532880"/>
          </a:xfrm>
          <a:prstGeom prst="rect">
            <a:avLst/>
          </a:prstGeom>
          <a:noFill/>
          <a:ln w="0">
            <a:noFill/>
          </a:ln>
        </p:spPr>
        <p:txBody>
          <a:bodyPr lIns="104400" rIns="104400" tIns="52200" bIns="52200" anchor="t">
            <a:noAutofit/>
          </a:bodyPr>
          <a:p>
            <a:pPr indent="0" defTabSz="1042920">
              <a:lnSpc>
                <a:spcPct val="90000"/>
              </a:lnSpc>
              <a:spcBef>
                <a:spcPts val="1142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Выполнил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аспирант 2 курса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: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Колбеко Александр Борисович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1042920">
              <a:lnSpc>
                <a:spcPct val="90000"/>
              </a:lnSpc>
              <a:spcBef>
                <a:spcPts val="1142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Научный руководитель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: 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Заведующего кафедрой моделирования физических процессов и систем</a:t>
            </a:r>
            <a:r>
              <a:rPr b="0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,</a:t>
            </a:r>
            <a:r>
              <a:rPr b="0" lang="ru-RU" sz="2400" strike="noStrike" u="none">
                <a:solidFill>
                  <a:schemeClr val="dk1"/>
                </a:solidFill>
                <a:uFillTx/>
                <a:latin typeface="Times New Roman"/>
              </a:rPr>
              <a:t> Ганопольский Родион Михайлович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0" name="Рисунок 1" descr=""/>
          <p:cNvPicPr/>
          <p:nvPr/>
        </p:nvPicPr>
        <p:blipFill>
          <a:blip r:embed="rId1"/>
          <a:stretch/>
        </p:blipFill>
        <p:spPr>
          <a:xfrm>
            <a:off x="1108440" y="490680"/>
            <a:ext cx="3063960" cy="18486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81" name="Прямая соединительная линия 5"/>
          <p:cNvCxnSpPr/>
          <p:nvPr/>
        </p:nvCxnSpPr>
        <p:spPr>
          <a:xfrm>
            <a:off x="344160" y="5158800"/>
            <a:ext cx="5589720" cy="360"/>
          </a:xfrm>
          <a:prstGeom prst="straightConnector1">
            <a:avLst/>
          </a:prstGeom>
          <a:ln w="28575">
            <a:solidFill>
              <a:srgbClr val="00b0f0"/>
            </a:solidFill>
          </a:ln>
        </p:spPr>
      </p:cxnSp>
      <p:pic>
        <p:nvPicPr>
          <p:cNvPr id="82" name="Рисунок 6" descr=""/>
          <p:cNvPicPr/>
          <p:nvPr/>
        </p:nvPicPr>
        <p:blipFill>
          <a:blip r:embed="rId2"/>
          <a:stretch/>
        </p:blipFill>
        <p:spPr>
          <a:xfrm>
            <a:off x="6882840" y="490680"/>
            <a:ext cx="3336840" cy="631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9A2444-3788-49CE-9630-B33F7A67DFB0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Рисунок 3" descr=""/>
          <p:cNvPicPr/>
          <p:nvPr/>
        </p:nvPicPr>
        <p:blipFill>
          <a:blip r:embed="rId1"/>
          <a:stretch/>
        </p:blipFill>
        <p:spPr>
          <a:xfrm>
            <a:off x="7624440" y="452520"/>
            <a:ext cx="1137240" cy="6861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84" name="Прямая соединительная линия 4"/>
          <p:cNvCxnSpPr/>
          <p:nvPr/>
        </p:nvCxnSpPr>
        <p:spPr>
          <a:xfrm>
            <a:off x="582480" y="1341000"/>
            <a:ext cx="926640" cy="360"/>
          </a:xfrm>
          <a:prstGeom prst="straightConnector1">
            <a:avLst/>
          </a:prstGeom>
          <a:ln w="38100">
            <a:solidFill>
              <a:srgbClr val="00b0f0"/>
            </a:solidFill>
          </a:ln>
        </p:spPr>
      </p:cxnSp>
      <p:pic>
        <p:nvPicPr>
          <p:cNvPr id="85" name="Рисунок 1" descr=""/>
          <p:cNvPicPr/>
          <p:nvPr/>
        </p:nvPicPr>
        <p:blipFill>
          <a:blip r:embed="rId2"/>
          <a:stretch/>
        </p:blipFill>
        <p:spPr>
          <a:xfrm>
            <a:off x="9399600" y="495360"/>
            <a:ext cx="884880" cy="5724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86" name="Прямая соединительная линия 10"/>
          <p:cNvCxnSpPr/>
          <p:nvPr/>
        </p:nvCxnSpPr>
        <p:spPr>
          <a:xfrm>
            <a:off x="9059040" y="563760"/>
            <a:ext cx="360" cy="495720"/>
          </a:xfrm>
          <a:prstGeom prst="straightConnector1">
            <a:avLst/>
          </a:prstGeom>
          <a:ln w="28575">
            <a:solidFill>
              <a:srgbClr val="00b0f0"/>
            </a:solidFill>
          </a:ln>
        </p:spPr>
      </p:cxnSp>
      <p:sp>
        <p:nvSpPr>
          <p:cNvPr id="87" name="Подзаголовок 2"/>
          <p:cNvSpPr/>
          <p:nvPr/>
        </p:nvSpPr>
        <p:spPr>
          <a:xfrm>
            <a:off x="460080" y="729360"/>
            <a:ext cx="658188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normAutofit/>
          </a:bodyPr>
          <a:p>
            <a:pPr defTabSz="1042920">
              <a:lnSpc>
                <a:spcPct val="90000"/>
              </a:lnSpc>
              <a:spcBef>
                <a:spcPts val="1142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Fira Sans Bold"/>
              </a:rPr>
              <a:t>Конференции и публикации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88" name="Таблица 9"/>
          <p:cNvGraphicFramePr/>
          <p:nvPr/>
        </p:nvGraphicFramePr>
        <p:xfrm>
          <a:off x="271440" y="1832760"/>
          <a:ext cx="10201320" cy="3195720"/>
        </p:xfrm>
        <a:graphic>
          <a:graphicData uri="http://schemas.openxmlformats.org/drawingml/2006/table">
            <a:tbl>
              <a:tblPr/>
              <a:tblGrid>
                <a:gridCol w="4959000"/>
                <a:gridCol w="2413080"/>
                <a:gridCol w="2829240"/>
              </a:tblGrid>
              <a:tr h="313200">
                <a:tc>
                  <a:txBody>
                    <a:bodyPr lIns="68400" rIns="68400" tIns="0" bIns="0" anchor="t">
                      <a:noAutofit/>
                    </a:bodyPr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  <a:ea typeface="Calibri"/>
                        </a:rPr>
                        <a:t>Название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6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Журнал</a:t>
                      </a:r>
                      <a:r>
                        <a:rPr b="0" lang="en-US" sz="16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/</a:t>
                      </a:r>
                      <a:r>
                        <a:rPr b="0" lang="ru-RU" sz="16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Конференции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6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Статус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</a:tr>
              <a:tr h="1008000">
                <a:tc>
                  <a:txBody>
                    <a:bodyPr lIns="68400" rIns="68400" tIns="0" bIns="0" anchor="t">
                      <a:noAutofit/>
                    </a:bodyPr>
                    <a:p>
                      <a:pPr algn="just" defTabSz="104292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0" lang="ru-RU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Calibri"/>
                        </a:rPr>
                        <a:t>Разработка методики моделирования процессов выпадения гидратов в призабойной зоне скважин и оценки влияния на продуктивность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  <a:tabLst>
                          <a:tab algn="l" pos="0"/>
                        </a:tabLst>
                      </a:pPr>
                      <a:r>
                        <a:rPr b="0" lang="ru-RU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Calibri"/>
                        </a:rPr>
                        <a:t>IX Международная научно-практическая конференция "Актуальные проблемы научного знания. Новые технологии ТЭК-2025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  <a:tabLst>
                          <a:tab algn="l" pos="0"/>
                        </a:tabLst>
                      </a:pP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Calibri"/>
                        </a:rPr>
                        <a:t>Выступление с докладом</a:t>
                      </a:r>
                      <a:r>
                        <a:rPr b="0" lang="en-US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Calibri"/>
                        </a:rPr>
                        <a:t>, </a:t>
                      </a:r>
                      <a:r>
                        <a:rPr b="0" lang="ru-RU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Calibri"/>
                        </a:rPr>
                        <a:t>публикация статьи в сборнике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008000">
                <a:tc>
                  <a:txBody>
                    <a:bodyPr lIns="68400" rIns="68400" tIns="0" bIns="0" anchor="t">
                      <a:noAutofit/>
                    </a:bodyPr>
                    <a:p>
                      <a:pPr algn="just" defTabSz="104292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b="0" lang="ru-RU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Times New Roman"/>
                        </a:rPr>
                        <a:t>Обзор прикладных задач и методов моделирования процессов тепломассопереноса в пласте при моделировании тепловых методов увеличение нефтеотдачи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Calibri"/>
                        </a:rPr>
                        <a:t>Вестник ТюмГУ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Calibri"/>
                        </a:rPr>
                        <a:t>На рецензировании научного руководителя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9" name="" descr=""/>
          <p:cNvPicPr/>
          <p:nvPr/>
        </p:nvPicPr>
        <p:blipFill>
          <a:blip r:embed="rId3"/>
          <a:stretch/>
        </p:blipFill>
        <p:spPr>
          <a:xfrm>
            <a:off x="3034080" y="5486400"/>
            <a:ext cx="2596320" cy="1846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4"/>
          <a:stretch/>
        </p:blipFill>
        <p:spPr>
          <a:xfrm>
            <a:off x="372600" y="5257800"/>
            <a:ext cx="2514600" cy="2161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00326F-2D26-4240-B444-9D3C345A6E4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Рисунок 3" descr=""/>
          <p:cNvPicPr/>
          <p:nvPr/>
        </p:nvPicPr>
        <p:blipFill>
          <a:blip r:embed="rId1"/>
          <a:stretch/>
        </p:blipFill>
        <p:spPr>
          <a:xfrm>
            <a:off x="7624440" y="452520"/>
            <a:ext cx="1137240" cy="6861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92" name="Прямая соединительная линия 4"/>
          <p:cNvCxnSpPr/>
          <p:nvPr/>
        </p:nvCxnSpPr>
        <p:spPr>
          <a:xfrm>
            <a:off x="582480" y="1341000"/>
            <a:ext cx="926640" cy="360"/>
          </a:xfrm>
          <a:prstGeom prst="straightConnector1">
            <a:avLst/>
          </a:prstGeom>
          <a:ln w="38100">
            <a:solidFill>
              <a:srgbClr val="00b0f0"/>
            </a:solidFill>
          </a:ln>
        </p:spPr>
      </p:cxnSp>
      <p:pic>
        <p:nvPicPr>
          <p:cNvPr id="93" name="Рисунок 1" descr=""/>
          <p:cNvPicPr/>
          <p:nvPr/>
        </p:nvPicPr>
        <p:blipFill>
          <a:blip r:embed="rId2"/>
          <a:stretch/>
        </p:blipFill>
        <p:spPr>
          <a:xfrm>
            <a:off x="9399600" y="495360"/>
            <a:ext cx="884880" cy="5724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94" name="Прямая соединительная линия 10"/>
          <p:cNvCxnSpPr/>
          <p:nvPr/>
        </p:nvCxnSpPr>
        <p:spPr>
          <a:xfrm>
            <a:off x="9059040" y="563760"/>
            <a:ext cx="360" cy="495720"/>
          </a:xfrm>
          <a:prstGeom prst="straightConnector1">
            <a:avLst/>
          </a:prstGeom>
          <a:ln w="28575">
            <a:solidFill>
              <a:srgbClr val="00b0f0"/>
            </a:solidFill>
          </a:ln>
        </p:spPr>
      </p:cxnSp>
      <p:sp>
        <p:nvSpPr>
          <p:cNvPr id="95" name="Подзаголовок 2"/>
          <p:cNvSpPr/>
          <p:nvPr/>
        </p:nvSpPr>
        <p:spPr>
          <a:xfrm>
            <a:off x="460080" y="729360"/>
            <a:ext cx="658188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normAutofit/>
          </a:bodyPr>
          <a:p>
            <a:pPr defTabSz="1042920">
              <a:lnSpc>
                <a:spcPct val="90000"/>
              </a:lnSpc>
              <a:spcBef>
                <a:spcPts val="1142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Fira Sans Bold"/>
              </a:rPr>
              <a:t>Планы и задачи</a:t>
            </a:r>
            <a:r>
              <a:rPr b="1" lang="en-US" sz="2400" strike="noStrike" u="none">
                <a:solidFill>
                  <a:schemeClr val="dk1"/>
                </a:solidFill>
                <a:uFillTx/>
                <a:latin typeface="Fira Sans Bold"/>
              </a:rPr>
              <a:t>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TextBox 1037"/>
          <p:cNvSpPr/>
          <p:nvPr/>
        </p:nvSpPr>
        <p:spPr>
          <a:xfrm>
            <a:off x="216720" y="3326040"/>
            <a:ext cx="10057680" cy="387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104292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Написать модуль динамического определения падения проницаемости в ячейках модели в зависимости от условий образования гидратов для одного из коммерческих гидродинамических симуляторов, на основе данных численного эксперимента получить эмпирическую зависимость.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104292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Сопоставить результаты с методом, основанном на экспертной корреляции, применяемой для моделирования газовых скважин месторождения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X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 (статьи Шарипова Р.Э).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1042920">
              <a:lnSpc>
                <a:spcPct val="150000"/>
              </a:lnSpc>
              <a:spcAft>
                <a:spcPts val="1001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Написать решатель уравнения теплопроводности с учетом конвекции, сравнить с синтетической/фактической гидродинамической моделью, в которой включена термическая опция.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1042920">
              <a:lnSpc>
                <a:spcPct val="150000"/>
              </a:lnSpc>
              <a:spcAft>
                <a:spcPts val="1001"/>
              </a:spcAft>
              <a:buClr>
                <a:srgbClr val="000000"/>
              </a:buClr>
              <a:buFont typeface="Calibri Light"/>
              <a:buAutoNum type="arabicPeriod"/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Упрощенный симулятор, основанный на решателе уравнения неразрывности, теплопроводности, включить в систему уравнение проницаемости от образования гидрата в поровом объеме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 (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на основе модели Люнгмюра) и уравнения кольмотации-суффозии Леонтьева.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Подзаголовок 2"/>
          <p:cNvSpPr/>
          <p:nvPr/>
        </p:nvSpPr>
        <p:spPr>
          <a:xfrm>
            <a:off x="144720" y="3020760"/>
            <a:ext cx="658188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normAutofit/>
          </a:bodyPr>
          <a:p>
            <a:pPr defTabSz="1042920">
              <a:lnSpc>
                <a:spcPct val="90000"/>
              </a:lnSpc>
              <a:spcBef>
                <a:spcPts val="1142"/>
              </a:spcBef>
              <a:tabLst>
                <a:tab algn="l" pos="0"/>
              </a:tabLst>
            </a:pPr>
            <a:r>
              <a:rPr b="1" lang="ru-RU" sz="2000" strike="noStrike" u="none">
                <a:solidFill>
                  <a:schemeClr val="dk1"/>
                </a:solidFill>
                <a:uFillTx/>
                <a:latin typeface="Fira Sans Bold"/>
              </a:rPr>
              <a:t>Планы и задачи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Fira Sans Bold"/>
              </a:rPr>
              <a:t>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Подзаголовок 2"/>
          <p:cNvSpPr/>
          <p:nvPr/>
        </p:nvSpPr>
        <p:spPr>
          <a:xfrm>
            <a:off x="245880" y="1548000"/>
            <a:ext cx="658188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normAutofit/>
          </a:bodyPr>
          <a:p>
            <a:pPr defTabSz="1042920">
              <a:lnSpc>
                <a:spcPct val="90000"/>
              </a:lnSpc>
              <a:spcBef>
                <a:spcPts val="1142"/>
              </a:spcBef>
              <a:tabLst>
                <a:tab algn="l" pos="0"/>
              </a:tabLst>
            </a:pPr>
            <a:r>
              <a:rPr b="1" lang="ru-RU" sz="2000" strike="noStrike" u="none">
                <a:solidFill>
                  <a:schemeClr val="dk1"/>
                </a:solidFill>
                <a:uFillTx/>
                <a:latin typeface="Fira Sans Bold"/>
              </a:rPr>
              <a:t>Выполнено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Fira Sans Bold"/>
              </a:rPr>
              <a:t>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TextBox 12"/>
          <p:cNvSpPr/>
          <p:nvPr/>
        </p:nvSpPr>
        <p:spPr>
          <a:xfrm>
            <a:off x="209880" y="1901160"/>
            <a:ext cx="1005768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algn="just" defTabSz="104292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Построена термогидродинамическая модель месторождения Х.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algn="just" defTabSz="1042920">
              <a:lnSpc>
                <a:spcPct val="15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Разработана блоксхема алгоритма  интеграции в tNavigator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6A3B28-4E82-46B3-A441-A8D3B550495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Рисунок 2" descr=""/>
          <p:cNvPicPr/>
          <p:nvPr/>
        </p:nvPicPr>
        <p:blipFill>
          <a:blip r:embed="rId1"/>
          <a:stretch/>
        </p:blipFill>
        <p:spPr>
          <a:xfrm>
            <a:off x="3923280" y="683640"/>
            <a:ext cx="3008520" cy="181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Подзаголовок 2"/>
          <p:cNvSpPr/>
          <p:nvPr/>
        </p:nvSpPr>
        <p:spPr>
          <a:xfrm>
            <a:off x="148680" y="3828960"/>
            <a:ext cx="10387800" cy="16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noAutofit/>
          </a:bodyPr>
          <a:p>
            <a:pPr algn="ctr" defTabSz="1042920">
              <a:lnSpc>
                <a:spcPct val="9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ru-RU" sz="5400" strike="noStrike" u="none">
                <a:solidFill>
                  <a:srgbClr val="00b0f0"/>
                </a:solidFill>
                <a:uFillTx/>
                <a:latin typeface="Fira Sans Light"/>
              </a:rPr>
              <a:t>СПАСИБО</a:t>
            </a:r>
            <a:r>
              <a:rPr b="1" lang="en-US" sz="5400" strike="noStrike" u="none">
                <a:solidFill>
                  <a:srgbClr val="00b0f0"/>
                </a:solidFill>
                <a:uFillTx/>
                <a:latin typeface="Fira Sans Light"/>
              </a:rPr>
              <a:t> </a:t>
            </a:r>
            <a:r>
              <a:rPr b="1" lang="ru-RU" sz="5400" strike="noStrike" u="none">
                <a:solidFill>
                  <a:srgbClr val="00b0f0"/>
                </a:solidFill>
                <a:uFillTx/>
                <a:latin typeface="Fira Sans Light"/>
              </a:rPr>
              <a:t>ЗА ВНИМАНИЕ!</a:t>
            </a:r>
            <a:endParaRPr b="0" lang="en-US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2" name="Рисунок 9" descr=""/>
          <p:cNvPicPr/>
          <p:nvPr/>
        </p:nvPicPr>
        <p:blipFill>
          <a:blip r:embed="rId2"/>
          <a:stretch/>
        </p:blipFill>
        <p:spPr>
          <a:xfrm>
            <a:off x="4114800" y="6154200"/>
            <a:ext cx="2625840" cy="49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C53264-D69C-4C27-91F6-3E2A578F4EA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Рисунок 3" descr=""/>
          <p:cNvPicPr/>
          <p:nvPr/>
        </p:nvPicPr>
        <p:blipFill>
          <a:blip r:embed="rId1"/>
          <a:stretch/>
        </p:blipFill>
        <p:spPr>
          <a:xfrm>
            <a:off x="7624440" y="452520"/>
            <a:ext cx="1137240" cy="6861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4" name="Прямая соединительная линия 4"/>
          <p:cNvCxnSpPr/>
          <p:nvPr/>
        </p:nvCxnSpPr>
        <p:spPr>
          <a:xfrm>
            <a:off x="582480" y="1341000"/>
            <a:ext cx="926640" cy="360"/>
          </a:xfrm>
          <a:prstGeom prst="straightConnector1">
            <a:avLst/>
          </a:prstGeom>
          <a:ln w="38100">
            <a:solidFill>
              <a:srgbClr val="00b0f0"/>
            </a:solidFill>
          </a:ln>
        </p:spPr>
      </p:cxnSp>
      <p:pic>
        <p:nvPicPr>
          <p:cNvPr id="105" name="Рисунок 1" descr=""/>
          <p:cNvPicPr/>
          <p:nvPr/>
        </p:nvPicPr>
        <p:blipFill>
          <a:blip r:embed="rId2"/>
          <a:stretch/>
        </p:blipFill>
        <p:spPr>
          <a:xfrm>
            <a:off x="9399600" y="495360"/>
            <a:ext cx="884880" cy="5724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6" name="Прямая соединительная линия 10"/>
          <p:cNvCxnSpPr/>
          <p:nvPr/>
        </p:nvCxnSpPr>
        <p:spPr>
          <a:xfrm>
            <a:off x="9059040" y="563760"/>
            <a:ext cx="360" cy="495720"/>
          </a:xfrm>
          <a:prstGeom prst="straightConnector1">
            <a:avLst/>
          </a:prstGeom>
          <a:ln w="28575">
            <a:solidFill>
              <a:srgbClr val="00b0f0"/>
            </a:solidFill>
          </a:ln>
        </p:spPr>
      </p:cxnSp>
      <p:sp>
        <p:nvSpPr>
          <p:cNvPr id="107" name="Подзаголовок 2"/>
          <p:cNvSpPr/>
          <p:nvPr/>
        </p:nvSpPr>
        <p:spPr>
          <a:xfrm>
            <a:off x="460080" y="729360"/>
            <a:ext cx="658188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normAutofit/>
          </a:bodyPr>
          <a:p>
            <a:pPr defTabSz="1042920">
              <a:lnSpc>
                <a:spcPct val="90000"/>
              </a:lnSpc>
              <a:spcBef>
                <a:spcPts val="1142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Fira Sans Bold"/>
              </a:rPr>
              <a:t>Конференции и публикации за 1 курс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Подзаголовок 2"/>
          <p:cNvSpPr/>
          <p:nvPr/>
        </p:nvSpPr>
        <p:spPr>
          <a:xfrm>
            <a:off x="311760" y="2036880"/>
            <a:ext cx="1020132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noAutofit/>
          </a:bodyPr>
          <a:p>
            <a:pPr algn="just" defTabSz="1042920">
              <a:lnSpc>
                <a:spcPct val="90000"/>
              </a:lnSpc>
              <a:spcBef>
                <a:spcPts val="1142"/>
              </a:spcBef>
              <a:tabLst>
                <a:tab algn="l" pos="0"/>
              </a:tabLst>
            </a:pPr>
            <a:r>
              <a:rPr b="1" lang="ru-RU" sz="20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Прошлая тема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1042920">
              <a:lnSpc>
                <a:spcPct val="90000"/>
              </a:lnSpc>
              <a:spcBef>
                <a:spcPts val="1142"/>
              </a:spcBef>
              <a:tabLst>
                <a:tab algn="l" pos="0"/>
              </a:tabLst>
            </a:pPr>
            <a:r>
              <a:rPr b="0" lang="ru-RU" sz="18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Математическое моделирование структуры и</a:t>
            </a: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 </a:t>
            </a:r>
            <a:r>
              <a:rPr b="0" lang="ru-RU" sz="18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параметров сложного технологического объекта подготовки углеводородов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1042920">
              <a:lnSpc>
                <a:spcPct val="90000"/>
              </a:lnSpc>
              <a:spcBef>
                <a:spcPts val="1142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Подзаголовок 2"/>
          <p:cNvSpPr/>
          <p:nvPr/>
        </p:nvSpPr>
        <p:spPr>
          <a:xfrm>
            <a:off x="311760" y="3405960"/>
            <a:ext cx="10201320" cy="94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noAutofit/>
          </a:bodyPr>
          <a:p>
            <a:pPr algn="just" defTabSz="1042920">
              <a:lnSpc>
                <a:spcPct val="90000"/>
              </a:lnSpc>
              <a:spcBef>
                <a:spcPts val="1142"/>
              </a:spcBef>
              <a:tabLst>
                <a:tab algn="l" pos="0"/>
              </a:tabLst>
            </a:pPr>
            <a:r>
              <a:rPr b="1" lang="ru-RU" sz="20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Конференции и публикации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1042920">
              <a:lnSpc>
                <a:spcPct val="90000"/>
              </a:lnSpc>
              <a:spcBef>
                <a:spcPts val="1142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imes New Roman"/>
                <a:ea typeface="Calibri"/>
              </a:rPr>
              <a:t> 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10" name="Таблица 7"/>
          <p:cNvGraphicFramePr/>
          <p:nvPr/>
        </p:nvGraphicFramePr>
        <p:xfrm>
          <a:off x="245880" y="4139640"/>
          <a:ext cx="10201320" cy="2650320"/>
        </p:xfrm>
        <a:graphic>
          <a:graphicData uri="http://schemas.openxmlformats.org/drawingml/2006/table">
            <a:tbl>
              <a:tblPr/>
              <a:tblGrid>
                <a:gridCol w="3967200"/>
                <a:gridCol w="2611080"/>
                <a:gridCol w="3622680"/>
              </a:tblGrid>
              <a:tr h="550800">
                <a:tc>
                  <a:txBody>
                    <a:bodyPr lIns="68400" rIns="68400" tIns="0" bIns="0" anchor="t">
                      <a:noAutofit/>
                    </a:bodyPr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  <a:ea typeface="Calibri"/>
                        </a:rPr>
                        <a:t>Название конференции, сроки и место проведения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  <a:ea typeface="Calibri"/>
                        </a:rPr>
                        <a:t>Статус конференции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  <a:ea typeface="Calibri"/>
                        </a:rPr>
                        <a:t>Название доклада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</a:tr>
              <a:tr h="1375560">
                <a:tc>
                  <a:txBody>
                    <a:bodyPr lIns="68400" rIns="68400" tIns="0" bIns="0" anchor="t">
                      <a:noAutofit/>
                    </a:bodyPr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Calibri"/>
                        </a:rPr>
                        <a:t>X Международная научно-практическая конференция-конкурс “Новые информационные технологии в нефтегазовой отрасли и образовании”, 21.04.2023, г.Тюмень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6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  <a:ea typeface="Calibri"/>
                        </a:rPr>
                        <a:t>международая 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Calibri"/>
                        </a:rPr>
                        <a:t>Математическое моделирование структуры и параметров сложного технологического объекта подготовки углеводородов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93720">
                <a:tc>
                  <a:txBody>
                    <a:bodyPr lIns="68400" rIns="68400" tIns="0" bIns="0" anchor="t">
                      <a:noAutofit/>
                    </a:bodyPr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Calibri"/>
                        </a:rPr>
                        <a:t>Математическое и информационное моделирование (МИМ-2023), 18-19 мая 2023, г. Тюмень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Calibri"/>
                        </a:rPr>
                        <a:t>внутренняя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tIns="0" bIns="0" anchor="t">
                      <a:noAutofit/>
                    </a:bodyPr>
                    <a:p>
                      <a:pPr algn="ctr" defTabSz="104292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ru-RU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  <a:ea typeface="Calibri"/>
                        </a:rPr>
                        <a:t>Разработка интеллектуальной системы моделирования структур технологических объектов</a:t>
                      </a:r>
                      <a:endParaRPr b="0" lang="en-US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31E732-38D2-49F2-B0B5-3468CCC71C0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Рисунок 3" descr=""/>
          <p:cNvPicPr/>
          <p:nvPr/>
        </p:nvPicPr>
        <p:blipFill>
          <a:blip r:embed="rId1"/>
          <a:stretch/>
        </p:blipFill>
        <p:spPr>
          <a:xfrm>
            <a:off x="7624440" y="452520"/>
            <a:ext cx="1137240" cy="6861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12" name="Прямая соединительная линия 4"/>
          <p:cNvCxnSpPr/>
          <p:nvPr/>
        </p:nvCxnSpPr>
        <p:spPr>
          <a:xfrm>
            <a:off x="582480" y="1341000"/>
            <a:ext cx="926640" cy="360"/>
          </a:xfrm>
          <a:prstGeom prst="straightConnector1">
            <a:avLst/>
          </a:prstGeom>
          <a:ln w="38100">
            <a:solidFill>
              <a:srgbClr val="00b0f0"/>
            </a:solidFill>
          </a:ln>
        </p:spPr>
      </p:cxnSp>
      <p:pic>
        <p:nvPicPr>
          <p:cNvPr id="113" name="Рисунок 1" descr=""/>
          <p:cNvPicPr/>
          <p:nvPr/>
        </p:nvPicPr>
        <p:blipFill>
          <a:blip r:embed="rId2"/>
          <a:stretch/>
        </p:blipFill>
        <p:spPr>
          <a:xfrm>
            <a:off x="9399600" y="495360"/>
            <a:ext cx="884880" cy="5724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14" name="Прямая соединительная линия 10"/>
          <p:cNvCxnSpPr/>
          <p:nvPr/>
        </p:nvCxnSpPr>
        <p:spPr>
          <a:xfrm>
            <a:off x="9059040" y="563760"/>
            <a:ext cx="360" cy="495720"/>
          </a:xfrm>
          <a:prstGeom prst="straightConnector1">
            <a:avLst/>
          </a:prstGeom>
          <a:ln w="28575">
            <a:solidFill>
              <a:srgbClr val="00b0f0"/>
            </a:solidFill>
          </a:ln>
        </p:spPr>
      </p:cxnSp>
      <p:sp>
        <p:nvSpPr>
          <p:cNvPr id="115" name="Подзаголовок 2"/>
          <p:cNvSpPr/>
          <p:nvPr/>
        </p:nvSpPr>
        <p:spPr>
          <a:xfrm>
            <a:off x="460080" y="729360"/>
            <a:ext cx="658188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normAutofit fontScale="92500" lnSpcReduction="9999"/>
          </a:bodyPr>
          <a:p>
            <a:pPr defTabSz="1042920">
              <a:lnSpc>
                <a:spcPct val="90000"/>
              </a:lnSpc>
              <a:spcBef>
                <a:spcPts val="1142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Fira Sans Bold"/>
              </a:rPr>
              <a:t>Модели аккумуляции коллектором частиц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TextBox 8"/>
          <p:cNvSpPr/>
          <p:nvPr/>
        </p:nvSpPr>
        <p:spPr>
          <a:xfrm>
            <a:off x="204480" y="4146120"/>
            <a:ext cx="4792680" cy="23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1042920">
              <a:lnSpc>
                <a:spcPct val="100000"/>
              </a:lnSpc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Модель Леонтьева Н. Е. для одновременного учета кольматационных и суффозионных процессов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,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где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1042920">
              <a:lnSpc>
                <a:spcPct val="100000"/>
              </a:lnSpc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γ1, γ2 — коэффициент суффозии и кольматации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,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1042920">
              <a:lnSpc>
                <a:spcPct val="100000"/>
              </a:lnSpc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m, m</a:t>
            </a:r>
            <a:r>
              <a:rPr b="0" lang="en-US" sz="1600" strike="noStrike" u="none" baseline="-25000">
                <a:solidFill>
                  <a:schemeClr val="dk1"/>
                </a:solidFill>
                <a:uFillTx/>
                <a:latin typeface="Calibri"/>
              </a:rPr>
              <a:t>0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 –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текущая и начальная пористость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1042920">
              <a:lnSpc>
                <a:spcPct val="100000"/>
              </a:lnSpc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С – константа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,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при которой происходит задержка частиц на скелете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1042920">
              <a:lnSpc>
                <a:spcPct val="100000"/>
              </a:lnSpc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17" name="Группа 15"/>
          <p:cNvGrpSpPr/>
          <p:nvPr/>
        </p:nvGrpSpPr>
        <p:grpSpPr>
          <a:xfrm>
            <a:off x="4278240" y="3780720"/>
            <a:ext cx="6314760" cy="3421800"/>
            <a:chOff x="4278240" y="3780720"/>
            <a:chExt cx="6314760" cy="3421800"/>
          </a:xfrm>
        </p:grpSpPr>
        <p:pic>
          <p:nvPicPr>
            <p:cNvPr id="118" name="Рисунок 5" descr=""/>
            <p:cNvPicPr/>
            <p:nvPr/>
          </p:nvPicPr>
          <p:blipFill>
            <a:blip r:embed="rId3"/>
            <a:srcRect l="0" t="0" r="7192" b="0"/>
            <a:stretch/>
          </p:blipFill>
          <p:spPr>
            <a:xfrm>
              <a:off x="6085080" y="3780720"/>
              <a:ext cx="4507920" cy="21427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9" name="Рисунок 7" descr=""/>
            <p:cNvPicPr/>
            <p:nvPr/>
          </p:nvPicPr>
          <p:blipFill>
            <a:blip r:embed="rId4"/>
            <a:stretch/>
          </p:blipFill>
          <p:spPr>
            <a:xfrm>
              <a:off x="4278240" y="6512760"/>
              <a:ext cx="6081840" cy="689760"/>
            </a:xfrm>
            <a:prstGeom prst="rect">
              <a:avLst/>
            </a:prstGeom>
            <a:noFill/>
            <a:ln w="19050">
              <a:solidFill>
                <a:srgbClr val="ed7d31"/>
              </a:solidFill>
              <a:round/>
            </a:ln>
          </p:spPr>
        </p:pic>
        <p:sp>
          <p:nvSpPr>
            <p:cNvPr id="120" name="TextBox 9"/>
            <p:cNvSpPr/>
            <p:nvPr/>
          </p:nvSpPr>
          <p:spPr>
            <a:xfrm rot="5400000">
              <a:off x="7334280" y="5906880"/>
              <a:ext cx="58608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1042920">
                <a:lnSpc>
                  <a:spcPct val="100000"/>
                </a:lnSpc>
              </a:pPr>
              <a:r>
                <a:rPr b="1" lang="ru-RU" sz="2800" strike="noStrike" u="none">
                  <a:solidFill>
                    <a:schemeClr val="dk1"/>
                  </a:solidFill>
                  <a:uFillTx/>
                  <a:latin typeface="Calibri"/>
                </a:rPr>
                <a:t>=</a:t>
              </a:r>
              <a:r>
                <a:rPr b="1" lang="en-US" sz="2800" strike="noStrike" u="none">
                  <a:solidFill>
                    <a:schemeClr val="dk1"/>
                  </a:solidFill>
                  <a:uFillTx/>
                  <a:latin typeface="Calibri"/>
                </a:rPr>
                <a:t>&gt;</a:t>
              </a:r>
              <a:endParaRPr b="0" lang="en-US" sz="28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21" name="TextBox 21"/>
          <p:cNvSpPr/>
          <p:nvPr/>
        </p:nvSpPr>
        <p:spPr>
          <a:xfrm>
            <a:off x="164880" y="1664280"/>
            <a:ext cx="6327000" cy="20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042920">
              <a:lnSpc>
                <a:spcPct val="100000"/>
              </a:lnSpc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Для индикации факта выпадения гидратов в 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tNavigator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используется модель адсорбции Ирвинга Ленгмюра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,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где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042920">
              <a:lnSpc>
                <a:spcPct val="100000"/>
              </a:lnSpc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θ — доля занятых адсорбционных центров (в случае гидратов это может быть интерпретировано как доля воды, участвующей в образовании гидратов),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042920">
              <a:lnSpc>
                <a:spcPct val="100000"/>
              </a:lnSpc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K — константа адсорбционного равновесия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042920">
              <a:lnSpc>
                <a:spcPct val="100000"/>
              </a:lnSpc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P — парциальное давление газа (или его концентрация в потоке).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TextBox 28"/>
          <p:cNvSpPr/>
          <p:nvPr/>
        </p:nvSpPr>
        <p:spPr>
          <a:xfrm>
            <a:off x="6847920" y="2188080"/>
            <a:ext cx="2788560" cy="672480"/>
          </a:xfrm>
          <a:prstGeom prst="rect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042920">
              <a:lnSpc>
                <a:spcPct val="100000"/>
              </a:lnSpc>
            </a:pPr>
            <a:r>
              <a:rPr b="0" lang="ru-RU" sz="2100" strike="noStrike" u="none">
                <a:solidFill>
                  <a:srgbClr val="ffffff">
                    <a:alpha val="1000"/>
                  </a:srgbClr>
                </a:solidFill>
                <a:uFillTx/>
                <a:latin typeface="Calibri"/>
              </a:rPr>
              <a:t> 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AC6116-D263-4807-99CC-0786E38612A2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Рисунок 3" descr=""/>
          <p:cNvPicPr/>
          <p:nvPr/>
        </p:nvPicPr>
        <p:blipFill>
          <a:blip r:embed="rId1"/>
          <a:stretch/>
        </p:blipFill>
        <p:spPr>
          <a:xfrm>
            <a:off x="7624440" y="292680"/>
            <a:ext cx="1137240" cy="6861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24" name="Прямая соединительная линия 4"/>
          <p:cNvCxnSpPr/>
          <p:nvPr/>
        </p:nvCxnSpPr>
        <p:spPr>
          <a:xfrm>
            <a:off x="582480" y="1073160"/>
            <a:ext cx="926640" cy="360"/>
          </a:xfrm>
          <a:prstGeom prst="straightConnector1">
            <a:avLst/>
          </a:prstGeom>
          <a:ln w="38100">
            <a:solidFill>
              <a:srgbClr val="00b0f0"/>
            </a:solidFill>
          </a:ln>
        </p:spPr>
      </p:cxnSp>
      <p:pic>
        <p:nvPicPr>
          <p:cNvPr id="125" name="Рисунок 1" descr=""/>
          <p:cNvPicPr/>
          <p:nvPr/>
        </p:nvPicPr>
        <p:blipFill>
          <a:blip r:embed="rId2"/>
          <a:stretch/>
        </p:blipFill>
        <p:spPr>
          <a:xfrm>
            <a:off x="9399600" y="335160"/>
            <a:ext cx="884880" cy="5724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26" name="Прямая соединительная линия 10"/>
          <p:cNvCxnSpPr/>
          <p:nvPr/>
        </p:nvCxnSpPr>
        <p:spPr>
          <a:xfrm>
            <a:off x="9059040" y="403560"/>
            <a:ext cx="360" cy="495720"/>
          </a:xfrm>
          <a:prstGeom prst="straightConnector1">
            <a:avLst/>
          </a:prstGeom>
          <a:ln w="28575">
            <a:solidFill>
              <a:srgbClr val="00b0f0"/>
            </a:solidFill>
          </a:ln>
        </p:spPr>
      </p:cxnSp>
      <p:sp>
        <p:nvSpPr>
          <p:cNvPr id="127" name="Подзаголовок 2"/>
          <p:cNvSpPr/>
          <p:nvPr/>
        </p:nvSpPr>
        <p:spPr>
          <a:xfrm>
            <a:off x="404280" y="415440"/>
            <a:ext cx="6581880" cy="5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4400" rIns="104400" tIns="52200" bIns="52200" anchor="t">
            <a:normAutofit/>
          </a:bodyPr>
          <a:p>
            <a:pPr defTabSz="1042920">
              <a:lnSpc>
                <a:spcPct val="90000"/>
              </a:lnSpc>
              <a:spcBef>
                <a:spcPts val="1142"/>
              </a:spcBef>
              <a:tabLst>
                <a:tab algn="l" pos="0"/>
              </a:tabLst>
            </a:pPr>
            <a:r>
              <a:rPr b="1" lang="ru-RU" sz="2400" strike="noStrike" u="none">
                <a:solidFill>
                  <a:schemeClr val="dk1"/>
                </a:solidFill>
                <a:uFillTx/>
                <a:latin typeface="Fira Sans Bold"/>
              </a:rPr>
              <a:t>Блок-схема алгоритма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8" name="Рисунок 24" descr=""/>
          <p:cNvPicPr/>
          <p:nvPr/>
        </p:nvPicPr>
        <p:blipFill>
          <a:blip r:embed="rId3"/>
          <a:stretch/>
        </p:blipFill>
        <p:spPr>
          <a:xfrm>
            <a:off x="975240" y="1410840"/>
            <a:ext cx="4097880" cy="579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9" name="TextBox 26"/>
          <p:cNvSpPr/>
          <p:nvPr/>
        </p:nvSpPr>
        <p:spPr>
          <a:xfrm>
            <a:off x="5718960" y="2397600"/>
            <a:ext cx="4330800" cy="44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042920">
              <a:lnSpc>
                <a:spcPct val="100000"/>
              </a:lnSpc>
            </a:pPr>
            <a:r>
              <a:rPr b="1" lang="ru-RU" sz="1600" strike="noStrike" u="none">
                <a:solidFill>
                  <a:schemeClr val="dk1"/>
                </a:solidFill>
                <a:uFillTx/>
                <a:latin typeface="Calibri"/>
              </a:rPr>
              <a:t>Плюсы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104292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Падение продуктивности вследствие образования гидрата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104292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Нет потребности реализовывать численную схему для тепломассопереноса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042920">
              <a:lnSpc>
                <a:spcPct val="100000"/>
              </a:lnSpc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1042920">
              <a:lnSpc>
                <a:spcPct val="100000"/>
              </a:lnSpc>
            </a:pPr>
            <a:r>
              <a:rPr b="1" lang="ru-RU" sz="1600" strike="noStrike" u="none">
                <a:solidFill>
                  <a:schemeClr val="dk1"/>
                </a:solidFill>
                <a:uFillTx/>
                <a:latin typeface="Calibri"/>
              </a:rPr>
              <a:t>Недостатки</a:t>
            </a:r>
            <a:r>
              <a:rPr b="1" lang="en-US" sz="1600" strike="noStrike" u="none">
                <a:solidFill>
                  <a:schemeClr val="dk1"/>
                </a:solidFill>
                <a:uFillTx/>
                <a:latin typeface="Calibri"/>
              </a:rPr>
              <a:t>: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104292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Завершение расчетного шага без влияния выпадения гидрата</a:t>
            </a: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, </a:t>
            </a: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влияние на продуктивность на следующем шаге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104292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Создание промежуточных моделей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104292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Влияние порядка обхода блоков (перенос не кольматировавшегося гидрата в соседние блоки)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104292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ru-RU" sz="1600" strike="noStrike" u="none">
                <a:solidFill>
                  <a:schemeClr val="dk1"/>
                </a:solidFill>
                <a:uFillTx/>
                <a:latin typeface="Calibri"/>
              </a:rPr>
              <a:t>Нет учета падения минерализации связанной воды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0C3CC1-5573-4702-BA11-30102F1B9D69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1836</TotalTime>
  <Application>LibreOffice/24.8.7.2$Linux_X86_64 LibreOffice_project/480$Build-2</Application>
  <AppVersion>15.0000</AppVersion>
  <Words>503</Words>
  <Paragraphs>71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2017-12-26T09:56:39Z</dcterms:created>
  <dc:creator>Фаттахова Александра Николаевна</dc:creator>
  <dc:description/>
  <dc:language>en-US</dc:language>
  <cp:lastModifiedBy/>
  <dcterms:modified xsi:type="dcterms:W3CDTF">2025-06-24T09:26:23Z</dcterms:modified>
  <cp:revision>311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Произвольный</vt:lpwstr>
  </property>
  <property fmtid="{D5CDD505-2E9C-101B-9397-08002B2CF9AE}" pid="4" name="Slides">
    <vt:i4>7</vt:i4>
  </property>
</Properties>
</file>