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6" r:id="rId2"/>
    <p:sldId id="264" r:id="rId3"/>
    <p:sldId id="267" r:id="rId4"/>
    <p:sldId id="263" r:id="rId5"/>
    <p:sldId id="266" r:id="rId6"/>
    <p:sldId id="268" r:id="rId7"/>
    <p:sldId id="269" r:id="rId8"/>
  </p:sldIdLst>
  <p:sldSz cx="10693400" cy="7561263"/>
  <p:notesSz cx="6858000" cy="9144000"/>
  <p:defaultTextStyle>
    <a:defPPr>
      <a:defRPr lang="ru-RU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3470" autoAdjust="0"/>
  </p:normalViewPr>
  <p:slideViewPr>
    <p:cSldViewPr snapToGrid="0">
      <p:cViewPr varScale="1">
        <p:scale>
          <a:sx n="82" d="100"/>
          <a:sy n="82" d="100"/>
        </p:scale>
        <p:origin x="426" y="84"/>
      </p:cViewPr>
      <p:guideLst>
        <p:guide orient="horz" pos="2382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BD237-52E8-4D53-B2C0-3CE06DB00FFF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FF044-2632-4A57-94AD-BD677B5504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342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81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802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1482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944A2-AA6D-C1FF-BC80-7DAF79EF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C2C307B-9970-6A51-958D-2E4675CB5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8FD1F42-A925-144B-9277-528463E565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85F86D-418E-23BE-0D61-0AB016791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3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FF044-2632-4A57-94AD-BD677B55044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610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005" y="1237457"/>
            <a:ext cx="9089390" cy="2632440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</p:spPr>
        <p:txBody>
          <a:bodyPr/>
          <a:lstStyle>
            <a:lvl1pPr marL="0" indent="0" algn="ctr">
              <a:buNone/>
              <a:defRPr sz="2700"/>
            </a:lvl1pPr>
            <a:lvl2pPr marL="521528" indent="0" algn="ctr">
              <a:buNone/>
              <a:defRPr sz="2300"/>
            </a:lvl2pPr>
            <a:lvl3pPr marL="1043056" indent="0" algn="ctr">
              <a:buNone/>
              <a:defRPr sz="2100"/>
            </a:lvl3pPr>
            <a:lvl4pPr marL="1564584" indent="0" algn="ctr">
              <a:buNone/>
              <a:defRPr sz="1800"/>
            </a:lvl4pPr>
            <a:lvl5pPr marL="2086112" indent="0" algn="ctr">
              <a:buNone/>
              <a:defRPr sz="1800"/>
            </a:lvl5pPr>
            <a:lvl6pPr marL="2607640" indent="0" algn="ctr">
              <a:buNone/>
              <a:defRPr sz="1800"/>
            </a:lvl6pPr>
            <a:lvl7pPr marL="3129168" indent="0" algn="ctr">
              <a:buNone/>
              <a:defRPr sz="1800"/>
            </a:lvl7pPr>
            <a:lvl8pPr marL="3650696" indent="0" algn="ctr">
              <a:buNone/>
              <a:defRPr sz="1800"/>
            </a:lvl8pPr>
            <a:lvl9pPr marL="4172224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FB7C-7D99-40FA-8D2C-08FD64AB420A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95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D83F-8C50-4811-AAB5-2B55BB9B0771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678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2465" y="402567"/>
            <a:ext cx="2305764" cy="64078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172" y="402567"/>
            <a:ext cx="6783626" cy="640782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1A84-A467-41CE-8EA5-E8AF1A9505CD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5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F0F8A-7270-4B44-ABAA-0A42EBFD88E9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238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</p:spPr>
        <p:txBody>
          <a:bodyPr/>
          <a:lstStyle>
            <a:lvl1pPr marL="0" indent="0">
              <a:buNone/>
              <a:defRPr sz="2700">
                <a:solidFill>
                  <a:schemeClr val="tx1"/>
                </a:solidFill>
              </a:defRPr>
            </a:lvl1pPr>
            <a:lvl2pPr marL="521528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D55BD-D56D-4244-B58E-F50F803F877F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1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171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3534" y="2012836"/>
            <a:ext cx="4544695" cy="479755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5C1B8-7BDB-4BC2-829B-6255E16534B9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36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565" y="2761961"/>
            <a:ext cx="4523809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3534" y="1853560"/>
            <a:ext cx="4546088" cy="90840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3534" y="2761961"/>
            <a:ext cx="4546088" cy="40624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798E8-E1F2-4D04-8C85-8ACAA9BAE37F}" type="datetime1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004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69690-E0B0-4B96-BD8A-CAC26E19D0DA}" type="datetime1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B87EA-325A-4A79-9ACE-A3E9E5AADEA6}" type="datetime1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106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088" y="1088683"/>
            <a:ext cx="5413534" cy="537339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50675-5194-433F-BA54-B396905A6765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</p:spPr>
        <p:txBody>
          <a:bodyPr anchor="b"/>
          <a:lstStyle>
            <a:lvl1pPr>
              <a:defRPr sz="3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6088" y="1088683"/>
            <a:ext cx="5413534" cy="5373398"/>
          </a:xfrm>
        </p:spPr>
        <p:txBody>
          <a:bodyPr anchor="t"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564" y="2268379"/>
            <a:ext cx="3448900" cy="4202453"/>
          </a:xfrm>
        </p:spPr>
        <p:txBody>
          <a:bodyPr/>
          <a:lstStyle>
            <a:lvl1pPr marL="0" indent="0">
              <a:buNone/>
              <a:defRPr sz="1800"/>
            </a:lvl1pPr>
            <a:lvl2pPr marL="521528" indent="0">
              <a:buNone/>
              <a:defRPr sz="1600"/>
            </a:lvl2pPr>
            <a:lvl3pPr marL="1043056" indent="0">
              <a:buNone/>
              <a:defRPr sz="1400"/>
            </a:lvl3pPr>
            <a:lvl4pPr marL="1564584" indent="0">
              <a:buNone/>
              <a:defRPr sz="1100"/>
            </a:lvl4pPr>
            <a:lvl5pPr marL="2086112" indent="0">
              <a:buNone/>
              <a:defRPr sz="1100"/>
            </a:lvl5pPr>
            <a:lvl6pPr marL="2607640" indent="0">
              <a:buNone/>
              <a:defRPr sz="1100"/>
            </a:lvl6pPr>
            <a:lvl7pPr marL="3129168" indent="0">
              <a:buNone/>
              <a:defRPr sz="1100"/>
            </a:lvl7pPr>
            <a:lvl8pPr marL="3650696" indent="0">
              <a:buNone/>
              <a:defRPr sz="1100"/>
            </a:lvl8pPr>
            <a:lvl9pPr marL="4172224" indent="0">
              <a:buNone/>
              <a:defRPr sz="1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CAD79-A18E-4CF1-9D53-53BEE598CD82}" type="datetime1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6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30D00-F338-4395-A13A-878E2E0FA264}" type="datetime1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598DF-39CE-4AEC-A29A-A2FE2CD284A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95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1043056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0764" indent="-260764" algn="l" defTabSz="1043056" rtl="0" eaLnBrk="1" latinLnBrk="0" hangingPunct="1">
        <a:lnSpc>
          <a:spcPct val="90000"/>
        </a:lnSpc>
        <a:spcBef>
          <a:spcPts val="1141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8229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/>
          <p:cNvSpPr>
            <a:spLocks noGrp="1"/>
          </p:cNvSpPr>
          <p:nvPr>
            <p:ph type="ctrTitle"/>
          </p:nvPr>
        </p:nvSpPr>
        <p:spPr>
          <a:xfrm>
            <a:off x="233239" y="3166669"/>
            <a:ext cx="11025051" cy="1086824"/>
          </a:xfrm>
        </p:spPr>
        <p:txBody>
          <a:bodyPr>
            <a:noAutofit/>
          </a:bodyPr>
          <a:lstStyle/>
          <a:p>
            <a:pPr algn="l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математических методов  моделирования в задачах тепломассопереноса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численных и аналитических</a:t>
            </a:r>
          </a:p>
        </p:txBody>
      </p:sp>
      <p:sp>
        <p:nvSpPr>
          <p:cNvPr id="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711337"/>
            <a:ext cx="9459271" cy="1533403"/>
          </a:xfrm>
        </p:spPr>
        <p:txBody>
          <a:bodyPr>
            <a:noAutofit/>
          </a:bodyPr>
          <a:lstStyle/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аспирант 2 курса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Колбеко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Александр Борисович</a:t>
            </a:r>
          </a:p>
          <a:p>
            <a:pPr algn="l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Заведующего кафедрой моделирования физических процессов и систем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Ганопольский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Родион Михайлович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452" y="490502"/>
            <a:ext cx="3064449" cy="1848838"/>
          </a:xfrm>
          <a:prstGeom prst="rect">
            <a:avLst/>
          </a:prstGeom>
        </p:spPr>
      </p:pic>
      <p:cxnSp>
        <p:nvCxnSpPr>
          <p:cNvPr id="6" name="Прямая соединительная линия 5"/>
          <p:cNvCxnSpPr/>
          <p:nvPr/>
        </p:nvCxnSpPr>
        <p:spPr>
          <a:xfrm>
            <a:off x="344275" y="5158991"/>
            <a:ext cx="5589528" cy="0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84" y="490502"/>
            <a:ext cx="3337322" cy="632049"/>
          </a:xfrm>
          <a:prstGeom prst="rect">
            <a:avLst/>
          </a:prstGeom>
        </p:spPr>
      </p:pic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958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Конференции и </a:t>
            </a:r>
            <a:r>
              <a:rPr lang="ru-RU" sz="2400" b="1" dirty="0" smtClean="0">
                <a:latin typeface="Fira Sans Bold"/>
              </a:rPr>
              <a:t>публикации</a:t>
            </a:r>
            <a:endParaRPr lang="ru-RU" sz="2400" b="1" dirty="0">
              <a:latin typeface="Fira Sans Bold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197DA675-860D-F176-0632-3D5415F2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97682"/>
              </p:ext>
            </p:extLst>
          </p:nvPr>
        </p:nvGraphicFramePr>
        <p:xfrm>
          <a:off x="271270" y="2084865"/>
          <a:ext cx="10201689" cy="3363104"/>
        </p:xfrm>
        <a:graphic>
          <a:graphicData uri="http://schemas.openxmlformats.org/drawingml/2006/table">
            <a:tbl>
              <a:tblPr firstRow="1" firstCol="1" bandRow="1"/>
              <a:tblGrid>
                <a:gridCol w="4959094">
                  <a:extLst>
                    <a:ext uri="{9D8B030D-6E8A-4147-A177-3AD203B41FA5}">
                      <a16:colId xmlns:a16="http://schemas.microsoft.com/office/drawing/2014/main" val="1031074809"/>
                    </a:ext>
                  </a:extLst>
                </a:gridCol>
                <a:gridCol w="2413082">
                  <a:extLst>
                    <a:ext uri="{9D8B030D-6E8A-4147-A177-3AD203B41FA5}">
                      <a16:colId xmlns:a16="http://schemas.microsoft.com/office/drawing/2014/main" val="2199407388"/>
                    </a:ext>
                  </a:extLst>
                </a:gridCol>
                <a:gridCol w="2829513">
                  <a:extLst>
                    <a:ext uri="{9D8B030D-6E8A-4147-A177-3AD203B41FA5}">
                      <a16:colId xmlns:a16="http://schemas.microsoft.com/office/drawing/2014/main" val="2292389882"/>
                    </a:ext>
                  </a:extLst>
                </a:gridCol>
              </a:tblGrid>
              <a:tr h="31338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Журнал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Конференции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0832"/>
                  </a:ext>
                </a:extLst>
              </a:tr>
              <a:tr h="1008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Разработка методики моделирования процессов выпадения гидратов в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призабойной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 зоне скважин и оценки влияния на продуктивность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1043056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IX Международной научно-практической конференции "Актуальные проблемы научного знания. Новые технологии ТЭК-2025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Выступление с докладом</a:t>
                      </a:r>
                      <a:r>
                        <a:rPr lang="en-US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подготовлена</a:t>
                      </a:r>
                      <a:r>
                        <a:rPr lang="ru-RU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статья для публикации в сборнике (обратные данные будут в конце августа</a:t>
                      </a:r>
                      <a:r>
                        <a:rPr lang="en-US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начале сентября)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259864"/>
                  </a:ext>
                </a:extLst>
              </a:tr>
              <a:tr h="1008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“</a:t>
                      </a:r>
                      <a:r>
                        <a:rPr lang="ru-RU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Обзор прикладных задач и методов моделирования процессов тепломассопереноса в пласте при моделировании тепловых методов увеличение </a:t>
                      </a:r>
                      <a:r>
                        <a:rPr lang="ru-RU" sz="1600" dirty="0" err="1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нефтеотдачи</a:t>
                      </a:r>
                      <a:r>
                        <a:rPr lang="en-US" sz="16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”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Вестник </a:t>
                      </a:r>
                      <a:r>
                        <a:rPr lang="ru-RU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ТюмГУ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baseline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 рецензировании научного руководителя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27310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5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Планы и задачи</a:t>
            </a:r>
            <a:r>
              <a:rPr lang="en-US" sz="2400" b="1" dirty="0">
                <a:latin typeface="Fira Sans Bold"/>
              </a:rPr>
              <a:t>:</a:t>
            </a:r>
            <a:endParaRPr lang="ru-RU" sz="2400" b="1" dirty="0">
              <a:latin typeface="Fira Sans Bold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33F4F95-4960-8238-EF6B-F8576026AD03}"/>
              </a:ext>
            </a:extLst>
          </p:cNvPr>
          <p:cNvSpPr txBox="1"/>
          <p:nvPr/>
        </p:nvSpPr>
        <p:spPr>
          <a:xfrm>
            <a:off x="144800" y="3542216"/>
            <a:ext cx="10057997" cy="3544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Написать модуль динамического определения падения проницаемости в ячейках модели в зависимости от условий образования гидратов к одному из гидродинамических симуляторов.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Сопоставить результаты с эмпирическим методом, основанном на экспертной корреляции, применяемой для моделирования газовых скважин месторождения </a:t>
            </a:r>
            <a:r>
              <a:rPr lang="en-US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Шарипов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Р.Э).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Написать решатель уравнения теплопроводности с учетом конвекции, сравнить с синтетической/фактической гидродинамической моделью, в которой включена термическая опция.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Упрощенный симулятор, основанный на решателе уравнения неразрывности, теплопроводности, введя уравнения падения проницаемости от образования гидрата в поровом объеме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основе модели </a:t>
            </a:r>
            <a:r>
              <a:rPr lang="ru-RU" sz="1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Люнгмюра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и уравнения </a:t>
            </a:r>
            <a:r>
              <a:rPr lang="ru-RU" sz="1600" dirty="0" err="1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кольмотации</a:t>
            </a:r>
            <a:r>
              <a:rPr lang="ru-RU" sz="16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-суффозии Леонтьева.</a:t>
            </a:r>
            <a:endParaRPr lang="ru-RU" sz="1600" dirty="0"/>
          </a:p>
        </p:txBody>
      </p:sp>
      <p:sp>
        <p:nvSpPr>
          <p:cNvPr id="1195" name="Подзаголовок 2">
            <a:extLst>
              <a:ext uri="{FF2B5EF4-FFF2-40B4-BE49-F238E27FC236}">
                <a16:creationId xmlns:a16="http://schemas.microsoft.com/office/drawing/2014/main" id="{FEE0B3E2-79F1-2577-A055-0BF463E6221D}"/>
              </a:ext>
            </a:extLst>
          </p:cNvPr>
          <p:cNvSpPr txBox="1">
            <a:spLocks/>
          </p:cNvSpPr>
          <p:nvPr/>
        </p:nvSpPr>
        <p:spPr>
          <a:xfrm>
            <a:off x="144800" y="3128641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>
                <a:latin typeface="Fira Sans Bold"/>
              </a:rPr>
              <a:t>Планы и задачи</a:t>
            </a:r>
            <a:r>
              <a:rPr lang="en-US" sz="2000" b="1" dirty="0">
                <a:latin typeface="Fira Sans Bold"/>
              </a:rPr>
              <a:t>:</a:t>
            </a:r>
            <a:endParaRPr lang="ru-RU" sz="2000" b="1" dirty="0">
              <a:latin typeface="Fira Sans Bold"/>
            </a:endParaRP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FEE0B3E2-79F1-2577-A055-0BF463E6221D}"/>
              </a:ext>
            </a:extLst>
          </p:cNvPr>
          <p:cNvSpPr txBox="1">
            <a:spLocks/>
          </p:cNvSpPr>
          <p:nvPr/>
        </p:nvSpPr>
        <p:spPr>
          <a:xfrm>
            <a:off x="245856" y="1548050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latin typeface="Fira Sans Bold"/>
              </a:rPr>
              <a:t>Выполнено</a:t>
            </a:r>
            <a:r>
              <a:rPr lang="en-US" sz="2000" b="1" dirty="0" smtClean="0">
                <a:latin typeface="Fira Sans Bold"/>
              </a:rPr>
              <a:t>.</a:t>
            </a:r>
            <a:endParaRPr lang="ru-RU" sz="2000" b="1" dirty="0">
              <a:latin typeface="Fira Sans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F4F95-4960-8238-EF6B-F8576026AD03}"/>
              </a:ext>
            </a:extLst>
          </p:cNvPr>
          <p:cNvSpPr txBox="1"/>
          <p:nvPr/>
        </p:nvSpPr>
        <p:spPr>
          <a:xfrm>
            <a:off x="245856" y="1793205"/>
            <a:ext cx="10057997" cy="786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Построена термогидродинамическая модель месторождения Х.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Разработана </a:t>
            </a:r>
            <a:r>
              <a:rPr lang="ru-RU" sz="1600" dirty="0" err="1" smtClean="0">
                <a:latin typeface="Times New Roman" panose="02020603050405020304" pitchFamily="18" charset="0"/>
                <a:ea typeface="Calibri" panose="020F0502020204030204" pitchFamily="34" charset="0"/>
              </a:rPr>
              <a:t>блоксхема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алгоритма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для разработки интеграции</a:t>
            </a:r>
            <a:r>
              <a:rPr lang="en-US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ru-RU" sz="1600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численного эксперимента.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75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459" y="683762"/>
            <a:ext cx="3008923" cy="1815333"/>
          </a:xfrm>
          <a:prstGeom prst="rect">
            <a:avLst/>
          </a:prstGeom>
        </p:spPr>
      </p:pic>
      <p:sp>
        <p:nvSpPr>
          <p:cNvPr id="8" name="Подзаголовок 2"/>
          <p:cNvSpPr txBox="1">
            <a:spLocks/>
          </p:cNvSpPr>
          <p:nvPr/>
        </p:nvSpPr>
        <p:spPr>
          <a:xfrm>
            <a:off x="148856" y="3829077"/>
            <a:ext cx="10388010" cy="1632267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СПАСИБО</a:t>
            </a:r>
            <a:r>
              <a:rPr lang="en-US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 </a:t>
            </a:r>
            <a:r>
              <a:rPr lang="ru-RU" sz="5400" b="1" dirty="0">
                <a:solidFill>
                  <a:srgbClr val="00B0F0"/>
                </a:solidFill>
                <a:latin typeface="Fira Sans Light" panose="020B0403050000020004" pitchFamily="34" charset="0"/>
              </a:rPr>
              <a:t>ЗА ВНИМАНИЕ!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21" y="6154112"/>
            <a:ext cx="2626197" cy="497370"/>
          </a:xfrm>
          <a:prstGeom prst="rect">
            <a:avLst/>
          </a:prstGeo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91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97878-5962-4F24-ECC1-67A007A0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D51BE35-9C32-81E5-02A0-F9D3DB5DF4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04EAE2A6-7E94-1535-DC45-8150BE3C8557}"/>
              </a:ext>
            </a:extLst>
          </p:cNvPr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04D19B-8258-5E98-702C-E728B176D0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12ABFCC-B76E-BA35-542F-15B9D49D3450}"/>
              </a:ext>
            </a:extLst>
          </p:cNvPr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>
            <a:extLst>
              <a:ext uri="{FF2B5EF4-FFF2-40B4-BE49-F238E27FC236}">
                <a16:creationId xmlns:a16="http://schemas.microsoft.com/office/drawing/2014/main" id="{D3FF47EA-8C00-52D5-DCFB-65512120C846}"/>
              </a:ext>
            </a:extLst>
          </p:cNvPr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Конференции и публикации за 1 курс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2799A56-11E7-7E94-2A80-F32246D28A13}"/>
              </a:ext>
            </a:extLst>
          </p:cNvPr>
          <p:cNvSpPr txBox="1">
            <a:spLocks/>
          </p:cNvSpPr>
          <p:nvPr/>
        </p:nvSpPr>
        <p:spPr>
          <a:xfrm>
            <a:off x="311771" y="2037008"/>
            <a:ext cx="10201688" cy="94189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Прошлая тема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Математическое моделирование структуры 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параметров сложного технологического объекта подготовки углеводородов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B7D20AC-C822-7012-5F0C-5E21C83F8632}"/>
              </a:ext>
            </a:extLst>
          </p:cNvPr>
          <p:cNvSpPr txBox="1">
            <a:spLocks/>
          </p:cNvSpPr>
          <p:nvPr/>
        </p:nvSpPr>
        <p:spPr>
          <a:xfrm>
            <a:off x="311771" y="3405988"/>
            <a:ext cx="10201688" cy="941898"/>
          </a:xfrm>
          <a:prstGeom prst="rect">
            <a:avLst/>
          </a:prstGeom>
        </p:spPr>
        <p:txBody>
          <a:bodyPr vert="horz" lIns="104306" tIns="52153" rIns="104306" bIns="52153" rtlCol="0">
            <a:no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Конференции и публикации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ru-RU" sz="18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2128A5C5-83C2-D765-8C43-3DE0C30636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091820"/>
              </p:ext>
            </p:extLst>
          </p:nvPr>
        </p:nvGraphicFramePr>
        <p:xfrm>
          <a:off x="245855" y="4139771"/>
          <a:ext cx="10201689" cy="2709484"/>
        </p:xfrm>
        <a:graphic>
          <a:graphicData uri="http://schemas.openxmlformats.org/drawingml/2006/table">
            <a:tbl>
              <a:tblPr firstRow="1" firstCol="1" bandRow="1"/>
              <a:tblGrid>
                <a:gridCol w="3967324">
                  <a:extLst>
                    <a:ext uri="{9D8B030D-6E8A-4147-A177-3AD203B41FA5}">
                      <a16:colId xmlns:a16="http://schemas.microsoft.com/office/drawing/2014/main" val="1031074809"/>
                    </a:ext>
                  </a:extLst>
                </a:gridCol>
                <a:gridCol w="2611416">
                  <a:extLst>
                    <a:ext uri="{9D8B030D-6E8A-4147-A177-3AD203B41FA5}">
                      <a16:colId xmlns:a16="http://schemas.microsoft.com/office/drawing/2014/main" val="2199407388"/>
                    </a:ext>
                  </a:extLst>
                </a:gridCol>
                <a:gridCol w="3622949">
                  <a:extLst>
                    <a:ext uri="{9D8B030D-6E8A-4147-A177-3AD203B41FA5}">
                      <a16:colId xmlns:a16="http://schemas.microsoft.com/office/drawing/2014/main" val="2292389882"/>
                    </a:ext>
                  </a:extLst>
                </a:gridCol>
              </a:tblGrid>
              <a:tr h="55108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конференции, сроки и место проведения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Статус конференции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Название доклада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70832"/>
                  </a:ext>
                </a:extLst>
              </a:tr>
              <a:tr h="1375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X Международная научно-практическая конференция-конкурс “Новые информационные технологии в нефтегазовой отрасли и образовании”, 21.04.2023, г.Тюмень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международая</a:t>
                      </a:r>
                      <a:r>
                        <a:rPr lang="ru-RU" sz="1600"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Математическое моделирование структуры и параметров сложного технологического объекта подготовки углеводородов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727310"/>
                  </a:ext>
                </a:extLst>
              </a:tr>
              <a:tr h="69393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Математическое и информационное моделирование (МИМ-2023), 18-19 мая 2023, г. Тюмень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внутренняя</a:t>
                      </a:r>
                      <a:endParaRPr lang="ru-RU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Разработка интеллектуальной системы моделирования структур технологических объектов</a:t>
                      </a:r>
                      <a:endParaRPr lang="ru-RU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91915"/>
                  </a:ext>
                </a:extLst>
              </a:tr>
            </a:tbl>
          </a:graphicData>
        </a:graphic>
      </p:graphicFrame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243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45260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341120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49529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56388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60177" y="729385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 fontScale="92500"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Модели аккумуляции коллектором частиц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838D7-11DB-566D-C563-F2EEB077AB49}"/>
              </a:ext>
            </a:extLst>
          </p:cNvPr>
          <p:cNvSpPr txBox="1"/>
          <p:nvPr/>
        </p:nvSpPr>
        <p:spPr>
          <a:xfrm>
            <a:off x="204637" y="4146156"/>
            <a:ext cx="479320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800" dirty="0"/>
              <a:t>Модель Леонтьева Н. Е. для одновременного учета </a:t>
            </a:r>
            <a:r>
              <a:rPr lang="ru-RU" sz="1800" dirty="0" err="1"/>
              <a:t>кольматационных</a:t>
            </a:r>
            <a:r>
              <a:rPr lang="ru-RU" sz="1800" dirty="0"/>
              <a:t> и суффозионных процессов</a:t>
            </a:r>
            <a:r>
              <a:rPr lang="en-US" sz="1800" dirty="0"/>
              <a:t>, </a:t>
            </a:r>
            <a:r>
              <a:rPr lang="ru-RU" sz="1800" dirty="0"/>
              <a:t>где</a:t>
            </a:r>
            <a:r>
              <a:rPr lang="en-US" sz="1800" dirty="0"/>
              <a:t>:</a:t>
            </a:r>
            <a:r>
              <a:rPr lang="ru-RU" sz="1800" dirty="0"/>
              <a:t> </a:t>
            </a:r>
            <a:endParaRPr lang="en-US" sz="1800" dirty="0"/>
          </a:p>
          <a:p>
            <a:pPr algn="just"/>
            <a:r>
              <a:rPr lang="ru-RU" sz="1800" dirty="0"/>
              <a:t>γ1, γ2 — коэффициент суффозии и </a:t>
            </a:r>
            <a:r>
              <a:rPr lang="ru-RU" sz="1800" dirty="0" err="1"/>
              <a:t>кольматации</a:t>
            </a:r>
            <a:r>
              <a:rPr lang="en-US" sz="1800" dirty="0"/>
              <a:t>,</a:t>
            </a:r>
          </a:p>
          <a:p>
            <a:pPr algn="just"/>
            <a:r>
              <a:rPr lang="en-US" sz="1800" dirty="0"/>
              <a:t>m, m</a:t>
            </a:r>
            <a:r>
              <a:rPr lang="en-US" sz="1800" baseline="-25000" dirty="0"/>
              <a:t>0</a:t>
            </a:r>
            <a:r>
              <a:rPr lang="en-US" sz="1800" dirty="0"/>
              <a:t> – </a:t>
            </a:r>
            <a:r>
              <a:rPr lang="ru-RU" sz="1800" dirty="0"/>
              <a:t>текущая и начальная пористость</a:t>
            </a:r>
          </a:p>
          <a:p>
            <a:pPr algn="just"/>
            <a:r>
              <a:rPr lang="ru-RU" sz="1800" dirty="0"/>
              <a:t>С – константа</a:t>
            </a:r>
            <a:r>
              <a:rPr lang="en-US" sz="1800" dirty="0"/>
              <a:t>, </a:t>
            </a:r>
            <a:r>
              <a:rPr lang="ru-RU" sz="1800" dirty="0"/>
              <a:t>при которой происходит </a:t>
            </a:r>
            <a:r>
              <a:rPr lang="ru-RU" sz="1800" dirty="0" err="1"/>
              <a:t>задердка</a:t>
            </a:r>
            <a:r>
              <a:rPr lang="ru-RU" sz="1800" dirty="0"/>
              <a:t> частиц на скелете</a:t>
            </a:r>
          </a:p>
          <a:p>
            <a:pPr algn="just"/>
            <a:endParaRPr lang="ru-RU" sz="1800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79779EED-46C0-A2AB-7E17-21384DF41689}"/>
              </a:ext>
            </a:extLst>
          </p:cNvPr>
          <p:cNvGrpSpPr/>
          <p:nvPr/>
        </p:nvGrpSpPr>
        <p:grpSpPr>
          <a:xfrm>
            <a:off x="4278085" y="3780631"/>
            <a:ext cx="6315195" cy="3422324"/>
            <a:chOff x="4265023" y="3519377"/>
            <a:chExt cx="6315195" cy="3422324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3CC55E3-B4ED-BDB5-5DFC-2B9BB7A98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7191"/>
            <a:stretch/>
          </p:blipFill>
          <p:spPr>
            <a:xfrm>
              <a:off x="6071950" y="3519377"/>
              <a:ext cx="4508268" cy="2142901"/>
            </a:xfrm>
            <a:prstGeom prst="rect">
              <a:avLst/>
            </a:prstGeom>
          </p:spPr>
        </p:pic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1C42B1EC-0F48-237F-7DA2-7961346CF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5023" y="6251603"/>
              <a:ext cx="6082211" cy="690098"/>
            </a:xfrm>
            <a:prstGeom prst="rect">
              <a:avLst/>
            </a:prstGeom>
            <a:ln w="19050">
              <a:solidFill>
                <a:schemeClr val="accent2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2B673-CEC0-4514-6C6F-B2C79F6DCB23}"/>
                </a:ext>
              </a:extLst>
            </p:cNvPr>
            <p:cNvSpPr txBox="1"/>
            <p:nvPr/>
          </p:nvSpPr>
          <p:spPr>
            <a:xfrm rot="5400000">
              <a:off x="7339338" y="5642663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800" b="1" dirty="0"/>
                <a:t>=</a:t>
              </a:r>
              <a:r>
                <a:rPr lang="en-US" sz="2800" b="1" dirty="0"/>
                <a:t>&gt;</a:t>
              </a:r>
              <a:endParaRPr lang="ru-RU" sz="2800" b="1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24CA032-3D20-1D01-E193-A08264FE1288}"/>
              </a:ext>
            </a:extLst>
          </p:cNvPr>
          <p:cNvSpPr txBox="1"/>
          <p:nvPr/>
        </p:nvSpPr>
        <p:spPr>
          <a:xfrm>
            <a:off x="164917" y="1664288"/>
            <a:ext cx="63273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Для индикации факта выпадения гидратов в </a:t>
            </a:r>
            <a:r>
              <a:rPr lang="en-US" sz="1600" dirty="0" err="1"/>
              <a:t>tNavigator</a:t>
            </a:r>
            <a:r>
              <a:rPr lang="en-US" sz="1600" dirty="0"/>
              <a:t> </a:t>
            </a:r>
            <a:r>
              <a:rPr lang="ru-RU" sz="1600" dirty="0"/>
              <a:t>используется модель адсорбции Ирвинга </a:t>
            </a:r>
            <a:r>
              <a:rPr lang="ru-RU" sz="1600" dirty="0" err="1"/>
              <a:t>Ленгмюра</a:t>
            </a:r>
            <a:r>
              <a:rPr lang="en-US" sz="1600" dirty="0"/>
              <a:t>, </a:t>
            </a:r>
            <a:r>
              <a:rPr lang="ru-RU" sz="1600" dirty="0"/>
              <a:t>где </a:t>
            </a:r>
            <a:endParaRPr lang="en-US" sz="1600" dirty="0"/>
          </a:p>
          <a:p>
            <a:r>
              <a:rPr lang="ru-RU" sz="1600" dirty="0"/>
              <a:t>θ — доля занятых адсорбционных центров (в случае гидратов это может быть интерпретировано как доля воды, участвующей в образовании гидратов),</a:t>
            </a:r>
          </a:p>
          <a:p>
            <a:r>
              <a:rPr lang="ru-RU" sz="1600" dirty="0"/>
              <a:t>K — константа адсорбционного равновесия</a:t>
            </a:r>
          </a:p>
          <a:p>
            <a:r>
              <a:rPr lang="ru-RU" sz="1600" dirty="0"/>
              <a:t>P — парциальное давление газа (или его концентрация в потоке).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/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E395A06-4472-40EB-FCFF-44E6A4922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98" y="2188093"/>
                <a:ext cx="2789055" cy="6728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651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270" y="292582"/>
            <a:ext cx="1137667" cy="68637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582672" y="1073333"/>
            <a:ext cx="92608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74" y="335279"/>
            <a:ext cx="885385" cy="572613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9059117" y="403860"/>
            <a:ext cx="0" cy="495354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одзаголовок 2"/>
          <p:cNvSpPr txBox="1">
            <a:spLocks/>
          </p:cNvSpPr>
          <p:nvPr/>
        </p:nvSpPr>
        <p:spPr>
          <a:xfrm>
            <a:off x="404325" y="415614"/>
            <a:ext cx="6582408" cy="515138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>
            <a:lvl1pPr marL="0" indent="0" algn="ctr" defTabSz="1043056" rtl="0" eaLnBrk="1" latinLnBrk="0" hangingPunct="1">
              <a:lnSpc>
                <a:spcPct val="90000"/>
              </a:lnSpc>
              <a:spcBef>
                <a:spcPts val="1141"/>
              </a:spcBef>
              <a:buFont typeface="Arial" panose="020B0604020202020204" pitchFamily="34" charset="0"/>
              <a:buNone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indent="0" algn="ctr" defTabSz="1043056" rtl="0" eaLnBrk="1" latinLnBrk="0" hangingPunct="1">
              <a:lnSpc>
                <a:spcPct val="90000"/>
              </a:lnSpc>
              <a:spcBef>
                <a:spcPts val="57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400" b="1" dirty="0">
                <a:latin typeface="Fira Sans Bold"/>
              </a:rPr>
              <a:t>Блок-схема алгоритма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D520D0A9-CA60-5F4D-CAA3-90E9FA5BA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18" y="1410789"/>
            <a:ext cx="4098286" cy="579625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E0D50C0-20CE-867B-DC65-7916F11672D0}"/>
              </a:ext>
            </a:extLst>
          </p:cNvPr>
          <p:cNvSpPr txBox="1"/>
          <p:nvPr/>
        </p:nvSpPr>
        <p:spPr>
          <a:xfrm>
            <a:off x="5718991" y="2397647"/>
            <a:ext cx="4330996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Плюсы</a:t>
            </a:r>
            <a:r>
              <a:rPr lang="en-US" sz="1600" b="1" dirty="0"/>
              <a:t>:</a:t>
            </a:r>
            <a:endParaRPr lang="ru-RU" sz="1600" b="1" dirty="0"/>
          </a:p>
          <a:p>
            <a:pPr marL="285750" indent="-285750">
              <a:buFontTx/>
              <a:buChar char="-"/>
            </a:pPr>
            <a:r>
              <a:rPr lang="ru-RU" sz="1600" dirty="0"/>
              <a:t>Падение продуктивности вследствие образования гидрата</a:t>
            </a:r>
          </a:p>
          <a:p>
            <a:pPr marL="285750" indent="-285750">
              <a:buFontTx/>
              <a:buChar char="-"/>
            </a:pPr>
            <a:r>
              <a:rPr lang="ru-RU" sz="1600" dirty="0"/>
              <a:t>Нет потребности реализовывать численную схему для тепломассопереноса</a:t>
            </a:r>
          </a:p>
          <a:p>
            <a:endParaRPr lang="ru-RU" sz="1600" b="1" dirty="0"/>
          </a:p>
          <a:p>
            <a:r>
              <a:rPr lang="ru-RU" sz="1600" b="1" dirty="0"/>
              <a:t>Недостатки</a:t>
            </a:r>
            <a:r>
              <a:rPr lang="en-US" sz="1600" b="1" dirty="0"/>
              <a:t>: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Завершение расчетного шага без влияния выпадения гидрата</a:t>
            </a:r>
            <a:r>
              <a:rPr lang="en-US" sz="1600" dirty="0"/>
              <a:t>, </a:t>
            </a:r>
            <a:r>
              <a:rPr lang="ru-RU" sz="1600" dirty="0"/>
              <a:t>влияние на продуктивность на следующем шаге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Создание промежуточных моделей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Влияние порядка обхода блоков (перенос не </a:t>
            </a:r>
            <a:r>
              <a:rPr lang="ru-RU" sz="1600" dirty="0" err="1"/>
              <a:t>кольматировавшегося</a:t>
            </a:r>
            <a:r>
              <a:rPr lang="ru-RU" sz="1600" dirty="0"/>
              <a:t> гидрата в соседние блоки)</a:t>
            </a:r>
          </a:p>
          <a:p>
            <a:pPr marL="342900" indent="-342900">
              <a:buFontTx/>
              <a:buChar char="-"/>
            </a:pPr>
            <a:r>
              <a:rPr lang="ru-RU" sz="1600" dirty="0"/>
              <a:t>Нет учета падения минерализации связанной воды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598DF-39CE-4AEC-A29A-A2FE2CD284A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8768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1816</TotalTime>
  <Words>503</Words>
  <Application>Microsoft Office PowerPoint</Application>
  <PresentationFormat>Произвольный</PresentationFormat>
  <Paragraphs>71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Fira Sans Bold</vt:lpstr>
      <vt:lpstr>Fira Sans Light</vt:lpstr>
      <vt:lpstr>Times New Roman</vt:lpstr>
      <vt:lpstr>Тема Office</vt:lpstr>
      <vt:lpstr>Развитие математических методов  моделирования в задачах тепломассопереноса: численных и аналитических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Фаттахова Александра Николаевна</dc:creator>
  <cp:lastModifiedBy>Kolbeko</cp:lastModifiedBy>
  <cp:revision>291</cp:revision>
  <dcterms:created xsi:type="dcterms:W3CDTF">2017-12-26T09:56:39Z</dcterms:created>
  <dcterms:modified xsi:type="dcterms:W3CDTF">2025-06-22T14:40:02Z</dcterms:modified>
</cp:coreProperties>
</file>