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64" r:id="rId3"/>
    <p:sldId id="266" r:id="rId4"/>
    <p:sldId id="263" r:id="rId5"/>
  </p:sldIdLst>
  <p:sldSz cx="10693400" cy="7561263"/>
  <p:notesSz cx="6858000" cy="9144000"/>
  <p:defaultTextStyle>
    <a:defPPr>
      <a:defRPr lang="ru-RU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70" autoAdjust="0"/>
  </p:normalViewPr>
  <p:slideViewPr>
    <p:cSldViewPr snapToGrid="0">
      <p:cViewPr varScale="1">
        <p:scale>
          <a:sx n="47" d="100"/>
          <a:sy n="47" d="100"/>
        </p:scale>
        <p:origin x="1233" y="24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D237-52E8-4D53-B2C0-3CE06DB00FFF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FF044-2632-4A57-94AD-BD677B550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34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81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80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944A2-AA6D-C1FF-BC80-7DAF79EF0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C2C307B-9970-6A51-958D-2E4675CB5D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8FD1F42-A925-144B-9277-528463E56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85F86D-418E-23BE-0D61-0AB0167913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034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700"/>
            </a:lvl1pPr>
            <a:lvl2pPr marL="521528" indent="0" algn="ctr">
              <a:buNone/>
              <a:defRPr sz="2300"/>
            </a:lvl2pPr>
            <a:lvl3pPr marL="1043056" indent="0" algn="ctr">
              <a:buNone/>
              <a:defRPr sz="2100"/>
            </a:lvl3pPr>
            <a:lvl4pPr marL="1564584" indent="0" algn="ctr">
              <a:buNone/>
              <a:defRPr sz="1800"/>
            </a:lvl4pPr>
            <a:lvl5pPr marL="2086112" indent="0" algn="ctr">
              <a:buNone/>
              <a:defRPr sz="1800"/>
            </a:lvl5pPr>
            <a:lvl6pPr marL="2607640" indent="0" algn="ctr">
              <a:buNone/>
              <a:defRPr sz="1800"/>
            </a:lvl6pPr>
            <a:lvl7pPr marL="3129168" indent="0" algn="ctr">
              <a:buNone/>
              <a:defRPr sz="1800"/>
            </a:lvl7pPr>
            <a:lvl8pPr marL="3650696" indent="0" algn="ctr">
              <a:buNone/>
              <a:defRPr sz="1800"/>
            </a:lvl8pPr>
            <a:lvl9pPr marL="4172224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67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23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2152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10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36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0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7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10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800"/>
            </a:lvl1pPr>
            <a:lvl2pPr marL="521528" indent="0">
              <a:buNone/>
              <a:defRPr sz="1600"/>
            </a:lvl2pPr>
            <a:lvl3pPr marL="1043056" indent="0">
              <a:buNone/>
              <a:defRPr sz="1400"/>
            </a:lvl3pPr>
            <a:lvl4pPr marL="1564584" indent="0">
              <a:buNone/>
              <a:defRPr sz="1100"/>
            </a:lvl4pPr>
            <a:lvl5pPr marL="2086112" indent="0">
              <a:buNone/>
              <a:defRPr sz="1100"/>
            </a:lvl5pPr>
            <a:lvl6pPr marL="2607640" indent="0">
              <a:buNone/>
              <a:defRPr sz="1100"/>
            </a:lvl6pPr>
            <a:lvl7pPr marL="3129168" indent="0">
              <a:buNone/>
              <a:defRPr sz="1100"/>
            </a:lvl7pPr>
            <a:lvl8pPr marL="3650696" indent="0">
              <a:buNone/>
              <a:defRPr sz="1100"/>
            </a:lvl8pPr>
            <a:lvl9pPr marL="4172224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800"/>
            </a:lvl1pPr>
            <a:lvl2pPr marL="521528" indent="0">
              <a:buNone/>
              <a:defRPr sz="1600"/>
            </a:lvl2pPr>
            <a:lvl3pPr marL="1043056" indent="0">
              <a:buNone/>
              <a:defRPr sz="1400"/>
            </a:lvl3pPr>
            <a:lvl4pPr marL="1564584" indent="0">
              <a:buNone/>
              <a:defRPr sz="1100"/>
            </a:lvl4pPr>
            <a:lvl5pPr marL="2086112" indent="0">
              <a:buNone/>
              <a:defRPr sz="1100"/>
            </a:lvl5pPr>
            <a:lvl6pPr marL="2607640" indent="0">
              <a:buNone/>
              <a:defRPr sz="1100"/>
            </a:lvl6pPr>
            <a:lvl7pPr marL="3129168" indent="0">
              <a:buNone/>
              <a:defRPr sz="1100"/>
            </a:lvl7pPr>
            <a:lvl8pPr marL="3650696" indent="0">
              <a:buNone/>
              <a:defRPr sz="1100"/>
            </a:lvl8pPr>
            <a:lvl9pPr marL="4172224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56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2313-9091-4C76-A5F9-A9D3259EC5F2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95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43056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764" indent="-260764" algn="l" defTabSz="1043056" rtl="0" eaLnBrk="1" latinLnBrk="0" hangingPunct="1">
        <a:lnSpc>
          <a:spcPct val="90000"/>
        </a:lnSpc>
        <a:spcBef>
          <a:spcPts val="1141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82292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233239" y="3003695"/>
            <a:ext cx="11025051" cy="1086824"/>
          </a:xfrm>
        </p:spPr>
        <p:txBody>
          <a:bodyPr>
            <a:noAutofit/>
          </a:bodyPr>
          <a:lstStyle/>
          <a:p>
            <a:pPr algn="l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математических методов  моделирования в задачах тепломассопереноса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численных и аналитических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027860"/>
            <a:ext cx="9459271" cy="1533403"/>
          </a:xfrm>
        </p:spPr>
        <p:txBody>
          <a:bodyPr>
            <a:noAutofit/>
          </a:bodyPr>
          <a:lstStyle/>
          <a:p>
            <a:pPr algn="l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аспирант 2 курса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Колбеко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 Борисович</a:t>
            </a:r>
          </a:p>
          <a:p>
            <a:pPr algn="l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Заведующего кафедрой моделирования физических процессов и систем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Ганопольский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Родион Михайлович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52" y="490502"/>
            <a:ext cx="3064449" cy="1848838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44275" y="5475514"/>
            <a:ext cx="558952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84" y="490502"/>
            <a:ext cx="3337322" cy="632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46FEF1-53E5-3446-4CBB-AFF6B0CD9599}"/>
              </a:ext>
            </a:extLst>
          </p:cNvPr>
          <p:cNvSpPr txBox="1"/>
          <p:nvPr/>
        </p:nvSpPr>
        <p:spPr>
          <a:xfrm>
            <a:off x="233239" y="4275185"/>
            <a:ext cx="102497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Ранее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Математическое моделирование структуры и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параметров сложного технологического объекта подготовки углеводородов</a:t>
            </a:r>
          </a:p>
        </p:txBody>
      </p:sp>
    </p:spTree>
    <p:extLst>
      <p:ext uri="{BB962C8B-B14F-4D97-AF65-F5344CB8AC3E}">
        <p14:creationId xmlns:p14="http://schemas.microsoft.com/office/powerpoint/2010/main" val="88958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Тема исследования и планы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133F4F95-4960-8238-EF6B-F8576026AD03}"/>
              </a:ext>
            </a:extLst>
          </p:cNvPr>
          <p:cNvSpPr txBox="1"/>
          <p:nvPr/>
        </p:nvSpPr>
        <p:spPr>
          <a:xfrm>
            <a:off x="226862" y="4356346"/>
            <a:ext cx="10057997" cy="3135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Написать модуль динамического определения падения проницаемости в ячейках модели в зависимости от условий образования гидратов к одному из гидродинамических симуляторов.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Сопоставить результаты с эмпирическим методом, основанном на экспертной корреляции, применяемой для моделирования газовых скважин месторождения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Написать решатель уравнения теплопроводности с учетом конвекции, сравнить с синтетической/фактической гидродинамической моделью, в которой включена термическая опция.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Упрощенный симулятор, основанный на решателе уравнения неразрывности, теплопроводности, введя уравнения падения проницаемости от образования гидрата в поровом объеме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основе модели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Люнгмюра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  <a:endParaRPr lang="ru-RU" sz="1600" dirty="0"/>
          </a:p>
        </p:txBody>
      </p:sp>
      <p:sp>
        <p:nvSpPr>
          <p:cNvPr id="1195" name="Подзаголовок 2">
            <a:extLst>
              <a:ext uri="{FF2B5EF4-FFF2-40B4-BE49-F238E27FC236}">
                <a16:creationId xmlns:a16="http://schemas.microsoft.com/office/drawing/2014/main" id="{FEE0B3E2-79F1-2577-A055-0BF463E6221D}"/>
              </a:ext>
            </a:extLst>
          </p:cNvPr>
          <p:cNvSpPr txBox="1">
            <a:spLocks/>
          </p:cNvSpPr>
          <p:nvPr/>
        </p:nvSpPr>
        <p:spPr>
          <a:xfrm>
            <a:off x="245856" y="4052819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b="1" dirty="0">
                <a:latin typeface="Fira Sans Bold"/>
              </a:rPr>
              <a:t>Планы и задачи</a:t>
            </a:r>
            <a:r>
              <a:rPr lang="en-US" sz="2000" b="1" dirty="0">
                <a:latin typeface="Fira Sans Bold"/>
              </a:rPr>
              <a:t>:</a:t>
            </a:r>
            <a:endParaRPr lang="ru-RU" sz="2000" b="1" dirty="0">
              <a:latin typeface="Fira Sans Bold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B757F2AE-1C7B-2028-D902-5DE0C8E5248E}"/>
              </a:ext>
            </a:extLst>
          </p:cNvPr>
          <p:cNvSpPr txBox="1">
            <a:spLocks/>
          </p:cNvSpPr>
          <p:nvPr/>
        </p:nvSpPr>
        <p:spPr>
          <a:xfrm>
            <a:off x="165762" y="1826452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b="1" dirty="0">
                <a:latin typeface="Fira Sans Bold"/>
              </a:rPr>
              <a:t>Конференции и публикации</a:t>
            </a:r>
            <a:r>
              <a:rPr lang="en-US" sz="1800" b="1" dirty="0">
                <a:latin typeface="Fira Sans Bold"/>
              </a:rPr>
              <a:t>:</a:t>
            </a:r>
            <a:endParaRPr lang="ru-RU" sz="1800" b="1" dirty="0">
              <a:latin typeface="Fira Sans Bold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197DA675-860D-F176-0632-3D5415F2C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436605"/>
              </p:ext>
            </p:extLst>
          </p:nvPr>
        </p:nvGraphicFramePr>
        <p:xfrm>
          <a:off x="226862" y="2248989"/>
          <a:ext cx="10201689" cy="1412574"/>
        </p:xfrm>
        <a:graphic>
          <a:graphicData uri="http://schemas.openxmlformats.org/drawingml/2006/table">
            <a:tbl>
              <a:tblPr firstRow="1" firstCol="1" bandRow="1"/>
              <a:tblGrid>
                <a:gridCol w="4959094">
                  <a:extLst>
                    <a:ext uri="{9D8B030D-6E8A-4147-A177-3AD203B41FA5}">
                      <a16:colId xmlns:a16="http://schemas.microsoft.com/office/drawing/2014/main" val="1031074809"/>
                    </a:ext>
                  </a:extLst>
                </a:gridCol>
                <a:gridCol w="1619646">
                  <a:extLst>
                    <a:ext uri="{9D8B030D-6E8A-4147-A177-3AD203B41FA5}">
                      <a16:colId xmlns:a16="http://schemas.microsoft.com/office/drawing/2014/main" val="2199407388"/>
                    </a:ext>
                  </a:extLst>
                </a:gridCol>
                <a:gridCol w="3622949">
                  <a:extLst>
                    <a:ext uri="{9D8B030D-6E8A-4147-A177-3AD203B41FA5}">
                      <a16:colId xmlns:a16="http://schemas.microsoft.com/office/drawing/2014/main" val="2292389882"/>
                    </a:ext>
                  </a:extLst>
                </a:gridCol>
              </a:tblGrid>
              <a:tr h="3133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 статьи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Журнал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Статус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70832"/>
                  </a:ext>
                </a:extLst>
              </a:tr>
              <a:tr h="10082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Обзор прикладных задач и методов моделирования процессов тепломассопереноса в пласте при моделировании тепловых методов увеличение нефтеотдачи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”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Вестник ТюмГУ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Подготовлена к рецензированию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727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5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97878-5962-4F24-ECC1-67A007A0A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51BE35-9C32-81E5-02A0-F9D3DB5DF4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4EAE2A6-7E94-1535-DC45-8150BE3C8557}"/>
              </a:ext>
            </a:extLst>
          </p:cNvPr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04D19B-8258-5E98-702C-E728B176D0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12ABFCC-B76E-BA35-542F-15B9D49D3450}"/>
              </a:ext>
            </a:extLst>
          </p:cNvPr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D3FF47EA-8C00-52D5-DCFB-65512120C846}"/>
              </a:ext>
            </a:extLst>
          </p:cNvPr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Конференции и публикации за 1 курс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12799A56-11E7-7E94-2A80-F32246D28A13}"/>
              </a:ext>
            </a:extLst>
          </p:cNvPr>
          <p:cNvSpPr txBox="1">
            <a:spLocks/>
          </p:cNvSpPr>
          <p:nvPr/>
        </p:nvSpPr>
        <p:spPr>
          <a:xfrm>
            <a:off x="311771" y="2037008"/>
            <a:ext cx="10201688" cy="94189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Прошлая тема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Математическое моделирование структуры 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параметров сложного технологического объекта подготовки углеводородов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800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8B7D20AC-C822-7012-5F0C-5E21C83F8632}"/>
              </a:ext>
            </a:extLst>
          </p:cNvPr>
          <p:cNvSpPr txBox="1">
            <a:spLocks/>
          </p:cNvSpPr>
          <p:nvPr/>
        </p:nvSpPr>
        <p:spPr>
          <a:xfrm>
            <a:off x="311771" y="3405988"/>
            <a:ext cx="10201688" cy="94189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Конференции и публикации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800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2128A5C5-83C2-D765-8C43-3DE0C3063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91820"/>
              </p:ext>
            </p:extLst>
          </p:nvPr>
        </p:nvGraphicFramePr>
        <p:xfrm>
          <a:off x="245855" y="4139771"/>
          <a:ext cx="10201689" cy="2696593"/>
        </p:xfrm>
        <a:graphic>
          <a:graphicData uri="http://schemas.openxmlformats.org/drawingml/2006/table">
            <a:tbl>
              <a:tblPr firstRow="1" firstCol="1" bandRow="1"/>
              <a:tblGrid>
                <a:gridCol w="3967324">
                  <a:extLst>
                    <a:ext uri="{9D8B030D-6E8A-4147-A177-3AD203B41FA5}">
                      <a16:colId xmlns:a16="http://schemas.microsoft.com/office/drawing/2014/main" val="1031074809"/>
                    </a:ext>
                  </a:extLst>
                </a:gridCol>
                <a:gridCol w="2611416">
                  <a:extLst>
                    <a:ext uri="{9D8B030D-6E8A-4147-A177-3AD203B41FA5}">
                      <a16:colId xmlns:a16="http://schemas.microsoft.com/office/drawing/2014/main" val="2199407388"/>
                    </a:ext>
                  </a:extLst>
                </a:gridCol>
                <a:gridCol w="3622949">
                  <a:extLst>
                    <a:ext uri="{9D8B030D-6E8A-4147-A177-3AD203B41FA5}">
                      <a16:colId xmlns:a16="http://schemas.microsoft.com/office/drawing/2014/main" val="2292389882"/>
                    </a:ext>
                  </a:extLst>
                </a:gridCol>
              </a:tblGrid>
              <a:tr h="5510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 конференции, сроки и место проведения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Статус конференции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 доклада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70832"/>
                  </a:ext>
                </a:extLst>
              </a:tr>
              <a:tr h="1375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Международная научно-практическая конференция-конкурс “Новые информационные технологии в нефтегазовой отрасли и образовании”, 21.04.2023, г.Тюмень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международая</a:t>
                      </a:r>
                      <a:r>
                        <a:rPr lang="ru-RU" sz="16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Математическое моделирование структуры и параметров сложного технологического объекта подготовки углеводородов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727310"/>
                  </a:ext>
                </a:extLst>
              </a:tr>
              <a:tr h="6939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Математическое и информационное моделирование (МИМ-2023), 18-19 мая 2023, г. Тюмень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внутренняя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Разработка интеллектуальной системы моделирования структур технологических объектов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91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43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59" y="683762"/>
            <a:ext cx="3008923" cy="1815333"/>
          </a:xfrm>
          <a:prstGeom prst="rect">
            <a:avLst/>
          </a:prstGeo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148856" y="3829077"/>
            <a:ext cx="10388010" cy="1632267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СПАСИБО</a:t>
            </a:r>
            <a:r>
              <a:rPr lang="en-US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 </a:t>
            </a:r>
            <a:r>
              <a:rPr lang="ru-RU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ЗА ВНИМАНИЕ!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21" y="6154112"/>
            <a:ext cx="2626197" cy="4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102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1802</TotalTime>
  <Words>268</Words>
  <Application>Microsoft Office PowerPoint</Application>
  <PresentationFormat>Произвольный</PresentationFormat>
  <Paragraphs>36</Paragraphs>
  <Slides>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Fira Sans Bold</vt:lpstr>
      <vt:lpstr>Fira Sans Light</vt:lpstr>
      <vt:lpstr>Times New Roman</vt:lpstr>
      <vt:lpstr>Тема Office</vt:lpstr>
      <vt:lpstr>Развитие математических методов  моделирования в задачах тепломассопереноса: численных и аналитических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Фаттахова Александра Николаевна</dc:creator>
  <cp:lastModifiedBy>Alxndr Klbk</cp:lastModifiedBy>
  <cp:revision>279</cp:revision>
  <dcterms:created xsi:type="dcterms:W3CDTF">2017-12-26T09:56:39Z</dcterms:created>
  <dcterms:modified xsi:type="dcterms:W3CDTF">2025-02-19T17:10:30Z</dcterms:modified>
</cp:coreProperties>
</file>