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60"/>
  </p:notesMasterIdLst>
  <p:sldIdLst>
    <p:sldId id="321" r:id="rId2"/>
    <p:sldId id="315" r:id="rId3"/>
    <p:sldId id="316" r:id="rId4"/>
    <p:sldId id="318" r:id="rId5"/>
    <p:sldId id="319" r:id="rId6"/>
    <p:sldId id="443" r:id="rId7"/>
    <p:sldId id="427" r:id="rId8"/>
    <p:sldId id="429" r:id="rId9"/>
    <p:sldId id="430" r:id="rId10"/>
    <p:sldId id="432" r:id="rId11"/>
    <p:sldId id="434" r:id="rId12"/>
    <p:sldId id="435" r:id="rId13"/>
    <p:sldId id="431" r:id="rId14"/>
    <p:sldId id="441" r:id="rId15"/>
    <p:sldId id="437" r:id="rId16"/>
    <p:sldId id="438" r:id="rId17"/>
    <p:sldId id="439" r:id="rId18"/>
    <p:sldId id="442" r:id="rId19"/>
    <p:sldId id="447" r:id="rId20"/>
    <p:sldId id="444" r:id="rId21"/>
    <p:sldId id="445" r:id="rId22"/>
    <p:sldId id="446" r:id="rId23"/>
    <p:sldId id="449" r:id="rId24"/>
    <p:sldId id="454" r:id="rId25"/>
    <p:sldId id="458" r:id="rId26"/>
    <p:sldId id="459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500" r:id="rId36"/>
    <p:sldId id="358" r:id="rId37"/>
    <p:sldId id="501" r:id="rId38"/>
    <p:sldId id="502" r:id="rId39"/>
    <p:sldId id="503" r:id="rId40"/>
    <p:sldId id="504" r:id="rId41"/>
    <p:sldId id="505" r:id="rId42"/>
    <p:sldId id="506" r:id="rId43"/>
    <p:sldId id="507" r:id="rId44"/>
    <p:sldId id="508" r:id="rId45"/>
    <p:sldId id="470" r:id="rId46"/>
    <p:sldId id="479" r:id="rId47"/>
    <p:sldId id="480" r:id="rId48"/>
    <p:sldId id="481" r:id="rId49"/>
    <p:sldId id="482" r:id="rId50"/>
    <p:sldId id="483" r:id="rId51"/>
    <p:sldId id="484" r:id="rId52"/>
    <p:sldId id="485" r:id="rId53"/>
    <p:sldId id="440" r:id="rId54"/>
    <p:sldId id="486" r:id="rId55"/>
    <p:sldId id="487" r:id="rId56"/>
    <p:sldId id="488" r:id="rId57"/>
    <p:sldId id="489" r:id="rId58"/>
    <p:sldId id="605" r:id="rId59"/>
    <p:sldId id="606" r:id="rId60"/>
    <p:sldId id="607" r:id="rId61"/>
    <p:sldId id="608" r:id="rId62"/>
    <p:sldId id="609" r:id="rId63"/>
    <p:sldId id="610" r:id="rId64"/>
    <p:sldId id="611" r:id="rId65"/>
    <p:sldId id="612" r:id="rId66"/>
    <p:sldId id="613" r:id="rId67"/>
    <p:sldId id="614" r:id="rId68"/>
    <p:sldId id="615" r:id="rId69"/>
    <p:sldId id="509" r:id="rId70"/>
    <p:sldId id="510" r:id="rId71"/>
    <p:sldId id="511" r:id="rId72"/>
    <p:sldId id="512" r:id="rId73"/>
    <p:sldId id="514" r:id="rId74"/>
    <p:sldId id="515" r:id="rId75"/>
    <p:sldId id="516" r:id="rId76"/>
    <p:sldId id="517" r:id="rId77"/>
    <p:sldId id="518" r:id="rId78"/>
    <p:sldId id="519" r:id="rId79"/>
    <p:sldId id="520" r:id="rId80"/>
    <p:sldId id="521" r:id="rId81"/>
    <p:sldId id="522" r:id="rId82"/>
    <p:sldId id="523" r:id="rId83"/>
    <p:sldId id="524" r:id="rId84"/>
    <p:sldId id="525" r:id="rId85"/>
    <p:sldId id="526" r:id="rId86"/>
    <p:sldId id="527" r:id="rId87"/>
    <p:sldId id="528" r:id="rId88"/>
    <p:sldId id="529" r:id="rId89"/>
    <p:sldId id="530" r:id="rId90"/>
    <p:sldId id="531" r:id="rId91"/>
    <p:sldId id="532" r:id="rId92"/>
    <p:sldId id="533" r:id="rId93"/>
    <p:sldId id="534" r:id="rId94"/>
    <p:sldId id="535" r:id="rId95"/>
    <p:sldId id="536" r:id="rId96"/>
    <p:sldId id="537" r:id="rId97"/>
    <p:sldId id="538" r:id="rId98"/>
    <p:sldId id="539" r:id="rId99"/>
    <p:sldId id="540" r:id="rId100"/>
    <p:sldId id="541" r:id="rId101"/>
    <p:sldId id="542" r:id="rId102"/>
    <p:sldId id="543" r:id="rId103"/>
    <p:sldId id="544" r:id="rId104"/>
    <p:sldId id="545" r:id="rId105"/>
    <p:sldId id="546" r:id="rId106"/>
    <p:sldId id="547" r:id="rId107"/>
    <p:sldId id="548" r:id="rId108"/>
    <p:sldId id="549" r:id="rId109"/>
    <p:sldId id="550" r:id="rId110"/>
    <p:sldId id="551" r:id="rId111"/>
    <p:sldId id="552" r:id="rId112"/>
    <p:sldId id="553" r:id="rId113"/>
    <p:sldId id="554" r:id="rId114"/>
    <p:sldId id="555" r:id="rId115"/>
    <p:sldId id="556" r:id="rId116"/>
    <p:sldId id="557" r:id="rId117"/>
    <p:sldId id="558" r:id="rId118"/>
    <p:sldId id="559" r:id="rId119"/>
    <p:sldId id="560" r:id="rId120"/>
    <p:sldId id="561" r:id="rId121"/>
    <p:sldId id="562" r:id="rId122"/>
    <p:sldId id="563" r:id="rId123"/>
    <p:sldId id="564" r:id="rId124"/>
    <p:sldId id="565" r:id="rId125"/>
    <p:sldId id="566" r:id="rId126"/>
    <p:sldId id="567" r:id="rId127"/>
    <p:sldId id="568" r:id="rId128"/>
    <p:sldId id="569" r:id="rId129"/>
    <p:sldId id="570" r:id="rId130"/>
    <p:sldId id="571" r:id="rId131"/>
    <p:sldId id="572" r:id="rId132"/>
    <p:sldId id="573" r:id="rId133"/>
    <p:sldId id="574" r:id="rId134"/>
    <p:sldId id="575" r:id="rId135"/>
    <p:sldId id="576" r:id="rId136"/>
    <p:sldId id="577" r:id="rId137"/>
    <p:sldId id="578" r:id="rId138"/>
    <p:sldId id="579" r:id="rId139"/>
    <p:sldId id="580" r:id="rId140"/>
    <p:sldId id="581" r:id="rId141"/>
    <p:sldId id="582" r:id="rId142"/>
    <p:sldId id="583" r:id="rId143"/>
    <p:sldId id="584" r:id="rId144"/>
    <p:sldId id="585" r:id="rId145"/>
    <p:sldId id="586" r:id="rId146"/>
    <p:sldId id="587" r:id="rId147"/>
    <p:sldId id="588" r:id="rId148"/>
    <p:sldId id="589" r:id="rId149"/>
    <p:sldId id="595" r:id="rId150"/>
    <p:sldId id="596" r:id="rId151"/>
    <p:sldId id="597" r:id="rId152"/>
    <p:sldId id="598" r:id="rId153"/>
    <p:sldId id="599" r:id="rId154"/>
    <p:sldId id="600" r:id="rId155"/>
    <p:sldId id="601" r:id="rId156"/>
    <p:sldId id="602" r:id="rId157"/>
    <p:sldId id="603" r:id="rId158"/>
    <p:sldId id="604" r:id="rId15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17" autoAdjust="0"/>
  </p:normalViewPr>
  <p:slideViewPr>
    <p:cSldViewPr>
      <p:cViewPr varScale="1">
        <p:scale>
          <a:sx n="126" d="100"/>
          <a:sy n="126" d="100"/>
        </p:scale>
        <p:origin x="119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cer1\Desktop\&#1051;&#1080;&#1089;&#1090;%20Microsoft%20Office%20Excel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Лист2!$L$35:$L$44</c:f>
              <c:numCache>
                <c:formatCode>General</c:formatCode>
                <c:ptCount val="10"/>
                <c:pt idx="0">
                  <c:v>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55</c:v>
                </c:pt>
                <c:pt idx="5">
                  <c:v>65</c:v>
                </c:pt>
                <c:pt idx="6">
                  <c:v>75</c:v>
                </c:pt>
                <c:pt idx="7">
                  <c:v>85</c:v>
                </c:pt>
                <c:pt idx="8">
                  <c:v>95</c:v>
                </c:pt>
                <c:pt idx="9">
                  <c:v>105</c:v>
                </c:pt>
              </c:numCache>
            </c:numRef>
          </c:cat>
          <c:val>
            <c:numRef>
              <c:f>Лист2!$N$35:$N$44</c:f>
              <c:numCache>
                <c:formatCode>General</c:formatCode>
                <c:ptCount val="10"/>
                <c:pt idx="0">
                  <c:v>0</c:v>
                </c:pt>
                <c:pt idx="1">
                  <c:v>5.2000000000000171E-3</c:v>
                </c:pt>
                <c:pt idx="2">
                  <c:v>1.8000000000000044E-2</c:v>
                </c:pt>
                <c:pt idx="3">
                  <c:v>1.650000000000007E-2</c:v>
                </c:pt>
                <c:pt idx="4">
                  <c:v>9.5000000000000275E-3</c:v>
                </c:pt>
                <c:pt idx="5">
                  <c:v>1.2800000000000039E-2</c:v>
                </c:pt>
                <c:pt idx="6">
                  <c:v>1.4000000000000005E-2</c:v>
                </c:pt>
                <c:pt idx="7">
                  <c:v>1.6000000000000063E-2</c:v>
                </c:pt>
                <c:pt idx="8">
                  <c:v>8.0000000000000227E-3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D4-4723-AD29-5B9867DD8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1533122048"/>
        <c:axId val="-1533120416"/>
      </c:barChart>
      <c:catAx>
        <c:axId val="-1533122048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one"/>
        <c:txPr>
          <a:bodyPr/>
          <a:lstStyle/>
          <a:p>
            <a:pPr>
              <a:defRPr sz="1600" b="1" i="0" baseline="0"/>
            </a:pPr>
            <a:endParaRPr lang="ru-RU"/>
          </a:p>
        </c:txPr>
        <c:crossAx val="-1533120416"/>
        <c:crosses val="autoZero"/>
        <c:auto val="1"/>
        <c:lblAlgn val="ctr"/>
        <c:lblOffset val="100"/>
        <c:tickLblSkip val="1"/>
        <c:noMultiLvlLbl val="0"/>
      </c:catAx>
      <c:valAx>
        <c:axId val="-1533120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 i="0" baseline="0"/>
            </a:pPr>
            <a:endParaRPr lang="ru-RU"/>
          </a:p>
        </c:txPr>
        <c:crossAx val="-1533122048"/>
        <c:crossesAt val="1"/>
        <c:crossBetween val="midCat"/>
      </c:valAx>
    </c:plotArea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9.wmf"/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4EC8C-811A-41BB-8801-E69633526E1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44ECA-1C7D-4441-B697-98C3FEA75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7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214B-B6F3-41FB-9613-34EACED0CC9E}" type="slidenum">
              <a:rPr lang="ru-RU" smtClean="0"/>
              <a:pPr>
                <a:defRPr/>
              </a:pPr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52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5A4B3-BC62-42DA-95B4-645F0D52008B}" type="slidenum">
              <a:rPr lang="ru-RU" smtClean="0"/>
              <a:pPr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34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4DA41B1-0F6A-456E-9690-85AF7542581B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B912C-14CF-4587-9BC6-F39BF28E336B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2E7F7-C397-467C-8295-A4587A37722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49118-3A95-4949-B851-97253CB9BCD8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BB118-543B-4191-8B06-6D11569E07FC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A00F2-2334-4B71-81A4-534CE7EB197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95844-E516-4EC8-903A-B5E1B67AB26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4F35D-65D5-4156-BD11-33DA8A72963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11B37-7CB4-40C6-8592-F1EF81BEF2DA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98EB3-B1C9-4E21-8BCD-66F650159D2F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9FDFF88-442C-4866-87EF-720375BDB883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595B5C2-E820-48B6-A1F3-E1B53C2AD32F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8.png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0.bin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4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8.wmf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7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0.w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1.w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5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8.w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70.wm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0.bin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4.bin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image" Target="../media/image5.e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79.wmf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stats.chisquare.html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8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85.wmf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86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stats.pearsonr.html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87.wmf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8.wmf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stats.spearmanr.html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stats.kendalltau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5.png"/><Relationship Id="rId4" Type="http://schemas.openxmlformats.org/officeDocument/2006/relationships/image" Target="../media/image26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4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5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9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7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9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2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3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4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9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0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1.wmf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0112" y="1844824"/>
            <a:ext cx="7218312" cy="176396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dirty="0" smtClean="0">
                <a:solidFill>
                  <a:schemeClr val="tx1"/>
                </a:solidFill>
              </a:rPr>
              <a:t>1. </a:t>
            </a:r>
            <a:r>
              <a:rPr lang="ru-RU" sz="3600" dirty="0">
                <a:solidFill>
                  <a:schemeClr val="tx1"/>
                </a:solidFill>
              </a:rPr>
              <a:t>Статистические оценки числовых характеристик СВ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8BC9AAEB-B3D3-4544-AAFA-52AEDC2CB511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501008"/>
            <a:ext cx="7218312" cy="1152128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ru-RU" sz="3200" dirty="0" smtClean="0">
                <a:solidFill>
                  <a:schemeClr val="tx1"/>
                </a:solidFill>
              </a:rPr>
              <a:t>1.1 </a:t>
            </a:r>
            <a:r>
              <a:rPr lang="ru-RU" sz="3200" dirty="0">
                <a:solidFill>
                  <a:schemeClr val="tx1"/>
                </a:solidFill>
              </a:rPr>
              <a:t>Основные понятия</a:t>
            </a:r>
          </a:p>
        </p:txBody>
      </p:sp>
    </p:spTree>
    <p:extLst>
      <p:ext uri="{BB962C8B-B14F-4D97-AF65-F5344CB8AC3E}">
        <p14:creationId xmlns:p14="http://schemas.microsoft.com/office/powerpoint/2010/main" val="203274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51781"/>
            <a:ext cx="8640960" cy="5445571"/>
          </a:xfrm>
        </p:spPr>
        <p:txBody>
          <a:bodyPr>
            <a:normAutofit/>
          </a:bodyPr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ru-RU" sz="2400" u="sng" dirty="0"/>
              <a:t>Пример</a:t>
            </a:r>
            <a:r>
              <a:rPr lang="en-US" sz="2400" u="sng" dirty="0"/>
              <a:t> 1</a:t>
            </a:r>
            <a:r>
              <a:rPr lang="ru-RU" sz="2400" dirty="0"/>
              <a:t> (продолжение).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ru-RU" sz="2400" dirty="0"/>
          </a:p>
          <a:p>
            <a:pPr marL="571500" indent="-571500" eaLnBrk="1" hangingPunct="1">
              <a:buFont typeface="Wingdings" pitchFamily="2" charset="2"/>
              <a:buNone/>
            </a:pPr>
            <a:endParaRPr lang="ru-RU" sz="2400" dirty="0"/>
          </a:p>
          <a:p>
            <a:pPr marL="571500" indent="-571500" eaLnBrk="1" hangingPunct="1">
              <a:buFont typeface="Wingdings" pitchFamily="2" charset="2"/>
              <a:buNone/>
            </a:pPr>
            <a:endParaRPr lang="ru-RU" sz="2400" dirty="0"/>
          </a:p>
          <a:p>
            <a:pPr marL="571500" indent="-457200">
              <a:spcBef>
                <a:spcPts val="1200"/>
              </a:spcBef>
              <a:buClr>
                <a:srgbClr val="002060"/>
              </a:buClr>
              <a:buSzPct val="100000"/>
              <a:buFont typeface="+mj-lt"/>
              <a:buAutoNum type="arabicParenR" startAt="3"/>
            </a:pPr>
            <a:r>
              <a:rPr lang="ru-RU" sz="2400" dirty="0"/>
              <a:t>При </a:t>
            </a:r>
            <a:r>
              <a:rPr lang="en-US" sz="2400" dirty="0"/>
              <a:t>5&lt;</a:t>
            </a:r>
            <a:r>
              <a:rPr lang="en-US" sz="2400" b="1" i="1" dirty="0"/>
              <a:t>x</a:t>
            </a:r>
            <a:r>
              <a:rPr lang="ru-RU" sz="2400" dirty="0"/>
              <a:t> ≤ </a:t>
            </a:r>
            <a:r>
              <a:rPr lang="en-US" sz="2400" dirty="0"/>
              <a:t>7   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x</a:t>
            </a:r>
            <a:r>
              <a:rPr lang="en-US" sz="2400" dirty="0"/>
              <a:t> =7+10= 17</a:t>
            </a:r>
            <a:r>
              <a:rPr lang="ru-RU" sz="2400" dirty="0"/>
              <a:t>, </a:t>
            </a:r>
            <a:r>
              <a:rPr lang="en-US" sz="2400" dirty="0"/>
              <a:t> </a:t>
            </a:r>
            <a:r>
              <a:rPr lang="ru-RU" sz="2400" dirty="0"/>
              <a:t>поэтому</a:t>
            </a:r>
            <a:r>
              <a:rPr lang="en-US" sz="2400" dirty="0"/>
              <a:t> </a:t>
            </a:r>
            <a:r>
              <a:rPr lang="ru-RU" sz="2400" dirty="0"/>
              <a:t>для таких </a:t>
            </a:r>
            <a:r>
              <a:rPr lang="en-US" sz="2400" b="1" i="1" dirty="0"/>
              <a:t>x</a:t>
            </a:r>
            <a:endParaRPr lang="en-US" sz="2400" dirty="0"/>
          </a:p>
          <a:p>
            <a:pPr marL="114300" indent="0">
              <a:spcBef>
                <a:spcPts val="1200"/>
              </a:spcBef>
              <a:buClr>
                <a:srgbClr val="002060"/>
              </a:buClr>
              <a:buSzPct val="100000"/>
              <a:buNone/>
            </a:pPr>
            <a:r>
              <a:rPr lang="ru-RU" sz="2400" b="1" i="1" dirty="0"/>
              <a:t>	</a:t>
            </a:r>
            <a:endParaRPr lang="en-US" sz="2400" dirty="0"/>
          </a:p>
          <a:p>
            <a:pPr marL="571500" indent="-457200">
              <a:spcBef>
                <a:spcPts val="3600"/>
              </a:spcBef>
              <a:buClr>
                <a:srgbClr val="002060"/>
              </a:buClr>
              <a:buSzPct val="100000"/>
              <a:buFont typeface="+mj-lt"/>
              <a:buAutoNum type="arabicParenR" startAt="4"/>
            </a:pPr>
            <a:r>
              <a:rPr lang="ru-RU" sz="2400" dirty="0"/>
              <a:t>При </a:t>
            </a:r>
            <a:r>
              <a:rPr lang="en-US" sz="2400" dirty="0"/>
              <a:t>7&lt;</a:t>
            </a:r>
            <a:r>
              <a:rPr lang="en-US" sz="2400" b="1" i="1" dirty="0"/>
              <a:t>x</a:t>
            </a:r>
            <a:r>
              <a:rPr lang="ru-RU" sz="2400" dirty="0"/>
              <a:t> ≤ </a:t>
            </a:r>
            <a:r>
              <a:rPr lang="en-US" sz="2400" dirty="0"/>
              <a:t>8   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x</a:t>
            </a:r>
            <a:r>
              <a:rPr lang="en-US" sz="2400" dirty="0"/>
              <a:t> =7+10+9= 26</a:t>
            </a:r>
            <a:r>
              <a:rPr lang="ru-RU" sz="2400" dirty="0"/>
              <a:t>, </a:t>
            </a:r>
            <a:r>
              <a:rPr lang="en-US" sz="2400" dirty="0"/>
              <a:t> </a:t>
            </a:r>
            <a:r>
              <a:rPr lang="ru-RU" sz="2400" dirty="0"/>
              <a:t>поэтому</a:t>
            </a:r>
            <a:r>
              <a:rPr lang="en-US" sz="2400" dirty="0"/>
              <a:t> </a:t>
            </a:r>
            <a:r>
              <a:rPr lang="ru-RU" sz="2400" dirty="0"/>
              <a:t>для таких </a:t>
            </a:r>
            <a:r>
              <a:rPr lang="en-US" sz="2400" b="1" i="1" dirty="0"/>
              <a:t>x</a:t>
            </a:r>
          </a:p>
          <a:p>
            <a:pPr marL="571500" indent="-457200">
              <a:spcBef>
                <a:spcPts val="4800"/>
              </a:spcBef>
              <a:buClr>
                <a:srgbClr val="002060"/>
              </a:buClr>
              <a:buSzPct val="100000"/>
              <a:buFont typeface="+mj-lt"/>
              <a:buAutoNum type="arabicParenR" startAt="4"/>
            </a:pPr>
            <a:r>
              <a:rPr lang="ru-RU" sz="2400" dirty="0"/>
              <a:t>При </a:t>
            </a:r>
            <a:r>
              <a:rPr lang="en-US" sz="2400" b="1" i="1" dirty="0"/>
              <a:t>x</a:t>
            </a:r>
            <a:r>
              <a:rPr lang="ru-RU" sz="2400" dirty="0"/>
              <a:t> </a:t>
            </a:r>
            <a:r>
              <a:rPr lang="en-US" sz="2400" dirty="0"/>
              <a:t>&gt;8</a:t>
            </a:r>
            <a:r>
              <a:rPr lang="ru-RU" sz="2400" dirty="0"/>
              <a:t>   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x</a:t>
            </a:r>
            <a:r>
              <a:rPr lang="en-US" sz="2400" dirty="0"/>
              <a:t> =</a:t>
            </a:r>
            <a:r>
              <a:rPr lang="ru-RU" sz="2400" dirty="0"/>
              <a:t>30,   и </a:t>
            </a:r>
            <a:r>
              <a:rPr lang="en-US" sz="2400" b="1" i="1" dirty="0"/>
              <a:t>F</a:t>
            </a:r>
            <a:r>
              <a:rPr lang="ru-RU" sz="2400" b="1" i="1" dirty="0"/>
              <a:t>* </a:t>
            </a:r>
            <a:r>
              <a:rPr lang="en-US" sz="2400" dirty="0"/>
              <a:t>(</a:t>
            </a:r>
            <a:r>
              <a:rPr lang="en-US" sz="2400" b="1" i="1" dirty="0"/>
              <a:t>x</a:t>
            </a:r>
            <a:r>
              <a:rPr lang="ru-RU" sz="2400" b="1" i="1" dirty="0"/>
              <a:t> </a:t>
            </a:r>
            <a:r>
              <a:rPr lang="en-US" sz="2400" dirty="0"/>
              <a:t>)</a:t>
            </a:r>
            <a:r>
              <a:rPr lang="ru-RU" sz="2400" dirty="0"/>
              <a:t>=1.</a:t>
            </a:r>
            <a:endParaRPr lang="en-US" sz="2400" dirty="0"/>
          </a:p>
          <a:p>
            <a:pPr marL="571500" indent="-457200">
              <a:spcBef>
                <a:spcPts val="3000"/>
              </a:spcBef>
              <a:buClr>
                <a:srgbClr val="002060"/>
              </a:buClr>
              <a:buSzPct val="100000"/>
              <a:buFont typeface="+mj-lt"/>
              <a:buAutoNum type="arabicParenR" startAt="4"/>
            </a:pPr>
            <a:endParaRPr lang="ru-RU" sz="24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D0E404C2-AA90-43A0-AE46-CFC7167B4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352928" cy="941387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>
                <a:solidFill>
                  <a:schemeClr val="tx1"/>
                </a:solidFill>
              </a:rPr>
              <a:t>Эмпирическая функция распределения</a:t>
            </a:r>
          </a:p>
        </p:txBody>
      </p:sp>
      <p:graphicFrame>
        <p:nvGraphicFramePr>
          <p:cNvPr id="13" name="Group 51">
            <a:extLst>
              <a:ext uri="{FF2B5EF4-FFF2-40B4-BE49-F238E27FC236}">
                <a16:creationId xmlns:a16="http://schemas.microsoft.com/office/drawing/2014/main" xmlns="" id="{6A30926C-6B36-4A25-91CB-AEF7D0347C8D}"/>
              </a:ext>
            </a:extLst>
          </p:cNvPr>
          <p:cNvGraphicFramePr>
            <a:graphicFrameLocks noGrp="1"/>
          </p:cNvGraphicFramePr>
          <p:nvPr/>
        </p:nvGraphicFramePr>
        <p:xfrm>
          <a:off x="1835696" y="1700808"/>
          <a:ext cx="5111849" cy="857760"/>
        </p:xfrm>
        <a:graphic>
          <a:graphicData uri="http://schemas.openxmlformats.org/drawingml/2006/table">
            <a:tbl>
              <a:tblPr/>
              <a:tblGrid>
                <a:gridCol w="1308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1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99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99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26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Варианты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Частоты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ru-RU" sz="2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xmlns="" id="{9B36445B-42E0-43DF-A95A-4C14F11550CF}"/>
                  </a:ext>
                </a:extLst>
              </p:cNvPr>
              <p:cNvSpPr txBox="1"/>
              <p:nvPr/>
            </p:nvSpPr>
            <p:spPr bwMode="auto">
              <a:xfrm>
                <a:off x="3131840" y="3291320"/>
                <a:ext cx="2664296" cy="85776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𝟏𝟕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𝟑𝟎</m:t>
                          </m:r>
                        </m:den>
                      </m:f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14" name="Object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B36445B-42E0-43DF-A95A-4C14F1155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1840" y="3291320"/>
                <a:ext cx="2664296" cy="8577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3">
                <a:extLst>
                  <a:ext uri="{FF2B5EF4-FFF2-40B4-BE49-F238E27FC236}">
                    <a16:creationId xmlns:a16="http://schemas.microsoft.com/office/drawing/2014/main" xmlns="" id="{FAB8DA22-E49C-4D75-8677-9B8631B60FC1}"/>
                  </a:ext>
                </a:extLst>
              </p:cNvPr>
              <p:cNvSpPr txBox="1"/>
              <p:nvPr/>
            </p:nvSpPr>
            <p:spPr bwMode="auto">
              <a:xfrm>
                <a:off x="3131840" y="4684182"/>
                <a:ext cx="2664296" cy="85776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𝟐𝟔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𝟑𝟎</m:t>
                          </m:r>
                        </m:den>
                      </m:f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15" name="Object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AB8DA22-E49C-4D75-8677-9B8631B60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1840" y="4684182"/>
                <a:ext cx="2664296" cy="85776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02606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Содержимое 2"/>
          <p:cNvSpPr>
            <a:spLocks noGrp="1"/>
          </p:cNvSpPr>
          <p:nvPr>
            <p:ph idx="1"/>
          </p:nvPr>
        </p:nvSpPr>
        <p:spPr>
          <a:xfrm>
            <a:off x="457200" y="1638572"/>
            <a:ext cx="8229600" cy="50307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При таком выборе весовых коэффициентов СВ </a:t>
            </a:r>
            <a:r>
              <a:rPr lang="en-US" sz="2400" b="1" i="1" dirty="0"/>
              <a:t>R</a:t>
            </a:r>
            <a:r>
              <a:rPr lang="ru-RU" sz="2400" dirty="0"/>
              <a:t> обычно обозначается </a:t>
            </a:r>
            <a:r>
              <a:rPr lang="el-GR" sz="2400" b="1" i="1" dirty="0"/>
              <a:t>χ</a:t>
            </a:r>
            <a:r>
              <a:rPr lang="ru-RU" sz="2400" b="1" baseline="30000" dirty="0"/>
              <a:t>2</a:t>
            </a:r>
            <a:r>
              <a:rPr lang="en-US" sz="2400" dirty="0"/>
              <a:t> </a:t>
            </a:r>
            <a:r>
              <a:rPr lang="ru-RU" sz="2400" dirty="0"/>
              <a:t>: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Учитывая, что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1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окончательно получим: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6" name="Object 5"/>
              <p:cNvSpPr txBox="1"/>
              <p:nvPr/>
            </p:nvSpPr>
            <p:spPr bwMode="auto">
              <a:xfrm>
                <a:off x="2760663" y="2451100"/>
                <a:ext cx="3683545" cy="126593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 =  </m:t>
                      </m:r>
                      <m:nary>
                        <m:naryPr>
                          <m:chr m:val="∑"/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f>
                            <m:fPr>
                              <m:ctrlP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ru-RU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ru-RU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ru-RU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  <m:sup>
                                          <m:r>
                                            <a:rPr lang="ru-RU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ru-RU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ru-RU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 .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4710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0663" y="2451100"/>
                <a:ext cx="3683545" cy="126593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441700" y="3861048"/>
          <a:ext cx="131286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1" name="Формула" r:id="rId4" imgW="17983200" imgH="10668000" progId="Equation.3">
                  <p:embed/>
                </p:oleObj>
              </mc:Choice>
              <mc:Fallback>
                <p:oleObj name="Формула" r:id="rId4" imgW="17983200" imgH="10668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3861048"/>
                        <a:ext cx="1312863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Группа 7"/>
          <p:cNvGrpSpPr>
            <a:grpSpLocks/>
          </p:cNvGrpSpPr>
          <p:nvPr/>
        </p:nvGrpSpPr>
        <p:grpSpPr bwMode="auto">
          <a:xfrm>
            <a:off x="2792412" y="5157192"/>
            <a:ext cx="5884044" cy="1265932"/>
            <a:chOff x="2792412" y="4891635"/>
            <a:chExt cx="5884044" cy="1265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08" name="Object 4"/>
                <p:cNvSpPr txBox="1"/>
                <p:nvPr/>
              </p:nvSpPr>
              <p:spPr bwMode="auto">
                <a:xfrm>
                  <a:off x="2792412" y="4891635"/>
                  <a:ext cx="3795811" cy="1265932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𝝌</m:t>
                            </m:r>
                          </m:e>
                          <m:sup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 =  </m:t>
                        </m:r>
                        <m:nary>
                          <m:naryPr>
                            <m:chr m:val="∑"/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  <m:e>
                            <m:f>
                              <m:fPr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2400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400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ru-RU" sz="2400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ru-RU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  <m:r>
                                          <a:rPr lang="ru-RU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400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400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</m:e>
                                          <m:sub>
                                            <m:r>
                                              <a:rPr lang="ru-RU" sz="2400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 .</m:t>
                        </m:r>
                      </m:oMath>
                    </m:oMathPara>
                  </a14:m>
                  <a:endParaRPr lang="ru-RU" sz="2400" b="1" dirty="0"/>
                </a:p>
              </p:txBody>
            </p:sp>
          </mc:Choice>
          <mc:Fallback xmlns="">
            <p:sp>
              <p:nvSpPr>
                <p:cNvPr id="47108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2412" y="4891635"/>
                  <a:ext cx="3795811" cy="1265932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 bwMode="auto">
            <a:xfrm>
              <a:off x="7524328" y="5274802"/>
              <a:ext cx="1152128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rgbClr val="002060"/>
                  </a:solidFill>
                </a:rPr>
                <a:t>(</a:t>
              </a:r>
              <a:r>
                <a:rPr lang="ru-RU" sz="2400" b="1" dirty="0" smtClean="0">
                  <a:solidFill>
                    <a:srgbClr val="002060"/>
                  </a:solidFill>
                </a:rPr>
                <a:t>2.1)</a:t>
              </a:r>
              <a:endParaRPr lang="ru-RU" sz="2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18864" y="188640"/>
            <a:ext cx="8229600" cy="144016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Критерий Пирсона для дискретного распределения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Содержимое 2"/>
          <p:cNvSpPr>
            <a:spLocks noGrp="1"/>
          </p:cNvSpPr>
          <p:nvPr>
            <p:ph idx="1"/>
          </p:nvPr>
        </p:nvSpPr>
        <p:spPr>
          <a:xfrm>
            <a:off x="457200" y="1926604"/>
            <a:ext cx="8435280" cy="387866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Используются термины:</a:t>
            </a: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величины 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 называются </a:t>
            </a:r>
            <a:r>
              <a:rPr lang="ru-RU" sz="2400" b="1" i="1" dirty="0"/>
              <a:t>эмпирическими частотами</a:t>
            </a:r>
            <a:r>
              <a:rPr lang="ru-RU" sz="2400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en-US" sz="2400" b="1" i="1" dirty="0" err="1"/>
              <a:t>n•p</a:t>
            </a:r>
            <a:r>
              <a:rPr lang="en-US" sz="2400" b="1" i="1" baseline="-25000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  –  соответствующими </a:t>
            </a:r>
            <a:r>
              <a:rPr lang="ru-RU" sz="2400" b="1" i="1" dirty="0"/>
              <a:t>теоретическими частотами</a:t>
            </a:r>
            <a:r>
              <a:rPr lang="ru-RU" sz="2400" dirty="0"/>
              <a:t>.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Сумма (</a:t>
            </a:r>
            <a:r>
              <a:rPr lang="ru-RU" sz="2400" dirty="0" smtClean="0"/>
              <a:t>2.1)  </a:t>
            </a:r>
            <a:r>
              <a:rPr lang="ru-RU" sz="2400" dirty="0"/>
              <a:t>- мера расхождения эмпирических и теоретических частот.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44016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Критерий Пирсона для дискретного распределения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36718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Распределение </a:t>
            </a:r>
            <a:r>
              <a:rPr lang="el-GR" sz="2400" b="1" i="1" dirty="0"/>
              <a:t>χ</a:t>
            </a:r>
            <a:r>
              <a:rPr lang="ru-RU" sz="2400" b="1" baseline="30000" dirty="0"/>
              <a:t>2</a:t>
            </a:r>
            <a:r>
              <a:rPr lang="ru-RU" sz="2400" dirty="0"/>
              <a:t>  зависит от параметра </a:t>
            </a:r>
            <a:r>
              <a:rPr lang="en-US" sz="2400" b="1" i="1" dirty="0"/>
              <a:t>r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–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ru-RU" sz="2400" dirty="0"/>
              <a:t>числа степеней свободы.</a:t>
            </a:r>
          </a:p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ru-RU" sz="2400" dirty="0"/>
              <a:t>	При использовании критерия (</a:t>
            </a:r>
            <a:r>
              <a:rPr lang="ru-RU" sz="2400" dirty="0" smtClean="0"/>
              <a:t>2.1) </a:t>
            </a:r>
            <a:r>
              <a:rPr lang="ru-RU" sz="2400" dirty="0"/>
              <a:t>число степеней свободы полагается равным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	число значений СВ </a:t>
            </a:r>
            <a:r>
              <a:rPr lang="en-US" sz="2400" b="1" i="1" dirty="0"/>
              <a:t>X</a:t>
            </a:r>
            <a:r>
              <a:rPr lang="ru-RU" sz="2400" b="1" i="1" dirty="0"/>
              <a:t> </a:t>
            </a:r>
            <a:r>
              <a:rPr lang="ru-RU" sz="2400" dirty="0"/>
              <a:t> </a:t>
            </a:r>
            <a:r>
              <a:rPr lang="en-US" sz="2400" b="1" i="1" dirty="0"/>
              <a:t>k</a:t>
            </a:r>
            <a:r>
              <a:rPr lang="ru-RU" sz="2400" dirty="0"/>
              <a:t>  минус число 	независимых условий (связей), наложенных на 	частоты </a:t>
            </a:r>
            <a:r>
              <a:rPr lang="en-US" sz="2400" b="1" i="1" dirty="0"/>
              <a:t>p*</a:t>
            </a:r>
            <a:r>
              <a:rPr lang="en-US" sz="2400" b="1" i="1" baseline="-25000" dirty="0" err="1"/>
              <a:t>i</a:t>
            </a:r>
            <a:r>
              <a:rPr lang="en-US" sz="2400" b="1" i="1" baseline="-25000" dirty="0"/>
              <a:t> </a:t>
            </a:r>
            <a:r>
              <a:rPr lang="ru-RU" sz="2400" dirty="0"/>
              <a:t>.</a:t>
            </a:r>
          </a:p>
        </p:txBody>
      </p:sp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95288" y="476672"/>
            <a:ext cx="8229600" cy="115212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Число степеней свободы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Содержимое 2"/>
          <p:cNvSpPr>
            <a:spLocks noGrp="1"/>
          </p:cNvSpPr>
          <p:nvPr>
            <p:ph idx="1"/>
          </p:nvPr>
        </p:nvSpPr>
        <p:spPr>
          <a:xfrm>
            <a:off x="323528" y="1197347"/>
            <a:ext cx="8686800" cy="583205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dirty="0"/>
              <a:t>Этими условиями могут быть:</a:t>
            </a:r>
            <a:endParaRPr lang="en-US" sz="2400" dirty="0"/>
          </a:p>
          <a:p>
            <a:pPr lvl="1">
              <a:spcBef>
                <a:spcPts val="1800"/>
              </a:spcBef>
              <a:buClr>
                <a:srgbClr val="002060"/>
              </a:buClr>
              <a:buSzPct val="100000"/>
              <a:buFont typeface="Wingdings" pitchFamily="2" charset="2"/>
              <a:buChar char="§"/>
            </a:pPr>
            <a:r>
              <a:rPr lang="ru-RU" sz="2400" dirty="0"/>
              <a:t> 			это требование накладывается во </a:t>
            </a:r>
            <a:r>
              <a:rPr lang="en-US" sz="2400" dirty="0"/>
              <a:t>				</a:t>
            </a:r>
            <a:r>
              <a:rPr lang="ru-RU" sz="2400" dirty="0"/>
              <a:t>всех случаях;</a:t>
            </a:r>
          </a:p>
          <a:p>
            <a:pPr lvl="1">
              <a:spcBef>
                <a:spcPts val="1800"/>
              </a:spcBef>
              <a:buClr>
                <a:srgbClr val="002060"/>
              </a:buClr>
              <a:buSzPct val="100000"/>
              <a:buFont typeface="Wingdings" pitchFamily="2" charset="2"/>
              <a:buChar char="§"/>
            </a:pPr>
            <a:r>
              <a:rPr lang="ru-RU" sz="2400" dirty="0"/>
              <a:t> 			</a:t>
            </a:r>
            <a:r>
              <a:rPr lang="en-US" sz="2400" dirty="0"/>
              <a:t>	</a:t>
            </a:r>
            <a:r>
              <a:rPr lang="ru-RU" sz="2400" dirty="0"/>
              <a:t>если накладывается</a:t>
            </a:r>
            <a:r>
              <a:rPr lang="en-US" sz="2400" dirty="0"/>
              <a:t> </a:t>
            </a:r>
            <a:r>
              <a:rPr lang="ru-RU" sz="2400" dirty="0"/>
              <a:t>условие </a:t>
            </a:r>
            <a:r>
              <a:rPr lang="en-US" sz="2400" dirty="0"/>
              <a:t>					</a:t>
            </a:r>
            <a:r>
              <a:rPr lang="ru-RU" sz="2400" dirty="0"/>
              <a:t>совпадения выборочного и 			</a:t>
            </a:r>
            <a:r>
              <a:rPr lang="en-US" sz="2400" dirty="0"/>
              <a:t>	</a:t>
            </a:r>
            <a:r>
              <a:rPr lang="ru-RU" sz="2400" dirty="0"/>
              <a:t>теоретического среднего значения 			</a:t>
            </a:r>
            <a:r>
              <a:rPr lang="en-US" sz="2400" dirty="0"/>
              <a:t>	</a:t>
            </a:r>
            <a:r>
              <a:rPr lang="ru-RU" sz="2400" dirty="0"/>
              <a:t>(один параметр оценивается</a:t>
            </a:r>
            <a:r>
              <a:rPr lang="en-US" sz="2400" dirty="0"/>
              <a:t> </a:t>
            </a:r>
            <a:r>
              <a:rPr lang="ru-RU" sz="2400" dirty="0"/>
              <a:t>по 			</a:t>
            </a:r>
            <a:r>
              <a:rPr lang="en-US" sz="2400" dirty="0"/>
              <a:t>	</a:t>
            </a:r>
            <a:r>
              <a:rPr lang="ru-RU" sz="2400" dirty="0"/>
              <a:t>выборке методом моментов); </a:t>
            </a:r>
          </a:p>
          <a:p>
            <a:pPr lvl="1">
              <a:spcBef>
                <a:spcPts val="1800"/>
              </a:spcBef>
              <a:buClr>
                <a:srgbClr val="002060"/>
              </a:buClr>
              <a:buSzPct val="100000"/>
              <a:buFont typeface="Wingdings" pitchFamily="2" charset="2"/>
              <a:buChar char="§"/>
            </a:pPr>
            <a:r>
              <a:rPr lang="ru-RU" sz="2400" dirty="0"/>
              <a:t> 			</a:t>
            </a:r>
            <a:r>
              <a:rPr lang="en-US" sz="2400" dirty="0"/>
              <a:t>		</a:t>
            </a:r>
            <a:r>
              <a:rPr lang="ru-RU" sz="2400" dirty="0"/>
              <a:t>если дополнительно </a:t>
            </a:r>
            <a:r>
              <a:rPr lang="en-US" sz="2400" dirty="0"/>
              <a:t>				</a:t>
            </a:r>
            <a:r>
              <a:rPr lang="ru-RU" sz="2400" dirty="0"/>
              <a:t>накладывается условие совпадения 			выборочной и теоретической 				дисперсии</a:t>
            </a:r>
            <a:r>
              <a:rPr lang="en-US" sz="2400" dirty="0"/>
              <a:t> (</a:t>
            </a:r>
            <a:r>
              <a:rPr lang="ru-RU" sz="2400" dirty="0"/>
              <a:t>два параметра 				</a:t>
            </a:r>
            <a:r>
              <a:rPr lang="en-US" sz="2400" dirty="0"/>
              <a:t>	</a:t>
            </a:r>
            <a:r>
              <a:rPr lang="ru-RU" sz="2400" dirty="0"/>
              <a:t>оцениваются методом моментов).</a:t>
            </a:r>
          </a:p>
        </p:txBody>
      </p:sp>
      <p:graphicFrame>
        <p:nvGraphicFramePr>
          <p:cNvPr id="48130" name="Object 5"/>
          <p:cNvGraphicFramePr>
            <a:graphicFrameLocks noChangeAspect="1"/>
          </p:cNvGraphicFramePr>
          <p:nvPr/>
        </p:nvGraphicFramePr>
        <p:xfrm>
          <a:off x="1150616" y="1656135"/>
          <a:ext cx="175101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58" name="Формула" r:id="rId3" imgW="24688800" imgH="10972800" progId="Equation.3">
                  <p:embed/>
                </p:oleObj>
              </mc:Choice>
              <mc:Fallback>
                <p:oleObj name="Формула" r:id="rId3" imgW="24688800" imgH="10972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616" y="1656135"/>
                        <a:ext cx="1751012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4"/>
          <p:cNvGraphicFramePr>
            <a:graphicFrameLocks noChangeAspect="1"/>
          </p:cNvGraphicFramePr>
          <p:nvPr/>
        </p:nvGraphicFramePr>
        <p:xfrm>
          <a:off x="1053952" y="4641640"/>
          <a:ext cx="359251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59" name="Формула" r:id="rId5" imgW="50596800" imgH="10972800" progId="Equation.3">
                  <p:embed/>
                </p:oleObj>
              </mc:Choice>
              <mc:Fallback>
                <p:oleObj name="Формула" r:id="rId5" imgW="50596800" imgH="10972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952" y="4641640"/>
                        <a:ext cx="3592512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Группа 8"/>
          <p:cNvGrpSpPr>
            <a:grpSpLocks/>
          </p:cNvGrpSpPr>
          <p:nvPr/>
        </p:nvGrpSpPr>
        <p:grpSpPr bwMode="auto">
          <a:xfrm>
            <a:off x="1053952" y="2578552"/>
            <a:ext cx="2900362" cy="1295400"/>
            <a:chOff x="1259632" y="2349500"/>
            <a:chExt cx="2900362" cy="1295524"/>
          </a:xfrm>
        </p:grpSpPr>
        <p:graphicFrame>
          <p:nvGraphicFramePr>
            <p:cNvPr id="48132" name="Object 3"/>
            <p:cNvGraphicFramePr>
              <a:graphicFrameLocks noChangeAspect="1"/>
            </p:cNvGraphicFramePr>
            <p:nvPr/>
          </p:nvGraphicFramePr>
          <p:xfrm>
            <a:off x="1285032" y="2349500"/>
            <a:ext cx="2874962" cy="776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760" name="Формула" r:id="rId7" imgW="40538400" imgH="10972800" progId="Equation.3">
                    <p:embed/>
                  </p:oleObj>
                </mc:Choice>
                <mc:Fallback>
                  <p:oleObj name="Формула" r:id="rId7" imgW="40538400" imgH="109728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032" y="2349500"/>
                          <a:ext cx="2874962" cy="776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Левая фигурная скобка 5"/>
            <p:cNvSpPr/>
            <p:nvPr/>
          </p:nvSpPr>
          <p:spPr>
            <a:xfrm rot="16200000">
              <a:off x="1727935" y="2636919"/>
              <a:ext cx="179405" cy="1116012"/>
            </a:xfrm>
            <a:prstGeom prst="leftBrac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>
                <a:solidFill>
                  <a:srgbClr val="002060"/>
                </a:solidFill>
              </a:endParaRPr>
            </a:p>
          </p:txBody>
        </p:sp>
        <p:graphicFrame>
          <p:nvGraphicFramePr>
            <p:cNvPr id="48133" name="Object 6"/>
            <p:cNvGraphicFramePr>
              <a:graphicFrameLocks noChangeAspect="1"/>
            </p:cNvGraphicFramePr>
            <p:nvPr/>
          </p:nvGraphicFramePr>
          <p:xfrm>
            <a:off x="1666280" y="3344987"/>
            <a:ext cx="282575" cy="30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761" name="Формула" r:id="rId9" imgW="3962400" imgH="4267200" progId="Equation.3">
                    <p:embed/>
                  </p:oleObj>
                </mc:Choice>
                <mc:Fallback>
                  <p:oleObj name="Формула" r:id="rId9" imgW="3962400" imgH="4267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6280" y="3344987"/>
                          <a:ext cx="282575" cy="3000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46856" y="260648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Условия, накладываемые на частоты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Содержимое 2"/>
          <p:cNvSpPr>
            <a:spLocks noGrp="1"/>
          </p:cNvSpPr>
          <p:nvPr>
            <p:ph idx="1"/>
          </p:nvPr>
        </p:nvSpPr>
        <p:spPr>
          <a:xfrm>
            <a:off x="457200" y="1493986"/>
            <a:ext cx="8229600" cy="4959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Например:</a:t>
            </a:r>
          </a:p>
          <a:p>
            <a:pPr>
              <a:spcBef>
                <a:spcPts val="1200"/>
              </a:spcBef>
              <a:buClr>
                <a:srgbClr val="002060"/>
              </a:buClr>
              <a:buSzPct val="100000"/>
              <a:buFont typeface="Arial" charset="0"/>
              <a:buChar char="•"/>
            </a:pPr>
            <a:r>
              <a:rPr lang="ru-RU" sz="2400" dirty="0"/>
              <a:t>если предполагаемое распределение – </a:t>
            </a:r>
            <a:r>
              <a:rPr lang="ru-RU" sz="2400" dirty="0" err="1"/>
              <a:t>распределение</a:t>
            </a:r>
            <a:r>
              <a:rPr lang="ru-RU" sz="2400" dirty="0"/>
              <a:t> Пуассона, то число связей равно 2 (обязательная связь плюс оценка математического ожидания);</a:t>
            </a:r>
          </a:p>
          <a:p>
            <a:pPr>
              <a:spcBef>
                <a:spcPts val="1200"/>
              </a:spcBef>
              <a:buClr>
                <a:srgbClr val="002060"/>
              </a:buClr>
              <a:buSzPct val="100000"/>
              <a:buFont typeface="Arial" charset="0"/>
              <a:buChar char="•"/>
            </a:pPr>
            <a:r>
              <a:rPr lang="ru-RU" sz="2400" dirty="0"/>
              <a:t>при проверке гипотезы о нормальном распределении совокупности число связей равно 3 (обязательная связь плюс оценки математического ожидания и дисперсии).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8538" y="5229200"/>
            <a:ext cx="6696075" cy="1016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Ins="36000">
            <a:spAutoFit/>
          </a:bodyPr>
          <a:lstStyle/>
          <a:p>
            <a:pPr>
              <a:defRPr/>
            </a:pPr>
            <a:r>
              <a:rPr lang="ru-RU" sz="2000" b="1" dirty="0">
                <a:solidFill>
                  <a:srgbClr val="002060"/>
                </a:solidFill>
              </a:rPr>
              <a:t>Число связей на 1 больше, чем число параметров предполагаемого распределения, оцениваемых по данным выборки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47688" y="188640"/>
            <a:ext cx="8229600" cy="144016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Число связей (примеры)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507288" cy="5616575"/>
          </a:xfrm>
        </p:spPr>
        <p:txBody>
          <a:bodyPr>
            <a:noAutofit/>
          </a:bodyPr>
          <a:lstStyle/>
          <a:p>
            <a:pPr marL="457200" indent="-457200">
              <a:spcBef>
                <a:spcPts val="1000"/>
              </a:spcBef>
              <a:buClr>
                <a:srgbClr val="002060"/>
              </a:buClr>
              <a:buSzPct val="100000"/>
              <a:buFont typeface="+mj-lt"/>
              <a:buAutoNum type="arabicPeriod"/>
              <a:defRPr/>
            </a:pPr>
            <a:r>
              <a:rPr lang="ru-RU" sz="2400" dirty="0"/>
              <a:t>По данным выборки в соответствии со (</a:t>
            </a:r>
            <a:r>
              <a:rPr lang="ru-RU" sz="2400" dirty="0" smtClean="0"/>
              <a:t>2.1) </a:t>
            </a:r>
            <a:r>
              <a:rPr lang="ru-RU" sz="2400" dirty="0"/>
              <a:t>найти наблюдаемое значение критерия</a:t>
            </a:r>
          </a:p>
          <a:p>
            <a:pPr marL="457200" indent="-457200">
              <a:buClr>
                <a:srgbClr val="002060"/>
              </a:buClr>
              <a:buSzPct val="100000"/>
              <a:buFont typeface="+mj-lt"/>
              <a:buAutoNum type="arabicPeriod"/>
              <a:defRPr/>
            </a:pPr>
            <a:endParaRPr lang="ru-RU" sz="2400" dirty="0"/>
          </a:p>
          <a:p>
            <a:pPr marL="457200" indent="-457200">
              <a:buClr>
                <a:srgbClr val="002060"/>
              </a:buClr>
              <a:buSzPct val="100000"/>
              <a:buFont typeface="+mj-lt"/>
              <a:buAutoNum type="arabicPeriod"/>
              <a:defRPr/>
            </a:pPr>
            <a:endParaRPr lang="ru-RU" sz="2400" dirty="0"/>
          </a:p>
          <a:p>
            <a:pPr marL="457200" indent="-457200">
              <a:spcBef>
                <a:spcPts val="400"/>
              </a:spcBef>
              <a:buClr>
                <a:srgbClr val="002060"/>
              </a:buClr>
              <a:buSzPct val="100000"/>
              <a:buFont typeface="+mj-lt"/>
              <a:buAutoNum type="arabicPeriod"/>
              <a:defRPr/>
            </a:pPr>
            <a:r>
              <a:rPr lang="ru-RU" sz="2400" dirty="0"/>
              <a:t>Определить число степеней свободы </a:t>
            </a:r>
            <a:r>
              <a:rPr lang="en-US" sz="2400" b="1" i="1" dirty="0"/>
              <a:t>r</a:t>
            </a:r>
            <a:r>
              <a:rPr lang="en-US" sz="2400" dirty="0"/>
              <a:t> </a:t>
            </a:r>
            <a:r>
              <a:rPr lang="ru-RU" sz="2400" dirty="0"/>
              <a:t> как число значений СВ </a:t>
            </a:r>
            <a:r>
              <a:rPr lang="en-US" sz="2400" b="1" i="1" dirty="0"/>
              <a:t>X</a:t>
            </a:r>
            <a:r>
              <a:rPr lang="ru-RU" sz="2400" b="1" i="1" dirty="0"/>
              <a:t> </a:t>
            </a:r>
            <a:r>
              <a:rPr lang="ru-RU" sz="2400" dirty="0"/>
              <a:t> </a:t>
            </a:r>
            <a:r>
              <a:rPr lang="en-US" sz="2400" b="1" i="1" dirty="0"/>
              <a:t>k</a:t>
            </a:r>
            <a:r>
              <a:rPr lang="ru-RU" sz="2400" dirty="0"/>
              <a:t>  минус число связей </a:t>
            </a:r>
            <a:r>
              <a:rPr lang="en-US" sz="2400" b="1" i="1" dirty="0"/>
              <a:t>s</a:t>
            </a:r>
            <a:r>
              <a:rPr lang="en-US" sz="2400" dirty="0"/>
              <a:t>:</a:t>
            </a:r>
          </a:p>
          <a:p>
            <a:pPr marL="457200" indent="-457200">
              <a:spcBef>
                <a:spcPts val="0"/>
              </a:spcBef>
              <a:buClr>
                <a:srgbClr val="002060"/>
              </a:buClr>
              <a:buSzPct val="100000"/>
              <a:buFont typeface="Wingdings" pitchFamily="2" charset="2"/>
              <a:buNone/>
              <a:defRPr/>
            </a:pPr>
            <a:r>
              <a:rPr lang="en-US" sz="2400" dirty="0"/>
              <a:t>				</a:t>
            </a:r>
            <a:r>
              <a:rPr lang="en-US" sz="2400" b="1" i="1" dirty="0"/>
              <a:t>r</a:t>
            </a:r>
            <a:r>
              <a:rPr lang="en-US" sz="2400" dirty="0"/>
              <a:t>  = </a:t>
            </a:r>
            <a:r>
              <a:rPr lang="en-US" sz="2400" b="1" i="1" dirty="0"/>
              <a:t>k</a:t>
            </a:r>
            <a:r>
              <a:rPr lang="en-US" sz="2400" dirty="0"/>
              <a:t> – </a:t>
            </a:r>
            <a:r>
              <a:rPr lang="en-US" sz="2400" b="1" i="1" dirty="0"/>
              <a:t>s</a:t>
            </a:r>
            <a:r>
              <a:rPr lang="en-US" sz="2400" dirty="0"/>
              <a:t>.</a:t>
            </a:r>
            <a:endParaRPr lang="ru-RU" sz="2400" dirty="0"/>
          </a:p>
          <a:p>
            <a:pPr marL="457200" indent="-457200">
              <a:spcBef>
                <a:spcPts val="400"/>
              </a:spcBef>
              <a:buClr>
                <a:srgbClr val="002060"/>
              </a:buClr>
              <a:buSzPct val="100000"/>
              <a:buFont typeface="+mj-lt"/>
              <a:buAutoNum type="arabicPeriod" startAt="3"/>
              <a:defRPr/>
            </a:pPr>
            <a:r>
              <a:rPr lang="ru-RU" sz="2400" dirty="0"/>
              <a:t>По таблице</a:t>
            </a:r>
            <a:r>
              <a:rPr lang="en-US" sz="2400" dirty="0"/>
              <a:t> </a:t>
            </a:r>
            <a:r>
              <a:rPr lang="ru-RU" sz="2400" dirty="0"/>
              <a:t>критических точек распределения</a:t>
            </a:r>
            <a:r>
              <a:rPr lang="en-US" sz="2400" dirty="0"/>
              <a:t> </a:t>
            </a:r>
            <a:r>
              <a:rPr lang="el-GR" sz="2400" b="1" i="1" dirty="0"/>
              <a:t>χ</a:t>
            </a:r>
            <a:r>
              <a:rPr lang="ru-RU" sz="2400" b="1" baseline="30000" dirty="0"/>
              <a:t>2</a:t>
            </a:r>
            <a:r>
              <a:rPr lang="ru-RU" sz="2400" dirty="0"/>
              <a:t> найти критическую точку</a:t>
            </a:r>
            <a:r>
              <a:rPr lang="en-US" sz="2400" dirty="0"/>
              <a:t> </a:t>
            </a:r>
            <a:r>
              <a:rPr lang="el-GR" sz="2400" b="1" i="1" dirty="0"/>
              <a:t>χ</a:t>
            </a:r>
            <a:r>
              <a:rPr lang="ru-RU" sz="2400" b="1" baseline="30000" dirty="0"/>
              <a:t>2</a:t>
            </a:r>
            <a:r>
              <a:rPr lang="ru-RU" sz="2400" b="1" i="1" baseline="-25000" dirty="0"/>
              <a:t>кр </a:t>
            </a:r>
            <a:r>
              <a:rPr lang="ru-RU" sz="2400" dirty="0"/>
              <a:t>(</a:t>
            </a:r>
            <a:r>
              <a:rPr lang="el-GR" sz="2400" b="1" i="1" dirty="0"/>
              <a:t>α</a:t>
            </a:r>
            <a:r>
              <a:rPr lang="en-US" sz="2400" dirty="0"/>
              <a:t>, </a:t>
            </a:r>
            <a:r>
              <a:rPr lang="en-US" sz="2400" b="1" i="1" dirty="0"/>
              <a:t>r</a:t>
            </a:r>
            <a:r>
              <a:rPr lang="ru-RU" sz="2400" b="1" i="1" dirty="0"/>
              <a:t> </a:t>
            </a:r>
            <a:r>
              <a:rPr lang="en-US" sz="2400" dirty="0"/>
              <a:t>).</a:t>
            </a:r>
            <a:endParaRPr lang="ru-RU" sz="2400" dirty="0"/>
          </a:p>
          <a:p>
            <a:pPr marL="457200" indent="-457200">
              <a:spcBef>
                <a:spcPts val="600"/>
              </a:spcBef>
              <a:buClr>
                <a:srgbClr val="002060"/>
              </a:buClr>
              <a:buSzPct val="100000"/>
              <a:buFont typeface="+mj-lt"/>
              <a:buAutoNum type="arabicPeriod" startAt="3"/>
              <a:defRPr/>
            </a:pPr>
            <a:r>
              <a:rPr lang="ru-RU" sz="2400" dirty="0"/>
              <a:t>Если  </a:t>
            </a:r>
            <a:r>
              <a:rPr lang="el-GR" sz="2400" b="1" i="1" dirty="0"/>
              <a:t>χ</a:t>
            </a:r>
            <a:r>
              <a:rPr lang="ru-RU" sz="2400" b="1" baseline="30000" dirty="0"/>
              <a:t>2</a:t>
            </a:r>
            <a:r>
              <a:rPr lang="ru-RU" sz="2400" b="1" i="1" baseline="-25000" dirty="0"/>
              <a:t>набл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≤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el-GR" sz="2400" b="1" i="1" dirty="0"/>
              <a:t>χ</a:t>
            </a:r>
            <a:r>
              <a:rPr lang="ru-RU" sz="2400" b="1" baseline="30000" dirty="0"/>
              <a:t>2</a:t>
            </a:r>
            <a:r>
              <a:rPr lang="ru-RU" sz="2400" b="1" i="1" baseline="-25000" dirty="0"/>
              <a:t>кр </a:t>
            </a:r>
            <a:r>
              <a:rPr lang="en-US" sz="2400" dirty="0"/>
              <a:t>, </a:t>
            </a:r>
            <a:r>
              <a:rPr lang="ru-RU" sz="2400" dirty="0"/>
              <a:t>  то нет оснований отвергнуть 			      </a:t>
            </a:r>
            <a:r>
              <a:rPr lang="en-US" sz="2400" dirty="0"/>
              <a:t>   </a:t>
            </a:r>
            <a:r>
              <a:rPr lang="ru-RU" sz="2400" dirty="0"/>
              <a:t>нулевую гипотезу;</a:t>
            </a:r>
          </a:p>
          <a:p>
            <a:pPr marL="457200" indent="-457200">
              <a:spcBef>
                <a:spcPts val="400"/>
              </a:spcBef>
              <a:buSzPct val="100000"/>
              <a:buFont typeface="Wingdings" pitchFamily="2" charset="2"/>
              <a:buNone/>
              <a:defRPr/>
            </a:pPr>
            <a:r>
              <a:rPr lang="ru-RU" sz="2400" dirty="0"/>
              <a:t>	если  </a:t>
            </a:r>
            <a:r>
              <a:rPr lang="el-GR" sz="2400" b="1" i="1" dirty="0"/>
              <a:t>χ</a:t>
            </a:r>
            <a:r>
              <a:rPr lang="ru-RU" sz="2400" b="1" baseline="30000" dirty="0"/>
              <a:t>2</a:t>
            </a:r>
            <a:r>
              <a:rPr lang="ru-RU" sz="2400" b="1" i="1" baseline="-25000" dirty="0"/>
              <a:t>набл</a:t>
            </a:r>
            <a:r>
              <a:rPr lang="en-US" sz="2400" dirty="0"/>
              <a:t>  &gt;  </a:t>
            </a:r>
            <a:r>
              <a:rPr lang="el-GR" sz="2400" b="1" i="1" dirty="0"/>
              <a:t>χ</a:t>
            </a:r>
            <a:r>
              <a:rPr lang="ru-RU" sz="2400" b="1" baseline="30000" dirty="0"/>
              <a:t>2</a:t>
            </a:r>
            <a:r>
              <a:rPr lang="ru-RU" sz="2400" b="1" i="1" baseline="-25000" dirty="0"/>
              <a:t>кр </a:t>
            </a:r>
            <a:r>
              <a:rPr lang="en-US" sz="2400" dirty="0"/>
              <a:t>, </a:t>
            </a:r>
            <a:r>
              <a:rPr lang="ru-RU" sz="2400" dirty="0"/>
              <a:t>  то нулевая гипотеза должна </a:t>
            </a:r>
            <a:r>
              <a:rPr lang="en-US" sz="2400" dirty="0"/>
              <a:t>				</a:t>
            </a:r>
            <a:r>
              <a:rPr lang="ru-RU" sz="2400" dirty="0"/>
              <a:t>	быть отвергнута как 				     противоречащая данным наблюдений.</a:t>
            </a:r>
          </a:p>
        </p:txBody>
      </p:sp>
      <p:graphicFrame>
        <p:nvGraphicFramePr>
          <p:cNvPr id="49154" name="Object 4"/>
          <p:cNvGraphicFramePr>
            <a:graphicFrameLocks noChangeAspect="1"/>
          </p:cNvGraphicFramePr>
          <p:nvPr/>
        </p:nvGraphicFramePr>
        <p:xfrm>
          <a:off x="2717205" y="1679575"/>
          <a:ext cx="30892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79" name="Формула" r:id="rId3" imgW="43586400" imgH="12801600" progId="Equation.3">
                  <p:embed/>
                </p:oleObj>
              </mc:Choice>
              <mc:Fallback>
                <p:oleObj name="Формула" r:id="rId3" imgW="43586400" imgH="12801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05" y="1679575"/>
                        <a:ext cx="308927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590872" y="116632"/>
            <a:ext cx="8229600" cy="100811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Алгоритм</a:t>
            </a:r>
            <a:r>
              <a:rPr kumimoji="0" lang="ru-RU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проверки нулевой гипотезы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Содержимое 2"/>
          <p:cNvSpPr>
            <a:spLocks noGrp="1"/>
          </p:cNvSpPr>
          <p:nvPr>
            <p:ph idx="1"/>
          </p:nvPr>
        </p:nvSpPr>
        <p:spPr>
          <a:xfrm>
            <a:off x="395288" y="1517129"/>
            <a:ext cx="8507412" cy="4526632"/>
          </a:xfrm>
        </p:spPr>
        <p:txBody>
          <a:bodyPr/>
          <a:lstStyle/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ru-RU" sz="2400" dirty="0"/>
              <a:t>Пусть из генеральной совокупности извлечена выборка объема </a:t>
            </a:r>
            <a:r>
              <a:rPr lang="en-US" sz="2400" b="1" i="1" dirty="0"/>
              <a:t>n</a:t>
            </a:r>
            <a:r>
              <a:rPr lang="ru-RU" sz="2400" dirty="0"/>
              <a:t>; по данным выборки составлен группированный статистический ряд распределения </a:t>
            </a:r>
            <a:r>
              <a:rPr lang="en-US" sz="2400" b="1" i="1" dirty="0"/>
              <a:t>X</a:t>
            </a:r>
            <a:r>
              <a:rPr lang="ru-RU" sz="2400" b="1" i="1" dirty="0"/>
              <a:t> </a:t>
            </a:r>
            <a:r>
              <a:rPr lang="ru-RU" sz="2400" dirty="0"/>
              <a:t>: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где</a:t>
            </a:r>
            <a:endParaRPr lang="en-US" sz="2400" dirty="0"/>
          </a:p>
          <a:p>
            <a:pPr>
              <a:spcBef>
                <a:spcPts val="3600"/>
              </a:spcBef>
              <a:buFont typeface="Wingdings" pitchFamily="2" charset="2"/>
              <a:buNone/>
            </a:pPr>
            <a:r>
              <a:rPr lang="en-US" sz="2400" dirty="0"/>
              <a:t>			  </a:t>
            </a:r>
            <a:r>
              <a:rPr lang="ru-RU" sz="2400" dirty="0"/>
              <a:t>относительная частота события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116013" y="3181597"/>
          <a:ext cx="7416427" cy="120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721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721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21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157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Интервалы (разряды)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i="0" baseline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i="0" baseline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i="0" baseline="-25000" dirty="0">
                          <a:solidFill>
                            <a:schemeClr val="tx1"/>
                          </a:solidFill>
                        </a:rPr>
                        <a:t>–1</a:t>
                      </a:r>
                      <a:r>
                        <a:rPr lang="ru-RU" i="0" baseline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1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1" baseline="-25000" dirty="0" err="1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i="0" baseline="-25000" dirty="0">
                          <a:solidFill>
                            <a:schemeClr val="tx1"/>
                          </a:solidFill>
                        </a:rPr>
                        <a:t> –1</a:t>
                      </a:r>
                      <a:r>
                        <a:rPr lang="ru-RU" i="0" baseline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1" i="1" baseline="-25000" dirty="0" err="1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3892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p*</a:t>
                      </a:r>
                      <a:r>
                        <a:rPr lang="en-US" b="1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p*</a:t>
                      </a:r>
                      <a:r>
                        <a:rPr lang="en-US" b="1" i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p*</a:t>
                      </a:r>
                      <a:r>
                        <a:rPr lang="en-US" b="1" i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p*</a:t>
                      </a:r>
                      <a:r>
                        <a:rPr lang="en-US" b="1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p*</a:t>
                      </a:r>
                      <a:r>
                        <a:rPr lang="en-US" b="1" i="1" baseline="-2500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178" name="Object 5"/>
          <p:cNvGraphicFramePr>
            <a:graphicFrameLocks noChangeAspect="1"/>
          </p:cNvGraphicFramePr>
          <p:nvPr/>
        </p:nvGraphicFramePr>
        <p:xfrm>
          <a:off x="885825" y="5361707"/>
          <a:ext cx="146843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5" name="Формула" r:id="rId3" imgW="863225" imgH="444307" progId="Equation.3">
                  <p:embed/>
                </p:oleObj>
              </mc:Choice>
              <mc:Fallback>
                <p:oleObj name="Формула" r:id="rId3" imgW="863225" imgH="444307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5361707"/>
                        <a:ext cx="1468438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6767513" y="5971753"/>
          <a:ext cx="20526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6" name="Формула" r:id="rId5" imgW="28956000" imgH="5791200" progId="Equation.3">
                  <p:embed/>
                </p:oleObj>
              </mc:Choice>
              <mc:Fallback>
                <p:oleObj name="Формула" r:id="rId5" imgW="28956000" imgH="579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13" y="5971753"/>
                        <a:ext cx="2052637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258888" y="4521919"/>
          <a:ext cx="14033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7" name="Формула" r:id="rId7" imgW="825500" imgH="457200" progId="Equation.3">
                  <p:embed/>
                </p:oleObj>
              </mc:Choice>
              <mc:Fallback>
                <p:oleObj name="Формула" r:id="rId7" imgW="82550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21919"/>
                        <a:ext cx="140335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95288" y="188640"/>
            <a:ext cx="8229600" cy="144016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Критерий Пирсона для непрерывного распределения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Содержимое 2"/>
          <p:cNvSpPr>
            <a:spLocks noGrp="1"/>
          </p:cNvSpPr>
          <p:nvPr>
            <p:ph idx="1"/>
          </p:nvPr>
        </p:nvSpPr>
        <p:spPr>
          <a:xfrm>
            <a:off x="457200" y="1700932"/>
            <a:ext cx="8229600" cy="446437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Выдвигается гипотеза о том, что СВ </a:t>
            </a:r>
            <a:r>
              <a:rPr lang="en-US" sz="2400" b="1" i="1" dirty="0"/>
              <a:t>X</a:t>
            </a:r>
            <a:r>
              <a:rPr lang="ru-RU" sz="2400" dirty="0"/>
              <a:t> имеет ряд распределения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где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Вероятности </a:t>
            </a:r>
            <a:r>
              <a:rPr lang="en-US" sz="2400" b="1" i="1" dirty="0"/>
              <a:t>p</a:t>
            </a:r>
            <a:r>
              <a:rPr lang="en-US" sz="2400" b="1" i="1" baseline="-25000" dirty="0"/>
              <a:t>i</a:t>
            </a:r>
            <a:r>
              <a:rPr lang="ru-RU" sz="2400" dirty="0"/>
              <a:t>  вычисляются в соответствии с предполагаемым законом распределения.</a:t>
            </a:r>
            <a:endParaRPr lang="en-US" sz="2400" dirty="0"/>
          </a:p>
        </p:txBody>
      </p:sp>
      <p:graphicFrame>
        <p:nvGraphicFramePr>
          <p:cNvPr id="51202" name="Object 5"/>
          <p:cNvGraphicFramePr>
            <a:graphicFrameLocks noChangeAspect="1"/>
          </p:cNvGraphicFramePr>
          <p:nvPr/>
        </p:nvGraphicFramePr>
        <p:xfrm>
          <a:off x="1792982" y="4315569"/>
          <a:ext cx="30670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7" name="Формула" r:id="rId3" imgW="43281600" imgH="5791200" progId="Equation.3">
                  <p:embed/>
                </p:oleObj>
              </mc:Choice>
              <mc:Fallback>
                <p:oleObj name="Формула" r:id="rId3" imgW="43281600" imgH="579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982" y="4315569"/>
                        <a:ext cx="30670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42988" y="2708994"/>
          <a:ext cx="7489450" cy="120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11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11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11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11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11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6521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Интервалы (разряды)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i="0" baseline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i="0" baseline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i="0" baseline="-25000" dirty="0">
                          <a:solidFill>
                            <a:schemeClr val="tx1"/>
                          </a:solidFill>
                        </a:rPr>
                        <a:t>–1</a:t>
                      </a:r>
                      <a:r>
                        <a:rPr lang="ru-RU" i="0" baseline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1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1" baseline="-25000" dirty="0" err="1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i="0" baseline="-25000" dirty="0">
                          <a:solidFill>
                            <a:schemeClr val="tx1"/>
                          </a:solidFill>
                        </a:rPr>
                        <a:t> –1</a:t>
                      </a:r>
                      <a:r>
                        <a:rPr lang="ru-RU" i="0" baseline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1" i="1" baseline="-25000" dirty="0" err="1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3892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b="1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b="1" i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b="1" i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b="1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b="1" i="1" baseline="-25000" dirty="0" err="1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95288" y="188640"/>
            <a:ext cx="8229600" cy="144016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Критерий Пирсона для непрерывного распределения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Содержимое 2"/>
          <p:cNvSpPr>
            <a:spLocks noGrp="1"/>
          </p:cNvSpPr>
          <p:nvPr>
            <p:ph idx="1"/>
          </p:nvPr>
        </p:nvSpPr>
        <p:spPr>
          <a:xfrm>
            <a:off x="457200" y="2060550"/>
            <a:ext cx="8229600" cy="3168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Для проверки нулевой гипотезы, как и в случае дискретной СВ </a:t>
            </a:r>
            <a:r>
              <a:rPr lang="en-US" sz="2400" b="1" i="1" dirty="0"/>
              <a:t>X</a:t>
            </a:r>
            <a:r>
              <a:rPr lang="en-US" sz="2400" dirty="0"/>
              <a:t>, </a:t>
            </a:r>
            <a:r>
              <a:rPr lang="ru-RU" sz="2400" dirty="0"/>
              <a:t> используется критерий (</a:t>
            </a:r>
            <a:r>
              <a:rPr lang="ru-RU" sz="2400" dirty="0" smtClean="0"/>
              <a:t>2.1).</a:t>
            </a: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Алгоритм проверки гипотезы полностью совпадает с соответствующим алгоритмом для дискретной СВ </a:t>
            </a:r>
            <a:r>
              <a:rPr lang="en-US" sz="2400" b="1" i="1" dirty="0"/>
              <a:t>X</a:t>
            </a:r>
            <a:r>
              <a:rPr lang="ru-RU" sz="2400" dirty="0"/>
              <a:t>.</a:t>
            </a:r>
          </a:p>
        </p:txBody>
      </p:sp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95288" y="476672"/>
            <a:ext cx="8229600" cy="144016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Критерий Пирсона для непрерывного распределения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Содержимое 2"/>
          <p:cNvSpPr>
            <a:spLocks noGrp="1"/>
          </p:cNvSpPr>
          <p:nvPr>
            <p:ph idx="1"/>
          </p:nvPr>
        </p:nvSpPr>
        <p:spPr>
          <a:xfrm>
            <a:off x="457200" y="1161403"/>
            <a:ext cx="8229600" cy="3095749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С целью исследования закона распределения ошибки измерения дальности с помощью радиодальномера произведено 400 измерений дальности. 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Результаты измерений представлены в виде группированного статистического ряда: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11560" y="4113384"/>
          <a:ext cx="8280916" cy="161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1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55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55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55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155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155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551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1551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08011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Интервалы (разряды)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20; 30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baseline="0" dirty="0">
                          <a:solidFill>
                            <a:schemeClr val="tx1"/>
                          </a:solidFill>
                        </a:rPr>
                        <a:t>30; 40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40;</a:t>
                      </a:r>
                      <a:r>
                        <a:rPr lang="en-US" i="0" baseline="0" dirty="0">
                          <a:solidFill>
                            <a:schemeClr val="tx1"/>
                          </a:solidFill>
                        </a:rPr>
                        <a:t> 50</a:t>
                      </a:r>
                      <a:endParaRPr lang="ru-RU" i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50;</a:t>
                      </a:r>
                      <a:r>
                        <a:rPr lang="en-US" i="0" baseline="0" dirty="0">
                          <a:solidFill>
                            <a:schemeClr val="tx1"/>
                          </a:solidFill>
                        </a:rPr>
                        <a:t> 60</a:t>
                      </a:r>
                      <a:endParaRPr lang="ru-RU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60; 70</a:t>
                      </a:r>
                      <a:endParaRPr lang="ru-RU" i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70;</a:t>
                      </a:r>
                      <a:r>
                        <a:rPr lang="en-US" i="0" baseline="0" dirty="0">
                          <a:solidFill>
                            <a:schemeClr val="tx1"/>
                          </a:solidFill>
                        </a:rPr>
                        <a:t> 80</a:t>
                      </a:r>
                      <a:endParaRPr lang="ru-RU" i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80; 90</a:t>
                      </a:r>
                      <a:endParaRPr lang="ru-RU" i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90; 100</a:t>
                      </a:r>
                      <a:endParaRPr lang="ru-RU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3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err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="1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3892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p*</a:t>
                      </a:r>
                      <a:r>
                        <a:rPr lang="en-US" b="1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0,052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0,180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0,165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0,095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0,128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0,140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0,160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0,080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288" y="188640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Проверка гипотезы согласия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95797"/>
            <a:ext cx="7272808" cy="1773163"/>
          </a:xfrm>
        </p:spPr>
        <p:txBody>
          <a:bodyPr>
            <a:normAutofit/>
          </a:bodyPr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ru-RU" sz="2400" u="sng" dirty="0"/>
              <a:t>Пример 1</a:t>
            </a:r>
            <a:r>
              <a:rPr lang="ru-RU" sz="2400" dirty="0"/>
              <a:t> (продолжение).</a:t>
            </a:r>
          </a:p>
          <a:p>
            <a:pPr marL="0" indent="-457200" eaLnBrk="1" hangingPunct="1">
              <a:buFont typeface="Wingdings" pitchFamily="2" charset="2"/>
              <a:buNone/>
              <a:tabLst>
                <a:tab pos="457200" algn="l"/>
              </a:tabLst>
            </a:pPr>
            <a:endParaRPr lang="ru-RU" sz="1000" dirty="0"/>
          </a:p>
          <a:p>
            <a:pPr marL="0" indent="-457200" eaLnBrk="1" hangingPunct="1">
              <a:spcBef>
                <a:spcPts val="1200"/>
              </a:spcBef>
              <a:buFont typeface="Wingdings" pitchFamily="2" charset="2"/>
              <a:buNone/>
              <a:tabLst>
                <a:tab pos="457200" algn="l"/>
              </a:tabLst>
            </a:pPr>
            <a:r>
              <a:rPr lang="ru-RU" sz="2400" dirty="0"/>
              <a:t>	Итог: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9">
                <a:extLst>
                  <a:ext uri="{FF2B5EF4-FFF2-40B4-BE49-F238E27FC236}">
                    <a16:creationId xmlns:a16="http://schemas.microsoft.com/office/drawing/2014/main" xmlns="" id="{180DA7B6-7E4E-43B4-977E-F306A44E1939}"/>
                  </a:ext>
                </a:extLst>
              </p:cNvPr>
              <p:cNvSpPr txBox="1"/>
              <p:nvPr/>
            </p:nvSpPr>
            <p:spPr bwMode="auto">
              <a:xfrm>
                <a:off x="1835696" y="1700808"/>
                <a:ext cx="5256584" cy="3624215"/>
              </a:xfrm>
              <a:prstGeom prst="rect">
                <a:avLst/>
              </a:prstGeom>
              <a:noFill/>
            </p:spPr>
            <p:txBody>
              <a:bodyPr lIns="7200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  = 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, 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ru-RU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  <m: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𝟏𝟕</m:t>
                                    </m:r>
                                  </m:num>
                                  <m:den>
                                    <m:r>
                                      <a:rPr lang="ru-RU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  <m: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𝟐𝟔</m:t>
                                    </m:r>
                                  </m:num>
                                  <m:den>
                                    <m:r>
                                      <a:rPr lang="ru-RU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  <m: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, 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24" name="Object 1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80DA7B6-7E4E-43B4-977E-F306A44E1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696" y="1700808"/>
                <a:ext cx="5256584" cy="362421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69FE81F-B6F8-4576-AFC1-13F433239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352928" cy="941387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>
                <a:solidFill>
                  <a:schemeClr val="tx1"/>
                </a:solidFill>
              </a:rPr>
              <a:t>Эмпирическая функция распределения</a:t>
            </a:r>
          </a:p>
        </p:txBody>
      </p:sp>
      <p:graphicFrame>
        <p:nvGraphicFramePr>
          <p:cNvPr id="9" name="Group 51">
            <a:extLst>
              <a:ext uri="{FF2B5EF4-FFF2-40B4-BE49-F238E27FC236}">
                <a16:creationId xmlns:a16="http://schemas.microsoft.com/office/drawing/2014/main" xmlns="" id="{8A5931D8-24E7-4ECC-8480-38406AE61037}"/>
              </a:ext>
            </a:extLst>
          </p:cNvPr>
          <p:cNvGraphicFramePr>
            <a:graphicFrameLocks noGrp="1"/>
          </p:cNvGraphicFramePr>
          <p:nvPr/>
        </p:nvGraphicFramePr>
        <p:xfrm>
          <a:off x="3708623" y="5595576"/>
          <a:ext cx="5111849" cy="857760"/>
        </p:xfrm>
        <a:graphic>
          <a:graphicData uri="http://schemas.openxmlformats.org/drawingml/2006/table">
            <a:tbl>
              <a:tblPr/>
              <a:tblGrid>
                <a:gridCol w="1308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1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99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99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26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Варианты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Частоты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ru-RU" sz="2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1142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Содержимое 2"/>
          <p:cNvSpPr>
            <a:spLocks noGrp="1"/>
          </p:cNvSpPr>
          <p:nvPr>
            <p:ph idx="1"/>
          </p:nvPr>
        </p:nvSpPr>
        <p:spPr>
          <a:xfrm>
            <a:off x="457200" y="1845419"/>
            <a:ext cx="8229600" cy="2879725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 (продолжение).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Предполагая, что ошибка измерения имеет равномерное распределение, попытаемся «выровнять» статистический ряд с помощью закона равномерной плотности.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288" y="476672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Проверка гипотезы согласия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2346"/>
            <a:ext cx="8229600" cy="3598862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ru-RU" sz="2400" u="sng" dirty="0"/>
              <a:t>Пример</a:t>
            </a:r>
            <a:r>
              <a:rPr lang="ru-RU" sz="2400" dirty="0"/>
              <a:t> (продолжение).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ru-RU" sz="2400" dirty="0"/>
              <a:t>Для достижения этой цели</a:t>
            </a:r>
          </a:p>
          <a:p>
            <a:pPr marL="457200" indent="-457200">
              <a:spcBef>
                <a:spcPts val="1800"/>
              </a:spcBef>
              <a:buClr>
                <a:srgbClr val="002060"/>
              </a:buClr>
              <a:buSzPct val="100000"/>
              <a:buFont typeface="+mj-lt"/>
              <a:buAutoNum type="arabicPeriod"/>
              <a:defRPr/>
            </a:pPr>
            <a:r>
              <a:rPr lang="ru-RU" sz="2400" dirty="0"/>
              <a:t>Оценим параметры предполагаемого закона распределения на основе данных выборки.</a:t>
            </a:r>
          </a:p>
          <a:p>
            <a:pPr marL="457200" indent="-457200">
              <a:spcBef>
                <a:spcPts val="1800"/>
              </a:spcBef>
              <a:buClr>
                <a:srgbClr val="002060"/>
              </a:buClr>
              <a:buSzPct val="100000"/>
              <a:buFont typeface="+mj-lt"/>
              <a:buAutoNum type="arabicPeriod"/>
              <a:defRPr/>
            </a:pPr>
            <a:r>
              <a:rPr lang="ru-RU" sz="2400" dirty="0"/>
              <a:t>Проверим гипотезу о том, что ошибка измерения подчинена равномерному закону распределения с параметрами, подобранными в п. 1.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288" y="404664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Проверка гипотезы согласия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Содержимое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3694112"/>
          </a:xfrm>
        </p:spPr>
        <p:txBody>
          <a:bodyPr/>
          <a:lstStyle/>
          <a:p>
            <a:pPr marL="514350" indent="-514350">
              <a:buSzPct val="100000"/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 (продолжение).</a:t>
            </a:r>
          </a:p>
          <a:p>
            <a:pPr marL="514350" indent="-514350">
              <a:spcBef>
                <a:spcPts val="1200"/>
              </a:spcBef>
              <a:buClr>
                <a:srgbClr val="002060"/>
              </a:buClr>
              <a:buSzPct val="100000"/>
              <a:buFont typeface="Arial" charset="0"/>
              <a:buAutoNum type="arabicPeriod"/>
            </a:pPr>
            <a:r>
              <a:rPr lang="ru-RU" sz="2400" dirty="0"/>
              <a:t>Оценка параметров распределения.</a:t>
            </a:r>
          </a:p>
          <a:p>
            <a:pPr marL="514350" indent="-514350">
              <a:spcBef>
                <a:spcPts val="1800"/>
              </a:spcBef>
              <a:buFont typeface="Wingdings" pitchFamily="2" charset="2"/>
              <a:buNone/>
            </a:pPr>
            <a:r>
              <a:rPr lang="ru-RU" sz="2400" dirty="0"/>
              <a:t>Равномерный закон имеет плотность</a:t>
            </a:r>
          </a:p>
          <a:p>
            <a:pPr marL="514350" indent="-514350">
              <a:buFont typeface="Wingdings" pitchFamily="2" charset="2"/>
              <a:buNone/>
            </a:pPr>
            <a:endParaRPr lang="ru-RU" sz="2400" dirty="0"/>
          </a:p>
          <a:p>
            <a:pPr marL="514350" indent="-514350">
              <a:buFont typeface="Wingdings" pitchFamily="2" charset="2"/>
              <a:buNone/>
            </a:pPr>
            <a:endParaRPr lang="ru-RU" sz="2400" dirty="0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479800" y="3233961"/>
          <a:ext cx="390048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2" name="Формула" r:id="rId3" imgW="58521600" imgH="16459200" progId="Equation.3">
                  <p:embed/>
                </p:oleObj>
              </mc:Choice>
              <mc:Fallback>
                <p:oleObj name="Формула" r:id="rId3" imgW="58521600" imgH="16459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3233961"/>
                        <a:ext cx="3900488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900435" y="3068960"/>
            <a:ext cx="3311525" cy="2066925"/>
            <a:chOff x="295" y="2791"/>
            <a:chExt cx="2086" cy="1302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521" y="2886"/>
              <a:ext cx="1724" cy="1088"/>
              <a:chOff x="340" y="2750"/>
              <a:chExt cx="1724" cy="1088"/>
            </a:xfrm>
          </p:grpSpPr>
          <p:sp>
            <p:nvSpPr>
              <p:cNvPr id="52236" name="Line 5"/>
              <p:cNvSpPr>
                <a:spLocks noChangeShapeType="1"/>
              </p:cNvSpPr>
              <p:nvPr/>
            </p:nvSpPr>
            <p:spPr bwMode="auto">
              <a:xfrm flipV="1">
                <a:off x="521" y="2750"/>
                <a:ext cx="0" cy="10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37" name="Line 6"/>
              <p:cNvSpPr>
                <a:spLocks noChangeShapeType="1"/>
              </p:cNvSpPr>
              <p:nvPr/>
            </p:nvSpPr>
            <p:spPr bwMode="auto">
              <a:xfrm>
                <a:off x="431" y="3748"/>
                <a:ext cx="163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38" name="Line 7"/>
              <p:cNvSpPr>
                <a:spLocks noChangeShapeType="1"/>
              </p:cNvSpPr>
              <p:nvPr/>
            </p:nvSpPr>
            <p:spPr bwMode="auto">
              <a:xfrm>
                <a:off x="522" y="3249"/>
                <a:ext cx="2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39" name="Line 8"/>
              <p:cNvSpPr>
                <a:spLocks noChangeShapeType="1"/>
              </p:cNvSpPr>
              <p:nvPr/>
            </p:nvSpPr>
            <p:spPr bwMode="auto">
              <a:xfrm>
                <a:off x="793" y="3249"/>
                <a:ext cx="0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40" name="Line 9"/>
              <p:cNvSpPr>
                <a:spLocks noChangeShapeType="1"/>
              </p:cNvSpPr>
              <p:nvPr/>
            </p:nvSpPr>
            <p:spPr bwMode="auto">
              <a:xfrm flipH="1">
                <a:off x="1428" y="3249"/>
                <a:ext cx="1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41" name="Line 10"/>
              <p:cNvSpPr>
                <a:spLocks noChangeShapeType="1"/>
              </p:cNvSpPr>
              <p:nvPr/>
            </p:nvSpPr>
            <p:spPr bwMode="auto">
              <a:xfrm>
                <a:off x="793" y="3249"/>
                <a:ext cx="636" cy="0"/>
              </a:xfrm>
              <a:prstGeom prst="line">
                <a:avLst/>
              </a:prstGeom>
              <a:noFill/>
              <a:ln w="31750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42" name="Line 11"/>
              <p:cNvSpPr>
                <a:spLocks noChangeShapeType="1"/>
              </p:cNvSpPr>
              <p:nvPr/>
            </p:nvSpPr>
            <p:spPr bwMode="auto">
              <a:xfrm>
                <a:off x="340" y="3748"/>
                <a:ext cx="453" cy="0"/>
              </a:xfrm>
              <a:prstGeom prst="line">
                <a:avLst/>
              </a:prstGeom>
              <a:noFill/>
              <a:ln w="31750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43" name="Line 12"/>
              <p:cNvSpPr>
                <a:spLocks noChangeShapeType="1"/>
              </p:cNvSpPr>
              <p:nvPr/>
            </p:nvSpPr>
            <p:spPr bwMode="auto">
              <a:xfrm>
                <a:off x="1429" y="3748"/>
                <a:ext cx="453" cy="0"/>
              </a:xfrm>
              <a:prstGeom prst="line">
                <a:avLst/>
              </a:prstGeom>
              <a:noFill/>
              <a:ln w="31750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52231" name="Text Box 14"/>
            <p:cNvSpPr txBox="1">
              <a:spLocks noChangeArrowheads="1"/>
            </p:cNvSpPr>
            <p:nvPr/>
          </p:nvSpPr>
          <p:spPr bwMode="auto">
            <a:xfrm>
              <a:off x="914" y="3854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b="1" i="1"/>
                <a:t>а</a:t>
              </a:r>
            </a:p>
          </p:txBody>
        </p:sp>
        <p:sp>
          <p:nvSpPr>
            <p:cNvPr id="52232" name="Text Box 15"/>
            <p:cNvSpPr txBox="1">
              <a:spLocks noChangeArrowheads="1"/>
            </p:cNvSpPr>
            <p:nvPr/>
          </p:nvSpPr>
          <p:spPr bwMode="auto">
            <a:xfrm>
              <a:off x="1559" y="3852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b</a:t>
              </a:r>
              <a:endParaRPr lang="ru-RU" b="1" i="1"/>
            </a:p>
          </p:txBody>
        </p:sp>
        <p:sp>
          <p:nvSpPr>
            <p:cNvPr id="52233" name="Text Box 16"/>
            <p:cNvSpPr txBox="1">
              <a:spLocks noChangeArrowheads="1"/>
            </p:cNvSpPr>
            <p:nvPr/>
          </p:nvSpPr>
          <p:spPr bwMode="auto">
            <a:xfrm>
              <a:off x="2245" y="3814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b="1" i="1"/>
                <a:t>х</a:t>
              </a:r>
            </a:p>
          </p:txBody>
        </p:sp>
        <p:sp>
          <p:nvSpPr>
            <p:cNvPr id="52234" name="Text Box 17"/>
            <p:cNvSpPr txBox="1">
              <a:spLocks noChangeArrowheads="1"/>
            </p:cNvSpPr>
            <p:nvPr/>
          </p:nvSpPr>
          <p:spPr bwMode="auto">
            <a:xfrm>
              <a:off x="535" y="3862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b="1" i="1"/>
                <a:t>О</a:t>
              </a:r>
            </a:p>
          </p:txBody>
        </p:sp>
        <p:sp>
          <p:nvSpPr>
            <p:cNvPr id="52235" name="Text Box 18"/>
            <p:cNvSpPr txBox="1">
              <a:spLocks noChangeArrowheads="1"/>
            </p:cNvSpPr>
            <p:nvPr/>
          </p:nvSpPr>
          <p:spPr bwMode="auto">
            <a:xfrm>
              <a:off x="431" y="279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f</a:t>
              </a:r>
              <a:r>
                <a:rPr lang="en-US"/>
                <a:t>(</a:t>
              </a:r>
              <a:r>
                <a:rPr lang="en-US" b="1" i="1"/>
                <a:t>x</a:t>
              </a:r>
              <a:r>
                <a:rPr lang="en-US"/>
                <a:t>)</a:t>
              </a:r>
              <a:endParaRPr lang="ru-RU"/>
            </a:p>
          </p:txBody>
        </p:sp>
        <p:graphicFrame>
          <p:nvGraphicFramePr>
            <p:cNvPr id="52227" name="Object 3"/>
            <p:cNvGraphicFramePr>
              <a:graphicFrameLocks noChangeAspect="1"/>
            </p:cNvGraphicFramePr>
            <p:nvPr/>
          </p:nvGraphicFramePr>
          <p:xfrm>
            <a:off x="295" y="3187"/>
            <a:ext cx="37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53" name="Формула" r:id="rId5" imgW="10058400" imgH="10668000" progId="Equation.3">
                    <p:embed/>
                  </p:oleObj>
                </mc:Choice>
                <mc:Fallback>
                  <p:oleObj name="Формула" r:id="rId5" imgW="10058400" imgH="106680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3187"/>
                          <a:ext cx="370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Заголовок 1"/>
          <p:cNvSpPr>
            <a:spLocks noGrp="1"/>
          </p:cNvSpPr>
          <p:nvPr>
            <p:ph type="title"/>
          </p:nvPr>
        </p:nvSpPr>
        <p:spPr>
          <a:xfrm>
            <a:off x="395288" y="260648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Проверка гипотезы согласия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99792" y="5180999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None/>
            </a:pPr>
            <a:r>
              <a:rPr lang="ru-RU" sz="2400" dirty="0"/>
              <a:t>Закон зависит от двух параметров  </a:t>
            </a:r>
            <a:r>
              <a:rPr lang="en-US" sz="2400" b="1" i="1" dirty="0"/>
              <a:t>a</a:t>
            </a:r>
            <a:r>
              <a:rPr lang="en-US" sz="2400" dirty="0"/>
              <a:t> </a:t>
            </a:r>
            <a:r>
              <a:rPr lang="ru-RU" sz="2400" dirty="0"/>
              <a:t> и </a:t>
            </a:r>
            <a:r>
              <a:rPr lang="en-US" sz="2400" dirty="0"/>
              <a:t> </a:t>
            </a:r>
            <a:r>
              <a:rPr lang="en-US" sz="2400" b="1" i="1" dirty="0"/>
              <a:t>b</a:t>
            </a:r>
            <a:r>
              <a:rPr lang="en-US" sz="2400" dirty="0"/>
              <a:t>.</a:t>
            </a: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Необходимо оценить эти параметры по данным наблюдений.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Содержимое 2"/>
          <p:cNvSpPr>
            <a:spLocks noGrp="1"/>
          </p:cNvSpPr>
          <p:nvPr>
            <p:ph idx="1"/>
          </p:nvPr>
        </p:nvSpPr>
        <p:spPr>
          <a:xfrm>
            <a:off x="498144" y="1196752"/>
            <a:ext cx="8229600" cy="3024311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 (продолжение).</a:t>
            </a:r>
            <a:endParaRPr lang="en-US" sz="2400" dirty="0"/>
          </a:p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ru-RU" sz="2400" dirty="0"/>
              <a:t>Для получения точечных оценок параметров непрерывного распределения рассмотрим дискретную СВ  </a:t>
            </a:r>
            <a:r>
              <a:rPr lang="en-US" sz="2400" dirty="0"/>
              <a:t>    </a:t>
            </a:r>
            <a:r>
              <a:rPr lang="ru-RU" sz="2400" dirty="0"/>
              <a:t>с возможными значениями</a:t>
            </a: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   </a:t>
            </a: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где </a:t>
            </a:r>
            <a:r>
              <a:rPr lang="en-US" sz="2400" dirty="0"/>
              <a:t>	</a:t>
            </a:r>
            <a:r>
              <a:rPr lang="ru-RU" sz="2400" dirty="0"/>
              <a:t>  середина </a:t>
            </a:r>
            <a:r>
              <a:rPr lang="en-US" sz="2400" b="1" i="1" dirty="0" err="1"/>
              <a:t>i</a:t>
            </a:r>
            <a:r>
              <a:rPr lang="ru-RU" sz="2400" dirty="0"/>
              <a:t>-го разряда</a:t>
            </a:r>
            <a:r>
              <a:rPr lang="en-US" sz="2400" dirty="0"/>
              <a:t>:</a:t>
            </a:r>
            <a:endParaRPr lang="ru-RU" sz="2400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361829" y="2479248"/>
          <a:ext cx="3460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9" name="Формула" r:id="rId3" imgW="4876800" imgH="5486400" progId="Equation.3">
                  <p:embed/>
                </p:oleObj>
              </mc:Choice>
              <mc:Fallback>
                <p:oleObj name="Формула" r:id="rId3" imgW="4876800" imgH="548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829" y="2479248"/>
                        <a:ext cx="346075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741835" y="3393113"/>
          <a:ext cx="6699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0" name="Формула" r:id="rId5" imgW="9448800" imgH="5791200" progId="Equation.3">
                  <p:embed/>
                </p:oleObj>
              </mc:Choice>
              <mc:Fallback>
                <p:oleObj name="Формула" r:id="rId5" imgW="9448800" imgH="579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835" y="3393113"/>
                        <a:ext cx="6699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325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3252" name="Object 6"/>
          <p:cNvGraphicFramePr>
            <a:graphicFrameLocks noChangeAspect="1"/>
          </p:cNvGraphicFramePr>
          <p:nvPr/>
        </p:nvGraphicFramePr>
        <p:xfrm>
          <a:off x="3173082" y="2932182"/>
          <a:ext cx="196056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1" name="Формула" r:id="rId7" imgW="27127200" imgH="5791200" progId="Equation.3">
                  <p:embed/>
                </p:oleObj>
              </mc:Choice>
              <mc:Fallback>
                <p:oleObj name="Формула" r:id="rId7" imgW="27127200" imgH="579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082" y="2932182"/>
                        <a:ext cx="1960562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755650" y="3933056"/>
          <a:ext cx="7776863" cy="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7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66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66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66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663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663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663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7663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7663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50028">
                <a:tc>
                  <a:txBody>
                    <a:bodyPr/>
                    <a:lstStyle/>
                    <a:p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baseline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ru-RU" i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ru-RU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ru-RU" i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ru-RU" i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ru-RU" i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ru-RU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1772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p*</a:t>
                      </a:r>
                      <a:r>
                        <a:rPr lang="en-US" b="1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0,052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0,180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0,165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0,095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0,128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0,140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0,160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0,080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253" name="Object 8"/>
          <p:cNvGraphicFramePr>
            <a:graphicFrameLocks noChangeAspect="1"/>
          </p:cNvGraphicFramePr>
          <p:nvPr/>
        </p:nvGraphicFramePr>
        <p:xfrm>
          <a:off x="953198" y="4027537"/>
          <a:ext cx="323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2" name="Формула" r:id="rId9" imgW="4572000" imgH="5791200" progId="Equation.3">
                  <p:embed/>
                </p:oleObj>
              </mc:Choice>
              <mc:Fallback>
                <p:oleObj name="Формула" r:id="rId9" imgW="4572000" imgH="579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198" y="4027537"/>
                        <a:ext cx="3238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4"/>
          <p:cNvGraphicFramePr>
            <a:graphicFrameLocks noChangeAspect="1"/>
          </p:cNvGraphicFramePr>
          <p:nvPr/>
        </p:nvGraphicFramePr>
        <p:xfrm>
          <a:off x="3547765" y="4979690"/>
          <a:ext cx="4192587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3" name="Формула" r:id="rId11" imgW="59131200" imgH="22860000" progId="Equation.3">
                  <p:embed/>
                </p:oleObj>
              </mc:Choice>
              <mc:Fallback>
                <p:oleObj name="Формула" r:id="rId11" imgW="59131200" imgH="22860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765" y="4979690"/>
                        <a:ext cx="4192587" cy="161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Проверка гипотезы согласия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 (продолжение).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По методу моментов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10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Получим систему уравнений: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ru-RU" sz="32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	откуда </a:t>
            </a:r>
            <a:r>
              <a:rPr lang="en-US" sz="2400" b="1" i="1" dirty="0"/>
              <a:t>a</a:t>
            </a:r>
            <a:r>
              <a:rPr lang="en-US" sz="2400" dirty="0"/>
              <a:t> ≈ 23,60;  </a:t>
            </a:r>
            <a:r>
              <a:rPr lang="en-US" sz="2400" b="1" i="1" dirty="0"/>
              <a:t>b</a:t>
            </a:r>
            <a:r>
              <a:rPr lang="en-US" sz="2400" dirty="0"/>
              <a:t> ≈ 96,94.</a:t>
            </a:r>
            <a:endParaRPr lang="ru-RU" sz="2400" dirty="0"/>
          </a:p>
        </p:txBody>
      </p:sp>
      <p:graphicFrame>
        <p:nvGraphicFramePr>
          <p:cNvPr id="54274" name="Object 4"/>
          <p:cNvGraphicFramePr>
            <a:graphicFrameLocks noChangeAspect="1"/>
          </p:cNvGraphicFramePr>
          <p:nvPr/>
        </p:nvGraphicFramePr>
        <p:xfrm>
          <a:off x="4139952" y="1718691"/>
          <a:ext cx="3154362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0" name="Формула" r:id="rId3" imgW="44500800" imgH="23164800" progId="Equation.3">
                  <p:embed/>
                </p:oleObj>
              </mc:Choice>
              <mc:Fallback>
                <p:oleObj name="Формула" r:id="rId3" imgW="44500800" imgH="23164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718691"/>
                        <a:ext cx="3154362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3232894" y="3973999"/>
          <a:ext cx="26352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1" name="Формула" r:id="rId5" imgW="37185600" imgH="23774400" progId="Equation.3">
                  <p:embed/>
                </p:oleObj>
              </mc:Choice>
              <mc:Fallback>
                <p:oleObj name="Формула" r:id="rId5" imgW="37185600" imgH="2377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894" y="3973999"/>
                        <a:ext cx="2635250" cy="168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288" y="188640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Проверка гипотезы согласия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Содержимое 2"/>
          <p:cNvSpPr>
            <a:spLocks noGrp="1"/>
          </p:cNvSpPr>
          <p:nvPr>
            <p:ph idx="1"/>
          </p:nvPr>
        </p:nvSpPr>
        <p:spPr>
          <a:xfrm>
            <a:off x="457200" y="1772394"/>
            <a:ext cx="8229600" cy="165660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 (продолжение).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Тогда выравнивающий закон равномерной плотности имеет вид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115616" y="3212976"/>
          <a:ext cx="712946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3" name="Формула" r:id="rId3" imgW="106984800" imgH="17068800" progId="Equation.3">
                  <p:embed/>
                </p:oleObj>
              </mc:Choice>
              <mc:Fallback>
                <p:oleObj name="Формула" r:id="rId3" imgW="106984800" imgH="17068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212976"/>
                        <a:ext cx="7129462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Заголовок 1"/>
          <p:cNvSpPr>
            <a:spLocks noGrp="1"/>
          </p:cNvSpPr>
          <p:nvPr>
            <p:ph type="title"/>
          </p:nvPr>
        </p:nvSpPr>
        <p:spPr>
          <a:xfrm>
            <a:off x="395288" y="404664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Проверка гипотезы согласия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Содержимое 2"/>
          <p:cNvSpPr>
            <a:spLocks noGrp="1"/>
          </p:cNvSpPr>
          <p:nvPr>
            <p:ph idx="1"/>
          </p:nvPr>
        </p:nvSpPr>
        <p:spPr>
          <a:xfrm>
            <a:off x="457200" y="1196330"/>
            <a:ext cx="8229600" cy="72050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 (продолжение).</a:t>
            </a:r>
          </a:p>
        </p:txBody>
      </p:sp>
      <p:grpSp>
        <p:nvGrpSpPr>
          <p:cNvPr id="2" name="Группа 25"/>
          <p:cNvGrpSpPr>
            <a:grpSpLocks/>
          </p:cNvGrpSpPr>
          <p:nvPr/>
        </p:nvGrpSpPr>
        <p:grpSpPr bwMode="auto">
          <a:xfrm>
            <a:off x="1187624" y="1988840"/>
            <a:ext cx="7416800" cy="4406900"/>
            <a:chOff x="1042988" y="2205038"/>
            <a:chExt cx="7416800" cy="4406900"/>
          </a:xfrm>
        </p:grpSpPr>
        <p:grpSp>
          <p:nvGrpSpPr>
            <p:cNvPr id="3" name="Группа 22"/>
            <p:cNvGrpSpPr>
              <a:grpSpLocks/>
            </p:cNvGrpSpPr>
            <p:nvPr/>
          </p:nvGrpSpPr>
          <p:grpSpPr bwMode="auto">
            <a:xfrm>
              <a:off x="1042988" y="2205038"/>
              <a:ext cx="7416800" cy="4406900"/>
              <a:chOff x="1115616" y="2308810"/>
              <a:chExt cx="7416824" cy="4407158"/>
            </a:xfrm>
          </p:grpSpPr>
          <p:graphicFrame>
            <p:nvGraphicFramePr>
              <p:cNvPr id="6" name="Диаграмма 5"/>
              <p:cNvGraphicFramePr/>
              <p:nvPr/>
            </p:nvGraphicFramePr>
            <p:xfrm>
              <a:off x="1115616" y="2420888"/>
              <a:ext cx="6800851" cy="41529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4" name="Группа 17"/>
              <p:cNvGrpSpPr>
                <a:grpSpLocks/>
              </p:cNvGrpSpPr>
              <p:nvPr/>
            </p:nvGrpSpPr>
            <p:grpSpPr bwMode="auto">
              <a:xfrm>
                <a:off x="1259632" y="2308810"/>
                <a:ext cx="7272808" cy="4407158"/>
                <a:chOff x="1259632" y="2308810"/>
                <a:chExt cx="7272808" cy="4407158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1260078" y="2308810"/>
                  <a:ext cx="576265" cy="4000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lIns="72000" rIns="36000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 i="1" dirty="0"/>
                    <a:t>f</a:t>
                  </a:r>
                  <a:r>
                    <a:rPr lang="en-US" sz="2000" b="1" dirty="0"/>
                    <a:t>(</a:t>
                  </a:r>
                  <a:r>
                    <a:rPr lang="en-US" sz="2000" b="1" i="1" dirty="0"/>
                    <a:t>x</a:t>
                  </a:r>
                  <a:r>
                    <a:rPr lang="en-US" sz="2000" b="1" dirty="0"/>
                    <a:t>)</a:t>
                  </a:r>
                  <a:endParaRPr lang="ru-RU" sz="2000" b="1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811713" y="6269854"/>
                  <a:ext cx="720727" cy="4000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000" b="1" i="1" dirty="0"/>
                    <a:t>x</a:t>
                  </a:r>
                  <a:endParaRPr lang="ru-RU" sz="2000" b="1" dirty="0"/>
                </a:p>
              </p:txBody>
            </p:sp>
            <p:sp>
              <p:nvSpPr>
                <p:cNvPr id="55311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2015208" y="6377414"/>
                  <a:ext cx="54056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 b="1"/>
                    <a:t>20</a:t>
                  </a:r>
                  <a:endParaRPr lang="ru-RU" sz="1600" b="1"/>
                </a:p>
              </p:txBody>
            </p:sp>
            <p:sp>
              <p:nvSpPr>
                <p:cNvPr id="55312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2701380" y="6377414"/>
                  <a:ext cx="54056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 b="1"/>
                    <a:t>30</a:t>
                  </a:r>
                  <a:endParaRPr lang="ru-RU" sz="1600" b="1"/>
                </a:p>
              </p:txBody>
            </p:sp>
            <p:sp>
              <p:nvSpPr>
                <p:cNvPr id="55313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3311352" y="6377414"/>
                  <a:ext cx="54056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 b="1"/>
                    <a:t>40</a:t>
                  </a:r>
                  <a:endParaRPr lang="ru-RU" sz="1600" b="1"/>
                </a:p>
              </p:txBody>
            </p:sp>
            <p:sp>
              <p:nvSpPr>
                <p:cNvPr id="55314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3980632" y="6377414"/>
                  <a:ext cx="54056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 b="1"/>
                    <a:t>50</a:t>
                  </a:r>
                  <a:endParaRPr lang="ru-RU" sz="1600" b="1"/>
                </a:p>
              </p:txBody>
            </p:sp>
            <p:sp>
              <p:nvSpPr>
                <p:cNvPr id="55315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4641404" y="6377414"/>
                  <a:ext cx="54056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 b="1"/>
                    <a:t>60</a:t>
                  </a:r>
                  <a:endParaRPr lang="ru-RU" sz="1600" b="1"/>
                </a:p>
              </p:txBody>
            </p:sp>
            <p:sp>
              <p:nvSpPr>
                <p:cNvPr id="55316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5302176" y="6377414"/>
                  <a:ext cx="54056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 b="1"/>
                    <a:t>70</a:t>
                  </a:r>
                  <a:endParaRPr lang="ru-RU" sz="1600" b="1"/>
                </a:p>
              </p:txBody>
            </p:sp>
            <p:sp>
              <p:nvSpPr>
                <p:cNvPr id="55317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5950248" y="6377414"/>
                  <a:ext cx="54056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 b="1"/>
                    <a:t>80</a:t>
                  </a:r>
                  <a:endParaRPr lang="ru-RU" sz="1600" b="1"/>
                </a:p>
              </p:txBody>
            </p:sp>
            <p:sp>
              <p:nvSpPr>
                <p:cNvPr id="55318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6600924" y="6377414"/>
                  <a:ext cx="54056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 b="1"/>
                    <a:t>90</a:t>
                  </a:r>
                  <a:endParaRPr lang="ru-RU" sz="1600" b="1"/>
                </a:p>
              </p:txBody>
            </p:sp>
            <p:sp>
              <p:nvSpPr>
                <p:cNvPr id="55319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7271792" y="6377414"/>
                  <a:ext cx="54056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 b="1"/>
                    <a:t>100</a:t>
                  </a:r>
                  <a:endParaRPr lang="ru-RU" sz="1600" b="1"/>
                </a:p>
              </p:txBody>
            </p:sp>
          </p:grpSp>
          <p:sp>
            <p:nvSpPr>
              <p:cNvPr id="22" name="Полилиния 21"/>
              <p:cNvSpPr/>
              <p:nvPr/>
            </p:nvSpPr>
            <p:spPr>
              <a:xfrm>
                <a:off x="2447532" y="3837662"/>
                <a:ext cx="4787915" cy="2551262"/>
              </a:xfrm>
              <a:custGeom>
                <a:avLst/>
                <a:gdLst>
                  <a:gd name="connsiteX0" fmla="*/ 791633 w 6424083"/>
                  <a:gd name="connsiteY0" fmla="*/ 2980267 h 2980267"/>
                  <a:gd name="connsiteX1" fmla="*/ 804333 w 6424083"/>
                  <a:gd name="connsiteY1" fmla="*/ 414867 h 2980267"/>
                  <a:gd name="connsiteX2" fmla="*/ 5617633 w 6424083"/>
                  <a:gd name="connsiteY2" fmla="*/ 491067 h 2980267"/>
                  <a:gd name="connsiteX3" fmla="*/ 5643033 w 6424083"/>
                  <a:gd name="connsiteY3" fmla="*/ 2980267 h 2980267"/>
                  <a:gd name="connsiteX0" fmla="*/ 0 w 5632450"/>
                  <a:gd name="connsiteY0" fmla="*/ 2980267 h 2980267"/>
                  <a:gd name="connsiteX1" fmla="*/ 12700 w 5632450"/>
                  <a:gd name="connsiteY1" fmla="*/ 414867 h 2980267"/>
                  <a:gd name="connsiteX2" fmla="*/ 4826000 w 5632450"/>
                  <a:gd name="connsiteY2" fmla="*/ 491067 h 2980267"/>
                  <a:gd name="connsiteX3" fmla="*/ 4851400 w 5632450"/>
                  <a:gd name="connsiteY3" fmla="*/ 2980267 h 2980267"/>
                  <a:gd name="connsiteX0" fmla="*/ 0 w 5632450"/>
                  <a:gd name="connsiteY0" fmla="*/ 2565400 h 2565400"/>
                  <a:gd name="connsiteX1" fmla="*/ 12700 w 5632450"/>
                  <a:gd name="connsiteY1" fmla="*/ 0 h 2565400"/>
                  <a:gd name="connsiteX2" fmla="*/ 4826000 w 5632450"/>
                  <a:gd name="connsiteY2" fmla="*/ 76200 h 2565400"/>
                  <a:gd name="connsiteX3" fmla="*/ 4851400 w 5632450"/>
                  <a:gd name="connsiteY3" fmla="*/ 2565400 h 2565400"/>
                  <a:gd name="connsiteX0" fmla="*/ 0 w 4851400"/>
                  <a:gd name="connsiteY0" fmla="*/ 2565400 h 2565400"/>
                  <a:gd name="connsiteX1" fmla="*/ 12700 w 4851400"/>
                  <a:gd name="connsiteY1" fmla="*/ 0 h 2565400"/>
                  <a:gd name="connsiteX2" fmla="*/ 4826000 w 4851400"/>
                  <a:gd name="connsiteY2" fmla="*/ 76200 h 2565400"/>
                  <a:gd name="connsiteX3" fmla="*/ 4851400 w 4851400"/>
                  <a:gd name="connsiteY3" fmla="*/ 2565400 h 2565400"/>
                  <a:gd name="connsiteX0" fmla="*/ 0 w 4851400"/>
                  <a:gd name="connsiteY0" fmla="*/ 2565400 h 2565400"/>
                  <a:gd name="connsiteX1" fmla="*/ 12700 w 4851400"/>
                  <a:gd name="connsiteY1" fmla="*/ 0 h 2565400"/>
                  <a:gd name="connsiteX2" fmla="*/ 4785195 w 4851400"/>
                  <a:gd name="connsiteY2" fmla="*/ 12947 h 2565400"/>
                  <a:gd name="connsiteX3" fmla="*/ 4851400 w 4851400"/>
                  <a:gd name="connsiteY3" fmla="*/ 2565400 h 2565400"/>
                  <a:gd name="connsiteX0" fmla="*/ 0 w 4857203"/>
                  <a:gd name="connsiteY0" fmla="*/ 2565400 h 2565400"/>
                  <a:gd name="connsiteX1" fmla="*/ 12700 w 4857203"/>
                  <a:gd name="connsiteY1" fmla="*/ 0 h 2565400"/>
                  <a:gd name="connsiteX2" fmla="*/ 4857203 w 4857203"/>
                  <a:gd name="connsiteY2" fmla="*/ 12947 h 2565400"/>
                  <a:gd name="connsiteX3" fmla="*/ 4851400 w 4857203"/>
                  <a:gd name="connsiteY3" fmla="*/ 2565400 h 2565400"/>
                  <a:gd name="connsiteX0" fmla="*/ 0 w 4857203"/>
                  <a:gd name="connsiteY0" fmla="*/ 2565400 h 2565400"/>
                  <a:gd name="connsiteX1" fmla="*/ 12700 w 4857203"/>
                  <a:gd name="connsiteY1" fmla="*/ 0 h 2565400"/>
                  <a:gd name="connsiteX2" fmla="*/ 4857203 w 4857203"/>
                  <a:gd name="connsiteY2" fmla="*/ 12947 h 2565400"/>
                  <a:gd name="connsiteX3" fmla="*/ 4851400 w 4857203"/>
                  <a:gd name="connsiteY3" fmla="*/ 2565400 h 2565400"/>
                  <a:gd name="connsiteX0" fmla="*/ 0 w 4857203"/>
                  <a:gd name="connsiteY0" fmla="*/ 2552453 h 2552453"/>
                  <a:gd name="connsiteX1" fmla="*/ 32667 w 4857203"/>
                  <a:gd name="connsiteY1" fmla="*/ 0 h 2552453"/>
                  <a:gd name="connsiteX2" fmla="*/ 4857203 w 4857203"/>
                  <a:gd name="connsiteY2" fmla="*/ 0 h 2552453"/>
                  <a:gd name="connsiteX3" fmla="*/ 4851400 w 4857203"/>
                  <a:gd name="connsiteY3" fmla="*/ 2552453 h 2552453"/>
                  <a:gd name="connsiteX0" fmla="*/ 43574 w 4900777"/>
                  <a:gd name="connsiteY0" fmla="*/ 2552453 h 2552453"/>
                  <a:gd name="connsiteX1" fmla="*/ 4233 w 4900777"/>
                  <a:gd name="connsiteY1" fmla="*/ 0 h 2552453"/>
                  <a:gd name="connsiteX2" fmla="*/ 4900777 w 4900777"/>
                  <a:gd name="connsiteY2" fmla="*/ 0 h 2552453"/>
                  <a:gd name="connsiteX3" fmla="*/ 4894974 w 4900777"/>
                  <a:gd name="connsiteY3" fmla="*/ 2552453 h 2552453"/>
                  <a:gd name="connsiteX0" fmla="*/ 43574 w 4900777"/>
                  <a:gd name="connsiteY0" fmla="*/ 2552453 h 2552453"/>
                  <a:gd name="connsiteX1" fmla="*/ 4233 w 4900777"/>
                  <a:gd name="connsiteY1" fmla="*/ 0 h 2552453"/>
                  <a:gd name="connsiteX2" fmla="*/ 4900777 w 4900777"/>
                  <a:gd name="connsiteY2" fmla="*/ 0 h 2552453"/>
                  <a:gd name="connsiteX3" fmla="*/ 4894974 w 4900777"/>
                  <a:gd name="connsiteY3" fmla="*/ 2552453 h 2552453"/>
                  <a:gd name="connsiteX0" fmla="*/ 0 w 4857203"/>
                  <a:gd name="connsiteY0" fmla="*/ 2552453 h 2552453"/>
                  <a:gd name="connsiteX1" fmla="*/ 32667 w 4857203"/>
                  <a:gd name="connsiteY1" fmla="*/ 72008 h 2552453"/>
                  <a:gd name="connsiteX2" fmla="*/ 4857203 w 4857203"/>
                  <a:gd name="connsiteY2" fmla="*/ 0 h 2552453"/>
                  <a:gd name="connsiteX3" fmla="*/ 4851400 w 4857203"/>
                  <a:gd name="connsiteY3" fmla="*/ 2552453 h 2552453"/>
                  <a:gd name="connsiteX0" fmla="*/ 0 w 4857203"/>
                  <a:gd name="connsiteY0" fmla="*/ 2552453 h 2552453"/>
                  <a:gd name="connsiteX1" fmla="*/ 32667 w 4857203"/>
                  <a:gd name="connsiteY1" fmla="*/ 0 h 2552453"/>
                  <a:gd name="connsiteX2" fmla="*/ 4857203 w 4857203"/>
                  <a:gd name="connsiteY2" fmla="*/ 0 h 2552453"/>
                  <a:gd name="connsiteX3" fmla="*/ 4851400 w 4857203"/>
                  <a:gd name="connsiteY3" fmla="*/ 2552453 h 2552453"/>
                  <a:gd name="connsiteX0" fmla="*/ 4233 w 4828769"/>
                  <a:gd name="connsiteY0" fmla="*/ 2544133 h 2552453"/>
                  <a:gd name="connsiteX1" fmla="*/ 4233 w 4828769"/>
                  <a:gd name="connsiteY1" fmla="*/ 0 h 2552453"/>
                  <a:gd name="connsiteX2" fmla="*/ 4828769 w 4828769"/>
                  <a:gd name="connsiteY2" fmla="*/ 0 h 2552453"/>
                  <a:gd name="connsiteX3" fmla="*/ 4822966 w 4828769"/>
                  <a:gd name="connsiteY3" fmla="*/ 2552453 h 255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28769" h="2552453">
                    <a:moveTo>
                      <a:pt x="4233" y="2544133"/>
                    </a:moveTo>
                    <a:cubicBezTo>
                      <a:pt x="8466" y="1689000"/>
                      <a:pt x="0" y="855133"/>
                      <a:pt x="4233" y="0"/>
                    </a:cubicBezTo>
                    <a:lnTo>
                      <a:pt x="4828769" y="0"/>
                    </a:lnTo>
                    <a:cubicBezTo>
                      <a:pt x="4826835" y="850818"/>
                      <a:pt x="4824900" y="1701635"/>
                      <a:pt x="4822966" y="2552453"/>
                    </a:cubicBezTo>
                  </a:path>
                </a:pathLst>
              </a:cu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sp>
          <p:nvSpPr>
            <p:cNvPr id="55302" name="TextBox 23"/>
            <p:cNvSpPr txBox="1">
              <a:spLocks noChangeArrowheads="1"/>
            </p:cNvSpPr>
            <p:nvPr/>
          </p:nvSpPr>
          <p:spPr bwMode="auto">
            <a:xfrm>
              <a:off x="6830905" y="5949235"/>
              <a:ext cx="720078" cy="40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/>
                <a:t>b</a:t>
              </a:r>
              <a:endParaRPr lang="ru-RU" sz="2000" b="1"/>
            </a:p>
          </p:txBody>
        </p:sp>
        <p:sp>
          <p:nvSpPr>
            <p:cNvPr id="55303" name="TextBox 24"/>
            <p:cNvSpPr txBox="1">
              <a:spLocks noChangeArrowheads="1"/>
            </p:cNvSpPr>
            <p:nvPr/>
          </p:nvSpPr>
          <p:spPr bwMode="auto">
            <a:xfrm>
              <a:off x="2078393" y="5949235"/>
              <a:ext cx="720078" cy="40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/>
                <a:t>a</a:t>
              </a:r>
              <a:endParaRPr lang="ru-RU" sz="2000" b="1"/>
            </a:p>
          </p:txBody>
        </p:sp>
        <p:cxnSp>
          <p:nvCxnSpPr>
            <p:cNvPr id="24" name="Прямая соединительная линия 23"/>
            <p:cNvCxnSpPr/>
            <p:nvPr/>
          </p:nvCxnSpPr>
          <p:spPr>
            <a:xfrm>
              <a:off x="1304925" y="6296025"/>
              <a:ext cx="107950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7150100" y="6296025"/>
              <a:ext cx="612775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3723009" y="1554163"/>
          <a:ext cx="509746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47" name="Формула" r:id="rId4" imgW="76504800" imgH="12801600" progId="Equation.3">
                  <p:embed/>
                </p:oleObj>
              </mc:Choice>
              <mc:Fallback>
                <p:oleObj name="Формула" r:id="rId4" imgW="76504800" imgH="12801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009" y="1554163"/>
                        <a:ext cx="5097463" cy="852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Заголовок 1"/>
          <p:cNvSpPr>
            <a:spLocks noGrp="1"/>
          </p:cNvSpPr>
          <p:nvPr>
            <p:ph type="title"/>
          </p:nvPr>
        </p:nvSpPr>
        <p:spPr>
          <a:xfrm>
            <a:off x="395288" y="188640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Проверка гипотезы согласия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Содержимое 2"/>
          <p:cNvSpPr>
            <a:spLocks noGrp="1"/>
          </p:cNvSpPr>
          <p:nvPr>
            <p:ph idx="1"/>
          </p:nvPr>
        </p:nvSpPr>
        <p:spPr>
          <a:xfrm>
            <a:off x="251520" y="1485255"/>
            <a:ext cx="8712968" cy="4824065"/>
          </a:xfrm>
        </p:spPr>
        <p:txBody>
          <a:bodyPr/>
          <a:lstStyle/>
          <a:p>
            <a:pPr marL="514350" indent="-514350">
              <a:buClr>
                <a:srgbClr val="002060"/>
              </a:buClr>
              <a:buSzPct val="100000"/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 (продолжение).</a:t>
            </a:r>
          </a:p>
          <a:p>
            <a:pPr marL="514350" indent="-514350">
              <a:spcBef>
                <a:spcPts val="1200"/>
              </a:spcBef>
              <a:buClr>
                <a:srgbClr val="002060"/>
              </a:buClr>
              <a:buSzPct val="100000"/>
              <a:buFont typeface="Arial" charset="0"/>
              <a:buAutoNum type="arabicPeriod" startAt="2"/>
            </a:pPr>
            <a:r>
              <a:rPr lang="ru-RU" sz="2400" dirty="0"/>
              <a:t>Проверка гипотезы о виде распределения.</a:t>
            </a:r>
          </a:p>
          <a:p>
            <a:pPr marL="514350" indent="-514350">
              <a:spcBef>
                <a:spcPts val="1800"/>
              </a:spcBef>
              <a:buFont typeface="Wingdings" pitchFamily="2" charset="2"/>
              <a:buNone/>
            </a:pPr>
            <a:r>
              <a:rPr lang="ru-RU" sz="2400" dirty="0"/>
              <a:t>	Нулевая гипотеза:</a:t>
            </a:r>
          </a:p>
          <a:p>
            <a:pPr marL="514350" indent="-514350">
              <a:spcBef>
                <a:spcPts val="600"/>
              </a:spcBef>
              <a:buFont typeface="Wingdings" pitchFamily="2" charset="2"/>
              <a:buNone/>
            </a:pPr>
            <a:r>
              <a:rPr lang="ru-RU" sz="2400" dirty="0"/>
              <a:t>		СВ </a:t>
            </a:r>
            <a:r>
              <a:rPr lang="en-US" sz="2400" b="1" i="1" dirty="0"/>
              <a:t>X</a:t>
            </a:r>
            <a:r>
              <a:rPr lang="en-US" sz="2400" dirty="0"/>
              <a:t> –</a:t>
            </a:r>
            <a:r>
              <a:rPr lang="ru-RU" sz="2400" dirty="0"/>
              <a:t> ошибка измерения дальности имеет 	равномерное на (</a:t>
            </a:r>
            <a:r>
              <a:rPr lang="en-US" sz="2400" dirty="0"/>
              <a:t>23,60; 96,94</a:t>
            </a:r>
            <a:r>
              <a:rPr lang="ru-RU" sz="2400" dirty="0"/>
              <a:t>) распределение.</a:t>
            </a:r>
          </a:p>
          <a:p>
            <a:pPr marL="514350" indent="-514350">
              <a:spcBef>
                <a:spcPts val="600"/>
              </a:spcBef>
              <a:buFont typeface="Wingdings" pitchFamily="2" charset="2"/>
              <a:buNone/>
            </a:pPr>
            <a:endParaRPr lang="ru-RU" sz="1000" dirty="0"/>
          </a:p>
          <a:p>
            <a:pPr marL="514350" indent="-514350">
              <a:spcBef>
                <a:spcPts val="600"/>
              </a:spcBef>
              <a:buFont typeface="Wingdings" pitchFamily="2" charset="2"/>
              <a:buNone/>
            </a:pPr>
            <a:r>
              <a:rPr lang="ru-RU" sz="2400" dirty="0"/>
              <a:t>	Для проверки этой гипотезы найдем значения </a:t>
            </a:r>
            <a:r>
              <a:rPr lang="en-US" sz="2400" b="1" i="1" dirty="0"/>
              <a:t>p</a:t>
            </a:r>
            <a:r>
              <a:rPr lang="en-US" sz="2400" b="1" i="1" baseline="-25000" dirty="0"/>
              <a:t>i</a:t>
            </a:r>
            <a:r>
              <a:rPr lang="ru-RU" sz="2400" dirty="0"/>
              <a:t>  – вероятностей попадания СВ </a:t>
            </a:r>
            <a:r>
              <a:rPr lang="en-US" sz="2400" b="1" i="1" dirty="0"/>
              <a:t>X</a:t>
            </a:r>
            <a:r>
              <a:rPr lang="en-US" sz="2400" dirty="0"/>
              <a:t> </a:t>
            </a:r>
            <a:r>
              <a:rPr lang="ru-RU" sz="2400" dirty="0"/>
              <a:t> в промежутки </a:t>
            </a:r>
          </a:p>
          <a:p>
            <a:pPr marL="514350" indent="-514350">
              <a:spcBef>
                <a:spcPts val="0"/>
              </a:spcBef>
              <a:buFont typeface="Wingdings" pitchFamily="2" charset="2"/>
              <a:buNone/>
            </a:pPr>
            <a:r>
              <a:rPr lang="ru-RU" sz="2400" dirty="0"/>
              <a:t>	(20; 30), (30; 40), … при условии справедливости нулевой гипотезы.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288" y="404664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Проверка гипотезы согласия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10445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 (продолжение).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В общем случае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0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В частности, для равномерного на </a:t>
            </a:r>
            <a:r>
              <a:rPr lang="en-US" sz="2400" dirty="0"/>
              <a:t>(</a:t>
            </a:r>
            <a:r>
              <a:rPr lang="en-US" sz="2400" b="1" i="1" dirty="0"/>
              <a:t>a</a:t>
            </a:r>
            <a:r>
              <a:rPr lang="en-US" sz="2400" dirty="0"/>
              <a:t>, </a:t>
            </a:r>
            <a:r>
              <a:rPr lang="en-US" sz="2400" b="1" i="1" dirty="0"/>
              <a:t>b</a:t>
            </a:r>
            <a:r>
              <a:rPr lang="ru-RU" sz="2400" b="1" i="1" dirty="0"/>
              <a:t> </a:t>
            </a:r>
            <a:r>
              <a:rPr lang="en-US" sz="2400" dirty="0"/>
              <a:t>) </a:t>
            </a:r>
            <a:r>
              <a:rPr lang="ru-RU" sz="2400" dirty="0"/>
              <a:t>распределения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в случае</a:t>
            </a:r>
          </a:p>
        </p:txBody>
      </p:sp>
      <p:graphicFrame>
        <p:nvGraphicFramePr>
          <p:cNvPr id="57346" name="Object 5"/>
          <p:cNvGraphicFramePr>
            <a:graphicFrameLocks noChangeAspect="1"/>
          </p:cNvGraphicFramePr>
          <p:nvPr/>
        </p:nvGraphicFramePr>
        <p:xfrm>
          <a:off x="1799555" y="4077071"/>
          <a:ext cx="52927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4" name="Формула" r:id="rId3" imgW="74676000" imgH="5791200" progId="Equation.3">
                  <p:embed/>
                </p:oleObj>
              </mc:Choice>
              <mc:Fallback>
                <p:oleObj name="Формула" r:id="rId3" imgW="74676000" imgH="579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555" y="4077071"/>
                        <a:ext cx="52927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2123728" y="5195217"/>
          <a:ext cx="38227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5" name="Формула" r:id="rId5" imgW="53949600" imgH="10668000" progId="Equation.3">
                  <p:embed/>
                </p:oleObj>
              </mc:Choice>
              <mc:Fallback>
                <p:oleObj name="Формула" r:id="rId5" imgW="53949600" imgH="10668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195217"/>
                        <a:ext cx="3822700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348037" y="4797151"/>
          <a:ext cx="24399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6" name="Формула" r:id="rId7" imgW="34442400" imgH="5791200" progId="Equation.3">
                  <p:embed/>
                </p:oleObj>
              </mc:Choice>
              <mc:Fallback>
                <p:oleObj name="Формула" r:id="rId7" imgW="34442400" imgH="579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037" y="4797151"/>
                        <a:ext cx="2439987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8" name="Object 5"/>
          <p:cNvGraphicFramePr>
            <a:graphicFrameLocks noChangeAspect="1"/>
          </p:cNvGraphicFramePr>
          <p:nvPr/>
        </p:nvGraphicFramePr>
        <p:xfrm>
          <a:off x="1928813" y="2236092"/>
          <a:ext cx="47307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7" name="Формула" r:id="rId9" imgW="66751200" imgH="12801600" progId="Equation.3">
                  <p:embed/>
                </p:oleObj>
              </mc:Choice>
              <mc:Fallback>
                <p:oleObj name="Формула" r:id="rId9" imgW="66751200" imgH="12801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236092"/>
                        <a:ext cx="47307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46856" y="404664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Проверка гипотезы согласия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Содержимое 2"/>
          <p:cNvSpPr>
            <a:spLocks noGrp="1"/>
          </p:cNvSpPr>
          <p:nvPr>
            <p:ph idx="1"/>
          </p:nvPr>
        </p:nvSpPr>
        <p:spPr>
          <a:xfrm>
            <a:off x="457200" y="1221706"/>
            <a:ext cx="8229600" cy="151271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 (продолжение).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В данном случае</a:t>
            </a:r>
          </a:p>
        </p:txBody>
      </p:sp>
      <p:graphicFrame>
        <p:nvGraphicFramePr>
          <p:cNvPr id="58370" name="Object 5"/>
          <p:cNvGraphicFramePr>
            <a:graphicFrameLocks noChangeAspect="1"/>
          </p:cNvGraphicFramePr>
          <p:nvPr/>
        </p:nvGraphicFramePr>
        <p:xfrm>
          <a:off x="1077913" y="1988840"/>
          <a:ext cx="6459537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7" name="Формула" r:id="rId3" imgW="91135200" imgH="24688800" progId="Equation.3">
                  <p:embed/>
                </p:oleObj>
              </mc:Choice>
              <mc:Fallback>
                <p:oleObj name="Формула" r:id="rId3" imgW="91135200" imgH="24688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1988840"/>
                        <a:ext cx="6459537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077913" y="3774157"/>
          <a:ext cx="6589712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8" name="Формула" r:id="rId5" imgW="92964000" imgH="24688800" progId="Equation.3">
                  <p:embed/>
                </p:oleObj>
              </mc:Choice>
              <mc:Fallback>
                <p:oleObj name="Формула" r:id="rId5" imgW="92964000" imgH="2468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3774157"/>
                        <a:ext cx="6589712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077913" y="5347741"/>
          <a:ext cx="604837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9" name="Формула" r:id="rId7" imgW="85344000" imgH="11582400" progId="Equation.3">
                  <p:embed/>
                </p:oleObj>
              </mc:Choice>
              <mc:Fallback>
                <p:oleObj name="Формула" r:id="rId7" imgW="85344000" imgH="115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5347741"/>
                        <a:ext cx="6048375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18864" y="260648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Проверка гипотезы согласия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496944" cy="1487810"/>
          </a:xfrm>
        </p:spPr>
        <p:txBody>
          <a:bodyPr>
            <a:normAutofit/>
          </a:bodyPr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ru-RU" sz="2400" u="sng" dirty="0"/>
              <a:t>Пример 1</a:t>
            </a:r>
            <a:r>
              <a:rPr lang="ru-RU" sz="2400" dirty="0"/>
              <a:t> (продолжение).</a:t>
            </a:r>
          </a:p>
        </p:txBody>
      </p:sp>
      <p:graphicFrame>
        <p:nvGraphicFramePr>
          <p:cNvPr id="28" name="Group 51">
            <a:extLst>
              <a:ext uri="{FF2B5EF4-FFF2-40B4-BE49-F238E27FC236}">
                <a16:creationId xmlns:a16="http://schemas.microsoft.com/office/drawing/2014/main" xmlns="" id="{04EB42B8-84DE-4E18-8239-344CB83C5997}"/>
              </a:ext>
            </a:extLst>
          </p:cNvPr>
          <p:cNvGraphicFramePr>
            <a:graphicFrameLocks noGrp="1"/>
          </p:cNvGraphicFramePr>
          <p:nvPr/>
        </p:nvGraphicFramePr>
        <p:xfrm>
          <a:off x="3707904" y="1995176"/>
          <a:ext cx="5111849" cy="796800"/>
        </p:xfrm>
        <a:graphic>
          <a:graphicData uri="http://schemas.openxmlformats.org/drawingml/2006/table">
            <a:tbl>
              <a:tblPr/>
              <a:tblGrid>
                <a:gridCol w="1308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1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99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99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26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Варианты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Частоты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ru-RU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85CCAD59-0EAE-43A7-847D-B3A8F8244733}"/>
              </a:ext>
            </a:extLst>
          </p:cNvPr>
          <p:cNvGrpSpPr/>
          <p:nvPr/>
        </p:nvGrpSpPr>
        <p:grpSpPr>
          <a:xfrm>
            <a:off x="-252536" y="2867296"/>
            <a:ext cx="5888038" cy="3802064"/>
            <a:chOff x="394966" y="2496716"/>
            <a:chExt cx="5888038" cy="3802064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xmlns="" id="{F08E3A9D-C370-46DE-A871-21E6A472B778}"/>
                </a:ext>
              </a:extLst>
            </p:cNvPr>
            <p:cNvGrpSpPr/>
            <p:nvPr/>
          </p:nvGrpSpPr>
          <p:grpSpPr>
            <a:xfrm>
              <a:off x="394966" y="2496716"/>
              <a:ext cx="5888038" cy="3802064"/>
              <a:chOff x="899022" y="2496716"/>
              <a:chExt cx="5888038" cy="3802064"/>
            </a:xfrm>
          </p:grpSpPr>
          <p:grpSp>
            <p:nvGrpSpPr>
              <p:cNvPr id="11" name="Group 18">
                <a:extLst>
                  <a:ext uri="{FF2B5EF4-FFF2-40B4-BE49-F238E27FC236}">
                    <a16:creationId xmlns:a16="http://schemas.microsoft.com/office/drawing/2014/main" xmlns="" id="{197B4E77-26F8-489C-9687-A1D5C403B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9022" y="2496716"/>
                <a:ext cx="5888038" cy="3802064"/>
                <a:chOff x="2018" y="1007"/>
                <a:chExt cx="3709" cy="2395"/>
              </a:xfrm>
            </p:grpSpPr>
            <p:grpSp>
              <p:nvGrpSpPr>
                <p:cNvPr id="12" name="Group 15">
                  <a:extLst>
                    <a:ext uri="{FF2B5EF4-FFF2-40B4-BE49-F238E27FC236}">
                      <a16:creationId xmlns:a16="http://schemas.microsoft.com/office/drawing/2014/main" xmlns="" id="{9CBCDAFC-B0BE-44D0-9EBE-79A1A8B05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18" y="1097"/>
                  <a:ext cx="3629" cy="2305"/>
                  <a:chOff x="1353" y="1097"/>
                  <a:chExt cx="3629" cy="2305"/>
                </a:xfrm>
              </p:grpSpPr>
              <p:grpSp>
                <p:nvGrpSpPr>
                  <p:cNvPr id="15" name="Group 10">
                    <a:extLst>
                      <a:ext uri="{FF2B5EF4-FFF2-40B4-BE49-F238E27FC236}">
                        <a16:creationId xmlns:a16="http://schemas.microsoft.com/office/drawing/2014/main" xmlns="" id="{06486B01-13ED-4B0F-9724-D48E2595A39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53" y="1097"/>
                    <a:ext cx="3629" cy="2305"/>
                    <a:chOff x="1353" y="1097"/>
                    <a:chExt cx="3629" cy="2305"/>
                  </a:xfrm>
                </p:grpSpPr>
                <p:graphicFrame>
                  <p:nvGraphicFramePr>
                    <p:cNvPr id="20" name="Object 6">
                      <a:extLst>
                        <a:ext uri="{FF2B5EF4-FFF2-40B4-BE49-F238E27FC236}">
                          <a16:creationId xmlns:a16="http://schemas.microsoft.com/office/drawing/2014/main" xmlns="" id="{5A456288-AEAA-4DF0-9FEB-DAE9D8B3B337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1807" y="1260"/>
                    <a:ext cx="3096" cy="214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34159" name="Worksheet" r:id="rId3" imgW="4914964" imgH="3400275" progId="">
                            <p:embed/>
                          </p:oleObj>
                        </mc:Choice>
                        <mc:Fallback>
                          <p:oleObj name="Worksheet" r:id="rId3" imgW="4914964" imgH="3400275" progId="">
                            <p:embed/>
                            <p:pic>
                              <p:nvPicPr>
                                <p:cNvPr id="0" name="Picture 1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807" y="1260"/>
                                  <a:ext cx="3096" cy="214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21" name="Line 7">
                      <a:extLst>
                        <a:ext uri="{FF2B5EF4-FFF2-40B4-BE49-F238E27FC236}">
                          <a16:creationId xmlns:a16="http://schemas.microsoft.com/office/drawing/2014/main" xmlns="" id="{1DAF5D3F-E55C-477A-BD7D-C79133D8845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2" y="3078"/>
                      <a:ext cx="306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stealth" w="lg" len="lg"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2" name="Line 8">
                      <a:extLst>
                        <a:ext uri="{FF2B5EF4-FFF2-40B4-BE49-F238E27FC236}">
                          <a16:creationId xmlns:a16="http://schemas.microsoft.com/office/drawing/2014/main" xmlns="" id="{26857E21-AFA0-467B-9355-4506A2636D0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70" y="1097"/>
                      <a:ext cx="0" cy="190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stealth" w="lg" len="lg"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" name="Rectangle 9">
                      <a:extLst>
                        <a:ext uri="{FF2B5EF4-FFF2-40B4-BE49-F238E27FC236}">
                          <a16:creationId xmlns:a16="http://schemas.microsoft.com/office/drawing/2014/main" xmlns="" id="{236F570D-A73D-43AC-B7B8-9B1C70BB50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198"/>
                      <a:ext cx="181" cy="1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6" name="Oval 11">
                    <a:extLst>
                      <a:ext uri="{FF2B5EF4-FFF2-40B4-BE49-F238E27FC236}">
                        <a16:creationId xmlns:a16="http://schemas.microsoft.com/office/drawing/2014/main" xmlns="" id="{2D022070-AC19-4FFF-BAF6-0AFC357C697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58" y="2090"/>
                    <a:ext cx="23" cy="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7" name="Oval 12">
                    <a:extLst>
                      <a:ext uri="{FF2B5EF4-FFF2-40B4-BE49-F238E27FC236}">
                        <a16:creationId xmlns:a16="http://schemas.microsoft.com/office/drawing/2014/main" xmlns="" id="{1993BA3C-4AEB-42C5-B07C-A3AAE0FE7F0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06" y="1655"/>
                    <a:ext cx="23" cy="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3" name="Text Box 16">
                  <a:extLst>
                    <a:ext uri="{FF2B5EF4-FFF2-40B4-BE49-F238E27FC236}">
                      <a16:creationId xmlns:a16="http://schemas.microsoft.com/office/drawing/2014/main" xmlns="" id="{C0FE009D-ABCF-45AC-AB0F-F31DD27D81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46" y="3068"/>
                  <a:ext cx="18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ru-RU" sz="2000" b="1" i="1" dirty="0"/>
                    <a:t>х</a:t>
                  </a:r>
                </a:p>
              </p:txBody>
            </p:sp>
            <p:sp>
              <p:nvSpPr>
                <p:cNvPr id="14" name="Text Box 17">
                  <a:extLst>
                    <a:ext uri="{FF2B5EF4-FFF2-40B4-BE49-F238E27FC236}">
                      <a16:creationId xmlns:a16="http://schemas.microsoft.com/office/drawing/2014/main" xmlns="" id="{BBCE2BA6-98CA-4F04-91B4-481C9C307A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94" y="1007"/>
                  <a:ext cx="48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18000" rIns="180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 i="1" dirty="0"/>
                    <a:t>F*</a:t>
                  </a:r>
                  <a:r>
                    <a:rPr lang="en-US" sz="2000" dirty="0"/>
                    <a:t>(</a:t>
                  </a:r>
                  <a:r>
                    <a:rPr lang="ru-RU" sz="2000" b="1" i="1" dirty="0"/>
                    <a:t>х</a:t>
                  </a:r>
                  <a:r>
                    <a:rPr lang="en-US" sz="2000" dirty="0"/>
                    <a:t>)</a:t>
                  </a:r>
                  <a:endParaRPr lang="ru-RU" sz="2000" dirty="0"/>
                </a:p>
              </p:txBody>
            </p:sp>
          </p:grpSp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xmlns="" id="{45BB8628-FD3A-4306-8B15-A89D518763FE}"/>
                  </a:ext>
                </a:extLst>
              </p:cNvPr>
              <p:cNvCxnSpPr/>
              <p:nvPr/>
            </p:nvCxnSpPr>
            <p:spPr>
              <a:xfrm>
                <a:off x="2195736" y="3532540"/>
                <a:ext cx="244800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>
                <a:extLst>
                  <a:ext uri="{FF2B5EF4-FFF2-40B4-BE49-F238E27FC236}">
                    <a16:creationId xmlns:a16="http://schemas.microsoft.com/office/drawing/2014/main" xmlns="" id="{0BC17712-066B-4D86-998D-88E45F2D29C4}"/>
                  </a:ext>
                </a:extLst>
              </p:cNvPr>
              <p:cNvCxnSpPr/>
              <p:nvPr/>
            </p:nvCxnSpPr>
            <p:spPr>
              <a:xfrm>
                <a:off x="2195736" y="4324628"/>
                <a:ext cx="1620000" cy="0"/>
              </a:xfrm>
              <a:prstGeom prst="line">
                <a:avLst/>
              </a:prstGeom>
              <a:ln cmpd="sng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>
                <a:extLst>
                  <a:ext uri="{FF2B5EF4-FFF2-40B4-BE49-F238E27FC236}">
                    <a16:creationId xmlns:a16="http://schemas.microsoft.com/office/drawing/2014/main" xmlns="" id="{C55A9771-1EB2-4A5E-8C92-87E2E1272804}"/>
                  </a:ext>
                </a:extLst>
              </p:cNvPr>
              <p:cNvCxnSpPr/>
              <p:nvPr/>
            </p:nvCxnSpPr>
            <p:spPr>
              <a:xfrm>
                <a:off x="2195736" y="3181444"/>
                <a:ext cx="3276000" cy="0"/>
              </a:xfrm>
              <a:prstGeom prst="line">
                <a:avLst/>
              </a:prstGeom>
              <a:ln cmpd="sng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xmlns="" id="{72ECC0C1-444A-482A-9722-BFC6EEE3F274}"/>
                </a:ext>
              </a:extLst>
            </p:cNvPr>
            <p:cNvCxnSpPr/>
            <p:nvPr/>
          </p:nvCxnSpPr>
          <p:spPr>
            <a:xfrm>
              <a:off x="1691680" y="5181902"/>
              <a:ext cx="792000" cy="0"/>
            </a:xfrm>
            <a:prstGeom prst="line">
              <a:avLst/>
            </a:prstGeom>
            <a:ln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9">
                <a:extLst>
                  <a:ext uri="{FF2B5EF4-FFF2-40B4-BE49-F238E27FC236}">
                    <a16:creationId xmlns:a16="http://schemas.microsoft.com/office/drawing/2014/main" xmlns="" id="{E31CFFE4-8B34-4089-B2B5-3C4569E37312}"/>
                  </a:ext>
                </a:extLst>
              </p:cNvPr>
              <p:cNvSpPr txBox="1">
                <a:spLocks noChangeAspect="1"/>
              </p:cNvSpPr>
              <p:nvPr/>
            </p:nvSpPr>
            <p:spPr bwMode="auto">
              <a:xfrm>
                <a:off x="5509120" y="3045144"/>
                <a:ext cx="3599384" cy="3324369"/>
              </a:xfrm>
              <a:prstGeom prst="rect">
                <a:avLst/>
              </a:prstGeom>
              <a:noFill/>
            </p:spPr>
            <p:txBody>
              <a:bodyPr lIns="7200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sz="2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ru-RU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sz="2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, 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ru-RU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22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2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ru-RU" sz="22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  <m:r>
                                  <a:rPr lang="ru-RU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ru-RU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22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2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𝟏𝟕</m:t>
                                    </m:r>
                                  </m:num>
                                  <m:den>
                                    <m:r>
                                      <a:rPr lang="ru-RU" sz="22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  <m:r>
                                  <a:rPr lang="ru-RU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ru-RU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22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2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𝟐𝟔</m:t>
                                    </m:r>
                                  </m:num>
                                  <m:den>
                                    <m:r>
                                      <a:rPr lang="ru-RU" sz="22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  <m:r>
                                  <a:rPr lang="ru-RU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ru-RU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, 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ru-RU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ru-RU" sz="2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200" b="1" dirty="0"/>
              </a:p>
            </p:txBody>
          </p:sp>
        </mc:Choice>
        <mc:Fallback xmlns="">
          <p:sp>
            <p:nvSpPr>
              <p:cNvPr id="30" name="Object 1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31CFFE4-8B34-4089-B2B5-3C4569E37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9120" y="3045144"/>
                <a:ext cx="3599384" cy="3324369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2">
            <a:extLst>
              <a:ext uri="{FF2B5EF4-FFF2-40B4-BE49-F238E27FC236}">
                <a16:creationId xmlns:a16="http://schemas.microsoft.com/office/drawing/2014/main" xmlns="" id="{CF0F4C3C-E6AF-49DD-BB33-43853F38B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352928" cy="941387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>
                <a:solidFill>
                  <a:schemeClr val="tx1"/>
                </a:solidFill>
              </a:rPr>
              <a:t>Эмпирическая функция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219258135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Содержимое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1038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 (продолжение).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Сведем в таблицу: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67544" y="1340768"/>
          <a:ext cx="8208912" cy="2033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2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74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74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74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174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1745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745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1745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03348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Интервалы (разряды)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20; 30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baseline="0" dirty="0">
                          <a:solidFill>
                            <a:schemeClr val="tx1"/>
                          </a:solidFill>
                        </a:rPr>
                        <a:t>30; 40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40;</a:t>
                      </a:r>
                      <a:r>
                        <a:rPr lang="en-US" i="0" baseline="0" dirty="0">
                          <a:solidFill>
                            <a:schemeClr val="tx1"/>
                          </a:solidFill>
                        </a:rPr>
                        <a:t> 50</a:t>
                      </a:r>
                      <a:endParaRPr lang="ru-RU" i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50;</a:t>
                      </a:r>
                      <a:r>
                        <a:rPr lang="en-US" i="0" baseline="0" dirty="0">
                          <a:solidFill>
                            <a:schemeClr val="tx1"/>
                          </a:solidFill>
                        </a:rPr>
                        <a:t> 60</a:t>
                      </a:r>
                      <a:endParaRPr lang="ru-RU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60; 70</a:t>
                      </a:r>
                      <a:endParaRPr lang="ru-RU" i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70;</a:t>
                      </a:r>
                      <a:r>
                        <a:rPr lang="en-US" i="0" baseline="0" dirty="0">
                          <a:solidFill>
                            <a:schemeClr val="tx1"/>
                          </a:solidFill>
                        </a:rPr>
                        <a:t> 80</a:t>
                      </a:r>
                      <a:endParaRPr lang="ru-RU" i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80; 90</a:t>
                      </a:r>
                      <a:endParaRPr lang="ru-RU" i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90; 100</a:t>
                      </a:r>
                      <a:endParaRPr lang="ru-RU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3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err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="1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3892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b="1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0,0</a:t>
                      </a:r>
                      <a:r>
                        <a:rPr lang="ru-RU" b="1" i="0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0,1</a:t>
                      </a:r>
                      <a:r>
                        <a:rPr lang="ru-RU" b="1" i="0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0,1</a:t>
                      </a:r>
                      <a:r>
                        <a:rPr lang="ru-RU" b="1" i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</a:t>
                      </a:r>
                      <a:r>
                        <a:rPr lang="ru-RU" b="1" i="0" baseline="0" dirty="0">
                          <a:solidFill>
                            <a:schemeClr val="tx1"/>
                          </a:solidFill>
                        </a:rPr>
                        <a:t>136</a:t>
                      </a: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0,1</a:t>
                      </a:r>
                      <a:r>
                        <a:rPr lang="ru-RU" b="1" i="0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0,1</a:t>
                      </a:r>
                      <a:r>
                        <a:rPr lang="ru-RU" b="1" i="0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0,1</a:t>
                      </a:r>
                      <a:r>
                        <a:rPr lang="ru-RU" b="1" i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0,0</a:t>
                      </a:r>
                      <a:r>
                        <a:rPr lang="ru-RU" b="1" i="0" baseline="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3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err="1">
                          <a:solidFill>
                            <a:schemeClr val="tx1"/>
                          </a:solidFill>
                        </a:rPr>
                        <a:t>n•p</a:t>
                      </a:r>
                      <a:r>
                        <a:rPr lang="en-US" b="1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34,91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54,54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54,54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54,54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54,54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54,54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54,54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>
                          <a:solidFill>
                            <a:schemeClr val="tx1"/>
                          </a:solidFill>
                        </a:rPr>
                        <a:t>37,85</a:t>
                      </a:r>
                      <a:endParaRPr lang="ru-RU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9394" name="Object 4"/>
          <p:cNvGraphicFramePr>
            <a:graphicFrameLocks noChangeAspect="1"/>
          </p:cNvGraphicFramePr>
          <p:nvPr/>
        </p:nvGraphicFramePr>
        <p:xfrm>
          <a:off x="254000" y="3481388"/>
          <a:ext cx="8662988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19" name="Формула" r:id="rId3" imgW="122224800" imgH="45110400" progId="Equation.3">
                  <p:embed/>
                </p:oleObj>
              </mc:Choice>
              <mc:Fallback>
                <p:oleObj name="Формула" r:id="rId3" imgW="122224800" imgH="45110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3481388"/>
                        <a:ext cx="8662988" cy="318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Содержимое 2"/>
          <p:cNvSpPr>
            <a:spLocks noGrp="1"/>
          </p:cNvSpPr>
          <p:nvPr>
            <p:ph idx="1"/>
          </p:nvPr>
        </p:nvSpPr>
        <p:spPr>
          <a:xfrm>
            <a:off x="539552" y="1340767"/>
            <a:ext cx="8229600" cy="475252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 (продолжение).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Число связей, наложенных на частоты равно 3 (оценивались два параметра), поэтому число степеней свободы равно</a:t>
            </a:r>
          </a:p>
          <a:p>
            <a:pPr>
              <a:buFont typeface="Wingdings" pitchFamily="2" charset="2"/>
              <a:buNone/>
            </a:pPr>
            <a:r>
              <a:rPr lang="ru-RU" sz="2400" b="1" i="1" dirty="0"/>
              <a:t>			</a:t>
            </a:r>
            <a:r>
              <a:rPr lang="en-US" sz="2400" b="1" i="1" dirty="0"/>
              <a:t>r</a:t>
            </a:r>
            <a:r>
              <a:rPr lang="en-US" sz="2400" dirty="0"/>
              <a:t>  = </a:t>
            </a:r>
            <a:r>
              <a:rPr lang="en-US" sz="2400" b="1" i="1" dirty="0"/>
              <a:t>k</a:t>
            </a:r>
            <a:r>
              <a:rPr lang="en-US" sz="2400" dirty="0"/>
              <a:t> – </a:t>
            </a:r>
            <a:r>
              <a:rPr lang="en-US" sz="2400" b="1" i="1" dirty="0"/>
              <a:t>s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= </a:t>
            </a:r>
            <a:r>
              <a:rPr lang="ru-RU" sz="2400" dirty="0"/>
              <a:t> 8 </a:t>
            </a:r>
            <a:r>
              <a:rPr lang="en-US" sz="2400" dirty="0"/>
              <a:t>–</a:t>
            </a:r>
            <a:r>
              <a:rPr lang="ru-RU" sz="2400" dirty="0"/>
              <a:t> 3 = 5</a:t>
            </a:r>
            <a:r>
              <a:rPr lang="en-US" sz="2400" dirty="0"/>
              <a:t>.</a:t>
            </a: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16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Положим уровень значимости </a:t>
            </a:r>
            <a:r>
              <a:rPr lang="ru-RU" sz="2400" b="1" i="1" dirty="0" err="1"/>
              <a:t>α</a:t>
            </a:r>
            <a:r>
              <a:rPr lang="ru-RU" sz="2400" dirty="0" err="1"/>
              <a:t> </a:t>
            </a:r>
            <a:r>
              <a:rPr lang="ru-RU" sz="2400" dirty="0"/>
              <a:t>= </a:t>
            </a:r>
            <a:r>
              <a:rPr lang="en-US" sz="2400" dirty="0"/>
              <a:t>0,1.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Тогда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		</a:t>
            </a:r>
            <a:r>
              <a:rPr lang="el-GR" sz="2400" b="1" i="1" dirty="0"/>
              <a:t> χ</a:t>
            </a:r>
            <a:r>
              <a:rPr lang="ru-RU" sz="2400" b="1" baseline="30000" dirty="0"/>
              <a:t>2</a:t>
            </a:r>
            <a:r>
              <a:rPr lang="ru-RU" sz="2400" b="1" i="1" baseline="-25000" dirty="0"/>
              <a:t>кр </a:t>
            </a:r>
            <a:r>
              <a:rPr lang="ru-RU" sz="2400" dirty="0"/>
              <a:t>(0</a:t>
            </a:r>
            <a:r>
              <a:rPr lang="en-US" sz="2400" dirty="0"/>
              <a:t>,</a:t>
            </a:r>
            <a:r>
              <a:rPr lang="ru-RU" sz="2400" dirty="0"/>
              <a:t>1;</a:t>
            </a:r>
            <a:r>
              <a:rPr lang="en-US" sz="2400" dirty="0"/>
              <a:t> </a:t>
            </a:r>
            <a:r>
              <a:rPr lang="ru-RU" sz="2400" dirty="0"/>
              <a:t>5</a:t>
            </a:r>
            <a:r>
              <a:rPr lang="en-US" sz="2400" dirty="0"/>
              <a:t>)</a:t>
            </a:r>
            <a:r>
              <a:rPr lang="ru-RU" sz="2400" dirty="0"/>
              <a:t> = 9,24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(использован метод</a:t>
            </a:r>
            <a:r>
              <a:rPr lang="en-US" sz="2400" dirty="0"/>
              <a:t> </a:t>
            </a:r>
            <a:r>
              <a:rPr lang="en-US" sz="2400" b="1" dirty="0" err="1"/>
              <a:t>ppt</a:t>
            </a:r>
            <a:r>
              <a:rPr lang="en-US" sz="2400" dirty="0"/>
              <a:t> </a:t>
            </a:r>
            <a:r>
              <a:rPr lang="ru-RU" sz="2400" dirty="0"/>
              <a:t>класса </a:t>
            </a:r>
            <a:r>
              <a:rPr lang="en-US" sz="2400" b="1" dirty="0"/>
              <a:t>chi2</a:t>
            </a:r>
            <a:r>
              <a:rPr lang="en-US" sz="2400" dirty="0"/>
              <a:t> </a:t>
            </a:r>
            <a:r>
              <a:rPr lang="ru-RU" sz="2400" dirty="0"/>
              <a:t>из модуля </a:t>
            </a:r>
            <a:r>
              <a:rPr lang="en-US" sz="2400" b="1" dirty="0"/>
              <a:t>stats</a:t>
            </a:r>
            <a:r>
              <a:rPr lang="en-US" sz="2400" dirty="0"/>
              <a:t> </a:t>
            </a:r>
            <a:r>
              <a:rPr lang="ru-RU" sz="2400" dirty="0"/>
              <a:t> библиотеки </a:t>
            </a:r>
            <a:r>
              <a:rPr lang="en-US" sz="2400" b="1" dirty="0" err="1"/>
              <a:t>scipy</a:t>
            </a:r>
            <a:r>
              <a:rPr lang="en-US" sz="2400" dirty="0"/>
              <a:t> </a:t>
            </a:r>
            <a:r>
              <a:rPr lang="ru-RU" sz="2400" dirty="0"/>
              <a:t>).</a:t>
            </a:r>
          </a:p>
        </p:txBody>
      </p:sp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Проверка гипотезы согласия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Содержимое 2"/>
          <p:cNvSpPr>
            <a:spLocks noGrp="1"/>
          </p:cNvSpPr>
          <p:nvPr>
            <p:ph idx="1"/>
          </p:nvPr>
        </p:nvSpPr>
        <p:spPr>
          <a:xfrm>
            <a:off x="468312" y="1196752"/>
            <a:ext cx="8424167" cy="51845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 (продолжение).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Поскольку</a:t>
            </a:r>
          </a:p>
          <a:p>
            <a:pPr>
              <a:buFont typeface="Wingdings" pitchFamily="2" charset="2"/>
              <a:buNone/>
            </a:pPr>
            <a:r>
              <a:rPr lang="ru-RU" sz="2400" b="1" i="1" dirty="0"/>
              <a:t>				</a:t>
            </a:r>
            <a:r>
              <a:rPr lang="el-GR" sz="2400" b="1" i="1" dirty="0"/>
              <a:t>χ</a:t>
            </a:r>
            <a:r>
              <a:rPr lang="ru-RU" sz="2400" b="1" baseline="30000" dirty="0"/>
              <a:t>2</a:t>
            </a:r>
            <a:r>
              <a:rPr lang="ru-RU" sz="2400" b="1" i="1" baseline="-25000" dirty="0"/>
              <a:t>набл</a:t>
            </a:r>
            <a:r>
              <a:rPr lang="en-US" sz="2400" dirty="0"/>
              <a:t>  &gt;  </a:t>
            </a:r>
            <a:r>
              <a:rPr lang="el-GR" sz="2400" b="1" i="1" dirty="0"/>
              <a:t>χ</a:t>
            </a:r>
            <a:r>
              <a:rPr lang="ru-RU" sz="2400" b="1" baseline="30000" dirty="0"/>
              <a:t>2</a:t>
            </a:r>
            <a:r>
              <a:rPr lang="ru-RU" sz="2400" b="1" i="1" baseline="-25000" dirty="0"/>
              <a:t>кр </a:t>
            </a:r>
            <a:r>
              <a:rPr lang="en-US" sz="2400" dirty="0"/>
              <a:t>, </a:t>
            </a:r>
            <a:r>
              <a:rPr lang="ru-RU" sz="2400" dirty="0"/>
              <a:t> </a:t>
            </a:r>
          </a:p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ru-RU" sz="2400" dirty="0"/>
              <a:t>	следует сделать вывод: гипотеза о равномерном распределении СВ </a:t>
            </a:r>
            <a:r>
              <a:rPr lang="en-US" sz="2400" b="1" i="1" dirty="0"/>
              <a:t>X</a:t>
            </a:r>
            <a:r>
              <a:rPr lang="ru-RU" sz="2400" dirty="0"/>
              <a:t> должна быть отвергнута как противоречащая данным наблюдений.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Замечание: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при уровне значимости </a:t>
            </a:r>
            <a:r>
              <a:rPr lang="ru-RU" sz="2400" b="1" i="1" dirty="0" err="1"/>
              <a:t>α</a:t>
            </a:r>
            <a:r>
              <a:rPr lang="ru-RU" sz="2400" dirty="0" err="1"/>
              <a:t> </a:t>
            </a:r>
            <a:r>
              <a:rPr lang="ru-RU" sz="2400" dirty="0"/>
              <a:t>= </a:t>
            </a:r>
            <a:r>
              <a:rPr lang="en-US" sz="2400" dirty="0"/>
              <a:t>0,</a:t>
            </a:r>
            <a:r>
              <a:rPr lang="ru-RU" sz="2400" dirty="0"/>
              <a:t>05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		</a:t>
            </a:r>
            <a:r>
              <a:rPr lang="el-GR" sz="2400" b="1" i="1" dirty="0"/>
              <a:t> χ</a:t>
            </a:r>
            <a:r>
              <a:rPr lang="ru-RU" sz="2400" b="1" baseline="30000" dirty="0"/>
              <a:t>2</a:t>
            </a:r>
            <a:r>
              <a:rPr lang="ru-RU" sz="2400" b="1" i="1" baseline="-25000" dirty="0"/>
              <a:t>кр </a:t>
            </a:r>
            <a:r>
              <a:rPr lang="ru-RU" sz="2400" dirty="0"/>
              <a:t>(0</a:t>
            </a:r>
            <a:r>
              <a:rPr lang="en-US" sz="2400" dirty="0"/>
              <a:t>,</a:t>
            </a:r>
            <a:r>
              <a:rPr lang="ru-RU" sz="2400" dirty="0"/>
              <a:t>05;</a:t>
            </a:r>
            <a:r>
              <a:rPr lang="en-US" sz="2400" dirty="0"/>
              <a:t> </a:t>
            </a:r>
            <a:r>
              <a:rPr lang="ru-RU" sz="2400" dirty="0"/>
              <a:t>5</a:t>
            </a:r>
            <a:r>
              <a:rPr lang="en-US" sz="2400" dirty="0"/>
              <a:t>)</a:t>
            </a:r>
            <a:r>
              <a:rPr lang="ru-RU" sz="2400" dirty="0"/>
              <a:t> = 11,07;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и нулевая гипотеза также должна быть отвергнута.</a:t>
            </a:r>
          </a:p>
        </p:txBody>
      </p:sp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Проверка гипотезы согласия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Содержимое 2"/>
          <p:cNvSpPr>
            <a:spLocks noGrp="1"/>
          </p:cNvSpPr>
          <p:nvPr>
            <p:ph idx="1"/>
          </p:nvPr>
        </p:nvSpPr>
        <p:spPr>
          <a:xfrm>
            <a:off x="519113" y="1196206"/>
            <a:ext cx="8229600" cy="511311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b="1" u="sng" dirty="0"/>
              <a:t>Важно</a:t>
            </a:r>
            <a:r>
              <a:rPr lang="ru-RU" sz="2400" dirty="0"/>
              <a:t>.</a:t>
            </a:r>
          </a:p>
          <a:p>
            <a:pPr>
              <a:spcBef>
                <a:spcPts val="1200"/>
              </a:spcBef>
              <a:buClr>
                <a:srgbClr val="002060"/>
              </a:buClr>
              <a:buSzPct val="100000"/>
              <a:buFont typeface="Wingdings" pitchFamily="2" charset="2"/>
              <a:buChar char="§"/>
            </a:pPr>
            <a:r>
              <a:rPr lang="ru-RU" sz="2400" dirty="0"/>
              <a:t>Проверять гипотезу о виде предполагаемого распределения  помощью критерия Пирсона (основанного на предельном распределении меры расхождения при </a:t>
            </a:r>
            <a:r>
              <a:rPr lang="en-US" sz="2400" b="1" i="1" dirty="0"/>
              <a:t>n </a:t>
            </a:r>
            <a:r>
              <a:rPr lang="ru-RU" sz="2400" b="1" i="1" dirty="0"/>
              <a:t>→ ∞</a:t>
            </a:r>
            <a:r>
              <a:rPr lang="ru-RU" sz="2400" dirty="0"/>
              <a:t>) имеет смысл только в случае, когда число наблюдений </a:t>
            </a:r>
            <a:r>
              <a:rPr lang="en-US" sz="2400" b="1" i="1" dirty="0"/>
              <a:t>n</a:t>
            </a:r>
            <a:r>
              <a:rPr lang="en-US" sz="2400" dirty="0"/>
              <a:t> </a:t>
            </a:r>
            <a:r>
              <a:rPr lang="ru-RU" sz="2400" dirty="0"/>
              <a:t>достаточно велико (порядка нескольких сотен).</a:t>
            </a:r>
          </a:p>
          <a:p>
            <a:pPr>
              <a:spcBef>
                <a:spcPts val="1200"/>
              </a:spcBef>
              <a:buClr>
                <a:srgbClr val="002060"/>
              </a:buClr>
              <a:buSzPct val="100000"/>
              <a:buFont typeface="Wingdings" pitchFamily="2" charset="2"/>
              <a:buChar char="§"/>
            </a:pPr>
            <a:r>
              <a:rPr lang="ru-RU" sz="2400" dirty="0"/>
              <a:t>Достаточно большим должно быть не только общее число наблюдений </a:t>
            </a:r>
            <a:r>
              <a:rPr lang="en-US" sz="2400" b="1" i="1" dirty="0"/>
              <a:t>n</a:t>
            </a:r>
            <a:r>
              <a:rPr lang="en-US" sz="2400" dirty="0"/>
              <a:t>,</a:t>
            </a:r>
            <a:r>
              <a:rPr lang="ru-RU" sz="2400" dirty="0"/>
              <a:t> но и частоты 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i</a:t>
            </a:r>
            <a:r>
              <a:rPr lang="ru-RU" sz="2400" dirty="0"/>
              <a:t>  в отдельных разрядах. На практике рекомендуется иметь в каждом разряде не менее 5 – 10 наблюдений. </a:t>
            </a:r>
          </a:p>
        </p:txBody>
      </p:sp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980728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Применение критерия Пирсона</a:t>
            </a:r>
            <a:endParaRPr lang="ru-RU" sz="3200" b="1" baseline="30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251520" y="1484784"/>
            <a:ext cx="8625136" cy="44644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b="1" i="1" dirty="0"/>
              <a:t>Вычисления с помощью пакета </a:t>
            </a:r>
            <a:r>
              <a:rPr lang="en-US" sz="2400" b="1" i="1" dirty="0"/>
              <a:t>Anaconda</a:t>
            </a:r>
            <a:r>
              <a:rPr lang="en-US" sz="2400" dirty="0"/>
              <a:t>.</a:t>
            </a: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800" dirty="0"/>
          </a:p>
          <a:p>
            <a:pPr>
              <a:buFont typeface="Wingdings" pitchFamily="2" charset="2"/>
              <a:buNone/>
            </a:pPr>
            <a:r>
              <a:rPr lang="ru-RU" sz="2400" b="1" u="sng" dirty="0"/>
              <a:t>Способ 1</a:t>
            </a:r>
            <a:r>
              <a:rPr lang="ru-RU" sz="2400" dirty="0"/>
              <a:t>.  Определение критических точек через квантили распределения </a:t>
            </a:r>
            <a:r>
              <a:rPr lang="el-GR" sz="2400" b="1" i="1" dirty="0"/>
              <a:t>χ</a:t>
            </a:r>
            <a:r>
              <a:rPr lang="ru-RU" sz="2400" b="1" baseline="30000" dirty="0"/>
              <a:t>2  </a:t>
            </a:r>
            <a:r>
              <a:rPr lang="ru-RU" sz="2400" dirty="0"/>
              <a:t>и непосредственная проверка попадания значения </a:t>
            </a:r>
            <a:r>
              <a:rPr lang="el-GR" sz="2400" b="1" i="1" dirty="0"/>
              <a:t>χ</a:t>
            </a:r>
            <a:r>
              <a:rPr lang="ru-RU" sz="2400" b="1" baseline="30000" dirty="0"/>
              <a:t>2</a:t>
            </a:r>
            <a:r>
              <a:rPr lang="ru-RU" sz="2400" b="1" i="1" baseline="-25000" dirty="0"/>
              <a:t>набл</a:t>
            </a:r>
            <a:r>
              <a:rPr lang="ru-RU" sz="2400" dirty="0"/>
              <a:t>  </a:t>
            </a:r>
            <a:r>
              <a:rPr lang="en-US" sz="2400" dirty="0"/>
              <a:t> </a:t>
            </a:r>
            <a:r>
              <a:rPr lang="ru-RU" sz="2400" dirty="0"/>
              <a:t>в критическую область либо в область принятия гипотезы.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Метод </a:t>
            </a:r>
            <a:r>
              <a:rPr lang="en-US" sz="2400" b="1" dirty="0" err="1"/>
              <a:t>ppf</a:t>
            </a:r>
            <a:r>
              <a:rPr lang="en-US" sz="2400" dirty="0"/>
              <a:t> </a:t>
            </a:r>
            <a:r>
              <a:rPr lang="ru-RU" sz="2400" dirty="0"/>
              <a:t> класса</a:t>
            </a:r>
            <a:r>
              <a:rPr lang="en-US" sz="2400" dirty="0"/>
              <a:t> </a:t>
            </a:r>
            <a:r>
              <a:rPr lang="en-US" sz="2400" b="1" dirty="0"/>
              <a:t>chi2</a:t>
            </a:r>
            <a:r>
              <a:rPr lang="ru-RU" sz="2400" dirty="0"/>
              <a:t> (модуль </a:t>
            </a:r>
            <a:r>
              <a:rPr lang="en-US" sz="2400" b="1" dirty="0"/>
              <a:t>stats</a:t>
            </a:r>
            <a:r>
              <a:rPr lang="en-US" sz="2400" dirty="0"/>
              <a:t> </a:t>
            </a:r>
            <a:r>
              <a:rPr lang="ru-RU" sz="2400" dirty="0"/>
              <a:t> библиотеки </a:t>
            </a:r>
            <a:r>
              <a:rPr lang="en-US" sz="2400" b="1" dirty="0" err="1"/>
              <a:t>scipy</a:t>
            </a:r>
            <a:r>
              <a:rPr lang="en-US" sz="2400" dirty="0"/>
              <a:t> </a:t>
            </a:r>
            <a:r>
              <a:rPr lang="ru-RU" sz="2400" dirty="0"/>
              <a:t>) позволяет вычислить значение квантили для заданного значения </a:t>
            </a:r>
            <a:r>
              <a:rPr lang="el-GR" sz="2400" b="1" i="1" dirty="0"/>
              <a:t>α</a:t>
            </a:r>
            <a:r>
              <a:rPr lang="ru-RU" sz="2400" dirty="0"/>
              <a:t>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95536" y="360040"/>
            <a:ext cx="8229600" cy="980728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Применение критерия Пирсона</a:t>
            </a:r>
            <a:endParaRPr lang="ru-RU" sz="3200" b="1" baseline="30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251520" y="1700808"/>
            <a:ext cx="8625136" cy="28083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 (иллюстрация к предыдущему примеру).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pt-BR" sz="2400" dirty="0"/>
              <a:t>k = </a:t>
            </a:r>
            <a:r>
              <a:rPr lang="ru-RU" sz="2400" dirty="0"/>
              <a:t>5</a:t>
            </a:r>
            <a:endParaRPr lang="pt-BR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pt-BR" sz="2400" dirty="0"/>
              <a:t>alfa</a:t>
            </a:r>
            <a:r>
              <a:rPr lang="ru-RU" sz="2400" dirty="0"/>
              <a:t>1</a:t>
            </a:r>
            <a:r>
              <a:rPr lang="en-US" sz="2400" dirty="0"/>
              <a:t>, alfa2</a:t>
            </a:r>
            <a:r>
              <a:rPr lang="pt-BR" sz="2400" dirty="0"/>
              <a:t> = 0.</a:t>
            </a:r>
            <a:r>
              <a:rPr lang="ru-RU" sz="2400" dirty="0"/>
              <a:t>1</a:t>
            </a:r>
            <a:r>
              <a:rPr lang="en-US" sz="2400" dirty="0"/>
              <a:t>, 0.05</a:t>
            </a: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en-US" sz="2400" dirty="0"/>
              <a:t>hi_</a:t>
            </a:r>
            <a:r>
              <a:rPr lang="pt-BR" sz="2400" dirty="0"/>
              <a:t>kr1 = </a:t>
            </a:r>
            <a:r>
              <a:rPr lang="en-US" sz="2400" dirty="0" err="1"/>
              <a:t>scipy</a:t>
            </a:r>
            <a:r>
              <a:rPr lang="en-US" sz="2400" dirty="0"/>
              <a:t>.</a:t>
            </a:r>
            <a:r>
              <a:rPr lang="pt-BR" sz="2400" dirty="0"/>
              <a:t>stats.chi2.ppf(1-alfa1, k)</a:t>
            </a: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pt-BR" sz="2400" dirty="0"/>
              <a:t>hi_kr</a:t>
            </a:r>
            <a:r>
              <a:rPr lang="ru-RU" sz="2400" dirty="0"/>
              <a:t>2</a:t>
            </a:r>
            <a:r>
              <a:rPr lang="pt-BR" sz="2400" dirty="0"/>
              <a:t> = </a:t>
            </a:r>
            <a:r>
              <a:rPr lang="en-US" sz="2400" dirty="0" err="1"/>
              <a:t>scipy</a:t>
            </a:r>
            <a:r>
              <a:rPr lang="en-US" sz="2400" dirty="0"/>
              <a:t>.</a:t>
            </a:r>
            <a:r>
              <a:rPr lang="pt-BR" sz="2400" dirty="0"/>
              <a:t>stats.chi2.ppf(1-alfa</a:t>
            </a:r>
            <a:r>
              <a:rPr lang="ru-RU" sz="2400" dirty="0"/>
              <a:t>2</a:t>
            </a:r>
            <a:r>
              <a:rPr lang="pt-BR" sz="2400" dirty="0"/>
              <a:t>, k)</a:t>
            </a:r>
          </a:p>
          <a:p>
            <a:pPr>
              <a:buFont typeface="Wingdings" pitchFamily="2" charset="2"/>
              <a:buNone/>
            </a:pPr>
            <a:r>
              <a:rPr lang="pt-BR" sz="2400" dirty="0"/>
              <a:t>	print(hi_cr1, "\n", hi_cr2)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95536" y="432048"/>
            <a:ext cx="8229600" cy="105273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Применение критерия Пирсона</a:t>
            </a:r>
            <a:endParaRPr lang="ru-RU" sz="3200" b="1" baseline="30000" dirty="0">
              <a:solidFill>
                <a:schemeClr val="tx1"/>
              </a:solidFill>
            </a:endParaRPr>
          </a:p>
        </p:txBody>
      </p:sp>
      <p:pic>
        <p:nvPicPr>
          <p:cNvPr id="513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528542"/>
            <a:ext cx="2014538" cy="62865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23528" y="1628800"/>
            <a:ext cx="8604000" cy="40324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b="1" u="sng" dirty="0"/>
              <a:t>Способ 2</a:t>
            </a:r>
            <a:r>
              <a:rPr lang="ru-RU" sz="2400" dirty="0"/>
              <a:t>.  Непосредственное применение статистического критерия.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Функция  </a:t>
            </a:r>
            <a:r>
              <a:rPr lang="en-US" sz="2400" b="1" dirty="0" err="1"/>
              <a:t>chisquare</a:t>
            </a:r>
            <a:r>
              <a:rPr lang="ru-RU" sz="2400" b="1" dirty="0"/>
              <a:t>()</a:t>
            </a:r>
            <a:r>
              <a:rPr lang="ru-RU" sz="2400" dirty="0"/>
              <a:t>  позволяет проверить гипотезу о том, что генеральная совокупность имеет заданный закон распределения (оценивается значимость отличия эмпирических частот от теоретических). </a:t>
            </a:r>
            <a:endParaRPr lang="en-US" sz="2400" dirty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r>
              <a:rPr lang="en-US" sz="2400" dirty="0">
                <a:hlinkClick r:id="rId2"/>
              </a:rPr>
              <a:t>https://docs.scipy.org/doc/scipy/reference/generated/scipy.stats.chisquare.html#scipy.stats.chisquare</a:t>
            </a:r>
            <a:endParaRPr lang="ru-RU" sz="24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95536" y="432048"/>
            <a:ext cx="8229600" cy="980728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Применение критерия Пирсона</a:t>
            </a:r>
            <a:endParaRPr lang="ru-RU" sz="3200" b="1" baseline="30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23528" y="1628800"/>
            <a:ext cx="8424936" cy="40324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Обязательные параметры: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b="1" dirty="0"/>
              <a:t>	</a:t>
            </a:r>
            <a:r>
              <a:rPr lang="en-US" sz="2400" dirty="0" err="1"/>
              <a:t>f_obs</a:t>
            </a:r>
            <a:r>
              <a:rPr lang="ru-RU" sz="2400" dirty="0"/>
              <a:t>  –  массив/список наблюдаемых частот;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en-US" sz="2400" dirty="0" err="1"/>
              <a:t>f_exp</a:t>
            </a:r>
            <a:r>
              <a:rPr lang="ru-RU" sz="2400" dirty="0"/>
              <a:t>  –  массив/список теоретических частот;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en-US" sz="2400" dirty="0" err="1"/>
              <a:t>ddof</a:t>
            </a:r>
            <a:r>
              <a:rPr lang="en-US" sz="2400" dirty="0"/>
              <a:t> </a:t>
            </a:r>
            <a:r>
              <a:rPr lang="ru-RU" sz="2400" dirty="0"/>
              <a:t>  </a:t>
            </a:r>
            <a:r>
              <a:rPr lang="en-US" sz="2400" dirty="0"/>
              <a:t>– </a:t>
            </a:r>
            <a:r>
              <a:rPr lang="ru-RU" sz="2400" dirty="0"/>
              <a:t> число наложенных  связей (не считая 		обязательной); по умолчанию </a:t>
            </a:r>
            <a:r>
              <a:rPr lang="en-US" sz="2400" dirty="0" err="1"/>
              <a:t>ddof</a:t>
            </a:r>
            <a:r>
              <a:rPr lang="ru-RU" sz="2400" dirty="0"/>
              <a:t>=0.</a:t>
            </a:r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r>
              <a:rPr lang="ru-RU" sz="2400" dirty="0"/>
              <a:t>Возвращает наблюдаемое значение </a:t>
            </a:r>
            <a:r>
              <a:rPr lang="el-GR" sz="2400" b="1" i="1" dirty="0"/>
              <a:t>χ</a:t>
            </a:r>
            <a:r>
              <a:rPr lang="ru-RU" sz="2400" b="1" baseline="30000" dirty="0"/>
              <a:t>2</a:t>
            </a:r>
            <a:r>
              <a:rPr lang="ru-RU" sz="2400" dirty="0"/>
              <a:t>  и величину </a:t>
            </a:r>
            <a:r>
              <a:rPr lang="en-US" sz="2400" b="1" i="1" dirty="0"/>
              <a:t>p-value</a:t>
            </a:r>
            <a:r>
              <a:rPr lang="ru-RU" sz="2400" dirty="0"/>
              <a:t>.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95536" y="432048"/>
            <a:ext cx="8229600" cy="980728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Применение критерия Пирсона</a:t>
            </a:r>
            <a:endParaRPr lang="ru-RU" sz="3200" b="1" baseline="30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0811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Применение критерия Пирсона</a:t>
            </a:r>
            <a:endParaRPr lang="ru-RU" sz="3200" b="1" baseline="30000" dirty="0">
              <a:solidFill>
                <a:schemeClr val="tx1"/>
              </a:solidFill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251520" y="1366763"/>
            <a:ext cx="8640960" cy="468052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Font typeface="Wingdings" pitchFamily="2" charset="2"/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 (ошибка измерения дальности – рассмотренный выше пример).</a:t>
            </a:r>
            <a:endParaRPr lang="en-US" sz="2400" dirty="0"/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fr-FR" sz="2400" dirty="0"/>
              <a:t>n = 400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fr-FR" sz="2400" dirty="0"/>
              <a:t>ni = [21, 72, 66, 38, 51, 56, 64, 32]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fr-FR" sz="2400" dirty="0"/>
              <a:t>a, b = 23.60, 96.94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fr-FR" sz="2400" dirty="0"/>
              <a:t>nis = [n*(sts.uniform.cdf(i+10, a, b-a)-sts.uniform.cdf</a:t>
            </a:r>
            <a:r>
              <a:rPr lang="ru-RU" sz="2400" dirty="0"/>
              <a:t>				</a:t>
            </a:r>
            <a:r>
              <a:rPr lang="fr-FR" sz="2400" dirty="0"/>
              <a:t>(i, a, b-a)) for i in range(20, 100, 10)]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fr-FR" sz="2400" dirty="0"/>
              <a:t>print(nis)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fr-FR" sz="2400" dirty="0"/>
              <a:t>print(sts.chisquare(ni, nis, ddof=2))</a:t>
            </a:r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r>
              <a:rPr lang="ru-RU" sz="2400" dirty="0"/>
              <a:t>Вывод:</a:t>
            </a:r>
          </a:p>
        </p:txBody>
      </p:sp>
      <p:pic>
        <p:nvPicPr>
          <p:cNvPr id="515074" name="Picture 2"/>
          <p:cNvPicPr>
            <a:picLocks noChangeAspect="1" noChangeArrowheads="1"/>
          </p:cNvPicPr>
          <p:nvPr/>
        </p:nvPicPr>
        <p:blipFill>
          <a:blip r:embed="rId2" cstate="print"/>
          <a:srcRect r="411"/>
          <a:stretch>
            <a:fillRect/>
          </a:stretch>
        </p:blipFill>
        <p:spPr bwMode="auto">
          <a:xfrm>
            <a:off x="17179" y="5831259"/>
            <a:ext cx="9163333" cy="55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кругленная прямоугольная выноска 6"/>
          <p:cNvSpPr/>
          <p:nvPr/>
        </p:nvSpPr>
        <p:spPr>
          <a:xfrm>
            <a:off x="6120488" y="2230899"/>
            <a:ext cx="2844000" cy="360000"/>
          </a:xfrm>
          <a:prstGeom prst="wedgeRoundRectCallout">
            <a:avLst>
              <a:gd name="adj1" fmla="val -76948"/>
              <a:gd name="adj2" fmla="val 74847"/>
              <a:gd name="adj3" fmla="val 16667"/>
            </a:avLst>
          </a:prstGeom>
          <a:solidFill>
            <a:schemeClr val="bg2">
              <a:lumMod val="7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ru-RU" sz="1800" b="1" dirty="0">
                <a:solidFill>
                  <a:srgbClr val="002060"/>
                </a:solidFill>
              </a:rPr>
              <a:t>Эмпирические частоты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4860032" y="3071768"/>
            <a:ext cx="4176000" cy="360000"/>
          </a:xfrm>
          <a:prstGeom prst="wedgeRoundRectCallout">
            <a:avLst>
              <a:gd name="adj1" fmla="val -29597"/>
              <a:gd name="adj2" fmla="val 87277"/>
              <a:gd name="adj3" fmla="val 16667"/>
            </a:avLst>
          </a:prstGeom>
          <a:solidFill>
            <a:schemeClr val="bg2">
              <a:lumMod val="7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ru-RU" sz="1800" b="1" dirty="0">
                <a:solidFill>
                  <a:srgbClr val="002060"/>
                </a:solidFill>
              </a:rPr>
              <a:t>Вычисление теоретических частот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264096" y="2060848"/>
            <a:ext cx="7268344" cy="2664296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3 Поиск статистических взаимосвязей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</a:rPr>
              <a:t>между признаками</a:t>
            </a:r>
            <a:endParaRPr lang="en-US" sz="32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ru-RU" sz="2800" b="1" dirty="0" smtClean="0">
                <a:solidFill>
                  <a:schemeClr val="tx1"/>
                </a:solidFill>
              </a:rPr>
              <a:t>3</a:t>
            </a:r>
            <a:r>
              <a:rPr lang="en-US" sz="2800" b="1" dirty="0" smtClean="0">
                <a:solidFill>
                  <a:schemeClr val="tx1"/>
                </a:solidFill>
              </a:rPr>
              <a:t>.1 </a:t>
            </a:r>
            <a:r>
              <a:rPr lang="ru-RU" sz="2800" b="1" dirty="0" smtClean="0">
                <a:solidFill>
                  <a:schemeClr val="tx1"/>
                </a:solidFill>
              </a:rPr>
              <a:t>Основные понятия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Содержимое 2"/>
          <p:cNvSpPr>
            <a:spLocks noGrp="1"/>
          </p:cNvSpPr>
          <p:nvPr>
            <p:ph idx="1"/>
          </p:nvPr>
        </p:nvSpPr>
        <p:spPr>
          <a:xfrm>
            <a:off x="216024" y="1052736"/>
            <a:ext cx="8748464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u="sng" dirty="0"/>
              <a:t>Пример</a:t>
            </a:r>
            <a:r>
              <a:rPr lang="en-US" sz="2400" u="sng" dirty="0"/>
              <a:t> 2</a:t>
            </a:r>
            <a:r>
              <a:rPr lang="ru-RU" sz="2400" dirty="0"/>
              <a:t>.</a:t>
            </a:r>
            <a:endParaRPr lang="en-US" sz="2400" dirty="0"/>
          </a:p>
          <a:p>
            <a:pPr>
              <a:buNone/>
            </a:pPr>
            <a:r>
              <a:rPr lang="ru-RU" sz="2400" dirty="0"/>
              <a:t>Выборка 20 сгенерированных значений СВ, имеющей нормальное распределение с параметрами </a:t>
            </a:r>
            <a:r>
              <a:rPr lang="en-US" sz="2400" b="1" i="1" dirty="0"/>
              <a:t>m</a:t>
            </a:r>
            <a:r>
              <a:rPr lang="en-US" sz="2400" dirty="0"/>
              <a:t> = 2</a:t>
            </a:r>
            <a:r>
              <a:rPr lang="ru-RU" sz="2400" dirty="0"/>
              <a:t> и</a:t>
            </a:r>
            <a:r>
              <a:rPr lang="en-US" sz="2400" dirty="0"/>
              <a:t> </a:t>
            </a:r>
            <a:r>
              <a:rPr lang="el-GR" sz="2400" b="1" i="1" dirty="0"/>
              <a:t>σ</a:t>
            </a:r>
            <a:r>
              <a:rPr lang="en-US" sz="2400" dirty="0"/>
              <a:t> = 0.5</a:t>
            </a:r>
            <a:r>
              <a:rPr lang="ru-RU" sz="2400" dirty="0"/>
              <a:t>;</a:t>
            </a:r>
          </a:p>
          <a:p>
            <a:pPr>
              <a:buNone/>
            </a:pPr>
            <a:r>
              <a:rPr lang="ru-RU" sz="2400" dirty="0"/>
              <a:t>	эмпирическая функция распределения выборки и теоретическая функция распределения нормального закона с указанными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/>
              <a:t>	параметрами.</a:t>
            </a:r>
          </a:p>
          <a:p>
            <a:pPr>
              <a:spcBef>
                <a:spcPts val="1200"/>
              </a:spcBef>
              <a:buNone/>
            </a:pPr>
            <a:r>
              <a:rPr lang="ru-RU" sz="2000" dirty="0"/>
              <a:t> 2.525, 2.064, 1.661, 1.927,</a:t>
            </a:r>
          </a:p>
          <a:p>
            <a:pPr>
              <a:buNone/>
            </a:pPr>
            <a:r>
              <a:rPr lang="ru-RU" sz="2000" dirty="0"/>
              <a:t> 1.809, 1.976, 1.241, 2.627,</a:t>
            </a:r>
          </a:p>
          <a:p>
            <a:pPr>
              <a:buNone/>
            </a:pPr>
            <a:r>
              <a:rPr lang="ru-RU" sz="2000" dirty="0"/>
              <a:t> 2.117, 2.036, 1.922, 1.336, </a:t>
            </a:r>
          </a:p>
          <a:p>
            <a:pPr>
              <a:buNone/>
            </a:pPr>
            <a:r>
              <a:rPr lang="ru-RU" sz="2000" dirty="0"/>
              <a:t> 2.325, 2.340,  2.345, 1.661, </a:t>
            </a:r>
          </a:p>
          <a:p>
            <a:pPr>
              <a:buNone/>
            </a:pPr>
            <a:r>
              <a:rPr lang="ru-RU" sz="2000" dirty="0"/>
              <a:t> 2.041, 2.518, 1.924, 1.694</a:t>
            </a:r>
            <a:endParaRPr lang="en-US" sz="20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Эмпирическая функция распределения</a:t>
            </a:r>
          </a:p>
        </p:txBody>
      </p:sp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1" y="3507824"/>
            <a:ext cx="469106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Содержимое 2"/>
          <p:cNvSpPr>
            <a:spLocks noGrp="1"/>
          </p:cNvSpPr>
          <p:nvPr>
            <p:ph idx="1"/>
          </p:nvPr>
        </p:nvSpPr>
        <p:spPr>
          <a:xfrm>
            <a:off x="590872" y="1844824"/>
            <a:ext cx="8229600" cy="331236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 smtClean="0"/>
              <a:t>Взаимосвязь между признаками выражается в некоторой закономерности встречаемости значений этих признаков. </a:t>
            </a:r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В самом общем виде взаимосвязи делят на </a:t>
            </a:r>
            <a:r>
              <a:rPr lang="ru-RU" sz="2400" b="1" i="1" dirty="0" smtClean="0"/>
              <a:t>функциональные</a:t>
            </a:r>
            <a:r>
              <a:rPr lang="ru-RU" sz="2400" dirty="0" smtClean="0"/>
              <a:t>  и  </a:t>
            </a:r>
            <a:r>
              <a:rPr lang="ru-RU" sz="2400" b="1" i="1" dirty="0" smtClean="0"/>
              <a:t>корреляционные</a:t>
            </a:r>
            <a:r>
              <a:rPr lang="ru-RU" sz="2400" dirty="0" smtClean="0"/>
              <a:t>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288" y="528092"/>
            <a:ext cx="8229600" cy="10287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</a:rPr>
              <a:t>Взаимосвязи между признаками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31236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 smtClean="0"/>
              <a:t>Если каждому возможному значению СВ </a:t>
            </a:r>
            <a:r>
              <a:rPr lang="en-US" sz="2400" b="1" i="1" dirty="0" smtClean="0"/>
              <a:t>X</a:t>
            </a:r>
            <a:r>
              <a:rPr lang="en-US" sz="2400" dirty="0" smtClean="0"/>
              <a:t> </a:t>
            </a:r>
            <a:r>
              <a:rPr lang="ru-RU" sz="2400" dirty="0" smtClean="0"/>
              <a:t>соответствует одно определенное возможное значение СВ </a:t>
            </a:r>
            <a:r>
              <a:rPr lang="en-US" sz="2400" b="1" i="1" dirty="0" smtClean="0"/>
              <a:t>Y</a:t>
            </a:r>
            <a:r>
              <a:rPr lang="ru-RU" sz="2400" dirty="0" smtClean="0"/>
              <a:t>, </a:t>
            </a:r>
            <a:r>
              <a:rPr lang="en-US" sz="2400" dirty="0" smtClean="0"/>
              <a:t> </a:t>
            </a:r>
            <a:r>
              <a:rPr lang="ru-RU" sz="2400" dirty="0" smtClean="0"/>
              <a:t>то </a:t>
            </a:r>
            <a:r>
              <a:rPr lang="en-US" sz="2400" b="1" i="1" dirty="0" smtClean="0"/>
              <a:t>Y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ru-RU" sz="2400" dirty="0" smtClean="0"/>
              <a:t>называется функцией случайного аргумента</a:t>
            </a:r>
            <a:r>
              <a:rPr lang="en-US" sz="2400" dirty="0" smtClean="0"/>
              <a:t> </a:t>
            </a:r>
            <a:r>
              <a:rPr lang="en-US" sz="2400" b="1" i="1" dirty="0" smtClean="0"/>
              <a:t>X</a:t>
            </a:r>
            <a:r>
              <a:rPr lang="ru-RU" sz="2400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		</a:t>
            </a:r>
            <a:r>
              <a:rPr lang="en-US" sz="2400" b="1" i="1" dirty="0" smtClean="0"/>
              <a:t>Y</a:t>
            </a:r>
            <a:r>
              <a:rPr lang="en-US" sz="2400" dirty="0" smtClean="0"/>
              <a:t>  = </a:t>
            </a:r>
            <a:r>
              <a:rPr lang="el-GR" sz="2400" b="1" i="1" dirty="0" smtClean="0"/>
              <a:t>φ</a:t>
            </a:r>
            <a:r>
              <a:rPr lang="en-US" sz="2400" dirty="0" smtClean="0"/>
              <a:t> (</a:t>
            </a:r>
            <a:r>
              <a:rPr lang="en-US" sz="2400" b="1" i="1" dirty="0" smtClean="0"/>
              <a:t>X </a:t>
            </a:r>
            <a:r>
              <a:rPr lang="en-US" sz="2400" dirty="0" smtClean="0"/>
              <a:t>).</a:t>
            </a:r>
          </a:p>
          <a:p>
            <a:pPr>
              <a:buFont typeface="Wingdings" pitchFamily="2" charset="2"/>
              <a:buNone/>
            </a:pPr>
            <a:endParaRPr lang="en-US" sz="1050" dirty="0" smtClean="0"/>
          </a:p>
          <a:p>
            <a:pPr>
              <a:buFont typeface="Wingdings" pitchFamily="2" charset="2"/>
              <a:buNone/>
            </a:pPr>
            <a:r>
              <a:rPr lang="ru-RU" sz="2400" u="sng" dirty="0" smtClean="0"/>
              <a:t>Пример</a:t>
            </a:r>
            <a:r>
              <a:rPr lang="ru-RU" sz="2400" dirty="0" smtClean="0"/>
              <a:t>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288" y="384076"/>
            <a:ext cx="8229600" cy="10287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Функциональная зависимость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11559" y="4293096"/>
          <a:ext cx="3528392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98"/>
                <a:gridCol w="882098"/>
                <a:gridCol w="882098"/>
                <a:gridCol w="882098"/>
              </a:tblGrid>
              <a:tr h="396044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ru-RU" i="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i="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b="1" i="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b="1" i="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baseline="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911757" y="4293096"/>
          <a:ext cx="3044619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873"/>
                <a:gridCol w="1014873"/>
                <a:gridCol w="1014873"/>
              </a:tblGrid>
              <a:tr h="396044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i="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ru-RU" b="1" i="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b="1" i="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13038" y="5517232"/>
            <a:ext cx="5147394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Ins="36000">
            <a:spAutoFit/>
          </a:bodyPr>
          <a:lstStyle/>
          <a:p>
            <a:pPr>
              <a:defRPr/>
            </a:pPr>
            <a:r>
              <a:rPr lang="ru-RU" sz="2000" b="1" dirty="0" smtClean="0">
                <a:solidFill>
                  <a:srgbClr val="002060"/>
                </a:solidFill>
              </a:rPr>
              <a:t>Строгая функциональная зависимость реализуется редко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81642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i="1" dirty="0" smtClean="0"/>
              <a:t>Статистической</a:t>
            </a:r>
            <a:r>
              <a:rPr lang="ru-RU" sz="2400" dirty="0" smtClean="0"/>
              <a:t>  называется зависимость, при которой изменение одной из СВ влечет за собой изменение распределения другой СВ.</a:t>
            </a:r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В частности, статистическая зависимость может проявляться в том, что при изменении одной СВ изменяется среднее значение другой СВ.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В том случае статистическая зависимость называется </a:t>
            </a:r>
            <a:r>
              <a:rPr lang="ru-RU" sz="2400" b="1" i="1" dirty="0" smtClean="0"/>
              <a:t>корреляционной</a:t>
            </a:r>
            <a:r>
              <a:rPr lang="ru-RU" sz="2400" dirty="0" smtClean="0"/>
              <a:t>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288" y="384076"/>
            <a:ext cx="8229600" cy="10287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Корреляционная зависимость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650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u="sng" dirty="0" smtClean="0"/>
              <a:t>Важно</a:t>
            </a:r>
            <a:r>
              <a:rPr lang="ru-RU" sz="2400" dirty="0" smtClean="0"/>
              <a:t>:</a:t>
            </a:r>
          </a:p>
          <a:p>
            <a:pPr>
              <a:buClr>
                <a:srgbClr val="002060"/>
              </a:buClr>
              <a:buFont typeface="Wingdings" pitchFamily="2" charset="2"/>
              <a:buChar char="q"/>
            </a:pPr>
            <a:r>
              <a:rPr lang="ru-RU" sz="2400" dirty="0" smtClean="0"/>
              <a:t>Корреляционная связь описывает тенденцию; 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при при этом изменение одной величины может не иметь никаких последствий в отдельно взятом наблюдении другой величины.</a:t>
            </a:r>
            <a:endParaRPr lang="en-US" sz="2400" dirty="0" smtClean="0"/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 smtClean="0"/>
              <a:t>	Например: установлена корреляционная взаимосвязь между ВНП на душу населения и уровнем счастья в разных странах; но это не означает, что при увеличении ВНП на 1 у. е. каждый конкретный человек станет на 1 пункт счастливее.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288" y="384076"/>
            <a:ext cx="8229600" cy="10287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Корреляционная зависимость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244827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u="sng" dirty="0" smtClean="0"/>
              <a:t>Важно</a:t>
            </a:r>
            <a:r>
              <a:rPr lang="ru-RU" sz="2400" dirty="0" smtClean="0"/>
              <a:t>:</a:t>
            </a:r>
          </a:p>
          <a:p>
            <a:pPr>
              <a:spcBef>
                <a:spcPts val="1200"/>
              </a:spcBef>
              <a:buClr>
                <a:srgbClr val="002060"/>
              </a:buClr>
              <a:buFont typeface="Wingdings" pitchFamily="2" charset="2"/>
              <a:buChar char="q"/>
            </a:pPr>
            <a:r>
              <a:rPr lang="ru-RU" sz="2400" dirty="0" smtClean="0"/>
              <a:t>Выявление корреляционной взаимосвязи между двумя величинами не означает установление каких-либо причинно-следственных связей.</a:t>
            </a:r>
            <a:endParaRPr lang="en-US" sz="2400" dirty="0" smtClean="0"/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 smtClean="0"/>
              <a:t>	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288" y="528092"/>
            <a:ext cx="8229600" cy="10287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Корреляционная зависимость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650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 smtClean="0"/>
              <a:t>Корреляционная связь может быть </a:t>
            </a:r>
          </a:p>
          <a:p>
            <a:pPr lvl="1">
              <a:buClr>
                <a:srgbClr val="002060"/>
              </a:buClr>
              <a:buFont typeface="Wingdings" pitchFamily="2" charset="2"/>
              <a:buChar char="§"/>
            </a:pPr>
            <a:r>
              <a:rPr lang="ru-RU" sz="2400" dirty="0" smtClean="0"/>
              <a:t>положительной (прямой), </a:t>
            </a:r>
          </a:p>
          <a:p>
            <a:pPr lvl="1">
              <a:buClr>
                <a:srgbClr val="002060"/>
              </a:buClr>
              <a:buFont typeface="Wingdings" pitchFamily="2" charset="2"/>
              <a:buChar char="§"/>
            </a:pPr>
            <a:r>
              <a:rPr lang="ru-RU" sz="2400" dirty="0" smtClean="0"/>
              <a:t>отрицательной (обратной).</a:t>
            </a:r>
          </a:p>
          <a:p>
            <a:pPr>
              <a:buFont typeface="Wingdings" pitchFamily="2" charset="2"/>
              <a:buNone/>
            </a:pPr>
            <a:endParaRPr lang="ru-RU" sz="1600" dirty="0" smtClean="0"/>
          </a:p>
          <a:p>
            <a:pPr>
              <a:buFont typeface="Wingdings" pitchFamily="2" charset="2"/>
              <a:buNone/>
            </a:pPr>
            <a:r>
              <a:rPr lang="ru-RU" sz="2400" b="1" i="1" dirty="0" smtClean="0"/>
              <a:t>Положительная связь</a:t>
            </a:r>
            <a:r>
              <a:rPr lang="ru-RU" sz="2400" dirty="0" smtClean="0"/>
              <a:t>  характеризуется тем, что рост значений одного признака сопровождается ростом значений другого признака.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 smtClean="0"/>
              <a:t>В случае </a:t>
            </a:r>
            <a:r>
              <a:rPr lang="ru-RU" sz="2400" b="1" i="1" dirty="0" smtClean="0"/>
              <a:t>отрицательной связи</a:t>
            </a:r>
            <a:r>
              <a:rPr lang="ru-RU" sz="2400" dirty="0" smtClean="0"/>
              <a:t>  рост значений одного признака сопровождается уменьшением значений другого признака.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288" y="384076"/>
            <a:ext cx="8229600" cy="10287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Корреляционная зависимость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288" y="384076"/>
            <a:ext cx="8229600" cy="138874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Положительные и отрицательные связи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grpSp>
        <p:nvGrpSpPr>
          <p:cNvPr id="2" name="Группа 6"/>
          <p:cNvGrpSpPr>
            <a:grpSpLocks noChangeAspect="1"/>
          </p:cNvGrpSpPr>
          <p:nvPr/>
        </p:nvGrpSpPr>
        <p:grpSpPr>
          <a:xfrm>
            <a:off x="323528" y="2532479"/>
            <a:ext cx="8390315" cy="2912745"/>
            <a:chOff x="760859" y="2128198"/>
            <a:chExt cx="7627565" cy="2647950"/>
          </a:xfrm>
        </p:grpSpPr>
        <p:pic>
          <p:nvPicPr>
            <p:cNvPr id="517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0859" y="2147248"/>
              <a:ext cx="3667125" cy="260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7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5099" y="2128198"/>
              <a:ext cx="3743325" cy="2647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93610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u="sng" dirty="0" smtClean="0"/>
              <a:t>Пример</a:t>
            </a:r>
            <a:r>
              <a:rPr lang="ru-RU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336104" y="2780928"/>
            <a:ext cx="7268344" cy="1008112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3.</a:t>
            </a:r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r>
              <a:rPr lang="ru-RU" sz="3200" b="1" dirty="0" smtClean="0">
                <a:solidFill>
                  <a:schemeClr val="tx1"/>
                </a:solidFill>
              </a:rPr>
              <a:t> Выявление линейной взаимосвязи двух признаков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600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dirty="0" smtClean="0"/>
              <a:t>Для оценки силы </a:t>
            </a:r>
            <a:r>
              <a:rPr lang="ru-RU" sz="2400" u="sng" dirty="0" smtClean="0"/>
              <a:t>линейной</a:t>
            </a:r>
            <a:r>
              <a:rPr lang="ru-RU" sz="2400" dirty="0" smtClean="0"/>
              <a:t> взаимосвязи (как положительной, так и отрицательной) используется мера, называемая </a:t>
            </a:r>
            <a:r>
              <a:rPr lang="ru-RU" sz="2400" b="1" i="1" dirty="0" smtClean="0"/>
              <a:t>коэффициентом корреляции</a:t>
            </a:r>
            <a:r>
              <a:rPr lang="ru-RU" sz="2400" dirty="0" smtClean="0"/>
              <a:t>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 smtClean="0"/>
              <a:t>	Эта мера вычисляется по-разному в зависимости от типа шкалы, в которой измерены данные.</a:t>
            </a:r>
            <a:endParaRPr lang="ru-RU" sz="2000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74848" y="456084"/>
            <a:ext cx="8229600" cy="10287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</a:rPr>
              <a:t>Коэффициент корреляции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1"/>
          <p:cNvSpPr>
            <a:spLocks noGrp="1"/>
          </p:cNvSpPr>
          <p:nvPr>
            <p:ph type="title"/>
          </p:nvPr>
        </p:nvSpPr>
        <p:spPr>
          <a:xfrm>
            <a:off x="395288" y="332656"/>
            <a:ext cx="8229600" cy="158417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</a:rPr>
              <a:t>Исследование данных, измеренных в метрических шкалах</a:t>
            </a:r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15841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dirty="0" smtClean="0"/>
              <a:t>Мера линейной взаимосвязи в случае метрических шкал (шкалы интервалов и ее частных случаев) – </a:t>
            </a:r>
            <a:r>
              <a:rPr lang="ru-RU" sz="2400" b="1" i="1" dirty="0" smtClean="0"/>
              <a:t>коэффициент корреляции Пирсона</a:t>
            </a:r>
            <a:r>
              <a:rPr lang="ru-RU" sz="2400" dirty="0" smtClean="0"/>
              <a:t>:</a:t>
            </a:r>
            <a:endParaRPr lang="ru-RU" sz="2000" dirty="0" smtClean="0"/>
          </a:p>
        </p:txBody>
      </p:sp>
      <p:graphicFrame>
        <p:nvGraphicFramePr>
          <p:cNvPr id="518146" name="Object 5"/>
          <p:cNvGraphicFramePr>
            <a:graphicFrameLocks noChangeAspect="1"/>
          </p:cNvGraphicFramePr>
          <p:nvPr/>
        </p:nvGraphicFramePr>
        <p:xfrm>
          <a:off x="2313979" y="3501008"/>
          <a:ext cx="39862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43" name="Формула" r:id="rId3" imgW="2273040" imgH="799920" progId="Equation.3">
                  <p:embed/>
                </p:oleObj>
              </mc:Choice>
              <mc:Fallback>
                <p:oleObj name="Формула" r:id="rId3" imgW="2273040" imgH="799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979" y="3501008"/>
                        <a:ext cx="3986213" cy="140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424936" cy="458354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r>
              <a:rPr lang="ru-RU" sz="2400" dirty="0"/>
              <a:t>Очевидно, что для непрерывных признаков при достаточно большом объеме выборки </a:t>
            </a:r>
            <a:r>
              <a:rPr lang="en-US" sz="2400" b="1" i="1" dirty="0"/>
              <a:t>n</a:t>
            </a:r>
            <a:r>
              <a:rPr lang="ru-RU" sz="2400" dirty="0"/>
              <a:t> использование статистического ряда </a:t>
            </a:r>
            <a:r>
              <a:rPr lang="ru-RU" sz="2400" dirty="0" smtClean="0"/>
              <a:t>(1.1</a:t>
            </a:r>
            <a:r>
              <a:rPr lang="ru-RU" sz="2400" dirty="0"/>
              <a:t>) становится неудобным (выборка содержит много различных значений, большинство из которых не повторяются).</a:t>
            </a:r>
          </a:p>
          <a:p>
            <a:pPr>
              <a:spcBef>
                <a:spcPts val="1200"/>
              </a:spcBef>
              <a:buNone/>
            </a:pPr>
            <a:r>
              <a:rPr lang="ru-RU" sz="2400" dirty="0"/>
              <a:t>В таких случаях используют группированный статистический ряд </a:t>
            </a:r>
            <a:r>
              <a:rPr lang="ru-RU" sz="2400" dirty="0" smtClean="0"/>
              <a:t>(1.2</a:t>
            </a:r>
            <a:r>
              <a:rPr lang="ru-RU" sz="2400" dirty="0"/>
              <a:t>), который визуализируется с помощью </a:t>
            </a:r>
            <a:r>
              <a:rPr lang="ru-RU" sz="2400" i="1" dirty="0"/>
              <a:t>гистограмм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97459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1"/>
          <p:cNvSpPr>
            <a:spLocks noGrp="1"/>
          </p:cNvSpPr>
          <p:nvPr>
            <p:ph type="title"/>
          </p:nvPr>
        </p:nvSpPr>
        <p:spPr>
          <a:xfrm>
            <a:off x="395288" y="188640"/>
            <a:ext cx="8229600" cy="1584176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Свойства коэффициента корреляции Пирсона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36504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SzPct val="100000"/>
              <a:buFont typeface="Wingdings" pitchFamily="2" charset="2"/>
              <a:buChar char="§"/>
            </a:pPr>
            <a:r>
              <a:rPr lang="ru-RU" sz="2400" dirty="0" smtClean="0"/>
              <a:t>Для любых  СВ </a:t>
            </a:r>
            <a:r>
              <a:rPr lang="en-US" sz="2400" b="1" i="1" dirty="0" smtClean="0"/>
              <a:t>X</a:t>
            </a:r>
            <a:r>
              <a:rPr lang="ru-RU" sz="2400" dirty="0" smtClean="0"/>
              <a:t>  и</a:t>
            </a:r>
            <a:r>
              <a:rPr lang="en-US" sz="2400" dirty="0" smtClean="0"/>
              <a:t> </a:t>
            </a:r>
            <a:r>
              <a:rPr lang="en-US" sz="2400" b="1" i="1" dirty="0" smtClean="0"/>
              <a:t>Y</a:t>
            </a:r>
            <a:r>
              <a:rPr lang="ru-RU" sz="2400" dirty="0" smtClean="0"/>
              <a:t>    -1 ≤ </a:t>
            </a:r>
            <a:r>
              <a:rPr lang="en-US" sz="2400" b="1" i="1" dirty="0" smtClean="0"/>
              <a:t>r</a:t>
            </a:r>
            <a:r>
              <a:rPr lang="en-US" sz="2400" dirty="0" smtClean="0"/>
              <a:t> </a:t>
            </a:r>
            <a:r>
              <a:rPr lang="ru-RU" sz="2400" dirty="0" smtClean="0"/>
              <a:t>≤ 1</a:t>
            </a:r>
            <a:r>
              <a:rPr lang="en-US" sz="2400" dirty="0" smtClean="0"/>
              <a:t>.</a:t>
            </a:r>
          </a:p>
          <a:p>
            <a:pPr>
              <a:buClr>
                <a:srgbClr val="002060"/>
              </a:buClr>
              <a:buSzPct val="100000"/>
              <a:buNone/>
            </a:pPr>
            <a:r>
              <a:rPr lang="ru-RU" sz="2400" dirty="0" smtClean="0"/>
              <a:t>	При этом: </a:t>
            </a:r>
          </a:p>
          <a:p>
            <a:pPr lvl="2">
              <a:buClr>
                <a:srgbClr val="002060"/>
              </a:buClr>
              <a:buFont typeface="Arial" pitchFamily="34" charset="0"/>
              <a:buChar char="•"/>
            </a:pPr>
            <a:r>
              <a:rPr lang="ru-RU" sz="2400" dirty="0" smtClean="0"/>
              <a:t>знак </a:t>
            </a:r>
            <a:r>
              <a:rPr lang="en-US" sz="2400" b="1" i="1" dirty="0" smtClean="0"/>
              <a:t>r</a:t>
            </a:r>
            <a:r>
              <a:rPr lang="en-US" sz="2400" dirty="0" smtClean="0"/>
              <a:t> </a:t>
            </a:r>
            <a:r>
              <a:rPr lang="ru-RU" sz="2400" dirty="0" smtClean="0"/>
              <a:t> совпадает с характером связи (положительная или отрицательная);</a:t>
            </a:r>
          </a:p>
          <a:p>
            <a:pPr lvl="2">
              <a:buClr>
                <a:srgbClr val="002060"/>
              </a:buClr>
              <a:buFont typeface="Arial" pitchFamily="34" charset="0"/>
              <a:buChar char="•"/>
            </a:pPr>
            <a:r>
              <a:rPr lang="ru-RU" sz="2400" dirty="0" smtClean="0"/>
              <a:t>чем ближе значение </a:t>
            </a:r>
            <a:r>
              <a:rPr lang="en-US" sz="2400" b="1" dirty="0" smtClean="0"/>
              <a:t>|r|</a:t>
            </a:r>
            <a:r>
              <a:rPr lang="en-US" sz="2400" dirty="0" smtClean="0"/>
              <a:t> </a:t>
            </a:r>
            <a:r>
              <a:rPr lang="ru-RU" sz="2400" dirty="0" smtClean="0"/>
              <a:t>к 1, тем сильнее линейная связь между величинами </a:t>
            </a:r>
            <a:r>
              <a:rPr lang="en-US" sz="2400" b="1" i="1" dirty="0" smtClean="0"/>
              <a:t>X</a:t>
            </a:r>
            <a:r>
              <a:rPr lang="ru-RU" sz="2400" dirty="0" smtClean="0"/>
              <a:t>  и</a:t>
            </a:r>
            <a:r>
              <a:rPr lang="en-US" sz="2400" dirty="0" smtClean="0"/>
              <a:t> </a:t>
            </a:r>
            <a:r>
              <a:rPr lang="en-US" sz="2400" b="1" i="1" dirty="0" smtClean="0"/>
              <a:t>Y</a:t>
            </a:r>
            <a:r>
              <a:rPr lang="ru-RU" sz="2400" b="1" i="1" dirty="0" smtClean="0"/>
              <a:t> </a:t>
            </a:r>
            <a:r>
              <a:rPr lang="ru-RU" sz="2400" dirty="0" smtClean="0"/>
              <a:t>;</a:t>
            </a:r>
          </a:p>
          <a:p>
            <a:pPr lvl="2">
              <a:buClr>
                <a:srgbClr val="002060"/>
              </a:buClr>
              <a:buFont typeface="Arial" pitchFamily="34" charset="0"/>
              <a:buChar char="•"/>
            </a:pPr>
            <a:r>
              <a:rPr lang="ru-RU" sz="2400" dirty="0" smtClean="0"/>
              <a:t>значение </a:t>
            </a:r>
            <a:r>
              <a:rPr lang="en-US" sz="2400" b="1" i="1" dirty="0" smtClean="0"/>
              <a:t>r</a:t>
            </a:r>
            <a:r>
              <a:rPr lang="en-US" sz="2400" dirty="0" smtClean="0"/>
              <a:t>, </a:t>
            </a:r>
            <a:r>
              <a:rPr lang="ru-RU" sz="2400" dirty="0" smtClean="0"/>
              <a:t> близкое нулю, означает отсутствие </a:t>
            </a:r>
            <a:r>
              <a:rPr lang="ru-RU" sz="2400" u="sng" dirty="0" smtClean="0"/>
              <a:t>линейной</a:t>
            </a:r>
            <a:r>
              <a:rPr lang="ru-RU" sz="2400" dirty="0" smtClean="0"/>
              <a:t> связи (но возможна нелинейная связь).</a:t>
            </a:r>
          </a:p>
          <a:p>
            <a:pPr>
              <a:buClr>
                <a:srgbClr val="002060"/>
              </a:buClr>
              <a:buSzPct val="100000"/>
              <a:buNone/>
            </a:pPr>
            <a:endParaRPr lang="ru-RU" sz="1400" dirty="0" smtClean="0"/>
          </a:p>
          <a:p>
            <a:pPr>
              <a:buClr>
                <a:srgbClr val="002060"/>
              </a:buClr>
              <a:buSzPct val="100000"/>
              <a:buFont typeface="Wingdings" pitchFamily="2" charset="2"/>
              <a:buChar char="§"/>
            </a:pPr>
            <a:r>
              <a:rPr lang="ru-RU" sz="2400" dirty="0" smtClean="0"/>
              <a:t>Величина </a:t>
            </a:r>
            <a:r>
              <a:rPr lang="en-US" sz="2400" b="1" i="1" dirty="0" smtClean="0"/>
              <a:t>r</a:t>
            </a:r>
            <a:r>
              <a:rPr lang="en-US" sz="2400" dirty="0" smtClean="0"/>
              <a:t> </a:t>
            </a:r>
            <a:r>
              <a:rPr lang="ru-RU" sz="2400" dirty="0" smtClean="0"/>
              <a:t> чувствительна к выбросам.</a:t>
            </a:r>
            <a:endParaRPr lang="ru-RU" sz="2000" dirty="0" smtClean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1"/>
          <p:cNvSpPr>
            <a:spLocks noGrp="1"/>
          </p:cNvSpPr>
          <p:nvPr>
            <p:ph type="title"/>
          </p:nvPr>
        </p:nvSpPr>
        <p:spPr>
          <a:xfrm>
            <a:off x="395288" y="332656"/>
            <a:ext cx="8229600" cy="129614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Коэффициент корреляции Пирсона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24847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SzPct val="100000"/>
              <a:buNone/>
            </a:pPr>
            <a:r>
              <a:rPr lang="ru-RU" sz="2400" u="sng" dirty="0" smtClean="0"/>
              <a:t>Итог</a:t>
            </a:r>
            <a:r>
              <a:rPr lang="ru-RU" sz="2400" dirty="0" smtClean="0"/>
              <a:t>:</a:t>
            </a:r>
          </a:p>
          <a:p>
            <a:pPr>
              <a:buClr>
                <a:srgbClr val="002060"/>
              </a:buClr>
              <a:buSzPct val="100000"/>
              <a:buNone/>
            </a:pPr>
            <a:r>
              <a:rPr lang="ru-RU" sz="2400" dirty="0" smtClean="0"/>
              <a:t>	коэффициент корреляции Пирсона – хорошая мера линейной связи признаков, измеренных в метрической шкале, в случае, если данные не содержат аномалий (в идеале – распределение, близкое к нормальному, без выбросов).</a:t>
            </a:r>
          </a:p>
          <a:p>
            <a:pPr>
              <a:buClr>
                <a:srgbClr val="002060"/>
              </a:buClr>
              <a:buSzPct val="100000"/>
              <a:buNone/>
            </a:pPr>
            <a:endParaRPr lang="ru-RU" sz="1000" dirty="0" smtClean="0"/>
          </a:p>
          <a:p>
            <a:pPr>
              <a:buClr>
                <a:srgbClr val="002060"/>
              </a:buClr>
              <a:buSzPct val="100000"/>
              <a:buNone/>
            </a:pPr>
            <a:r>
              <a:rPr lang="ru-RU" sz="2400" dirty="0" smtClean="0"/>
              <a:t>Если какие-то из указанных условий не выполнены, то следует использовать другие меры линейной связи (будут рассмотрены далее). 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1"/>
          <p:cNvSpPr>
            <a:spLocks noGrp="1"/>
          </p:cNvSpPr>
          <p:nvPr>
            <p:ph type="title"/>
          </p:nvPr>
        </p:nvSpPr>
        <p:spPr>
          <a:xfrm>
            <a:off x="395288" y="260648"/>
            <a:ext cx="8229600" cy="1512168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Значимость коэффициента корреляции Пирсона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4847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SzPct val="100000"/>
              <a:buNone/>
            </a:pPr>
            <a:r>
              <a:rPr lang="ru-RU" sz="2400" dirty="0" smtClean="0"/>
              <a:t>Важно: </a:t>
            </a:r>
          </a:p>
          <a:p>
            <a:pPr>
              <a:buClr>
                <a:srgbClr val="002060"/>
              </a:buClr>
              <a:buSzPct val="100000"/>
              <a:buNone/>
            </a:pPr>
            <a:r>
              <a:rPr lang="ru-RU" sz="2400" dirty="0" smtClean="0"/>
              <a:t>	вся генеральная совокупность обычно не доступна для анализа, и коэффициент корреляции (как и другие статистические показатели) вычисляется по выборке.</a:t>
            </a:r>
          </a:p>
          <a:p>
            <a:pPr>
              <a:buClr>
                <a:srgbClr val="002060"/>
              </a:buClr>
              <a:buSzPct val="100000"/>
              <a:buNone/>
            </a:pPr>
            <a:r>
              <a:rPr lang="ru-RU" sz="2400" dirty="0" smtClean="0"/>
              <a:t>	Таким образом, мы имеем </a:t>
            </a:r>
            <a:r>
              <a:rPr lang="ru-RU" sz="2400" b="1" i="1" dirty="0" smtClean="0"/>
              <a:t>выборочный коэффициент корреляции</a:t>
            </a:r>
            <a:r>
              <a:rPr lang="ru-RU" sz="2400" dirty="0" smtClean="0"/>
              <a:t>,  который является </a:t>
            </a:r>
            <a:r>
              <a:rPr lang="ru-RU" sz="2400" u="sng" dirty="0" smtClean="0"/>
              <a:t>оценкой</a:t>
            </a:r>
            <a:r>
              <a:rPr lang="ru-RU" sz="2400" dirty="0" smtClean="0"/>
              <a:t> коэффициента корреляции </a:t>
            </a:r>
            <a:r>
              <a:rPr lang="el-GR" sz="2400" b="1" i="1" dirty="0" smtClean="0"/>
              <a:t>ρ</a:t>
            </a:r>
            <a:r>
              <a:rPr lang="ru-RU" sz="2400" dirty="0" smtClean="0"/>
              <a:t> генеральной совокупности.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1"/>
          <p:cNvSpPr>
            <a:spLocks noGrp="1"/>
          </p:cNvSpPr>
          <p:nvPr>
            <p:ph type="title"/>
          </p:nvPr>
        </p:nvSpPr>
        <p:spPr>
          <a:xfrm>
            <a:off x="395288" y="260648"/>
            <a:ext cx="8229600" cy="1512168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Значимость коэффициента корреляции Пирсона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24847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SzPct val="100000"/>
              <a:buNone/>
            </a:pPr>
            <a:r>
              <a:rPr lang="ru-RU" sz="2400" dirty="0" smtClean="0"/>
              <a:t>Предположим: </a:t>
            </a:r>
          </a:p>
          <a:p>
            <a:pPr>
              <a:buClr>
                <a:srgbClr val="002060"/>
              </a:buClr>
              <a:buSzPct val="100000"/>
              <a:buNone/>
            </a:pPr>
            <a:r>
              <a:rPr lang="ru-RU" sz="2400" dirty="0" smtClean="0"/>
              <a:t>	выборочный коэффициент корреляции </a:t>
            </a:r>
            <a:r>
              <a:rPr lang="en-US" sz="2400" b="1" i="1" dirty="0" smtClean="0"/>
              <a:t>r</a:t>
            </a:r>
            <a:r>
              <a:rPr lang="en-US" sz="2400" dirty="0" smtClean="0"/>
              <a:t> </a:t>
            </a:r>
            <a:r>
              <a:rPr lang="ru-RU" sz="2400" dirty="0" smtClean="0"/>
              <a:t> оказался отличным от нуля.</a:t>
            </a:r>
          </a:p>
          <a:p>
            <a:pPr>
              <a:spcBef>
                <a:spcPts val="1200"/>
              </a:spcBef>
              <a:buClr>
                <a:srgbClr val="002060"/>
              </a:buClr>
              <a:buSzPct val="100000"/>
              <a:buNone/>
            </a:pPr>
            <a:r>
              <a:rPr lang="ru-RU" sz="2400" dirty="0" smtClean="0"/>
              <a:t>Вопрос:</a:t>
            </a:r>
          </a:p>
          <a:p>
            <a:pPr>
              <a:buClr>
                <a:srgbClr val="002060"/>
              </a:buClr>
              <a:buSzPct val="100000"/>
              <a:buNone/>
            </a:pPr>
            <a:r>
              <a:rPr lang="ru-RU" sz="2400" dirty="0" smtClean="0"/>
              <a:t>	является ли это отличие значимым (означает ли оно, что и коэффициент корреляции </a:t>
            </a:r>
            <a:r>
              <a:rPr lang="el-GR" sz="2400" b="1" i="1" dirty="0" smtClean="0"/>
              <a:t>ρ</a:t>
            </a:r>
            <a:r>
              <a:rPr lang="ru-RU" sz="2400" dirty="0" smtClean="0"/>
              <a:t> генеральной совокупности также отличен от нуля, и можно предполагать наличие линейной связи между признаками в генеральной совокупности).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1"/>
          <p:cNvSpPr>
            <a:spLocks noGrp="1"/>
          </p:cNvSpPr>
          <p:nvPr>
            <p:ph type="title"/>
          </p:nvPr>
        </p:nvSpPr>
        <p:spPr>
          <a:xfrm>
            <a:off x="395288" y="260648"/>
            <a:ext cx="8229600" cy="1512168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Значимость коэффициента корреляции Пирсона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24847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SzPct val="100000"/>
              <a:buNone/>
            </a:pPr>
            <a:r>
              <a:rPr lang="ru-RU" sz="2400" dirty="0" smtClean="0"/>
              <a:t>Для ответа на поставленный вопрос – проверка гипотезы о значимости выборочного коэффициента корреляции.</a:t>
            </a:r>
          </a:p>
          <a:p>
            <a:pPr>
              <a:buClr>
                <a:srgbClr val="002060"/>
              </a:buClr>
              <a:buSzPct val="100000"/>
              <a:buNone/>
            </a:pPr>
            <a:endParaRPr lang="ru-RU" sz="1000" dirty="0" smtClean="0"/>
          </a:p>
          <a:p>
            <a:pPr>
              <a:buClr>
                <a:srgbClr val="002060"/>
              </a:buClr>
              <a:buSzPct val="100000"/>
              <a:buNone/>
            </a:pPr>
            <a:r>
              <a:rPr lang="en-US" sz="2400" b="1" dirty="0" smtClean="0"/>
              <a:t>H</a:t>
            </a:r>
            <a:r>
              <a:rPr lang="en-US" sz="2400" b="1" baseline="-25000" dirty="0" smtClean="0"/>
              <a:t>0</a:t>
            </a:r>
            <a:r>
              <a:rPr lang="en-US" sz="2400" dirty="0" smtClean="0"/>
              <a:t>: </a:t>
            </a:r>
            <a:r>
              <a:rPr lang="ru-RU" sz="2400" dirty="0" smtClean="0"/>
              <a:t> 	коэффициент корреляции </a:t>
            </a:r>
            <a:r>
              <a:rPr lang="el-GR" sz="2400" b="1" i="1" dirty="0" smtClean="0"/>
              <a:t>ρ</a:t>
            </a:r>
            <a:r>
              <a:rPr lang="ru-RU" sz="2400" dirty="0" smtClean="0"/>
              <a:t>  генеральной 	совокупности равен нулю (корреляция 	отсутствует);</a:t>
            </a:r>
          </a:p>
          <a:p>
            <a:pPr>
              <a:buClr>
                <a:srgbClr val="002060"/>
              </a:buClr>
              <a:buSzPct val="100000"/>
              <a:buNone/>
            </a:pPr>
            <a:r>
              <a:rPr lang="en-US" sz="2400" b="1" dirty="0" smtClean="0"/>
              <a:t>H</a:t>
            </a:r>
            <a:r>
              <a:rPr lang="ru-RU" sz="2400" b="1" baseline="-25000" dirty="0" smtClean="0"/>
              <a:t>1</a:t>
            </a:r>
            <a:r>
              <a:rPr lang="en-US" sz="2400" dirty="0" smtClean="0"/>
              <a:t>: </a:t>
            </a:r>
            <a:r>
              <a:rPr lang="ru-RU" sz="2400" dirty="0" smtClean="0"/>
              <a:t> 	коэффициент корреляции </a:t>
            </a:r>
            <a:r>
              <a:rPr lang="el-GR" sz="2400" b="1" i="1" dirty="0" smtClean="0"/>
              <a:t>ρ</a:t>
            </a:r>
            <a:r>
              <a:rPr lang="ru-RU" sz="2400" dirty="0" smtClean="0"/>
              <a:t>  генеральной 	совокупности отличен от нуля (корреляция 	существует).</a:t>
            </a:r>
          </a:p>
          <a:p>
            <a:pPr>
              <a:buClr>
                <a:srgbClr val="002060"/>
              </a:buClr>
              <a:buSzPct val="100000"/>
              <a:buNone/>
            </a:pPr>
            <a:endParaRPr lang="ru-RU" sz="2400" dirty="0" smtClean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1"/>
          <p:cNvSpPr>
            <a:spLocks noGrp="1"/>
          </p:cNvSpPr>
          <p:nvPr>
            <p:ph type="title"/>
          </p:nvPr>
        </p:nvSpPr>
        <p:spPr>
          <a:xfrm>
            <a:off x="395288" y="116632"/>
            <a:ext cx="8229600" cy="1512168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Значимость коэффициента корреляции Пирсона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24847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SzPct val="100000"/>
              <a:buNone/>
            </a:pPr>
            <a:r>
              <a:rPr lang="ru-RU" sz="2400" dirty="0" smtClean="0"/>
              <a:t>В качестве критерия для проверки нулевой гипотезы используется статистика</a:t>
            </a:r>
            <a:endParaRPr lang="en-US" sz="2400" dirty="0" smtClean="0"/>
          </a:p>
          <a:p>
            <a:pPr>
              <a:buClr>
                <a:srgbClr val="002060"/>
              </a:buClr>
              <a:buSzPct val="100000"/>
              <a:buNone/>
            </a:pPr>
            <a:endParaRPr lang="en-US" sz="2400" dirty="0" smtClean="0"/>
          </a:p>
          <a:p>
            <a:pPr>
              <a:buClr>
                <a:srgbClr val="002060"/>
              </a:buClr>
              <a:buSzPct val="100000"/>
              <a:buNone/>
            </a:pPr>
            <a:endParaRPr lang="en-US" sz="2400" dirty="0" smtClean="0"/>
          </a:p>
          <a:p>
            <a:pPr>
              <a:buClr>
                <a:srgbClr val="002060"/>
              </a:buClr>
              <a:buSzPct val="100000"/>
              <a:buNone/>
            </a:pPr>
            <a:endParaRPr lang="en-US" sz="2400" dirty="0" smtClean="0"/>
          </a:p>
          <a:p>
            <a:pPr>
              <a:buClr>
                <a:srgbClr val="002060"/>
              </a:buClr>
              <a:buSzPct val="100000"/>
              <a:buNone/>
            </a:pPr>
            <a:r>
              <a:rPr lang="ru-RU" sz="2400" dirty="0" smtClean="0"/>
              <a:t>Доказано: при справедливости нулевой гипотезы СВ </a:t>
            </a:r>
            <a:r>
              <a:rPr lang="en-US" sz="2400" b="1" i="1" dirty="0" smtClean="0"/>
              <a:t>T</a:t>
            </a:r>
            <a:r>
              <a:rPr lang="ru-RU" sz="2400" b="1" i="1" dirty="0" smtClean="0"/>
              <a:t> </a:t>
            </a:r>
            <a:r>
              <a:rPr lang="ru-RU" sz="2400" dirty="0" smtClean="0"/>
              <a:t> имеет распределение Стьюдента с </a:t>
            </a:r>
            <a:r>
              <a:rPr lang="en-US" sz="2400" b="1" i="1" dirty="0" smtClean="0"/>
              <a:t>k</a:t>
            </a:r>
            <a:r>
              <a:rPr lang="en-US" sz="2400" dirty="0" smtClean="0"/>
              <a:t> = </a:t>
            </a:r>
            <a:r>
              <a:rPr lang="en-US" sz="2400" b="1" i="1" dirty="0" smtClean="0"/>
              <a:t>n</a:t>
            </a:r>
            <a:r>
              <a:rPr lang="en-US" sz="2400" dirty="0" smtClean="0"/>
              <a:t>-2 </a:t>
            </a:r>
            <a:r>
              <a:rPr lang="ru-RU" sz="2400" dirty="0" smtClean="0"/>
              <a:t>степенями свободы.</a:t>
            </a:r>
          </a:p>
          <a:p>
            <a:pPr>
              <a:spcBef>
                <a:spcPts val="1200"/>
              </a:spcBef>
              <a:buClr>
                <a:srgbClr val="002060"/>
              </a:buClr>
              <a:buSzPct val="100000"/>
              <a:buNone/>
            </a:pPr>
            <a:r>
              <a:rPr lang="ru-RU" sz="2400" dirty="0" smtClean="0"/>
              <a:t>	Поскольку конкурирующая гипотеза имеет вид </a:t>
            </a:r>
            <a:r>
              <a:rPr lang="el-GR" sz="2400" b="1" i="1" dirty="0" smtClean="0"/>
              <a:t>ρ</a:t>
            </a:r>
            <a:r>
              <a:rPr lang="el-GR" sz="2400" dirty="0" smtClean="0"/>
              <a:t>≠</a:t>
            </a:r>
            <a:r>
              <a:rPr lang="ru-RU" sz="2400" dirty="0" smtClean="0"/>
              <a:t>0,  то </a:t>
            </a:r>
            <a:r>
              <a:rPr lang="ru-RU" sz="2400" u="sng" dirty="0" smtClean="0"/>
              <a:t>критическая область двусторонняя</a:t>
            </a:r>
            <a:r>
              <a:rPr lang="ru-RU" sz="2400" dirty="0" smtClean="0"/>
              <a:t>.</a:t>
            </a:r>
          </a:p>
        </p:txBody>
      </p:sp>
      <p:graphicFrame>
        <p:nvGraphicFramePr>
          <p:cNvPr id="520194" name="Object 5"/>
          <p:cNvGraphicFramePr>
            <a:graphicFrameLocks noChangeAspect="1"/>
          </p:cNvGraphicFramePr>
          <p:nvPr/>
        </p:nvGraphicFramePr>
        <p:xfrm>
          <a:off x="2984500" y="2489647"/>
          <a:ext cx="21383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67" name="Формула" r:id="rId3" imgW="1257120" imgH="533160" progId="Equation.3">
                  <p:embed/>
                </p:oleObj>
              </mc:Choice>
              <mc:Fallback>
                <p:oleObj name="Формула" r:id="rId3" imgW="125712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2489647"/>
                        <a:ext cx="2138363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507288" cy="5616575"/>
          </a:xfrm>
        </p:spPr>
        <p:txBody>
          <a:bodyPr>
            <a:noAutofit/>
          </a:bodyPr>
          <a:lstStyle/>
          <a:p>
            <a:pPr marL="457200" indent="-457200">
              <a:spcBef>
                <a:spcPts val="1000"/>
              </a:spcBef>
              <a:buClr>
                <a:srgbClr val="002060"/>
              </a:buClr>
              <a:buSzPct val="100000"/>
              <a:buFont typeface="+mj-lt"/>
              <a:buAutoNum type="arabicPeriod"/>
              <a:defRPr/>
            </a:pPr>
            <a:r>
              <a:rPr lang="ru-RU" sz="2400" dirty="0" smtClean="0"/>
              <a:t>По данным выборки найти наблюдаемое значение критерия</a:t>
            </a:r>
          </a:p>
          <a:p>
            <a:pPr marL="457200" indent="-457200">
              <a:buClr>
                <a:srgbClr val="002060"/>
              </a:buClr>
              <a:buSzPct val="100000"/>
              <a:buFont typeface="+mj-lt"/>
              <a:buAutoNum type="arabicPeriod"/>
              <a:defRPr/>
            </a:pPr>
            <a:endParaRPr lang="ru-RU" sz="2400" dirty="0" smtClean="0"/>
          </a:p>
          <a:p>
            <a:pPr marL="457200" indent="-457200">
              <a:buClr>
                <a:srgbClr val="002060"/>
              </a:buClr>
              <a:buSzPct val="100000"/>
              <a:buFont typeface="+mj-lt"/>
              <a:buAutoNum type="arabicPeriod"/>
              <a:defRPr/>
            </a:pPr>
            <a:endParaRPr lang="ru-RU" sz="2400" dirty="0" smtClean="0"/>
          </a:p>
          <a:p>
            <a:pPr marL="457200" indent="-457200">
              <a:spcBef>
                <a:spcPts val="400"/>
              </a:spcBef>
              <a:buClr>
                <a:srgbClr val="002060"/>
              </a:buClr>
              <a:buSzPct val="100000"/>
              <a:buFont typeface="+mj-lt"/>
              <a:buAutoNum type="arabicPeriod" startAt="2"/>
              <a:defRPr/>
            </a:pPr>
            <a:r>
              <a:rPr lang="ru-RU" sz="2400" dirty="0" smtClean="0"/>
              <a:t>По таблице</a:t>
            </a:r>
            <a:r>
              <a:rPr lang="en-US" sz="2400" dirty="0" smtClean="0"/>
              <a:t> </a:t>
            </a:r>
            <a:r>
              <a:rPr lang="ru-RU" sz="2400" dirty="0" smtClean="0"/>
              <a:t>критических точек распределения</a:t>
            </a:r>
            <a:r>
              <a:rPr lang="en-US" sz="2400" dirty="0" smtClean="0"/>
              <a:t> </a:t>
            </a:r>
            <a:r>
              <a:rPr lang="ru-RU" sz="2400" dirty="0" smtClean="0"/>
              <a:t>Стьюдента для выбранного уровня значимости найти критическую точку</a:t>
            </a:r>
            <a:r>
              <a:rPr lang="en-US" sz="2400" dirty="0" smtClean="0"/>
              <a:t> </a:t>
            </a:r>
            <a:r>
              <a:rPr lang="en-US" sz="2400" b="1" i="1" dirty="0" smtClean="0"/>
              <a:t>t</a:t>
            </a:r>
            <a:r>
              <a:rPr lang="ru-RU" sz="2400" b="1" i="1" baseline="-25000" dirty="0" err="1" smtClean="0"/>
              <a:t>кр</a:t>
            </a:r>
            <a:r>
              <a:rPr lang="ru-RU" sz="2400" b="1" i="1" baseline="-25000" dirty="0" smtClean="0"/>
              <a:t> </a:t>
            </a:r>
            <a:r>
              <a:rPr lang="ru-RU" sz="2400" dirty="0" smtClean="0"/>
              <a:t>(</a:t>
            </a:r>
            <a:r>
              <a:rPr lang="el-GR" sz="2400" b="1" i="1" dirty="0" smtClean="0"/>
              <a:t>α</a:t>
            </a:r>
            <a:r>
              <a:rPr lang="en-US" sz="2400" dirty="0" smtClean="0"/>
              <a:t>, </a:t>
            </a:r>
            <a:r>
              <a:rPr lang="en-US" sz="2400" b="1" i="1" dirty="0" smtClean="0"/>
              <a:t>n</a:t>
            </a:r>
            <a:r>
              <a:rPr lang="en-US" sz="2400" dirty="0" smtClean="0"/>
              <a:t>-2).</a:t>
            </a:r>
          </a:p>
          <a:p>
            <a:pPr marL="457200" indent="-457200">
              <a:spcBef>
                <a:spcPts val="400"/>
              </a:spcBef>
              <a:buClr>
                <a:srgbClr val="002060"/>
              </a:buClr>
              <a:buSzPct val="100000"/>
              <a:buFont typeface="+mj-lt"/>
              <a:buAutoNum type="arabicPeriod" startAt="2"/>
              <a:defRPr/>
            </a:pPr>
            <a:endParaRPr lang="ru-RU" sz="4000" dirty="0" smtClean="0"/>
          </a:p>
          <a:p>
            <a:pPr marL="457200" indent="-457200">
              <a:spcBef>
                <a:spcPts val="600"/>
              </a:spcBef>
              <a:buClr>
                <a:srgbClr val="002060"/>
              </a:buClr>
              <a:buSzPct val="100000"/>
              <a:buFont typeface="+mj-lt"/>
              <a:buAutoNum type="arabicPeriod" startAt="2"/>
              <a:defRPr/>
            </a:pPr>
            <a:r>
              <a:rPr lang="ru-RU" sz="2400" dirty="0" smtClean="0"/>
              <a:t>Если  </a:t>
            </a:r>
            <a:r>
              <a:rPr lang="en-US" sz="2400" b="1" dirty="0" smtClean="0"/>
              <a:t>|</a:t>
            </a:r>
            <a:r>
              <a:rPr lang="en-US" sz="2400" b="1" i="1" dirty="0" smtClean="0"/>
              <a:t>t</a:t>
            </a:r>
            <a:r>
              <a:rPr lang="ru-RU" sz="2400" b="1" i="1" baseline="-25000" dirty="0" smtClean="0"/>
              <a:t>набл</a:t>
            </a:r>
            <a:r>
              <a:rPr lang="en-US" sz="2400" dirty="0" smtClean="0"/>
              <a:t> </a:t>
            </a:r>
            <a:r>
              <a:rPr lang="en-US" sz="2400" b="1" dirty="0" smtClean="0"/>
              <a:t>|</a:t>
            </a:r>
            <a:r>
              <a:rPr lang="en-US" sz="2400" dirty="0" smtClean="0"/>
              <a:t> ≤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en-US" sz="2400" b="1" dirty="0" smtClean="0"/>
              <a:t>|</a:t>
            </a:r>
            <a:r>
              <a:rPr lang="en-US" sz="2400" b="1" i="1" dirty="0" smtClean="0"/>
              <a:t>t</a:t>
            </a:r>
            <a:r>
              <a:rPr lang="ru-RU" sz="2400" b="1" i="1" baseline="-25000" dirty="0" err="1" smtClean="0"/>
              <a:t>кр</a:t>
            </a:r>
            <a:r>
              <a:rPr lang="ru-RU" sz="2400" b="1" i="1" baseline="-25000" dirty="0" smtClean="0"/>
              <a:t> </a:t>
            </a:r>
            <a:r>
              <a:rPr lang="en-US" sz="2400" b="1" dirty="0" smtClean="0"/>
              <a:t>|</a:t>
            </a:r>
            <a:r>
              <a:rPr lang="en-US" sz="2400" dirty="0" smtClean="0"/>
              <a:t>, </a:t>
            </a:r>
            <a:r>
              <a:rPr lang="ru-RU" sz="2400" dirty="0" smtClean="0"/>
              <a:t>  то нет оснований отвергнуть 			      </a:t>
            </a:r>
            <a:r>
              <a:rPr lang="en-US" sz="2400" dirty="0" smtClean="0"/>
              <a:t>   </a:t>
            </a:r>
            <a:r>
              <a:rPr lang="ru-RU" sz="2400" dirty="0" smtClean="0"/>
              <a:t>нулевую гипотезу;</a:t>
            </a:r>
          </a:p>
          <a:p>
            <a:pPr marL="457200" indent="-457200">
              <a:buSzPct val="100000"/>
              <a:buNone/>
              <a:defRPr/>
            </a:pPr>
            <a:r>
              <a:rPr lang="ru-RU" sz="2400" dirty="0" smtClean="0"/>
              <a:t>	если  </a:t>
            </a:r>
            <a:r>
              <a:rPr lang="en-US" sz="2400" b="1" dirty="0" smtClean="0"/>
              <a:t>|</a:t>
            </a:r>
            <a:r>
              <a:rPr lang="en-US" sz="2400" b="1" i="1" dirty="0" smtClean="0"/>
              <a:t>t</a:t>
            </a:r>
            <a:r>
              <a:rPr lang="ru-RU" sz="2400" b="1" i="1" baseline="-25000" dirty="0" smtClean="0"/>
              <a:t>набл</a:t>
            </a:r>
            <a:r>
              <a:rPr lang="en-US" sz="2400" dirty="0" smtClean="0"/>
              <a:t> </a:t>
            </a:r>
            <a:r>
              <a:rPr lang="en-US" sz="2400" b="1" dirty="0" smtClean="0"/>
              <a:t>| </a:t>
            </a:r>
            <a:r>
              <a:rPr lang="en-US" sz="2400" dirty="0" smtClean="0"/>
              <a:t>&gt; </a:t>
            </a:r>
            <a:r>
              <a:rPr lang="en-US" sz="2400" b="1" dirty="0" smtClean="0"/>
              <a:t>|</a:t>
            </a:r>
            <a:r>
              <a:rPr lang="en-US" sz="2400" b="1" i="1" dirty="0" smtClean="0"/>
              <a:t>t</a:t>
            </a:r>
            <a:r>
              <a:rPr lang="ru-RU" sz="2400" b="1" i="1" baseline="-25000" dirty="0" err="1" smtClean="0"/>
              <a:t>кр</a:t>
            </a:r>
            <a:r>
              <a:rPr lang="ru-RU" sz="2400" b="1" i="1" baseline="-25000" dirty="0" smtClean="0"/>
              <a:t> </a:t>
            </a:r>
            <a:r>
              <a:rPr lang="en-US" sz="2400" b="1" dirty="0" smtClean="0"/>
              <a:t>|,</a:t>
            </a:r>
            <a:r>
              <a:rPr lang="en-US" sz="2400" dirty="0" smtClean="0"/>
              <a:t> </a:t>
            </a:r>
            <a:r>
              <a:rPr lang="ru-RU" sz="2400" dirty="0" smtClean="0"/>
              <a:t>  то нулевая гипотеза должна </a:t>
            </a:r>
            <a:r>
              <a:rPr lang="en-US" sz="2400" dirty="0" smtClean="0"/>
              <a:t>			</a:t>
            </a:r>
            <a:r>
              <a:rPr lang="ru-RU" sz="2400" dirty="0" smtClean="0"/>
              <a:t>быть отвергнута как</a:t>
            </a:r>
            <a:r>
              <a:rPr lang="en-US" sz="2400" dirty="0" smtClean="0"/>
              <a:t> </a:t>
            </a:r>
            <a:r>
              <a:rPr lang="ru-RU" sz="2400" dirty="0" smtClean="0"/>
              <a:t>противоречащая </a:t>
            </a:r>
            <a:r>
              <a:rPr lang="en-US" sz="2400" dirty="0" smtClean="0"/>
              <a:t>			</a:t>
            </a:r>
            <a:r>
              <a:rPr lang="ru-RU" sz="2400" dirty="0" smtClean="0"/>
              <a:t>данным наблюдений.</a:t>
            </a:r>
            <a:endParaRPr lang="ru-RU" sz="24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16632"/>
            <a:ext cx="8496944" cy="100811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Алгоритм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проверки нулевой гипотезы 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21220" name="Object 5"/>
          <p:cNvGraphicFramePr>
            <a:graphicFrameLocks noChangeAspect="1"/>
          </p:cNvGraphicFramePr>
          <p:nvPr/>
        </p:nvGraphicFramePr>
        <p:xfrm>
          <a:off x="2822575" y="1484313"/>
          <a:ext cx="24622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1" name="Формула" r:id="rId3" imgW="1447560" imgH="533160" progId="Equation.3">
                  <p:embed/>
                </p:oleObj>
              </mc:Choice>
              <mc:Fallback>
                <p:oleObj name="Формула" r:id="rId3" imgW="144756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1484313"/>
                        <a:ext cx="2462213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кругленная прямоугольная выноска 6"/>
          <p:cNvSpPr/>
          <p:nvPr/>
        </p:nvSpPr>
        <p:spPr>
          <a:xfrm>
            <a:off x="107504" y="3968229"/>
            <a:ext cx="8964000" cy="396875"/>
          </a:xfrm>
          <a:prstGeom prst="wedgeRoundRectCallout">
            <a:avLst>
              <a:gd name="adj1" fmla="val 8274"/>
              <a:gd name="adj2" fmla="val -96037"/>
              <a:gd name="adj3" fmla="val 16667"/>
            </a:avLst>
          </a:prstGeom>
          <a:solidFill>
            <a:schemeClr val="bg2">
              <a:lumMod val="7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ru-RU" sz="1800" b="1" dirty="0">
                <a:solidFill>
                  <a:srgbClr val="002060"/>
                </a:solidFill>
              </a:rPr>
              <a:t>Для </a:t>
            </a:r>
            <a:r>
              <a:rPr lang="ru-RU" sz="1800" b="1" u="sng" dirty="0">
                <a:solidFill>
                  <a:srgbClr val="002060"/>
                </a:solidFill>
              </a:rPr>
              <a:t>двусторонней</a:t>
            </a:r>
            <a:r>
              <a:rPr lang="ru-RU" sz="1800" b="1" dirty="0">
                <a:solidFill>
                  <a:srgbClr val="002060"/>
                </a:solidFill>
              </a:rPr>
              <a:t> критической </a:t>
            </a:r>
            <a:r>
              <a:rPr lang="ru-RU" sz="1800" b="1" dirty="0" smtClean="0">
                <a:solidFill>
                  <a:srgbClr val="002060"/>
                </a:solidFill>
              </a:rPr>
              <a:t>области или </a:t>
            </a:r>
            <a:r>
              <a:rPr lang="en-US" sz="1800" b="1" i="1" kern="0" dirty="0" smtClean="0">
                <a:solidFill>
                  <a:srgbClr val="002060"/>
                </a:solidFill>
              </a:rPr>
              <a:t>t</a:t>
            </a:r>
            <a:r>
              <a:rPr lang="ru-RU" sz="1800" b="1" i="1" kern="0" baseline="-25000" dirty="0" err="1" smtClean="0">
                <a:solidFill>
                  <a:srgbClr val="002060"/>
                </a:solidFill>
              </a:rPr>
              <a:t>кр</a:t>
            </a:r>
            <a:r>
              <a:rPr lang="ru-RU" sz="1800" b="1" i="1" kern="0" baseline="-25000" dirty="0" smtClean="0">
                <a:solidFill>
                  <a:srgbClr val="002060"/>
                </a:solidFill>
              </a:rPr>
              <a:t>  </a:t>
            </a:r>
            <a:r>
              <a:rPr lang="ru-RU" sz="1800" kern="0" dirty="0" smtClean="0">
                <a:solidFill>
                  <a:srgbClr val="002060"/>
                </a:solidFill>
              </a:rPr>
              <a:t>(</a:t>
            </a:r>
            <a:r>
              <a:rPr lang="el-GR" sz="1800" b="1" i="1" kern="0" dirty="0" smtClean="0">
                <a:solidFill>
                  <a:srgbClr val="002060"/>
                </a:solidFill>
              </a:rPr>
              <a:t>α</a:t>
            </a:r>
            <a:r>
              <a:rPr lang="ru-RU" sz="1800" b="1" kern="0" dirty="0" smtClean="0">
                <a:solidFill>
                  <a:srgbClr val="002060"/>
                </a:solidFill>
              </a:rPr>
              <a:t>/2</a:t>
            </a:r>
            <a:r>
              <a:rPr lang="en-US" sz="1800" kern="0" dirty="0" smtClean="0">
                <a:solidFill>
                  <a:srgbClr val="002060"/>
                </a:solidFill>
              </a:rPr>
              <a:t>, </a:t>
            </a:r>
            <a:r>
              <a:rPr lang="en-US" sz="1800" b="1" i="1" kern="0" dirty="0" smtClean="0">
                <a:solidFill>
                  <a:srgbClr val="002060"/>
                </a:solidFill>
              </a:rPr>
              <a:t>k</a:t>
            </a:r>
            <a:r>
              <a:rPr lang="en-US" sz="1800" kern="0" dirty="0" smtClean="0">
                <a:solidFill>
                  <a:srgbClr val="002060"/>
                </a:solidFill>
              </a:rPr>
              <a:t>)</a:t>
            </a:r>
            <a:r>
              <a:rPr lang="ru-RU" sz="1800" kern="0" dirty="0" smtClean="0">
                <a:solidFill>
                  <a:srgbClr val="002060"/>
                </a:solidFill>
              </a:rPr>
              <a:t> </a:t>
            </a:r>
            <a:r>
              <a:rPr lang="ru-RU" sz="1800" b="1" kern="0" dirty="0" smtClean="0">
                <a:solidFill>
                  <a:srgbClr val="002060"/>
                </a:solidFill>
              </a:rPr>
              <a:t>для односторонней</a:t>
            </a:r>
            <a:endParaRPr lang="ru-RU" sz="1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412776"/>
            <a:ext cx="8748464" cy="4896544"/>
          </a:xfrm>
        </p:spPr>
        <p:txBody>
          <a:bodyPr>
            <a:noAutofit/>
          </a:bodyPr>
          <a:lstStyle/>
          <a:p>
            <a:pPr marL="457200" indent="-457200">
              <a:spcBef>
                <a:spcPts val="1000"/>
              </a:spcBef>
              <a:buClr>
                <a:srgbClr val="002060"/>
              </a:buClr>
              <a:buSzPct val="100000"/>
              <a:buFont typeface="+mj-lt"/>
              <a:buAutoNum type="arabicPeriod"/>
              <a:defRPr/>
            </a:pPr>
            <a:r>
              <a:rPr lang="ru-RU" sz="2400" dirty="0" smtClean="0"/>
              <a:t>По данным выборки найти значение выборочного коэффициента корреляции </a:t>
            </a:r>
            <a:r>
              <a:rPr lang="en-US" sz="2400" b="1" i="1" dirty="0" smtClean="0"/>
              <a:t>r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457200" indent="-457200">
              <a:spcBef>
                <a:spcPts val="1200"/>
              </a:spcBef>
              <a:buClr>
                <a:srgbClr val="002060"/>
              </a:buClr>
              <a:buSzPct val="100000"/>
              <a:buFont typeface="+mj-lt"/>
              <a:buAutoNum type="arabicPeriod" startAt="2"/>
              <a:defRPr/>
            </a:pPr>
            <a:r>
              <a:rPr lang="ru-RU" sz="2400" dirty="0" smtClean="0"/>
              <a:t>Используя статистику </a:t>
            </a:r>
            <a:r>
              <a:rPr lang="en-US" sz="2400" b="1" i="1" dirty="0" smtClean="0"/>
              <a:t>T</a:t>
            </a:r>
            <a:r>
              <a:rPr lang="en-US" sz="2400" dirty="0" smtClean="0"/>
              <a:t> </a:t>
            </a:r>
            <a:r>
              <a:rPr lang="ru-RU" sz="2400" dirty="0" smtClean="0"/>
              <a:t>,  найти </a:t>
            </a:r>
            <a:r>
              <a:rPr lang="en-US" sz="2400" b="1" i="1" dirty="0" smtClean="0"/>
              <a:t>p-value</a:t>
            </a:r>
            <a:r>
              <a:rPr lang="ru-RU" sz="2400" b="1" i="1" dirty="0" smtClean="0"/>
              <a:t> </a:t>
            </a:r>
            <a:r>
              <a:rPr lang="ru-RU" sz="2400" dirty="0" smtClean="0"/>
              <a:t> – вероятность того, что при условии справедливости нулевой гипотезы (признаки </a:t>
            </a:r>
            <a:r>
              <a:rPr lang="ru-RU" sz="2400" dirty="0" err="1" smtClean="0"/>
              <a:t>некоррелированы</a:t>
            </a:r>
            <a:r>
              <a:rPr lang="ru-RU" sz="2400" dirty="0" smtClean="0"/>
              <a:t>) по данным выборки будет получен выборочный коэффициент корреляции, не меньший </a:t>
            </a:r>
            <a:r>
              <a:rPr lang="en-US" sz="2400" b="1" i="1" dirty="0" smtClean="0"/>
              <a:t>r</a:t>
            </a:r>
            <a:r>
              <a:rPr lang="en-US" sz="2400" dirty="0" smtClean="0"/>
              <a:t>.</a:t>
            </a:r>
            <a:endParaRPr lang="ru-RU" sz="4000" dirty="0" smtClean="0"/>
          </a:p>
          <a:p>
            <a:pPr marL="457200" indent="-457200">
              <a:spcBef>
                <a:spcPts val="1200"/>
              </a:spcBef>
              <a:buClr>
                <a:srgbClr val="002060"/>
              </a:buClr>
              <a:buSzPct val="100000"/>
              <a:buFont typeface="+mj-lt"/>
              <a:buAutoNum type="arabicPeriod" startAt="2"/>
              <a:defRPr/>
            </a:pPr>
            <a:r>
              <a:rPr lang="ru-RU" sz="2400" dirty="0" smtClean="0"/>
              <a:t>Сравнить значение </a:t>
            </a:r>
            <a:r>
              <a:rPr lang="en-US" sz="2400" b="1" i="1" dirty="0" smtClean="0"/>
              <a:t>p-value</a:t>
            </a:r>
            <a:r>
              <a:rPr lang="ru-RU" sz="2400" dirty="0" smtClean="0"/>
              <a:t>  с заданным уровнем значимости </a:t>
            </a:r>
            <a:r>
              <a:rPr lang="el-GR" sz="2400" b="1" i="1" dirty="0" smtClean="0"/>
              <a:t>α</a:t>
            </a:r>
            <a:r>
              <a:rPr lang="ru-RU" sz="2400" dirty="0" smtClean="0"/>
              <a:t>:</a:t>
            </a:r>
          </a:p>
          <a:p>
            <a:pPr marL="457200" indent="-457200">
              <a:spcBef>
                <a:spcPts val="600"/>
              </a:spcBef>
              <a:buClr>
                <a:srgbClr val="002060"/>
              </a:buClr>
              <a:buSzPct val="100000"/>
              <a:buNone/>
              <a:defRPr/>
            </a:pPr>
            <a:r>
              <a:rPr lang="ru-RU" sz="2400" dirty="0" smtClean="0"/>
              <a:t>		в случае </a:t>
            </a:r>
            <a:r>
              <a:rPr lang="en-US" sz="2400" b="1" i="1" dirty="0" smtClean="0"/>
              <a:t>p-value</a:t>
            </a:r>
            <a:r>
              <a:rPr lang="ru-RU" sz="2400" b="1" dirty="0" smtClean="0"/>
              <a:t> </a:t>
            </a:r>
            <a:r>
              <a:rPr lang="ru-RU" sz="2400" dirty="0" smtClean="0"/>
              <a:t> </a:t>
            </a:r>
            <a:r>
              <a:rPr lang="en-US" sz="2400" dirty="0" smtClean="0"/>
              <a:t>&gt; </a:t>
            </a:r>
            <a:r>
              <a:rPr lang="el-GR" sz="2400" b="1" i="1" dirty="0" smtClean="0"/>
              <a:t>α</a:t>
            </a:r>
            <a:r>
              <a:rPr lang="ru-RU" sz="2400" dirty="0" smtClean="0"/>
              <a:t>  нулевая гипотеза 	принимается; в противном случае – отвергается.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404664"/>
            <a:ext cx="8568952" cy="100811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Алгоритм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проверки нулевой гипотезы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II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251520" y="1628800"/>
            <a:ext cx="8625136" cy="44644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b="1" i="1" dirty="0" smtClean="0"/>
              <a:t>Вычисления с помощью пакета </a:t>
            </a:r>
            <a:r>
              <a:rPr lang="en-US" sz="2400" b="1" i="1" dirty="0" smtClean="0"/>
              <a:t>Anaconda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>
              <a:buFont typeface="Wingdings" pitchFamily="2" charset="2"/>
              <a:buNone/>
            </a:pPr>
            <a:endParaRPr lang="ru-RU" sz="800" dirty="0" smtClean="0"/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 smtClean="0"/>
              <a:t>Функция </a:t>
            </a:r>
            <a:r>
              <a:rPr lang="en-US" sz="2400" b="1" dirty="0" err="1" smtClean="0"/>
              <a:t>pearsonr</a:t>
            </a:r>
            <a:r>
              <a:rPr lang="en-US" sz="2400" b="1" dirty="0" smtClean="0"/>
              <a:t>()</a:t>
            </a:r>
            <a:r>
              <a:rPr lang="ru-RU" sz="2400" dirty="0" smtClean="0"/>
              <a:t>  (модуль </a:t>
            </a:r>
            <a:r>
              <a:rPr lang="en-US" sz="2400" b="1" dirty="0" smtClean="0"/>
              <a:t>stats</a:t>
            </a:r>
            <a:r>
              <a:rPr lang="en-US" sz="2400" dirty="0" smtClean="0"/>
              <a:t> </a:t>
            </a:r>
            <a:r>
              <a:rPr lang="ru-RU" sz="2400" dirty="0" smtClean="0"/>
              <a:t> библиотеки </a:t>
            </a:r>
            <a:r>
              <a:rPr lang="en-US" sz="2400" b="1" dirty="0" err="1" smtClean="0"/>
              <a:t>scipy</a:t>
            </a:r>
            <a:r>
              <a:rPr lang="en-US" sz="2400" dirty="0" smtClean="0"/>
              <a:t> </a:t>
            </a:r>
            <a:r>
              <a:rPr lang="ru-RU" sz="2400" dirty="0" smtClean="0"/>
              <a:t>) позволяет вычислить коэффициент корреляции Пирсона и выполнить оценку его значимости.</a:t>
            </a:r>
          </a:p>
          <a:p>
            <a:pPr>
              <a:spcBef>
                <a:spcPts val="1200"/>
              </a:spcBef>
              <a:buNone/>
            </a:pPr>
            <a:r>
              <a:rPr lang="ru-RU" sz="2400" dirty="0" smtClean="0"/>
              <a:t>Возвращает значение</a:t>
            </a:r>
            <a:r>
              <a:rPr lang="en-US" sz="2400" dirty="0" smtClean="0"/>
              <a:t> </a:t>
            </a:r>
            <a:r>
              <a:rPr lang="ru-RU" sz="2400" dirty="0" smtClean="0"/>
              <a:t>выборочного коэффициента корреляции </a:t>
            </a:r>
            <a:r>
              <a:rPr lang="en-US" sz="2400" b="1" i="1" dirty="0" smtClean="0"/>
              <a:t>r</a:t>
            </a:r>
            <a:r>
              <a:rPr lang="ru-RU" sz="2400" dirty="0" smtClean="0"/>
              <a:t>  и величину </a:t>
            </a:r>
            <a:r>
              <a:rPr lang="en-US" sz="2400" b="1" i="1" dirty="0" smtClean="0"/>
              <a:t>p-value</a:t>
            </a:r>
            <a:r>
              <a:rPr lang="ru-RU" sz="2400" dirty="0" smtClean="0"/>
              <a:t>.</a:t>
            </a:r>
          </a:p>
          <a:p>
            <a:pPr>
              <a:spcBef>
                <a:spcPts val="1200"/>
              </a:spcBef>
              <a:buNone/>
            </a:pPr>
            <a:endParaRPr lang="ru-RU" sz="1000" dirty="0" smtClean="0"/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hlinkClick r:id="rId2"/>
              </a:rPr>
              <a:t>https://docs.scipy.org/doc/scipy/reference/generated/scipy.stats.pearsonr.html#scipy.stats.pearsonr</a:t>
            </a:r>
            <a:endParaRPr lang="ru-RU" sz="2400" dirty="0" smtClean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340768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Определение коэффициента корреляции Пирсона</a:t>
            </a:r>
            <a:endParaRPr lang="ru-RU" sz="3200" b="1" baseline="30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1"/>
          <p:cNvSpPr>
            <a:spLocks noGrp="1"/>
          </p:cNvSpPr>
          <p:nvPr>
            <p:ph type="title"/>
          </p:nvPr>
        </p:nvSpPr>
        <p:spPr>
          <a:xfrm>
            <a:off x="395288" y="260648"/>
            <a:ext cx="8229600" cy="158417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</a:rPr>
              <a:t>Исследование данных, измеренных в порядковых шкалах</a:t>
            </a:r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>
          <a:xfrm>
            <a:off x="323528" y="1988840"/>
            <a:ext cx="8424936" cy="29523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dirty="0" smtClean="0"/>
              <a:t>Для случаев, когда признаки измерены в </a:t>
            </a:r>
            <a:r>
              <a:rPr lang="ru-RU" sz="2400" dirty="0" err="1" smtClean="0"/>
              <a:t>неметрической</a:t>
            </a:r>
            <a:r>
              <a:rPr lang="ru-RU" sz="2400" dirty="0" smtClean="0"/>
              <a:t> (порядковой) шкале, либо данные содержат выбросы, либо распределение существенно отличается от нормального, существуют другие меры линейной взаимосвязи  –  </a:t>
            </a:r>
            <a:r>
              <a:rPr lang="ru-RU" sz="2400" b="1" i="1" dirty="0" smtClean="0"/>
              <a:t>коэффициенты ранговой корреляции </a:t>
            </a:r>
            <a:r>
              <a:rPr lang="ru-RU" sz="2400" b="1" i="1" dirty="0" err="1" smtClean="0"/>
              <a:t>Спирмена</a:t>
            </a:r>
            <a:r>
              <a:rPr lang="ru-RU" sz="2400" b="1" i="1" dirty="0" smtClean="0"/>
              <a:t>    и  </a:t>
            </a:r>
            <a:r>
              <a:rPr lang="ru-RU" sz="2400" b="1" dirty="0" smtClean="0"/>
              <a:t>(</a:t>
            </a:r>
            <a:r>
              <a:rPr lang="ru-RU" sz="2400" b="1" i="1" dirty="0" err="1" smtClean="0"/>
              <a:t>тау</a:t>
            </a:r>
            <a:r>
              <a:rPr lang="ru-RU" sz="2400" b="1" i="1" dirty="0" smtClean="0"/>
              <a:t> </a:t>
            </a:r>
            <a:r>
              <a:rPr lang="ru-RU" sz="2400" b="1" dirty="0" smtClean="0"/>
              <a:t>)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Кендалла</a:t>
            </a:r>
            <a:r>
              <a:rPr lang="ru-RU" sz="2400" b="1" i="1" dirty="0" smtClean="0"/>
              <a:t>.</a:t>
            </a:r>
            <a:endParaRPr lang="ru-RU" sz="2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Содержимое 2"/>
          <p:cNvSpPr>
            <a:spLocks noGrp="1"/>
          </p:cNvSpPr>
          <p:nvPr>
            <p:ph idx="1"/>
          </p:nvPr>
        </p:nvSpPr>
        <p:spPr>
          <a:xfrm>
            <a:off x="395536" y="1628800"/>
            <a:ext cx="8363272" cy="33123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Позволяют приближенно оценить функцию плотности распределения СВ  для непрерывных признаков.</a:t>
            </a:r>
            <a:endParaRPr lang="en-US" sz="2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ru-RU" sz="2400" dirty="0"/>
              <a:t>Пусть выборка задана группированным статистическим рядом </a:t>
            </a:r>
            <a:r>
              <a:rPr lang="ru-RU" sz="2400" dirty="0" smtClean="0"/>
              <a:t>(1.2</a:t>
            </a:r>
            <a:r>
              <a:rPr lang="ru-RU" sz="2400" dirty="0"/>
              <a:t>).</a:t>
            </a:r>
          </a:p>
          <a:p>
            <a:pPr>
              <a:buNone/>
            </a:pPr>
            <a:r>
              <a:rPr lang="ru-RU" sz="2400" dirty="0"/>
              <a:t>	Обозначим</a:t>
            </a:r>
            <a:r>
              <a:rPr lang="en-US" sz="2400" dirty="0"/>
              <a:t>:</a:t>
            </a:r>
            <a:r>
              <a:rPr lang="ru-RU" sz="2400" dirty="0"/>
              <a:t>  </a:t>
            </a:r>
            <a:r>
              <a:rPr lang="en-US" sz="2400" b="1" i="1" dirty="0"/>
              <a:t>h</a:t>
            </a:r>
            <a:r>
              <a:rPr lang="en-US" sz="2400" b="1" i="1" baseline="-25000" dirty="0"/>
              <a:t>i</a:t>
            </a:r>
            <a:r>
              <a:rPr lang="en-US" sz="2400" dirty="0"/>
              <a:t> = 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i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– 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i</a:t>
            </a:r>
            <a:r>
              <a:rPr lang="en-US" sz="2400" b="1" baseline="-25000" dirty="0"/>
              <a:t>-1</a:t>
            </a:r>
            <a:r>
              <a:rPr lang="en-US" sz="2400" dirty="0"/>
              <a:t> ,    </a:t>
            </a:r>
            <a:r>
              <a:rPr lang="en-US" sz="2400" b="1" i="1" dirty="0" err="1"/>
              <a:t>i</a:t>
            </a:r>
            <a:r>
              <a:rPr lang="en-US" sz="2400" dirty="0"/>
              <a:t> = 1, 2, … , </a:t>
            </a:r>
            <a:r>
              <a:rPr lang="en-US" sz="2400" b="1" i="1" dirty="0"/>
              <a:t>k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Гистограмм</a:t>
            </a:r>
            <a:r>
              <a:rPr lang="ru-RU" sz="3200" dirty="0">
                <a:solidFill>
                  <a:schemeClr val="tx1"/>
                </a:solidFill>
              </a:rPr>
              <a:t>ы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1"/>
          <p:cNvSpPr>
            <a:spLocks noGrp="1"/>
          </p:cNvSpPr>
          <p:nvPr>
            <p:ph type="title"/>
          </p:nvPr>
        </p:nvSpPr>
        <p:spPr>
          <a:xfrm>
            <a:off x="395288" y="260648"/>
            <a:ext cx="8229600" cy="158417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</a:rPr>
              <a:t>Исследование данных, измеренных в порядковых шкалах</a:t>
            </a:r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>
          <a:xfrm>
            <a:off x="323528" y="1916832"/>
            <a:ext cx="8424936" cy="41044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dirty="0" smtClean="0"/>
              <a:t>Эти показатели имеют </a:t>
            </a:r>
            <a:r>
              <a:rPr lang="ru-RU" sz="2400" u="sng" dirty="0" smtClean="0"/>
              <a:t>общие черты</a:t>
            </a:r>
            <a:r>
              <a:rPr lang="ru-RU" sz="2400" dirty="0" smtClean="0"/>
              <a:t> с коэффициентом корреляции Пирсона:</a:t>
            </a:r>
          </a:p>
          <a:p>
            <a:pPr lvl="1">
              <a:buClr>
                <a:srgbClr val="002060"/>
              </a:buClr>
              <a:buFont typeface="Wingdings" pitchFamily="2" charset="2"/>
              <a:buChar char="§"/>
            </a:pPr>
            <a:r>
              <a:rPr lang="ru-RU" sz="2400" dirty="0" smtClean="0"/>
              <a:t>характеризуют наличие линейной взаимосвязи между признаками, ее силу и направленность;</a:t>
            </a:r>
          </a:p>
          <a:p>
            <a:pPr lvl="1">
              <a:buClr>
                <a:srgbClr val="002060"/>
              </a:buClr>
              <a:buFont typeface="Wingdings" pitchFamily="2" charset="2"/>
              <a:buChar char="§"/>
            </a:pPr>
            <a:r>
              <a:rPr lang="ru-RU" sz="2400" dirty="0" smtClean="0"/>
              <a:t>могут принимать значения в диапазоне </a:t>
            </a:r>
            <a:r>
              <a:rPr lang="en-US" sz="2400" dirty="0" smtClean="0"/>
              <a:t>[-1, 1].</a:t>
            </a:r>
            <a:endParaRPr lang="ru-RU" sz="2400" dirty="0" smtClean="0"/>
          </a:p>
          <a:p>
            <a:pPr>
              <a:buFont typeface="Wingdings" pitchFamily="2" charset="2"/>
              <a:buNone/>
            </a:pPr>
            <a:endParaRPr lang="ru-RU" sz="1600" dirty="0" smtClean="0"/>
          </a:p>
          <a:p>
            <a:pPr>
              <a:buFont typeface="Wingdings" pitchFamily="2" charset="2"/>
              <a:buNone/>
            </a:pPr>
            <a:r>
              <a:rPr lang="ru-RU" sz="2400" u="sng" dirty="0" smtClean="0"/>
              <a:t>Отличие</a:t>
            </a:r>
            <a:r>
              <a:rPr lang="ru-RU" sz="2400" dirty="0" smtClean="0"/>
              <a:t> от коэффициента корреляции Пирсона: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основаны не на абсолютных значениях признаков, а на рангах.</a:t>
            </a:r>
            <a:endParaRPr lang="ru-RU" sz="2000" dirty="0" smtClean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1"/>
          <p:cNvSpPr>
            <a:spLocks noGrp="1"/>
          </p:cNvSpPr>
          <p:nvPr>
            <p:ph type="title"/>
          </p:nvPr>
        </p:nvSpPr>
        <p:spPr>
          <a:xfrm>
            <a:off x="395288" y="116632"/>
            <a:ext cx="8229600" cy="122413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</a:rPr>
              <a:t>Коэффициент корреляции </a:t>
            </a:r>
            <a:r>
              <a:rPr lang="ru-RU" sz="3200" b="1" dirty="0" err="1" smtClean="0">
                <a:solidFill>
                  <a:schemeClr val="tx1"/>
                </a:solidFill>
              </a:rPr>
              <a:t>Спирмена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>
          <a:xfrm>
            <a:off x="323528" y="1124744"/>
            <a:ext cx="8424936" cy="5400600"/>
          </a:xfrm>
        </p:spPr>
        <p:txBody>
          <a:bodyPr>
            <a:normAutofit/>
          </a:bodyPr>
          <a:lstStyle/>
          <a:p>
            <a:pPr marL="566928" indent="-457200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ru-RU" sz="2400" dirty="0" smtClean="0"/>
              <a:t>Объекты выборки</a:t>
            </a:r>
            <a:r>
              <a:rPr lang="en-US" sz="2400" dirty="0" smtClean="0"/>
              <a:t> </a:t>
            </a:r>
            <a:r>
              <a:rPr lang="ru-RU" sz="2400" dirty="0" smtClean="0"/>
              <a:t>следует расположить в порядке «убывания» значений признака </a:t>
            </a:r>
            <a:r>
              <a:rPr lang="en-US" sz="2400" b="1" i="1" dirty="0" smtClean="0"/>
              <a:t>X </a:t>
            </a:r>
            <a:r>
              <a:rPr lang="en-US" sz="2400" dirty="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каждому из объектов приписать ранг </a:t>
            </a:r>
            <a:r>
              <a:rPr lang="en-US" sz="2400" b="1" i="1" dirty="0" smtClean="0"/>
              <a:t>x</a:t>
            </a:r>
            <a:r>
              <a:rPr lang="en-US" sz="2400" b="1" i="1" baseline="-25000" dirty="0" smtClean="0"/>
              <a:t>i</a:t>
            </a:r>
            <a:r>
              <a:rPr lang="ru-RU" sz="2400" b="1" i="1" baseline="-25000" dirty="0" smtClean="0"/>
              <a:t> </a:t>
            </a:r>
            <a:r>
              <a:rPr lang="en-US" sz="2400" b="1" i="1" baseline="-25000" dirty="0" smtClean="0"/>
              <a:t> </a:t>
            </a:r>
            <a:r>
              <a:rPr lang="en-US" sz="2400" dirty="0" smtClean="0"/>
              <a:t>=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i</a:t>
            </a:r>
            <a:r>
              <a:rPr lang="ru-RU" sz="2400" dirty="0" smtClean="0"/>
              <a:t>, равный порядковому номеру объекта.</a:t>
            </a:r>
          </a:p>
          <a:p>
            <a:pPr marL="566928" indent="-457200">
              <a:spcBef>
                <a:spcPts val="1200"/>
              </a:spcBef>
              <a:buClr>
                <a:srgbClr val="002060"/>
              </a:buClr>
              <a:buSzPct val="100000"/>
              <a:buFont typeface="+mj-lt"/>
              <a:buAutoNum type="arabicPeriod" startAt="2"/>
            </a:pPr>
            <a:r>
              <a:rPr lang="ru-RU" sz="2400" dirty="0" smtClean="0"/>
              <a:t>Объекты выборки расположить в порядке «убывания» значений признака </a:t>
            </a:r>
            <a:r>
              <a:rPr lang="en-US" sz="2400" b="1" i="1" dirty="0" smtClean="0"/>
              <a:t>Y </a:t>
            </a:r>
            <a:r>
              <a:rPr lang="ru-RU" sz="2400" dirty="0" smtClean="0"/>
              <a:t>;</a:t>
            </a:r>
          </a:p>
          <a:p>
            <a:pPr>
              <a:buNone/>
            </a:pPr>
            <a:r>
              <a:rPr lang="ru-RU" sz="2400" dirty="0" smtClean="0"/>
              <a:t>	каждому из объектов приписать ранг </a:t>
            </a:r>
            <a:r>
              <a:rPr lang="en-US" sz="2400" b="1" i="1" dirty="0" smtClean="0"/>
              <a:t>y</a:t>
            </a:r>
            <a:r>
              <a:rPr lang="ru-RU" sz="2400" b="1" i="1" baseline="-25000" dirty="0" err="1" smtClean="0"/>
              <a:t>i</a:t>
            </a:r>
            <a:r>
              <a:rPr lang="ru-RU" sz="2400" b="1" i="1" baseline="-25000" dirty="0" smtClean="0"/>
              <a:t> </a:t>
            </a:r>
            <a:r>
              <a:rPr lang="ru-RU" sz="2400" dirty="0" smtClean="0"/>
              <a:t>,  равный порядковому номеру объекта</a:t>
            </a:r>
            <a:r>
              <a:rPr lang="en-US" sz="2400" dirty="0" smtClean="0"/>
              <a:t> (</a:t>
            </a:r>
            <a:r>
              <a:rPr lang="ru-RU" sz="2400" dirty="0" smtClean="0"/>
              <a:t>для удобства сравнения индекс </a:t>
            </a:r>
            <a:r>
              <a:rPr lang="en-US" sz="2400" b="1" i="1" dirty="0" err="1" smtClean="0"/>
              <a:t>i</a:t>
            </a:r>
            <a:r>
              <a:rPr lang="en-US" sz="2400" dirty="0" smtClean="0"/>
              <a:t> </a:t>
            </a:r>
            <a:r>
              <a:rPr lang="ru-RU" sz="2400" dirty="0" smtClean="0"/>
              <a:t> по-прежнему равен</a:t>
            </a:r>
            <a:r>
              <a:rPr lang="en-US" sz="2400" dirty="0" smtClean="0"/>
              <a:t> </a:t>
            </a:r>
            <a:r>
              <a:rPr lang="ru-RU" sz="2400" dirty="0" smtClean="0"/>
              <a:t>порядковому номеру объекта по признаку </a:t>
            </a:r>
            <a:r>
              <a:rPr lang="en-US" sz="2400" b="1" i="1" dirty="0" smtClean="0"/>
              <a:t>X</a:t>
            </a:r>
            <a:r>
              <a:rPr lang="en-US" sz="2400" dirty="0" smtClean="0"/>
              <a:t> )</a:t>
            </a:r>
            <a:r>
              <a:rPr lang="ru-RU" sz="2400" dirty="0" smtClean="0"/>
              <a:t>.</a:t>
            </a:r>
          </a:p>
          <a:p>
            <a:pPr>
              <a:buNone/>
            </a:pPr>
            <a:endParaRPr lang="ru-RU" sz="1000" dirty="0" smtClean="0"/>
          </a:p>
          <a:p>
            <a:pPr>
              <a:buNone/>
            </a:pPr>
            <a:r>
              <a:rPr lang="ru-RU" sz="2400" dirty="0" smtClean="0"/>
              <a:t>	Итог – две последовательности рангов; причем в общем случае </a:t>
            </a:r>
            <a:r>
              <a:rPr lang="en-US" sz="2400" b="1" i="1" dirty="0" smtClean="0"/>
              <a:t>x</a:t>
            </a:r>
            <a:r>
              <a:rPr lang="en-US" sz="2400" b="1" i="1" baseline="-25000" dirty="0" smtClean="0"/>
              <a:t>i</a:t>
            </a:r>
            <a:r>
              <a:rPr lang="ru-RU" sz="2400" dirty="0" smtClean="0"/>
              <a:t> ≠ </a:t>
            </a:r>
            <a:r>
              <a:rPr lang="en-US" sz="2400" b="1" i="1" dirty="0" smtClean="0"/>
              <a:t>y</a:t>
            </a:r>
            <a:r>
              <a:rPr lang="ru-RU" sz="2400" b="1" i="1" baseline="-25000" dirty="0" err="1" smtClean="0"/>
              <a:t>i</a:t>
            </a:r>
            <a:r>
              <a:rPr lang="ru-RU" sz="2400" b="1" i="1" baseline="-25000" dirty="0" smtClean="0"/>
              <a:t> </a:t>
            </a:r>
            <a:r>
              <a:rPr lang="ru-RU" sz="2400" dirty="0" smtClean="0"/>
              <a:t>.</a:t>
            </a:r>
            <a:endParaRPr lang="ru-RU" sz="2000" dirty="0" smtClean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1"/>
          <p:cNvSpPr>
            <a:spLocks noGrp="1"/>
          </p:cNvSpPr>
          <p:nvPr>
            <p:ph type="title"/>
          </p:nvPr>
        </p:nvSpPr>
        <p:spPr>
          <a:xfrm>
            <a:off x="395288" y="260648"/>
            <a:ext cx="8229600" cy="122413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</a:rPr>
              <a:t>Коэффициент корреляции </a:t>
            </a:r>
            <a:r>
              <a:rPr lang="ru-RU" sz="3200" b="1" dirty="0" err="1" smtClean="0">
                <a:solidFill>
                  <a:schemeClr val="tx1"/>
                </a:solidFill>
              </a:rPr>
              <a:t>Спирмена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>
          <a:xfrm>
            <a:off x="323528" y="1628800"/>
            <a:ext cx="8424936" cy="4392488"/>
          </a:xfrm>
        </p:spPr>
        <p:txBody>
          <a:bodyPr>
            <a:normAutofit/>
          </a:bodyPr>
          <a:lstStyle/>
          <a:p>
            <a:pPr marL="566928" indent="-457200">
              <a:buClr>
                <a:srgbClr val="002060"/>
              </a:buClr>
              <a:buSzPct val="100000"/>
              <a:buFont typeface="+mj-lt"/>
              <a:buAutoNum type="arabicPeriod" startAt="3"/>
            </a:pPr>
            <a:r>
              <a:rPr lang="ru-RU" sz="2400" dirty="0" smtClean="0"/>
              <a:t>Обозначим </a:t>
            </a:r>
          </a:p>
          <a:p>
            <a:pPr marL="566928" indent="-457200">
              <a:buClr>
                <a:srgbClr val="002060"/>
              </a:buClr>
              <a:buSzPct val="100000"/>
              <a:buNone/>
            </a:pPr>
            <a:r>
              <a:rPr lang="ru-RU" sz="2400" b="1" i="1" dirty="0" smtClean="0"/>
              <a:t>				</a:t>
            </a:r>
            <a:r>
              <a:rPr lang="en-US" sz="2400" b="1" i="1" dirty="0" smtClean="0"/>
              <a:t>d</a:t>
            </a:r>
            <a:r>
              <a:rPr lang="ru-RU" sz="2400" b="1" i="1" baseline="-25000" dirty="0" err="1" smtClean="0"/>
              <a:t>i</a:t>
            </a:r>
            <a:r>
              <a:rPr lang="ru-RU" sz="2400" b="1" i="1" baseline="-25000" dirty="0" smtClean="0"/>
              <a:t>  </a:t>
            </a:r>
            <a:r>
              <a:rPr lang="ru-RU" sz="2400" dirty="0" smtClean="0"/>
              <a:t>= </a:t>
            </a:r>
            <a:r>
              <a:rPr lang="en-US" sz="2400" b="1" i="1" dirty="0" smtClean="0"/>
              <a:t>x</a:t>
            </a:r>
            <a:r>
              <a:rPr lang="en-US" sz="2400" b="1" i="1" baseline="-25000" dirty="0" smtClean="0"/>
              <a:t>i</a:t>
            </a:r>
            <a:r>
              <a:rPr lang="ru-RU" sz="2400" dirty="0" smtClean="0"/>
              <a:t> - </a:t>
            </a:r>
            <a:r>
              <a:rPr lang="en-US" sz="2400" b="1" i="1" dirty="0" smtClean="0"/>
              <a:t>y</a:t>
            </a:r>
            <a:r>
              <a:rPr lang="ru-RU" sz="2400" b="1" i="1" baseline="-25000" dirty="0" err="1" smtClean="0"/>
              <a:t>i</a:t>
            </a:r>
            <a:r>
              <a:rPr lang="ru-RU" sz="2400" b="1" i="1" baseline="-25000" dirty="0" smtClean="0"/>
              <a:t> </a:t>
            </a:r>
            <a:r>
              <a:rPr lang="ru-RU" sz="2400" dirty="0" smtClean="0"/>
              <a:t>.</a:t>
            </a:r>
          </a:p>
          <a:p>
            <a:pPr marL="566928" indent="-457200">
              <a:spcBef>
                <a:spcPts val="2400"/>
              </a:spcBef>
              <a:buClr>
                <a:srgbClr val="002060"/>
              </a:buClr>
              <a:buSzPct val="100000"/>
              <a:buFont typeface="+mj-lt"/>
              <a:buAutoNum type="arabicPeriod" startAt="4"/>
            </a:pPr>
            <a:r>
              <a:rPr lang="ru-RU" sz="2400" dirty="0" smtClean="0"/>
              <a:t>Коэффициент ранговой корреляции </a:t>
            </a:r>
            <a:r>
              <a:rPr lang="ru-RU" sz="2400" dirty="0" err="1" smtClean="0"/>
              <a:t>Спирмена</a:t>
            </a:r>
            <a:r>
              <a:rPr lang="ru-RU" sz="2400" dirty="0" smtClean="0"/>
              <a:t> равен</a:t>
            </a:r>
          </a:p>
          <a:p>
            <a:pPr marL="566928" indent="-457200">
              <a:buClr>
                <a:srgbClr val="002060"/>
              </a:buClr>
              <a:buSzPct val="100000"/>
              <a:buNone/>
            </a:pPr>
            <a:endParaRPr lang="ru-RU" sz="2400" dirty="0" smtClean="0"/>
          </a:p>
          <a:p>
            <a:pPr marL="566928" indent="-457200">
              <a:buClr>
                <a:srgbClr val="002060"/>
              </a:buClr>
              <a:buSzPct val="100000"/>
              <a:buNone/>
            </a:pPr>
            <a:endParaRPr lang="ru-RU" sz="2400" dirty="0" smtClean="0"/>
          </a:p>
          <a:p>
            <a:pPr marL="566928" indent="-457200">
              <a:buClr>
                <a:srgbClr val="002060"/>
              </a:buClr>
              <a:buSzPct val="100000"/>
              <a:buNone/>
            </a:pPr>
            <a:endParaRPr lang="ru-RU" sz="2400" dirty="0" smtClean="0"/>
          </a:p>
          <a:p>
            <a:pPr marL="566928" indent="-457200">
              <a:buClr>
                <a:srgbClr val="002060"/>
              </a:buClr>
              <a:buSzPct val="100000"/>
              <a:buNone/>
            </a:pPr>
            <a:r>
              <a:rPr lang="ru-RU" sz="2400" dirty="0" smtClean="0"/>
              <a:t>	где </a:t>
            </a:r>
            <a:r>
              <a:rPr lang="en-US" sz="2400" b="1" i="1" dirty="0" smtClean="0"/>
              <a:t>n</a:t>
            </a:r>
            <a:r>
              <a:rPr lang="en-US" sz="2400" dirty="0" smtClean="0"/>
              <a:t> </a:t>
            </a:r>
            <a:r>
              <a:rPr lang="ru-RU" sz="2400" dirty="0" smtClean="0"/>
              <a:t> – объем выборки.</a:t>
            </a:r>
            <a:endParaRPr lang="ru-RU" sz="2000" dirty="0" smtClean="0"/>
          </a:p>
        </p:txBody>
      </p:sp>
      <p:graphicFrame>
        <p:nvGraphicFramePr>
          <p:cNvPr id="529410" name="Object 5"/>
          <p:cNvGraphicFramePr>
            <a:graphicFrameLocks noChangeAspect="1"/>
          </p:cNvGraphicFramePr>
          <p:nvPr/>
        </p:nvGraphicFramePr>
        <p:xfrm>
          <a:off x="2534915" y="3284984"/>
          <a:ext cx="2397125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5" name="Формула" r:id="rId3" imgW="1409400" imgH="723600" progId="Equation.3">
                  <p:embed/>
                </p:oleObj>
              </mc:Choice>
              <mc:Fallback>
                <p:oleObj name="Формула" r:id="rId3" imgW="1409400" imgH="72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4915" y="3284984"/>
                        <a:ext cx="2397125" cy="122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1"/>
          <p:cNvSpPr>
            <a:spLocks noGrp="1"/>
          </p:cNvSpPr>
          <p:nvPr>
            <p:ph type="title"/>
          </p:nvPr>
        </p:nvSpPr>
        <p:spPr>
          <a:xfrm>
            <a:off x="395288" y="404664"/>
            <a:ext cx="8229600" cy="122413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</a:rPr>
              <a:t>Коэффициент корреляции </a:t>
            </a:r>
            <a:r>
              <a:rPr lang="ru-RU" sz="3200" b="1" dirty="0" err="1" smtClean="0">
                <a:solidFill>
                  <a:schemeClr val="tx1"/>
                </a:solidFill>
              </a:rPr>
              <a:t>Спирмена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>
          <a:xfrm>
            <a:off x="395536" y="1700808"/>
            <a:ext cx="8424936" cy="2808312"/>
          </a:xfrm>
        </p:spPr>
        <p:txBody>
          <a:bodyPr>
            <a:normAutofit/>
          </a:bodyPr>
          <a:lstStyle/>
          <a:p>
            <a:pPr marL="566928" indent="-457200">
              <a:buClr>
                <a:srgbClr val="002060"/>
              </a:buClr>
              <a:buSzPct val="100000"/>
              <a:buNone/>
            </a:pPr>
            <a:r>
              <a:rPr lang="ru-RU" sz="2400" u="sng" dirty="0" smtClean="0"/>
              <a:t>Замечание</a:t>
            </a:r>
            <a:r>
              <a:rPr lang="ru-RU" sz="2400" dirty="0" smtClean="0"/>
              <a:t>.</a:t>
            </a:r>
          </a:p>
          <a:p>
            <a:pPr marL="0" indent="0">
              <a:buClr>
                <a:srgbClr val="002060"/>
              </a:buClr>
              <a:buSzPct val="100000"/>
              <a:buNone/>
            </a:pPr>
            <a:r>
              <a:rPr lang="ru-RU" sz="2400" dirty="0" smtClean="0"/>
              <a:t>Если несколько объектов имеют одно и то же значение по какому-то из признаков, то каждому из этих объектов приписывается ранг, равный среднему арифметическому порядковых номеров этих объектов. </a:t>
            </a:r>
            <a:endParaRPr lang="ru-RU" sz="2000" dirty="0" smtClean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1"/>
          <p:cNvSpPr>
            <a:spLocks noGrp="1"/>
          </p:cNvSpPr>
          <p:nvPr>
            <p:ph type="title"/>
          </p:nvPr>
        </p:nvSpPr>
        <p:spPr>
          <a:xfrm>
            <a:off x="395288" y="188640"/>
            <a:ext cx="8229600" cy="122413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</a:rPr>
              <a:t>Коэффициент корреляции </a:t>
            </a:r>
            <a:r>
              <a:rPr lang="ru-RU" sz="3200" b="1" dirty="0" err="1" smtClean="0">
                <a:solidFill>
                  <a:schemeClr val="tx1"/>
                </a:solidFill>
              </a:rPr>
              <a:t>Кендалла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4176464"/>
          </a:xfrm>
        </p:spPr>
        <p:txBody>
          <a:bodyPr>
            <a:normAutofit/>
          </a:bodyPr>
          <a:lstStyle/>
          <a:p>
            <a:pPr marL="566928" indent="-457200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ru-RU" sz="2400" dirty="0" smtClean="0"/>
              <a:t>Объекты выборки</a:t>
            </a:r>
            <a:r>
              <a:rPr lang="en-US" sz="2400" dirty="0" smtClean="0"/>
              <a:t> </a:t>
            </a:r>
            <a:r>
              <a:rPr lang="ru-RU" sz="2400" dirty="0" smtClean="0"/>
              <a:t>следует расположить в порядке «убывания» значений признака </a:t>
            </a:r>
            <a:r>
              <a:rPr lang="en-US" sz="2400" b="1" i="1" dirty="0" smtClean="0"/>
              <a:t>X </a:t>
            </a:r>
            <a:r>
              <a:rPr lang="en-US" sz="2400" dirty="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каждому из объектов приписать ранг </a:t>
            </a:r>
            <a:r>
              <a:rPr lang="en-US" sz="2400" b="1" i="1" dirty="0" smtClean="0"/>
              <a:t>x</a:t>
            </a:r>
            <a:r>
              <a:rPr lang="en-US" sz="2400" b="1" i="1" baseline="-25000" dirty="0" smtClean="0"/>
              <a:t>i</a:t>
            </a:r>
            <a:r>
              <a:rPr lang="ru-RU" sz="2400" b="1" i="1" baseline="-25000" dirty="0" smtClean="0"/>
              <a:t> </a:t>
            </a:r>
            <a:r>
              <a:rPr lang="en-US" sz="2400" b="1" i="1" baseline="-25000" dirty="0" smtClean="0"/>
              <a:t> </a:t>
            </a:r>
            <a:r>
              <a:rPr lang="en-US" sz="2400" dirty="0" smtClean="0"/>
              <a:t>=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i</a:t>
            </a:r>
            <a:r>
              <a:rPr lang="ru-RU" sz="2400" dirty="0" smtClean="0"/>
              <a:t>, равный порядковому номеру объекта.</a:t>
            </a:r>
          </a:p>
          <a:p>
            <a:pPr marL="566928" indent="-457200">
              <a:spcBef>
                <a:spcPts val="1200"/>
              </a:spcBef>
              <a:buClr>
                <a:srgbClr val="002060"/>
              </a:buClr>
              <a:buSzPct val="100000"/>
              <a:buFont typeface="+mj-lt"/>
              <a:buAutoNum type="arabicPeriod" startAt="2"/>
            </a:pPr>
            <a:r>
              <a:rPr lang="ru-RU" sz="2400" dirty="0" smtClean="0"/>
              <a:t>Объекты выборки расположить в порядке «убывания» значений признака </a:t>
            </a:r>
            <a:r>
              <a:rPr lang="en-US" sz="2400" b="1" i="1" dirty="0" smtClean="0"/>
              <a:t>Y </a:t>
            </a:r>
            <a:r>
              <a:rPr lang="ru-RU" sz="2400" dirty="0" smtClean="0"/>
              <a:t>;</a:t>
            </a:r>
          </a:p>
          <a:p>
            <a:pPr>
              <a:buNone/>
            </a:pPr>
            <a:r>
              <a:rPr lang="ru-RU" sz="2400" dirty="0" smtClean="0"/>
              <a:t>	каждому из объектов приписать ранг </a:t>
            </a:r>
            <a:r>
              <a:rPr lang="en-US" sz="2400" b="1" i="1" dirty="0" smtClean="0"/>
              <a:t>y</a:t>
            </a:r>
            <a:r>
              <a:rPr lang="ru-RU" sz="2400" b="1" i="1" baseline="-25000" dirty="0" err="1" smtClean="0"/>
              <a:t>i</a:t>
            </a:r>
            <a:r>
              <a:rPr lang="ru-RU" sz="2400" b="1" i="1" baseline="-25000" dirty="0" smtClean="0"/>
              <a:t> </a:t>
            </a:r>
            <a:r>
              <a:rPr lang="ru-RU" sz="2400" dirty="0" smtClean="0"/>
              <a:t>, равный порядковому номеру объекта</a:t>
            </a:r>
            <a:r>
              <a:rPr lang="en-US" sz="2400" dirty="0" smtClean="0"/>
              <a:t> (</a:t>
            </a:r>
            <a:r>
              <a:rPr lang="ru-RU" sz="2400" dirty="0" smtClean="0"/>
              <a:t>для удобства сравнения индекс </a:t>
            </a:r>
            <a:r>
              <a:rPr lang="en-US" sz="2400" b="1" i="1" dirty="0" err="1" smtClean="0"/>
              <a:t>i</a:t>
            </a:r>
            <a:r>
              <a:rPr lang="en-US" sz="2400" dirty="0" smtClean="0"/>
              <a:t> </a:t>
            </a:r>
            <a:r>
              <a:rPr lang="ru-RU" sz="2400" dirty="0" smtClean="0"/>
              <a:t> по-прежнему равен</a:t>
            </a:r>
            <a:r>
              <a:rPr lang="en-US" sz="2400" dirty="0" smtClean="0"/>
              <a:t> </a:t>
            </a:r>
            <a:r>
              <a:rPr lang="ru-RU" sz="2400" dirty="0" smtClean="0"/>
              <a:t>порядковому номеру объекта по признаку </a:t>
            </a:r>
            <a:r>
              <a:rPr lang="en-US" sz="2400" b="1" i="1" dirty="0" smtClean="0"/>
              <a:t>X</a:t>
            </a:r>
            <a:r>
              <a:rPr lang="en-US" sz="2400" dirty="0" smtClean="0"/>
              <a:t> )</a:t>
            </a:r>
            <a:r>
              <a:rPr lang="ru-RU" sz="24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9792" y="5445224"/>
            <a:ext cx="6264000" cy="684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Ins="36000">
            <a:spAutoFit/>
          </a:bodyPr>
          <a:lstStyle/>
          <a:p>
            <a:pPr>
              <a:defRPr/>
            </a:pPr>
            <a:r>
              <a:rPr lang="ru-RU" sz="2000" b="1" dirty="0" smtClean="0">
                <a:solidFill>
                  <a:srgbClr val="002060"/>
                </a:solidFill>
              </a:rPr>
              <a:t>Те же действия, что при вычислении коэффициента ранговой корреляции </a:t>
            </a:r>
            <a:r>
              <a:rPr lang="ru-RU" sz="2000" b="1" dirty="0" err="1" smtClean="0">
                <a:solidFill>
                  <a:srgbClr val="002060"/>
                </a:solidFill>
              </a:rPr>
              <a:t>Спирмена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1"/>
          <p:cNvSpPr>
            <a:spLocks noGrp="1"/>
          </p:cNvSpPr>
          <p:nvPr>
            <p:ph type="title"/>
          </p:nvPr>
        </p:nvSpPr>
        <p:spPr>
          <a:xfrm>
            <a:off x="395288" y="260648"/>
            <a:ext cx="8229600" cy="122413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</a:rPr>
              <a:t>Коэффициент корреляции </a:t>
            </a:r>
            <a:r>
              <a:rPr lang="ru-RU" sz="3200" b="1" dirty="0" err="1" smtClean="0">
                <a:solidFill>
                  <a:schemeClr val="tx1"/>
                </a:solidFill>
              </a:rPr>
              <a:t>Кендалла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>
          <a:xfrm>
            <a:off x="323528" y="1628800"/>
            <a:ext cx="8424936" cy="4392488"/>
          </a:xfrm>
        </p:spPr>
        <p:txBody>
          <a:bodyPr>
            <a:normAutofit/>
          </a:bodyPr>
          <a:lstStyle/>
          <a:p>
            <a:pPr marL="566928" indent="-457200">
              <a:buClr>
                <a:srgbClr val="002060"/>
              </a:buClr>
              <a:buSzPct val="100000"/>
              <a:buFont typeface="+mj-lt"/>
              <a:buAutoNum type="arabicPeriod" startAt="3"/>
            </a:pPr>
            <a:r>
              <a:rPr lang="ru-RU" sz="2400" dirty="0" smtClean="0"/>
              <a:t>Обозначим </a:t>
            </a:r>
          </a:p>
          <a:p>
            <a:pPr marL="566928" indent="-457200">
              <a:buClr>
                <a:srgbClr val="002060"/>
              </a:buClr>
              <a:buSzPct val="100000"/>
              <a:buNone/>
            </a:pPr>
            <a:r>
              <a:rPr lang="ru-RU" sz="2400" b="1" i="1" dirty="0" smtClean="0"/>
              <a:t>		</a:t>
            </a:r>
            <a:r>
              <a:rPr lang="en-US" sz="2400" b="1" i="1" dirty="0" smtClean="0"/>
              <a:t>R</a:t>
            </a:r>
            <a:r>
              <a:rPr lang="ru-RU" sz="2400" b="1" i="1" baseline="-25000" dirty="0" err="1" smtClean="0"/>
              <a:t>i</a:t>
            </a:r>
            <a:r>
              <a:rPr lang="ru-RU" sz="2400" b="1" i="1" baseline="-250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ru-RU" sz="2400" dirty="0" smtClean="0"/>
              <a:t>- число рангов, больших </a:t>
            </a:r>
            <a:r>
              <a:rPr lang="en-US" sz="2400" b="1" i="1" dirty="0" smtClean="0"/>
              <a:t>y</a:t>
            </a:r>
            <a:r>
              <a:rPr lang="ru-RU" sz="2400" b="1" i="1" baseline="-25000" dirty="0" err="1" smtClean="0"/>
              <a:t>i</a:t>
            </a:r>
            <a:r>
              <a:rPr lang="ru-RU" sz="2400" b="1" i="1" baseline="-25000" dirty="0" smtClean="0"/>
              <a:t> </a:t>
            </a:r>
            <a:r>
              <a:rPr lang="ru-RU" sz="2400" dirty="0" smtClean="0"/>
              <a:t>,</a:t>
            </a:r>
          </a:p>
          <a:p>
            <a:pPr marL="566928" indent="-457200">
              <a:spcBef>
                <a:spcPts val="2400"/>
              </a:spcBef>
              <a:buClr>
                <a:srgbClr val="002060"/>
              </a:buClr>
              <a:buSzPct val="100000"/>
              <a:buFont typeface="+mj-lt"/>
              <a:buAutoNum type="arabicPeriod" startAt="4"/>
            </a:pPr>
            <a:r>
              <a:rPr lang="ru-RU" sz="2400" dirty="0" smtClean="0"/>
              <a:t>Коэффициент ранговой корреляции </a:t>
            </a:r>
            <a:r>
              <a:rPr lang="ru-RU" sz="2400" dirty="0" err="1" smtClean="0"/>
              <a:t>Кендалла</a:t>
            </a:r>
            <a:r>
              <a:rPr lang="ru-RU" sz="2400" dirty="0" smtClean="0"/>
              <a:t> равен</a:t>
            </a:r>
          </a:p>
          <a:p>
            <a:pPr marL="566928" indent="-457200">
              <a:buClr>
                <a:srgbClr val="002060"/>
              </a:buClr>
              <a:buSzPct val="100000"/>
              <a:buNone/>
            </a:pPr>
            <a:endParaRPr lang="ru-RU" sz="2400" dirty="0" smtClean="0"/>
          </a:p>
          <a:p>
            <a:pPr marL="566928" indent="-457200">
              <a:buClr>
                <a:srgbClr val="002060"/>
              </a:buClr>
              <a:buSzPct val="100000"/>
              <a:buNone/>
            </a:pPr>
            <a:endParaRPr lang="ru-RU" sz="2400" dirty="0" smtClean="0"/>
          </a:p>
          <a:p>
            <a:pPr marL="566928" indent="-457200">
              <a:buClr>
                <a:srgbClr val="002060"/>
              </a:buClr>
              <a:buSzPct val="100000"/>
              <a:buNone/>
            </a:pPr>
            <a:endParaRPr lang="ru-RU" sz="2400" dirty="0" smtClean="0"/>
          </a:p>
          <a:p>
            <a:pPr marL="566928" indent="-457200">
              <a:buClr>
                <a:srgbClr val="002060"/>
              </a:buClr>
              <a:buSzPct val="100000"/>
              <a:buNone/>
            </a:pPr>
            <a:r>
              <a:rPr lang="ru-RU" sz="2400" dirty="0" smtClean="0"/>
              <a:t>	где </a:t>
            </a:r>
            <a:r>
              <a:rPr lang="en-US" sz="2400" b="1" i="1" dirty="0" smtClean="0"/>
              <a:t>n</a:t>
            </a:r>
            <a:r>
              <a:rPr lang="en-US" sz="2400" dirty="0" smtClean="0"/>
              <a:t> </a:t>
            </a:r>
            <a:r>
              <a:rPr lang="ru-RU" sz="2400" dirty="0" smtClean="0"/>
              <a:t> – объем выборки.</a:t>
            </a:r>
            <a:endParaRPr lang="ru-RU" sz="2000" dirty="0" smtClean="0"/>
          </a:p>
        </p:txBody>
      </p:sp>
      <p:graphicFrame>
        <p:nvGraphicFramePr>
          <p:cNvPr id="529410" name="Object 5"/>
          <p:cNvGraphicFramePr>
            <a:graphicFrameLocks noChangeAspect="1"/>
          </p:cNvGraphicFramePr>
          <p:nvPr/>
        </p:nvGraphicFramePr>
        <p:xfrm>
          <a:off x="2624138" y="3429000"/>
          <a:ext cx="22463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0" name="Формула" r:id="rId3" imgW="1320480" imgH="482400" progId="Equation.3">
                  <p:embed/>
                </p:oleObj>
              </mc:Choice>
              <mc:Fallback>
                <p:oleObj name="Формула" r:id="rId3" imgW="13204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3429000"/>
                        <a:ext cx="2246312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59" name="Object 5"/>
          <p:cNvGraphicFramePr>
            <a:graphicFrameLocks noChangeAspect="1"/>
          </p:cNvGraphicFramePr>
          <p:nvPr/>
        </p:nvGraphicFramePr>
        <p:xfrm>
          <a:off x="6372200" y="1864061"/>
          <a:ext cx="15335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1" name="Формула" r:id="rId5" imgW="901440" imgH="482400" progId="Equation.3">
                  <p:embed/>
                </p:oleObj>
              </mc:Choice>
              <mc:Fallback>
                <p:oleObj name="Формула" r:id="rId5" imgW="9014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864061"/>
                        <a:ext cx="1533525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1"/>
          <p:cNvSpPr>
            <a:spLocks noGrp="1"/>
          </p:cNvSpPr>
          <p:nvPr>
            <p:ph type="title"/>
          </p:nvPr>
        </p:nvSpPr>
        <p:spPr>
          <a:xfrm>
            <a:off x="395288" y="260648"/>
            <a:ext cx="8229600" cy="1512168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Значимость коэффициентов ранговой корреляции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>
          <a:xfrm>
            <a:off x="323528" y="1916832"/>
            <a:ext cx="8363272" cy="331236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rgbClr val="002060"/>
              </a:buClr>
              <a:buSzPct val="100000"/>
              <a:buNone/>
            </a:pPr>
            <a:r>
              <a:rPr lang="ru-RU" sz="2400" dirty="0" smtClean="0"/>
              <a:t>Вопросы о значимости коэффициентов ранговой корреляции </a:t>
            </a:r>
            <a:r>
              <a:rPr lang="ru-RU" sz="2400" dirty="0" err="1" smtClean="0"/>
              <a:t>Спирмена</a:t>
            </a:r>
            <a:r>
              <a:rPr lang="ru-RU" sz="2400" dirty="0" smtClean="0"/>
              <a:t> и </a:t>
            </a:r>
            <a:r>
              <a:rPr lang="ru-RU" sz="2400" dirty="0" err="1" smtClean="0"/>
              <a:t>Кендалла</a:t>
            </a:r>
            <a:r>
              <a:rPr lang="ru-RU" sz="2400" dirty="0" smtClean="0"/>
              <a:t> ставятся по аналогии с вопросом о значимости коэффициента корреляции Пирсона.</a:t>
            </a:r>
          </a:p>
          <a:p>
            <a:pPr>
              <a:spcBef>
                <a:spcPts val="1200"/>
              </a:spcBef>
              <a:buClr>
                <a:srgbClr val="002060"/>
              </a:buClr>
              <a:buSzPct val="100000"/>
              <a:buNone/>
            </a:pPr>
            <a:r>
              <a:rPr lang="ru-RU" sz="2400" dirty="0" smtClean="0"/>
              <a:t>Для получения ответа на эти вопросы – проверка соответствующих статистических гипотез</a:t>
            </a:r>
            <a:r>
              <a:rPr lang="en-US" sz="2400" dirty="0" smtClean="0"/>
              <a:t> (</a:t>
            </a:r>
            <a:r>
              <a:rPr lang="ru-RU" sz="2400" dirty="0" smtClean="0"/>
              <a:t>при двусторонней критической области).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251520" y="1628800"/>
            <a:ext cx="8625136" cy="44644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b="1" i="1" dirty="0" smtClean="0"/>
              <a:t>Вычисления с помощью пакета </a:t>
            </a:r>
            <a:r>
              <a:rPr lang="en-US" sz="2400" b="1" i="1" dirty="0" smtClean="0"/>
              <a:t>Anaconda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>
              <a:buFont typeface="Wingdings" pitchFamily="2" charset="2"/>
              <a:buNone/>
            </a:pPr>
            <a:endParaRPr lang="ru-RU" sz="800" dirty="0" smtClean="0"/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 smtClean="0"/>
              <a:t>Функция </a:t>
            </a:r>
            <a:r>
              <a:rPr lang="en-US" sz="2400" b="1" dirty="0" err="1" smtClean="0"/>
              <a:t>spearmanr</a:t>
            </a:r>
            <a:r>
              <a:rPr lang="en-US" sz="2400" b="1" dirty="0" smtClean="0"/>
              <a:t>() </a:t>
            </a:r>
            <a:r>
              <a:rPr lang="ru-RU" sz="2400" dirty="0" smtClean="0"/>
              <a:t>(модуль </a:t>
            </a:r>
            <a:r>
              <a:rPr lang="en-US" sz="2400" b="1" dirty="0" smtClean="0"/>
              <a:t>stats</a:t>
            </a:r>
            <a:r>
              <a:rPr lang="en-US" sz="2400" dirty="0" smtClean="0"/>
              <a:t> </a:t>
            </a:r>
            <a:r>
              <a:rPr lang="ru-RU" sz="2400" dirty="0" smtClean="0"/>
              <a:t> библиотеки </a:t>
            </a:r>
            <a:r>
              <a:rPr lang="en-US" sz="2400" b="1" dirty="0" err="1" smtClean="0"/>
              <a:t>scipy</a:t>
            </a:r>
            <a:r>
              <a:rPr lang="en-US" sz="2400" dirty="0" smtClean="0"/>
              <a:t> </a:t>
            </a:r>
            <a:r>
              <a:rPr lang="ru-RU" sz="2400" dirty="0" smtClean="0"/>
              <a:t>) позволяет вычислить коэффициент ранговой  корреляции </a:t>
            </a:r>
            <a:r>
              <a:rPr lang="ru-RU" sz="2400" dirty="0" err="1" smtClean="0"/>
              <a:t>Спирмена</a:t>
            </a:r>
            <a:r>
              <a:rPr lang="ru-RU" sz="2400" dirty="0" smtClean="0"/>
              <a:t> и выполнить оценку его значимости.</a:t>
            </a:r>
          </a:p>
          <a:p>
            <a:pPr>
              <a:spcBef>
                <a:spcPts val="1200"/>
              </a:spcBef>
              <a:buNone/>
            </a:pPr>
            <a:r>
              <a:rPr lang="ru-RU" sz="2400" dirty="0" smtClean="0"/>
              <a:t>Возвращает значение</a:t>
            </a:r>
            <a:r>
              <a:rPr lang="en-US" sz="2400" dirty="0" smtClean="0"/>
              <a:t> </a:t>
            </a:r>
            <a:r>
              <a:rPr lang="ru-RU" sz="2400" dirty="0" smtClean="0"/>
              <a:t>выборочного коэффициента корреляции </a:t>
            </a:r>
            <a:r>
              <a:rPr lang="ru-RU" sz="2400" dirty="0" err="1" smtClean="0"/>
              <a:t>Спирмена</a:t>
            </a:r>
            <a:r>
              <a:rPr lang="ru-RU" sz="2400" dirty="0" smtClean="0"/>
              <a:t> и величину </a:t>
            </a:r>
            <a:r>
              <a:rPr lang="en-US" sz="2400" b="1" i="1" dirty="0" smtClean="0"/>
              <a:t>p-value</a:t>
            </a:r>
            <a:r>
              <a:rPr lang="ru-RU" sz="2400" dirty="0" smtClean="0"/>
              <a:t>.</a:t>
            </a:r>
          </a:p>
          <a:p>
            <a:pPr>
              <a:spcBef>
                <a:spcPts val="1200"/>
              </a:spcBef>
              <a:buNone/>
            </a:pPr>
            <a:endParaRPr lang="ru-RU" sz="1000" dirty="0" smtClean="0"/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hlinkClick r:id="rId2"/>
              </a:rPr>
              <a:t>https://docs.scipy.org/doc/scipy/reference/generated/scipy.stats.spearmanr.html#scipy.stats.spearmanr</a:t>
            </a:r>
            <a:endParaRPr lang="ru-RU" sz="2400" dirty="0" smtClean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340768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Определение коэффициентов ранговой корреляции</a:t>
            </a:r>
            <a:endParaRPr lang="ru-RU" sz="3200" b="1" baseline="30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251520" y="1628800"/>
            <a:ext cx="8625136" cy="44644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b="1" i="1" dirty="0" smtClean="0"/>
              <a:t>Вычисления с помощью пакета </a:t>
            </a:r>
            <a:r>
              <a:rPr lang="en-US" sz="2400" b="1" i="1" dirty="0" smtClean="0"/>
              <a:t>Anaconda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>
              <a:buFont typeface="Wingdings" pitchFamily="2" charset="2"/>
              <a:buNone/>
            </a:pPr>
            <a:endParaRPr lang="ru-RU" sz="800" dirty="0" smtClean="0"/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 smtClean="0"/>
              <a:t>Функция </a:t>
            </a:r>
            <a:r>
              <a:rPr lang="en-US" sz="2400" b="1" dirty="0" err="1" smtClean="0"/>
              <a:t>kendalltau</a:t>
            </a:r>
            <a:r>
              <a:rPr lang="en-US" sz="2400" b="1" dirty="0" smtClean="0"/>
              <a:t>() </a:t>
            </a:r>
            <a:r>
              <a:rPr lang="ru-RU" sz="2400" dirty="0" smtClean="0"/>
              <a:t>(модуль </a:t>
            </a:r>
            <a:r>
              <a:rPr lang="en-US" sz="2400" b="1" dirty="0" smtClean="0"/>
              <a:t>stats</a:t>
            </a:r>
            <a:r>
              <a:rPr lang="en-US" sz="2400" dirty="0" smtClean="0"/>
              <a:t> </a:t>
            </a:r>
            <a:r>
              <a:rPr lang="ru-RU" sz="2400" dirty="0" smtClean="0"/>
              <a:t> библиотеки </a:t>
            </a:r>
            <a:r>
              <a:rPr lang="en-US" sz="2400" b="1" dirty="0" err="1" smtClean="0"/>
              <a:t>scipy</a:t>
            </a:r>
            <a:r>
              <a:rPr lang="en-US" sz="2400" dirty="0" smtClean="0"/>
              <a:t> </a:t>
            </a:r>
            <a:r>
              <a:rPr lang="ru-RU" sz="2400" dirty="0" smtClean="0"/>
              <a:t>) позволяет вычислить коэффициент ранговой  корреляции </a:t>
            </a:r>
            <a:r>
              <a:rPr lang="ru-RU" sz="2400" dirty="0" err="1" smtClean="0"/>
              <a:t>Кендалла</a:t>
            </a:r>
            <a:r>
              <a:rPr lang="ru-RU" sz="2400" dirty="0" smtClean="0"/>
              <a:t> и выполнить оценку его значимости.</a:t>
            </a:r>
          </a:p>
          <a:p>
            <a:pPr>
              <a:spcBef>
                <a:spcPts val="1200"/>
              </a:spcBef>
              <a:buNone/>
            </a:pPr>
            <a:r>
              <a:rPr lang="ru-RU" sz="2400" dirty="0" smtClean="0"/>
              <a:t>Возвращает значение</a:t>
            </a:r>
            <a:r>
              <a:rPr lang="en-US" sz="2400" dirty="0" smtClean="0"/>
              <a:t> </a:t>
            </a:r>
            <a:r>
              <a:rPr lang="ru-RU" sz="2400" dirty="0" smtClean="0"/>
              <a:t>выборочного коэффициента корреляции </a:t>
            </a:r>
            <a:r>
              <a:rPr lang="ru-RU" sz="2400" dirty="0" err="1" smtClean="0"/>
              <a:t>Кендалла</a:t>
            </a:r>
            <a:r>
              <a:rPr lang="ru-RU" sz="2400" dirty="0" smtClean="0"/>
              <a:t> и величину </a:t>
            </a:r>
            <a:r>
              <a:rPr lang="en-US" sz="2400" b="1" i="1" dirty="0" smtClean="0"/>
              <a:t>p-value</a:t>
            </a:r>
            <a:r>
              <a:rPr lang="ru-RU" sz="2400" dirty="0" smtClean="0"/>
              <a:t>.</a:t>
            </a:r>
          </a:p>
          <a:p>
            <a:pPr>
              <a:spcBef>
                <a:spcPts val="1200"/>
              </a:spcBef>
              <a:buNone/>
            </a:pPr>
            <a:endParaRPr lang="ru-RU" sz="1000" dirty="0" smtClean="0"/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hlinkClick r:id="rId2"/>
              </a:rPr>
              <a:t>https://docs.scipy.org/doc/scipy/reference/generated/scipy.stats.kendalltau.html#scipy.stats.kendalltau</a:t>
            </a:r>
            <a:endParaRPr lang="ru-RU" sz="2400" dirty="0" smtClean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340768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Определение коэффициентов ранговой корреляции</a:t>
            </a:r>
            <a:endParaRPr lang="ru-RU" sz="3200" b="1" baseline="30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Содержимое 2"/>
          <p:cNvSpPr>
            <a:spLocks noGrp="1"/>
          </p:cNvSpPr>
          <p:nvPr>
            <p:ph idx="1"/>
          </p:nvPr>
        </p:nvSpPr>
        <p:spPr>
          <a:xfrm>
            <a:off x="518864" y="1628800"/>
            <a:ext cx="8229600" cy="33123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i="1" dirty="0"/>
              <a:t>Гистограмма частот</a:t>
            </a:r>
            <a:r>
              <a:rPr lang="ru-RU" sz="2400" dirty="0"/>
              <a:t>  – это ступенчатая фигура, состоящая из прямоугольников, основаниями которых служат частичные интервалы (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i</a:t>
            </a:r>
            <a:r>
              <a:rPr lang="en-US" sz="2400" b="1" baseline="-25000" dirty="0"/>
              <a:t>-1</a:t>
            </a:r>
            <a:r>
              <a:rPr lang="ru-RU" sz="2400" dirty="0"/>
              <a:t>,  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i</a:t>
            </a:r>
            <a:r>
              <a:rPr lang="ru-RU" sz="2400" b="1" i="1" baseline="-25000" dirty="0"/>
              <a:t> </a:t>
            </a:r>
            <a:r>
              <a:rPr lang="ru-RU" sz="2400" dirty="0"/>
              <a:t>),</a:t>
            </a:r>
          </a:p>
          <a:p>
            <a:pPr>
              <a:spcBef>
                <a:spcPts val="1200"/>
              </a:spcBef>
              <a:buNone/>
            </a:pPr>
            <a:r>
              <a:rPr lang="ru-RU" sz="2400" b="1" i="1" dirty="0"/>
              <a:t>	</a:t>
            </a:r>
            <a:r>
              <a:rPr lang="en-US" sz="2400" b="1" i="1" dirty="0" err="1"/>
              <a:t>i</a:t>
            </a:r>
            <a:r>
              <a:rPr lang="en-US" sz="2400" dirty="0"/>
              <a:t> = 1, 2, … , </a:t>
            </a:r>
            <a:r>
              <a:rPr lang="en-US" sz="2400" b="1" i="1" dirty="0"/>
              <a:t>k</a:t>
            </a:r>
            <a:r>
              <a:rPr lang="ru-RU" sz="2400" dirty="0"/>
              <a:t>,  а высоты равны 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Площадь </a:t>
            </a:r>
            <a:r>
              <a:rPr lang="en-US" sz="2400" b="1" i="1" dirty="0" err="1"/>
              <a:t>i</a:t>
            </a:r>
            <a:r>
              <a:rPr lang="en-US" sz="2400" dirty="0"/>
              <a:t>-</a:t>
            </a:r>
            <a:r>
              <a:rPr lang="ru-RU" sz="2400" dirty="0"/>
              <a:t>го прямоугольника равна 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i</a:t>
            </a:r>
            <a:r>
              <a:rPr lang="ru-RU" sz="2400" b="1" i="1" baseline="-25000" dirty="0"/>
              <a:t> </a:t>
            </a:r>
            <a:r>
              <a:rPr lang="en-US" sz="2400" dirty="0"/>
              <a:t>, </a:t>
            </a:r>
            <a:r>
              <a:rPr lang="ru-RU" sz="2400" dirty="0"/>
              <a:t> суммарная площадь всех прямоугольников  – объему выборки </a:t>
            </a:r>
            <a:r>
              <a:rPr lang="en-US" sz="2400" b="1" i="1" dirty="0"/>
              <a:t>n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Гистограмма частот</a:t>
            </a:r>
          </a:p>
        </p:txBody>
      </p:sp>
      <p:graphicFrame>
        <p:nvGraphicFramePr>
          <p:cNvPr id="178178" name="Object 3"/>
          <p:cNvGraphicFramePr>
            <a:graphicFrameLocks noChangeAspect="1"/>
          </p:cNvGraphicFramePr>
          <p:nvPr/>
        </p:nvGraphicFramePr>
        <p:xfrm>
          <a:off x="5843780" y="2700639"/>
          <a:ext cx="49688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3" name="Формула" r:id="rId3" imgW="7010400" imgH="11887200" progId="Equation.3">
                  <p:embed/>
                </p:oleObj>
              </mc:Choice>
              <mc:Fallback>
                <p:oleObj name="Формула" r:id="rId3" imgW="7010400" imgH="11887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780" y="2700639"/>
                        <a:ext cx="496888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Содержимое 2"/>
          <p:cNvSpPr>
            <a:spLocks noGrp="1"/>
          </p:cNvSpPr>
          <p:nvPr>
            <p:ph idx="1"/>
          </p:nvPr>
        </p:nvSpPr>
        <p:spPr>
          <a:xfrm>
            <a:off x="395536" y="1412776"/>
            <a:ext cx="8363272" cy="51125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i="1" dirty="0"/>
              <a:t>Гистограмма относительных частот</a:t>
            </a:r>
            <a:r>
              <a:rPr lang="ru-RU" sz="2400" dirty="0"/>
              <a:t>  – это ступенчатая фигура, состоящая из прямоугольников, основаниями которых служат частичные интервалы (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i</a:t>
            </a:r>
            <a:r>
              <a:rPr lang="en-US" sz="2400" b="1" baseline="-25000" dirty="0"/>
              <a:t>-1</a:t>
            </a:r>
            <a:r>
              <a:rPr lang="ru-RU" sz="2400" dirty="0"/>
              <a:t>,  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i</a:t>
            </a:r>
            <a:r>
              <a:rPr lang="ru-RU" sz="2400" b="1" i="1" baseline="-25000" dirty="0"/>
              <a:t> </a:t>
            </a:r>
            <a:r>
              <a:rPr lang="ru-RU" sz="2400" dirty="0"/>
              <a:t>),</a:t>
            </a:r>
            <a:r>
              <a:rPr lang="en-US" sz="2400" dirty="0"/>
              <a:t>   </a:t>
            </a:r>
            <a:r>
              <a:rPr lang="en-US" sz="2400" b="1" i="1" dirty="0" err="1"/>
              <a:t>i</a:t>
            </a:r>
            <a:r>
              <a:rPr lang="en-US" sz="2400" dirty="0"/>
              <a:t> = 1, 2, … , </a:t>
            </a:r>
            <a:r>
              <a:rPr lang="en-US" sz="2400" b="1" i="1" dirty="0"/>
              <a:t>k</a:t>
            </a:r>
            <a:r>
              <a:rPr lang="ru-RU" sz="2400" dirty="0"/>
              <a:t>,  </a:t>
            </a:r>
            <a:endParaRPr lang="en-US" sz="2400" dirty="0"/>
          </a:p>
          <a:p>
            <a:pPr>
              <a:spcBef>
                <a:spcPts val="1200"/>
              </a:spcBef>
              <a:buNone/>
            </a:pPr>
            <a:r>
              <a:rPr lang="en-US" sz="2400" dirty="0"/>
              <a:t>	</a:t>
            </a:r>
            <a:r>
              <a:rPr lang="ru-RU" sz="2400" dirty="0"/>
              <a:t>а высоты равны </a:t>
            </a:r>
          </a:p>
          <a:p>
            <a:pPr>
              <a:buNone/>
            </a:pPr>
            <a:endParaRPr lang="ru-RU" sz="6000" dirty="0"/>
          </a:p>
          <a:p>
            <a:pPr>
              <a:buNone/>
            </a:pPr>
            <a:r>
              <a:rPr lang="ru-RU" sz="2400" dirty="0"/>
              <a:t>Площадь </a:t>
            </a:r>
            <a:r>
              <a:rPr lang="en-US" sz="2400" b="1" i="1" dirty="0" err="1"/>
              <a:t>i</a:t>
            </a:r>
            <a:r>
              <a:rPr lang="en-US" sz="2400" dirty="0"/>
              <a:t>-</a:t>
            </a:r>
            <a:r>
              <a:rPr lang="ru-RU" sz="2400" dirty="0"/>
              <a:t>го прямоугольника равна относительной</a:t>
            </a:r>
          </a:p>
          <a:p>
            <a:pPr>
              <a:spcBef>
                <a:spcPts val="1200"/>
              </a:spcBef>
              <a:buNone/>
            </a:pPr>
            <a:r>
              <a:rPr lang="ru-RU" sz="2400" dirty="0"/>
              <a:t>	частоте	     суммарная площадь всех</a:t>
            </a:r>
          </a:p>
          <a:p>
            <a:pPr>
              <a:spcBef>
                <a:spcPts val="1200"/>
              </a:spcBef>
              <a:buNone/>
            </a:pPr>
            <a:r>
              <a:rPr lang="ru-RU" sz="2400" dirty="0"/>
              <a:t>	прямоугольников равна 1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Гистограмма относительных частот</a:t>
            </a:r>
          </a:p>
        </p:txBody>
      </p:sp>
      <p:graphicFrame>
        <p:nvGraphicFramePr>
          <p:cNvPr id="178178" name="Object 3"/>
          <p:cNvGraphicFramePr>
            <a:graphicFrameLocks noChangeAspect="1"/>
          </p:cNvGraphicFramePr>
          <p:nvPr/>
        </p:nvGraphicFramePr>
        <p:xfrm>
          <a:off x="3442593" y="2852936"/>
          <a:ext cx="8413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0" name="Формула" r:id="rId3" imgW="11887200" imgH="11887200" progId="Equation.3">
                  <p:embed/>
                </p:oleObj>
              </mc:Choice>
              <mc:Fallback>
                <p:oleObj name="Формула" r:id="rId3" imgW="11887200" imgH="118872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593" y="2852936"/>
                        <a:ext cx="841375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3" name="Object 3"/>
          <p:cNvGraphicFramePr>
            <a:graphicFrameLocks noChangeAspect="1"/>
          </p:cNvGraphicFramePr>
          <p:nvPr/>
        </p:nvGraphicFramePr>
        <p:xfrm>
          <a:off x="2123728" y="4761582"/>
          <a:ext cx="5191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1" name="Формула" r:id="rId5" imgW="7315200" imgH="10668000" progId="Equation.3">
                  <p:embed/>
                </p:oleObj>
              </mc:Choice>
              <mc:Fallback>
                <p:oleObj name="Формула" r:id="rId5" imgW="7315200" imgH="106680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761582"/>
                        <a:ext cx="51911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68424" y="3105048"/>
            <a:ext cx="3420000" cy="756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b="1" dirty="0">
                <a:solidFill>
                  <a:srgbClr val="002060"/>
                </a:solidFill>
              </a:rPr>
              <a:t>Статистический аналог кривой распределения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363272" cy="23042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.</a:t>
            </a:r>
          </a:p>
          <a:p>
            <a:pPr>
              <a:buNone/>
            </a:pPr>
            <a:r>
              <a:rPr lang="ru-RU" sz="2400" dirty="0"/>
              <a:t>Гистограммы частот (слева) и</a:t>
            </a:r>
            <a:r>
              <a:rPr lang="en-US" sz="2400" dirty="0"/>
              <a:t> </a:t>
            </a:r>
            <a:r>
              <a:rPr lang="ru-RU" sz="2400" dirty="0"/>
              <a:t>относительных частот (справа) двух выборок из 1000 сгенерированных значений СВ, имеющей нормальное распределение с параметрами </a:t>
            </a:r>
            <a:r>
              <a:rPr lang="en-US" sz="2400" b="1" i="1" dirty="0"/>
              <a:t>m</a:t>
            </a:r>
            <a:r>
              <a:rPr lang="en-US" sz="2400" dirty="0"/>
              <a:t> = 2</a:t>
            </a:r>
            <a:r>
              <a:rPr lang="ru-RU" sz="2400" dirty="0"/>
              <a:t> и</a:t>
            </a:r>
            <a:r>
              <a:rPr lang="en-US" sz="2400" dirty="0"/>
              <a:t> </a:t>
            </a:r>
            <a:r>
              <a:rPr lang="el-GR" sz="2400" b="1" i="1" dirty="0"/>
              <a:t>σ</a:t>
            </a:r>
            <a:r>
              <a:rPr lang="en-US" sz="2400" dirty="0"/>
              <a:t> = 0.5</a:t>
            </a:r>
            <a:endParaRPr lang="ru-RU" sz="24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Гистограмм</a:t>
            </a:r>
            <a:r>
              <a:rPr lang="ru-RU" sz="3200" dirty="0">
                <a:solidFill>
                  <a:schemeClr val="tx1"/>
                </a:solidFill>
              </a:rPr>
              <a:t>ы</a:t>
            </a:r>
            <a:endParaRPr lang="ru-RU" sz="3200" b="1" dirty="0">
              <a:solidFill>
                <a:schemeClr val="tx1"/>
              </a:solidFill>
            </a:endParaRPr>
          </a:p>
        </p:txBody>
      </p:sp>
      <p:grpSp>
        <p:nvGrpSpPr>
          <p:cNvPr id="9" name="Группа 8"/>
          <p:cNvGrpSpPr>
            <a:grpSpLocks noChangeAspect="1"/>
          </p:cNvGrpSpPr>
          <p:nvPr/>
        </p:nvGrpSpPr>
        <p:grpSpPr>
          <a:xfrm>
            <a:off x="107504" y="3140968"/>
            <a:ext cx="8921789" cy="3050381"/>
            <a:chOff x="251520" y="3404195"/>
            <a:chExt cx="8496944" cy="2905125"/>
          </a:xfrm>
        </p:grpSpPr>
        <p:pic>
          <p:nvPicPr>
            <p:cNvPr id="18022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52714" y="3429000"/>
              <a:ext cx="4095750" cy="287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02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520" y="3404195"/>
              <a:ext cx="4181475" cy="290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976064" y="2852936"/>
            <a:ext cx="7772400" cy="1199704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1</a:t>
            </a:r>
            <a:r>
              <a:rPr lang="ru-RU" sz="3200" b="1" dirty="0" smtClean="0">
                <a:solidFill>
                  <a:schemeClr val="tx1"/>
                </a:solidFill>
              </a:rPr>
              <a:t>.2  </a:t>
            </a:r>
            <a:r>
              <a:rPr lang="ru-RU" sz="3200" b="1" dirty="0">
                <a:solidFill>
                  <a:schemeClr val="tx1"/>
                </a:solidFill>
              </a:rPr>
              <a:t>Статистические оценки</a:t>
            </a:r>
          </a:p>
        </p:txBody>
      </p:sp>
    </p:spTree>
    <p:extLst>
      <p:ext uri="{BB962C8B-B14F-4D97-AF65-F5344CB8AC3E}">
        <p14:creationId xmlns:p14="http://schemas.microsoft.com/office/powerpoint/2010/main" val="66942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Содержимое 2"/>
          <p:cNvSpPr>
            <a:spLocks noGrp="1"/>
          </p:cNvSpPr>
          <p:nvPr>
            <p:ph idx="1"/>
          </p:nvPr>
        </p:nvSpPr>
        <p:spPr>
          <a:xfrm>
            <a:off x="251520" y="1370966"/>
            <a:ext cx="8820000" cy="453603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Совокупность значений, соответствующих всем возможным результатам отдельных наблюдений, называется </a:t>
            </a:r>
            <a:r>
              <a:rPr lang="ru-RU" sz="2400" b="1" i="1" dirty="0"/>
              <a:t>генеральной совокупностью</a:t>
            </a:r>
            <a:r>
              <a:rPr lang="ru-RU" sz="2400" dirty="0"/>
              <a:t>.</a:t>
            </a:r>
          </a:p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ru-RU" sz="2400" dirty="0"/>
              <a:t>Распределение СВ </a:t>
            </a:r>
            <a:r>
              <a:rPr lang="en-US" sz="2400" b="1" i="1" dirty="0"/>
              <a:t>X</a:t>
            </a:r>
            <a:r>
              <a:rPr lang="ru-RU" sz="2400" dirty="0"/>
              <a:t>  – изучаемой величины –  в такой совокупности задается некоторым законом распределения:</a:t>
            </a:r>
          </a:p>
          <a:p>
            <a:pPr marL="900000" lvl="2" indent="-252000">
              <a:buClr>
                <a:schemeClr val="accent5"/>
              </a:buClr>
              <a:buFont typeface="Arial" charset="0"/>
              <a:buChar char="•"/>
            </a:pPr>
            <a:r>
              <a:rPr lang="ru-RU" sz="2400" dirty="0"/>
              <a:t>плотностью распределения </a:t>
            </a:r>
            <a:r>
              <a:rPr lang="en-US" sz="2400" b="1" i="1" dirty="0"/>
              <a:t>f</a:t>
            </a:r>
            <a:r>
              <a:rPr lang="ru-RU" sz="2400" b="1" i="1" dirty="0"/>
              <a:t> </a:t>
            </a:r>
            <a:r>
              <a:rPr lang="en-US" sz="2400" dirty="0"/>
              <a:t>(</a:t>
            </a:r>
            <a:r>
              <a:rPr lang="en-US" sz="2400" b="1" i="1" dirty="0"/>
              <a:t>x</a:t>
            </a:r>
            <a:r>
              <a:rPr lang="ru-RU" sz="1000" b="1" i="1" dirty="0"/>
              <a:t> </a:t>
            </a:r>
            <a:r>
              <a:rPr lang="en-US" sz="2400" dirty="0"/>
              <a:t>) </a:t>
            </a:r>
            <a:r>
              <a:rPr lang="ru-RU" sz="2400" dirty="0"/>
              <a:t>для непрерывной СВ;</a:t>
            </a:r>
          </a:p>
          <a:p>
            <a:pPr marL="900000" lvl="2" indent="-252000">
              <a:buClr>
                <a:schemeClr val="accent5"/>
              </a:buClr>
              <a:buFont typeface="Arial" charset="0"/>
              <a:buChar char="•"/>
            </a:pPr>
            <a:r>
              <a:rPr lang="ru-RU" sz="2400" dirty="0"/>
              <a:t>вероятностями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b="1" i="1" dirty="0"/>
              <a:t>p</a:t>
            </a:r>
            <a:r>
              <a:rPr lang="en-US" sz="2400" b="1" baseline="-25000" dirty="0"/>
              <a:t>1</a:t>
            </a:r>
            <a:r>
              <a:rPr lang="ru-RU" sz="2400" b="1" baseline="-25000" dirty="0"/>
              <a:t> </a:t>
            </a:r>
            <a:r>
              <a:rPr lang="en-US" sz="2400" dirty="0"/>
              <a:t>=</a:t>
            </a:r>
            <a:r>
              <a:rPr lang="en-US" sz="2400" b="1" i="1" dirty="0"/>
              <a:t>P</a:t>
            </a:r>
            <a:r>
              <a:rPr lang="ru-RU" sz="2400" b="1" i="1" dirty="0"/>
              <a:t> </a:t>
            </a:r>
            <a:r>
              <a:rPr lang="en-US" sz="2400" dirty="0"/>
              <a:t>(</a:t>
            </a:r>
            <a:r>
              <a:rPr lang="en-US" sz="2400" b="1" i="1" dirty="0"/>
              <a:t>X</a:t>
            </a:r>
            <a:r>
              <a:rPr lang="en-US" sz="2400" dirty="0"/>
              <a:t> = 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en-US" sz="2400" dirty="0"/>
              <a:t>), </a:t>
            </a:r>
            <a:r>
              <a:rPr lang="ru-RU" sz="2400" dirty="0"/>
              <a:t> </a:t>
            </a:r>
            <a:r>
              <a:rPr lang="en-US" sz="2400" b="1" i="1" dirty="0"/>
              <a:t>p</a:t>
            </a:r>
            <a:r>
              <a:rPr lang="en-US" sz="2400" b="1" baseline="-25000" dirty="0"/>
              <a:t>2</a:t>
            </a:r>
            <a:r>
              <a:rPr lang="ru-RU" sz="2400" b="1" baseline="-25000" dirty="0"/>
              <a:t> </a:t>
            </a:r>
            <a:r>
              <a:rPr lang="en-US" sz="2400" dirty="0"/>
              <a:t>=</a:t>
            </a:r>
            <a:r>
              <a:rPr lang="en-US" sz="2400" b="1" i="1" dirty="0"/>
              <a:t>P</a:t>
            </a:r>
            <a:r>
              <a:rPr lang="ru-RU" sz="2400" b="1" i="1" dirty="0"/>
              <a:t> </a:t>
            </a:r>
            <a:r>
              <a:rPr lang="en-US" sz="2400" dirty="0"/>
              <a:t>(</a:t>
            </a:r>
            <a:r>
              <a:rPr lang="en-US" sz="2400" b="1" i="1" dirty="0"/>
              <a:t>X</a:t>
            </a:r>
            <a:r>
              <a:rPr lang="en-US" sz="2400" dirty="0"/>
              <a:t> = </a:t>
            </a:r>
            <a:r>
              <a:rPr lang="en-US" sz="2400" b="1" i="1" dirty="0"/>
              <a:t>x</a:t>
            </a:r>
            <a:r>
              <a:rPr lang="en-US" sz="2400" b="1" baseline="-25000" dirty="0"/>
              <a:t>2</a:t>
            </a:r>
            <a:r>
              <a:rPr lang="en-US" sz="2400" dirty="0"/>
              <a:t>),  …  </a:t>
            </a:r>
            <a:r>
              <a:rPr lang="ru-RU" sz="2400" dirty="0"/>
              <a:t>для дискретной СВ.</a:t>
            </a:r>
          </a:p>
        </p:txBody>
      </p:sp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02840" y="367993"/>
            <a:ext cx="8229600" cy="95567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Генеральная совокупность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47864" y="5611887"/>
            <a:ext cx="5544616" cy="769441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rIns="36000">
            <a:spAutoFit/>
          </a:bodyPr>
          <a:lstStyle/>
          <a:p>
            <a:pPr>
              <a:defRPr/>
            </a:pPr>
            <a:r>
              <a:rPr lang="ru-RU" sz="2200" b="1" dirty="0">
                <a:solidFill>
                  <a:srgbClr val="002060"/>
                </a:solidFill>
              </a:rPr>
              <a:t>На практике этот закон распределения обычно </a:t>
            </a:r>
            <a:r>
              <a:rPr lang="ru-RU" sz="2200" b="1" u="sng" dirty="0">
                <a:solidFill>
                  <a:srgbClr val="002060"/>
                </a:solidFill>
              </a:rPr>
              <a:t>неизвестен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Содержимое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39604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i="1" dirty="0"/>
              <a:t>Статистической оценкой </a:t>
            </a:r>
            <a:r>
              <a:rPr lang="ru-RU" sz="2400" dirty="0"/>
              <a:t> неизвестного параметра теоретического распределения называют функцию от наблюдаемых СВ.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Статистические оценки могут быть</a:t>
            </a:r>
          </a:p>
          <a:p>
            <a:pPr lvl="2">
              <a:buClr>
                <a:srgbClr val="0020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2400" i="1" dirty="0"/>
              <a:t>точечными</a:t>
            </a:r>
            <a:r>
              <a:rPr lang="ru-RU" sz="2400" dirty="0"/>
              <a:t>,</a:t>
            </a:r>
          </a:p>
          <a:p>
            <a:pPr lvl="2">
              <a:buClr>
                <a:srgbClr val="0020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2400" i="1" dirty="0"/>
              <a:t>интервальными</a:t>
            </a:r>
            <a:r>
              <a:rPr lang="ru-RU" sz="2400" dirty="0"/>
              <a:t>.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Статистические оценки</a:t>
            </a:r>
          </a:p>
        </p:txBody>
      </p:sp>
    </p:spTree>
    <p:extLst>
      <p:ext uri="{BB962C8B-B14F-4D97-AF65-F5344CB8AC3E}">
        <p14:creationId xmlns:p14="http://schemas.microsoft.com/office/powerpoint/2010/main" val="2165437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Содержимое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31683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i="1" dirty="0"/>
              <a:t>Точечной оценкой </a:t>
            </a:r>
            <a:r>
              <a:rPr lang="ru-RU" sz="2400" dirty="0"/>
              <a:t> называется оценка, которая определяется одним числом.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b="1" i="1" dirty="0"/>
              <a:t>Интервальной оценкой</a:t>
            </a:r>
            <a:r>
              <a:rPr lang="ru-RU" sz="2400" dirty="0"/>
              <a:t>  называется оценка, определяемая двумя числами – концами интервала, который покрывает оцениваемый параметр с заданной вероятностью.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Точечные и интервальные оценки</a:t>
            </a:r>
          </a:p>
        </p:txBody>
      </p:sp>
    </p:spTree>
    <p:extLst>
      <p:ext uri="{BB962C8B-B14F-4D97-AF65-F5344CB8AC3E}">
        <p14:creationId xmlns:p14="http://schemas.microsoft.com/office/powerpoint/2010/main" val="4145988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976064" y="2852936"/>
            <a:ext cx="7772400" cy="1199704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1</a:t>
            </a:r>
            <a:r>
              <a:rPr lang="ru-RU" sz="3200" b="1" dirty="0" smtClean="0">
                <a:solidFill>
                  <a:schemeClr val="tx1"/>
                </a:solidFill>
              </a:rPr>
              <a:t>.2.1  </a:t>
            </a:r>
            <a:r>
              <a:rPr lang="ru-RU" sz="3200" b="1" dirty="0">
                <a:solidFill>
                  <a:schemeClr val="tx1"/>
                </a:solidFill>
              </a:rPr>
              <a:t>Точечные оценки параметров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3227951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Заголовок 1"/>
          <p:cNvSpPr>
            <a:spLocks noGrp="1"/>
          </p:cNvSpPr>
          <p:nvPr>
            <p:ph type="title"/>
          </p:nvPr>
        </p:nvSpPr>
        <p:spPr>
          <a:xfrm>
            <a:off x="323528" y="241647"/>
            <a:ext cx="8229600" cy="102711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Выборочная средняя</a:t>
            </a:r>
          </a:p>
        </p:txBody>
      </p:sp>
      <p:sp>
        <p:nvSpPr>
          <p:cNvPr id="29700" name="Содержимое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5112568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Пусть из генеральной совокупности извлечена выборка объема </a:t>
            </a:r>
            <a:r>
              <a:rPr lang="en-US" sz="2400" b="1" i="1" dirty="0"/>
              <a:t>n</a:t>
            </a:r>
            <a:r>
              <a:rPr lang="ru-RU" sz="2400" b="1" i="1" dirty="0"/>
              <a:t> </a:t>
            </a:r>
            <a:r>
              <a:rPr lang="en-US" sz="2400" dirty="0"/>
              <a:t>:  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en-US" sz="2400" dirty="0"/>
              <a:t>, </a:t>
            </a:r>
            <a:r>
              <a:rPr lang="en-US" sz="2400" b="1" i="1" dirty="0"/>
              <a:t>x</a:t>
            </a:r>
            <a:r>
              <a:rPr lang="en-US" sz="2400" b="1" baseline="-25000" dirty="0"/>
              <a:t>2</a:t>
            </a:r>
            <a:r>
              <a:rPr lang="en-US" sz="2400" dirty="0"/>
              <a:t>, </a:t>
            </a:r>
            <a:r>
              <a:rPr lang="ru-RU" sz="2400" dirty="0"/>
              <a:t> </a:t>
            </a:r>
            <a:r>
              <a:rPr lang="en-US" sz="2400" dirty="0"/>
              <a:t>…,</a:t>
            </a:r>
            <a:r>
              <a:rPr lang="en-US" sz="2400" b="1" i="1" dirty="0"/>
              <a:t> </a:t>
            </a:r>
            <a:r>
              <a:rPr lang="ru-RU" sz="2400" b="1" i="1" dirty="0"/>
              <a:t> </a:t>
            </a:r>
            <a:r>
              <a:rPr lang="en-US" sz="2400" b="1" i="1" dirty="0" err="1"/>
              <a:t>x</a:t>
            </a:r>
            <a:r>
              <a:rPr lang="en-US" sz="2400" b="1" i="1" baseline="-25000" dirty="0" err="1"/>
              <a:t>n</a:t>
            </a:r>
            <a:r>
              <a:rPr lang="ru-RU" sz="2400" dirty="0"/>
              <a:t> 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  <a:buNone/>
            </a:pPr>
            <a:r>
              <a:rPr lang="ru-RU" sz="2400" b="1" i="1" dirty="0"/>
              <a:t>Выборочной средней</a:t>
            </a:r>
            <a:r>
              <a:rPr lang="ru-RU" sz="2400" dirty="0"/>
              <a:t>  называется среднее арифметическое значений</a:t>
            </a:r>
            <a:r>
              <a:rPr lang="en-US" sz="2400" dirty="0"/>
              <a:t> </a:t>
            </a:r>
            <a:r>
              <a:rPr lang="ru-RU" sz="2400" dirty="0"/>
              <a:t>выборки:</a:t>
            </a:r>
          </a:p>
          <a:p>
            <a:pPr marL="109728" indent="0">
              <a:buNone/>
            </a:pPr>
            <a:endParaRPr lang="ru-RU" sz="1200" dirty="0"/>
          </a:p>
          <a:p>
            <a:pPr marL="109728" indent="0">
              <a:buNone/>
            </a:pPr>
            <a:endParaRPr lang="ru-RU" sz="1200" dirty="0"/>
          </a:p>
          <a:p>
            <a:pPr marL="109728" indent="0">
              <a:buNone/>
            </a:pPr>
            <a:endParaRPr lang="ru-RU" sz="1200" dirty="0"/>
          </a:p>
          <a:p>
            <a:pPr marL="109728" indent="0">
              <a:buNone/>
            </a:pPr>
            <a:endParaRPr lang="ru-RU" sz="1200" dirty="0"/>
          </a:p>
          <a:p>
            <a:pPr marL="109728" indent="0"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Если значения признака 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en-US" sz="2400" dirty="0"/>
              <a:t>, </a:t>
            </a:r>
            <a:r>
              <a:rPr lang="en-US" sz="2400" b="1" i="1" dirty="0"/>
              <a:t>x</a:t>
            </a:r>
            <a:r>
              <a:rPr lang="en-US" sz="2400" b="1" baseline="-25000" dirty="0"/>
              <a:t>2</a:t>
            </a:r>
            <a:r>
              <a:rPr lang="en-US" sz="2400" dirty="0"/>
              <a:t>, </a:t>
            </a:r>
            <a:r>
              <a:rPr lang="ru-RU" sz="2400" dirty="0"/>
              <a:t> </a:t>
            </a:r>
            <a:r>
              <a:rPr lang="en-US" sz="2400" dirty="0"/>
              <a:t>…,</a:t>
            </a:r>
            <a:r>
              <a:rPr lang="en-US" sz="2400" b="1" i="1" dirty="0"/>
              <a:t> </a:t>
            </a:r>
            <a:r>
              <a:rPr lang="ru-RU" sz="2400" b="1" i="1" dirty="0"/>
              <a:t> </a:t>
            </a:r>
            <a:r>
              <a:rPr lang="en-US" sz="2400" b="1" i="1" dirty="0" err="1"/>
              <a:t>x</a:t>
            </a:r>
            <a:r>
              <a:rPr lang="en-US" sz="2400" b="1" i="1" baseline="-25000" dirty="0" err="1"/>
              <a:t>k</a:t>
            </a:r>
            <a:r>
              <a:rPr lang="ru-RU" sz="2400" dirty="0"/>
              <a:t>  </a:t>
            </a:r>
            <a:r>
              <a:rPr lang="en-US" sz="2400" dirty="0"/>
              <a:t> </a:t>
            </a:r>
            <a:r>
              <a:rPr lang="ru-RU" sz="2400" dirty="0"/>
              <a:t>в выборке имеют частоты</a:t>
            </a:r>
            <a:r>
              <a:rPr lang="en-US" sz="2400" dirty="0"/>
              <a:t> </a:t>
            </a:r>
            <a:r>
              <a:rPr lang="en-US" sz="2400" b="1" i="1" dirty="0"/>
              <a:t>n</a:t>
            </a:r>
            <a:r>
              <a:rPr lang="en-US" sz="2400" b="1" baseline="-25000" dirty="0"/>
              <a:t>1</a:t>
            </a:r>
            <a:r>
              <a:rPr lang="en-US" sz="2400" dirty="0"/>
              <a:t>, </a:t>
            </a:r>
            <a:r>
              <a:rPr lang="en-US" sz="2400" b="1" i="1" dirty="0"/>
              <a:t>n</a:t>
            </a:r>
            <a:r>
              <a:rPr lang="en-US" sz="2400" b="1" baseline="-25000" dirty="0"/>
              <a:t>2</a:t>
            </a:r>
            <a:r>
              <a:rPr lang="en-US" sz="2400" dirty="0"/>
              <a:t>, </a:t>
            </a:r>
            <a:r>
              <a:rPr lang="ru-RU" sz="2400" dirty="0"/>
              <a:t> </a:t>
            </a:r>
            <a:r>
              <a:rPr lang="en-US" sz="2400" dirty="0"/>
              <a:t>…,</a:t>
            </a:r>
            <a:r>
              <a:rPr lang="en-US" sz="2400" b="1" i="1" dirty="0"/>
              <a:t> </a:t>
            </a:r>
            <a:r>
              <a:rPr lang="ru-RU" sz="2400" b="1" i="1" dirty="0"/>
              <a:t> 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k</a:t>
            </a:r>
            <a:r>
              <a:rPr lang="en-US" sz="2400" dirty="0"/>
              <a:t> ,  </a:t>
            </a:r>
            <a:r>
              <a:rPr lang="ru-RU" sz="2400" dirty="0"/>
              <a:t> </a:t>
            </a:r>
            <a:r>
              <a:rPr lang="en-US" sz="2400" b="1" i="1" dirty="0"/>
              <a:t>n</a:t>
            </a:r>
            <a:r>
              <a:rPr lang="en-US" sz="2400" b="1" baseline="-25000" dirty="0"/>
              <a:t>1</a:t>
            </a:r>
            <a:r>
              <a:rPr lang="ru-RU" sz="2400" b="1" baseline="-25000" dirty="0"/>
              <a:t> </a:t>
            </a:r>
            <a:r>
              <a:rPr lang="ru-RU" sz="2400" dirty="0"/>
              <a:t>+</a:t>
            </a:r>
            <a:r>
              <a:rPr lang="en-US" sz="2400" b="1" i="1" dirty="0"/>
              <a:t>n</a:t>
            </a:r>
            <a:r>
              <a:rPr lang="en-US" sz="2400" b="1" baseline="-25000" dirty="0"/>
              <a:t>2</a:t>
            </a:r>
            <a:r>
              <a:rPr lang="ru-RU" sz="2400" b="1" baseline="-25000" dirty="0"/>
              <a:t> </a:t>
            </a:r>
            <a:r>
              <a:rPr lang="ru-RU" sz="2400" dirty="0"/>
              <a:t>+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…</a:t>
            </a:r>
            <a:r>
              <a:rPr lang="ru-RU" sz="2400" dirty="0"/>
              <a:t> +</a:t>
            </a:r>
            <a:r>
              <a:rPr lang="ru-RU" sz="2400" b="1" i="1" dirty="0"/>
              <a:t> 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k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= </a:t>
            </a:r>
            <a:r>
              <a:rPr lang="en-US" sz="2400" b="1" i="1" dirty="0"/>
              <a:t>n</a:t>
            </a:r>
            <a:r>
              <a:rPr lang="en-US" sz="2400" dirty="0"/>
              <a:t>,</a:t>
            </a:r>
            <a:r>
              <a:rPr lang="ru-RU" sz="2400" dirty="0"/>
              <a:t>  то</a:t>
            </a:r>
          </a:p>
          <a:p>
            <a:pPr marL="109728" indent="0">
              <a:buNone/>
            </a:pPr>
            <a:endParaRPr lang="ru-RU" sz="2400" dirty="0"/>
          </a:p>
        </p:txBody>
      </p:sp>
      <p:grpSp>
        <p:nvGrpSpPr>
          <p:cNvPr id="2" name="Группа 6"/>
          <p:cNvGrpSpPr>
            <a:grpSpLocks/>
          </p:cNvGrpSpPr>
          <p:nvPr/>
        </p:nvGrpSpPr>
        <p:grpSpPr bwMode="auto">
          <a:xfrm>
            <a:off x="2843808" y="2924944"/>
            <a:ext cx="5400600" cy="1295896"/>
            <a:chOff x="3203848" y="2277518"/>
            <a:chExt cx="5400739" cy="12952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98" name="Object 2"/>
                <p:cNvSpPr txBox="1"/>
                <p:nvPr/>
              </p:nvSpPr>
              <p:spPr bwMode="auto">
                <a:xfrm>
                  <a:off x="3203848" y="2277518"/>
                  <a:ext cx="2520618" cy="1295247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В</m:t>
                            </m:r>
                          </m:sub>
                        </m:sSub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  =  </m:t>
                        </m:r>
                        <m:f>
                          <m:fPr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RU" sz="2400" b="1" dirty="0"/>
                </a:p>
              </p:txBody>
            </p:sp>
          </mc:Choice>
          <mc:Fallback xmlns="">
            <p:sp>
              <p:nvSpPr>
                <p:cNvPr id="29698" name="Object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3848" y="2277518"/>
                  <a:ext cx="2520618" cy="1295247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 bwMode="auto">
            <a:xfrm>
              <a:off x="7524539" y="2694425"/>
              <a:ext cx="1080048" cy="4614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</a:t>
              </a:r>
              <a:r>
                <a:rPr lang="en-US" sz="2400" b="1" dirty="0" smtClean="0">
                  <a:solidFill>
                    <a:srgbClr val="002060"/>
                  </a:solidFill>
                </a:rPr>
                <a:t>.</a:t>
              </a:r>
              <a:r>
                <a:rPr lang="ru-RU" sz="2400" b="1" dirty="0">
                  <a:solidFill>
                    <a:srgbClr val="002060"/>
                  </a:solidFill>
                </a:rPr>
                <a:t>3)</a:t>
              </a:r>
            </a:p>
          </p:txBody>
        </p:sp>
      </p:grpSp>
      <p:grpSp>
        <p:nvGrpSpPr>
          <p:cNvPr id="10" name="Группа 6">
            <a:extLst>
              <a:ext uri="{FF2B5EF4-FFF2-40B4-BE49-F238E27FC236}">
                <a16:creationId xmlns:a16="http://schemas.microsoft.com/office/drawing/2014/main" xmlns="" id="{F4EA78BF-8309-4EAC-9BA9-3CDFF3A26871}"/>
              </a:ext>
            </a:extLst>
          </p:cNvPr>
          <p:cNvGrpSpPr>
            <a:grpSpLocks/>
          </p:cNvGrpSpPr>
          <p:nvPr/>
        </p:nvGrpSpPr>
        <p:grpSpPr bwMode="auto">
          <a:xfrm>
            <a:off x="2843808" y="5157192"/>
            <a:ext cx="5400600" cy="1295896"/>
            <a:chOff x="3203848" y="2277518"/>
            <a:chExt cx="5400739" cy="12952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bject 2">
                  <a:extLst>
                    <a:ext uri="{FF2B5EF4-FFF2-40B4-BE49-F238E27FC236}">
                      <a16:creationId xmlns:a16="http://schemas.microsoft.com/office/drawing/2014/main" xmlns="" id="{6EEEA3E5-3B82-4FFA-BDB6-812E98B75D24}"/>
                    </a:ext>
                  </a:extLst>
                </p:cNvPr>
                <p:cNvSpPr txBox="1"/>
                <p:nvPr/>
              </p:nvSpPr>
              <p:spPr bwMode="auto">
                <a:xfrm>
                  <a:off x="3203848" y="2277518"/>
                  <a:ext cx="3240443" cy="1295247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В</m:t>
                            </m:r>
                          </m:sub>
                        </m:sSub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  =  </m:t>
                        </m:r>
                        <m:f>
                          <m:fPr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RU" sz="2400" b="1" dirty="0"/>
                </a:p>
              </p:txBody>
            </p:sp>
          </mc:Choice>
          <mc:Fallback xmlns="">
            <p:sp>
              <p:nvSpPr>
                <p:cNvPr id="11" name="Object 2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6EEEA3E5-3B82-4FFA-BDB6-812E98B75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3848" y="2277518"/>
                  <a:ext cx="3240443" cy="1295247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C8BC74A1-6218-465A-974A-9C97BE0D2391}"/>
                </a:ext>
              </a:extLst>
            </p:cNvPr>
            <p:cNvSpPr txBox="1"/>
            <p:nvPr/>
          </p:nvSpPr>
          <p:spPr bwMode="auto">
            <a:xfrm>
              <a:off x="7524539" y="2694425"/>
              <a:ext cx="1080048" cy="4614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</a:t>
              </a:r>
              <a:r>
                <a:rPr lang="en-US" sz="2400" b="1" dirty="0" smtClean="0">
                  <a:solidFill>
                    <a:srgbClr val="002060"/>
                  </a:solidFill>
                </a:rPr>
                <a:t>.</a:t>
              </a:r>
              <a:r>
                <a:rPr lang="ru-RU" sz="2400" b="1" dirty="0">
                  <a:solidFill>
                    <a:srgbClr val="002060"/>
                  </a:solidFill>
                </a:rPr>
                <a:t>3</a:t>
              </a:r>
              <a:r>
                <a:rPr lang="en-US" sz="2400" b="1" dirty="0">
                  <a:solidFill>
                    <a:srgbClr val="002060"/>
                  </a:solidFill>
                </a:rPr>
                <a:t>'</a:t>
              </a:r>
              <a:r>
                <a:rPr lang="en-US" sz="1000" b="1" dirty="0">
                  <a:solidFill>
                    <a:srgbClr val="002060"/>
                  </a:solidFill>
                </a:rPr>
                <a:t> </a:t>
              </a:r>
              <a:r>
                <a:rPr lang="ru-RU" sz="2400" b="1" dirty="0">
                  <a:solidFill>
                    <a:srgbClr val="00206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365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Заголовок 1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102711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Оценка генеральной средней</a:t>
            </a:r>
          </a:p>
        </p:txBody>
      </p:sp>
      <p:sp>
        <p:nvSpPr>
          <p:cNvPr id="29700" name="Содержимое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040560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Выборочная средняя – несмещенная оценка генеральной средней</a:t>
            </a:r>
            <a:r>
              <a:rPr lang="ru-RU" sz="2400" dirty="0"/>
              <a:t>.</a:t>
            </a:r>
          </a:p>
          <a:p>
            <a:pPr>
              <a:buNone/>
            </a:pPr>
            <a:endParaRPr lang="ru-RU" sz="1000" dirty="0"/>
          </a:p>
          <a:p>
            <a:pPr>
              <a:buNone/>
            </a:pPr>
            <a:r>
              <a:rPr lang="ru-RU" sz="2400" dirty="0"/>
              <a:t>Используя теорему Чебышева, можно показать, что выборочная средняя является </a:t>
            </a:r>
            <a:r>
              <a:rPr lang="ru-RU" sz="2400" u="sng" dirty="0"/>
              <a:t>состоятельной</a:t>
            </a:r>
            <a:r>
              <a:rPr lang="ru-RU" sz="2400" dirty="0"/>
              <a:t> оценкой генеральной средней.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	Если по нескольким выборкам достаточно большого объема из одной и той же генеральной совокупности найти выборочные средние, то различия между ними будут стремиться к нулю при увеличении объема выборок.</a:t>
            </a:r>
          </a:p>
        </p:txBody>
      </p:sp>
      <p:sp>
        <p:nvSpPr>
          <p:cNvPr id="6" name="Стрелка вниз 3">
            <a:extLst>
              <a:ext uri="{FF2B5EF4-FFF2-40B4-BE49-F238E27FC236}">
                <a16:creationId xmlns:a16="http://schemas.microsoft.com/office/drawing/2014/main" xmlns="" id="{3AE49648-AEBC-4D90-B2FE-B3214652E9E3}"/>
              </a:ext>
            </a:extLst>
          </p:cNvPr>
          <p:cNvSpPr/>
          <p:nvPr/>
        </p:nvSpPr>
        <p:spPr>
          <a:xfrm>
            <a:off x="3059833" y="3356992"/>
            <a:ext cx="936104" cy="35922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FC306D-1B51-4AFA-A958-9502466B294D}"/>
              </a:ext>
            </a:extLst>
          </p:cNvPr>
          <p:cNvSpPr txBox="1"/>
          <p:nvPr/>
        </p:nvSpPr>
        <p:spPr>
          <a:xfrm>
            <a:off x="3563863" y="5661248"/>
            <a:ext cx="5328617" cy="4308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b="1" dirty="0">
                <a:solidFill>
                  <a:srgbClr val="002060"/>
                </a:solidFill>
              </a:rPr>
              <a:t>Устойчивость выборочных средних</a:t>
            </a:r>
          </a:p>
        </p:txBody>
      </p:sp>
    </p:spTree>
    <p:extLst>
      <p:ext uri="{BB962C8B-B14F-4D97-AF65-F5344CB8AC3E}">
        <p14:creationId xmlns:p14="http://schemas.microsoft.com/office/powerpoint/2010/main" val="3026289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02711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Выборочная дисперсия</a:t>
            </a:r>
          </a:p>
        </p:txBody>
      </p:sp>
      <p:sp>
        <p:nvSpPr>
          <p:cNvPr id="29700" name="Содержимое 2"/>
          <p:cNvSpPr>
            <a:spLocks noGrp="1"/>
          </p:cNvSpPr>
          <p:nvPr>
            <p:ph idx="1"/>
          </p:nvPr>
        </p:nvSpPr>
        <p:spPr>
          <a:xfrm>
            <a:off x="251520" y="1112213"/>
            <a:ext cx="8784976" cy="5112568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Пусть из генеральной совокупности извлечена выборка объема </a:t>
            </a:r>
            <a:r>
              <a:rPr lang="en-US" sz="2400" b="1" i="1" dirty="0"/>
              <a:t>n</a:t>
            </a:r>
            <a:r>
              <a:rPr lang="ru-RU" sz="2400" b="1" i="1" dirty="0"/>
              <a:t> </a:t>
            </a:r>
            <a:r>
              <a:rPr lang="en-US" sz="2400" dirty="0"/>
              <a:t>:  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en-US" sz="2400" dirty="0"/>
              <a:t>, </a:t>
            </a:r>
            <a:r>
              <a:rPr lang="en-US" sz="2400" b="1" i="1" dirty="0"/>
              <a:t>x</a:t>
            </a:r>
            <a:r>
              <a:rPr lang="en-US" sz="2400" b="1" baseline="-25000" dirty="0"/>
              <a:t>2</a:t>
            </a:r>
            <a:r>
              <a:rPr lang="en-US" sz="2400" dirty="0"/>
              <a:t>, </a:t>
            </a:r>
            <a:r>
              <a:rPr lang="ru-RU" sz="2400" dirty="0"/>
              <a:t> </a:t>
            </a:r>
            <a:r>
              <a:rPr lang="en-US" sz="2400" dirty="0"/>
              <a:t>…,</a:t>
            </a:r>
            <a:r>
              <a:rPr lang="en-US" sz="2400" b="1" i="1" dirty="0"/>
              <a:t> </a:t>
            </a:r>
            <a:r>
              <a:rPr lang="ru-RU" sz="2400" b="1" i="1" dirty="0"/>
              <a:t> </a:t>
            </a:r>
            <a:r>
              <a:rPr lang="en-US" sz="2400" b="1" i="1" dirty="0" err="1"/>
              <a:t>x</a:t>
            </a:r>
            <a:r>
              <a:rPr lang="en-US" sz="2400" b="1" i="1" baseline="-25000" dirty="0" err="1"/>
              <a:t>n</a:t>
            </a:r>
            <a:r>
              <a:rPr lang="ru-RU" sz="2400" dirty="0"/>
              <a:t> 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  <a:buNone/>
            </a:pPr>
            <a:r>
              <a:rPr lang="ru-RU" sz="2400" b="1" i="1" dirty="0"/>
              <a:t>Выборочной дисперсией</a:t>
            </a:r>
            <a:r>
              <a:rPr lang="ru-RU" sz="2400" dirty="0"/>
              <a:t>  называется величина</a:t>
            </a:r>
          </a:p>
          <a:p>
            <a:pPr marL="109728" indent="0">
              <a:buNone/>
            </a:pPr>
            <a:endParaRPr lang="ru-RU" sz="1200" dirty="0"/>
          </a:p>
          <a:p>
            <a:pPr marL="109728" indent="0">
              <a:buNone/>
            </a:pPr>
            <a:endParaRPr lang="ru-RU" sz="1200" dirty="0"/>
          </a:p>
          <a:p>
            <a:pPr marL="109728" indent="0">
              <a:buNone/>
            </a:pPr>
            <a:endParaRPr lang="ru-RU" sz="1200" dirty="0"/>
          </a:p>
          <a:p>
            <a:pPr marL="109728" indent="0">
              <a:buNone/>
            </a:pPr>
            <a:endParaRPr lang="ru-RU" sz="1200" dirty="0"/>
          </a:p>
          <a:p>
            <a:pPr marL="109728" indent="0">
              <a:buNone/>
            </a:pPr>
            <a:endParaRPr lang="ru-RU" sz="2400" dirty="0"/>
          </a:p>
          <a:p>
            <a:pPr marL="109728" indent="0">
              <a:buNone/>
            </a:pPr>
            <a:endParaRPr lang="ru-RU" sz="2400" dirty="0"/>
          </a:p>
          <a:p>
            <a:pPr>
              <a:spcBef>
                <a:spcPts val="2400"/>
              </a:spcBef>
              <a:buNone/>
            </a:pPr>
            <a:r>
              <a:rPr lang="ru-RU" sz="2400" dirty="0"/>
              <a:t>Если значения признака 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en-US" sz="2400" dirty="0"/>
              <a:t>, </a:t>
            </a:r>
            <a:r>
              <a:rPr lang="en-US" sz="2400" b="1" i="1" dirty="0"/>
              <a:t>x</a:t>
            </a:r>
            <a:r>
              <a:rPr lang="en-US" sz="2400" b="1" baseline="-25000" dirty="0"/>
              <a:t>2</a:t>
            </a:r>
            <a:r>
              <a:rPr lang="en-US" sz="2400" dirty="0"/>
              <a:t>, </a:t>
            </a:r>
            <a:r>
              <a:rPr lang="ru-RU" sz="2400" dirty="0"/>
              <a:t> </a:t>
            </a:r>
            <a:r>
              <a:rPr lang="en-US" sz="2400" dirty="0"/>
              <a:t>…,</a:t>
            </a:r>
            <a:r>
              <a:rPr lang="en-US" sz="2400" b="1" i="1" dirty="0"/>
              <a:t> </a:t>
            </a:r>
            <a:r>
              <a:rPr lang="ru-RU" sz="2400" b="1" i="1" dirty="0"/>
              <a:t> </a:t>
            </a:r>
            <a:r>
              <a:rPr lang="en-US" sz="2400" b="1" i="1" dirty="0" err="1"/>
              <a:t>x</a:t>
            </a:r>
            <a:r>
              <a:rPr lang="en-US" sz="2400" b="1" i="1" baseline="-25000" dirty="0" err="1"/>
              <a:t>k</a:t>
            </a:r>
            <a:r>
              <a:rPr lang="ru-RU" sz="2400" dirty="0"/>
              <a:t>  </a:t>
            </a:r>
            <a:r>
              <a:rPr lang="en-US" sz="2400" dirty="0"/>
              <a:t> </a:t>
            </a:r>
            <a:r>
              <a:rPr lang="ru-RU" sz="2400" dirty="0"/>
              <a:t>в выборке имеют частоты</a:t>
            </a:r>
            <a:r>
              <a:rPr lang="en-US" sz="2400" dirty="0"/>
              <a:t> </a:t>
            </a:r>
            <a:r>
              <a:rPr lang="en-US" sz="2400" b="1" i="1" dirty="0"/>
              <a:t>n</a:t>
            </a:r>
            <a:r>
              <a:rPr lang="en-US" sz="2400" b="1" baseline="-25000" dirty="0"/>
              <a:t>1</a:t>
            </a:r>
            <a:r>
              <a:rPr lang="en-US" sz="2400" dirty="0"/>
              <a:t>, </a:t>
            </a:r>
            <a:r>
              <a:rPr lang="en-US" sz="2400" b="1" i="1" dirty="0"/>
              <a:t>n</a:t>
            </a:r>
            <a:r>
              <a:rPr lang="en-US" sz="2400" b="1" baseline="-25000" dirty="0"/>
              <a:t>2</a:t>
            </a:r>
            <a:r>
              <a:rPr lang="en-US" sz="2400" dirty="0"/>
              <a:t>, </a:t>
            </a:r>
            <a:r>
              <a:rPr lang="ru-RU" sz="2400" dirty="0"/>
              <a:t> </a:t>
            </a:r>
            <a:r>
              <a:rPr lang="en-US" sz="2400" dirty="0"/>
              <a:t>…,</a:t>
            </a:r>
            <a:r>
              <a:rPr lang="en-US" sz="2400" b="1" i="1" dirty="0"/>
              <a:t> </a:t>
            </a:r>
            <a:r>
              <a:rPr lang="ru-RU" sz="2400" b="1" i="1" dirty="0"/>
              <a:t> 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k</a:t>
            </a:r>
            <a:r>
              <a:rPr lang="en-US" sz="2400" dirty="0"/>
              <a:t> ,  </a:t>
            </a:r>
            <a:r>
              <a:rPr lang="ru-RU" sz="2400" dirty="0"/>
              <a:t> </a:t>
            </a:r>
            <a:r>
              <a:rPr lang="en-US" sz="2400" b="1" i="1" dirty="0"/>
              <a:t>n</a:t>
            </a:r>
            <a:r>
              <a:rPr lang="en-US" sz="2400" b="1" baseline="-25000" dirty="0"/>
              <a:t>1</a:t>
            </a:r>
            <a:r>
              <a:rPr lang="ru-RU" sz="2400" b="1" baseline="-25000" dirty="0"/>
              <a:t> </a:t>
            </a:r>
            <a:r>
              <a:rPr lang="ru-RU" sz="2400" dirty="0"/>
              <a:t>+</a:t>
            </a:r>
            <a:r>
              <a:rPr lang="en-US" sz="2400" b="1" i="1" dirty="0"/>
              <a:t>n</a:t>
            </a:r>
            <a:r>
              <a:rPr lang="en-US" sz="2400" b="1" baseline="-25000" dirty="0"/>
              <a:t>2</a:t>
            </a:r>
            <a:r>
              <a:rPr lang="ru-RU" sz="2400" b="1" baseline="-25000" dirty="0"/>
              <a:t> </a:t>
            </a:r>
            <a:r>
              <a:rPr lang="ru-RU" sz="2400" dirty="0"/>
              <a:t>+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…</a:t>
            </a:r>
            <a:r>
              <a:rPr lang="ru-RU" sz="2400" dirty="0"/>
              <a:t> +</a:t>
            </a:r>
            <a:r>
              <a:rPr lang="ru-RU" sz="2400" b="1" i="1" dirty="0"/>
              <a:t> 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k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= </a:t>
            </a:r>
            <a:r>
              <a:rPr lang="en-US" sz="2400" b="1" i="1" dirty="0"/>
              <a:t>n</a:t>
            </a:r>
            <a:r>
              <a:rPr lang="en-US" sz="2400" dirty="0"/>
              <a:t>,</a:t>
            </a:r>
            <a:r>
              <a:rPr lang="ru-RU" sz="2400" dirty="0"/>
              <a:t>  то</a:t>
            </a:r>
          </a:p>
          <a:p>
            <a:pPr marL="109728" indent="0">
              <a:buNone/>
            </a:pPr>
            <a:endParaRPr lang="ru-RU" sz="2400" dirty="0"/>
          </a:p>
        </p:txBody>
      </p:sp>
      <p:grpSp>
        <p:nvGrpSpPr>
          <p:cNvPr id="13" name="Группа 5">
            <a:extLst>
              <a:ext uri="{FF2B5EF4-FFF2-40B4-BE49-F238E27FC236}">
                <a16:creationId xmlns:a16="http://schemas.microsoft.com/office/drawing/2014/main" xmlns="" id="{5065423F-3B13-4A1F-A816-647398486290}"/>
              </a:ext>
            </a:extLst>
          </p:cNvPr>
          <p:cNvGrpSpPr>
            <a:grpSpLocks/>
          </p:cNvGrpSpPr>
          <p:nvPr/>
        </p:nvGrpSpPr>
        <p:grpSpPr bwMode="auto">
          <a:xfrm>
            <a:off x="1853771" y="2370032"/>
            <a:ext cx="6484631" cy="1127452"/>
            <a:chOff x="3274232" y="1268612"/>
            <a:chExt cx="5080287" cy="1127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bject 2">
                  <a:extLst>
                    <a:ext uri="{FF2B5EF4-FFF2-40B4-BE49-F238E27FC236}">
                      <a16:creationId xmlns:a16="http://schemas.microsoft.com/office/drawing/2014/main" xmlns="" id="{7DFD3C0D-5008-472D-B64C-6095CFBA2BB5}"/>
                    </a:ext>
                  </a:extLst>
                </p:cNvPr>
                <p:cNvSpPr txBox="1"/>
                <p:nvPr/>
              </p:nvSpPr>
              <p:spPr bwMode="auto">
                <a:xfrm>
                  <a:off x="3274232" y="1268612"/>
                  <a:ext cx="3528159" cy="1127347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В</m:t>
                            </m:r>
                          </m:sub>
                        </m:sSub>
                        <m:r>
                          <a:rPr lang="ru-RU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В</m:t>
                            </m:r>
                          </m:sub>
                          <m:sup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 = </m:t>
                        </m:r>
                        <m:f>
                          <m:fPr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ru-RU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24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ru-RU" sz="2400" b="1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ru-RU" sz="24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В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RU" sz="2400" b="1" dirty="0"/>
                </a:p>
              </p:txBody>
            </p:sp>
          </mc:Choice>
          <mc:Fallback xmlns="">
            <p:sp>
              <p:nvSpPr>
                <p:cNvPr id="14" name="Object 2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7DFD3C0D-5008-472D-B64C-6095CFBA2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74232" y="1268612"/>
                  <a:ext cx="3528159" cy="1127347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7F0AFF41-D421-485B-91BD-84B4CD9A2581}"/>
                </a:ext>
              </a:extLst>
            </p:cNvPr>
            <p:cNvSpPr txBox="1"/>
            <p:nvPr/>
          </p:nvSpPr>
          <p:spPr bwMode="auto">
            <a:xfrm>
              <a:off x="7491091" y="1588315"/>
              <a:ext cx="863428" cy="4619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(1.4</a:t>
              </a:r>
              <a:r>
                <a:rPr lang="ru-RU" sz="2400" b="1" dirty="0">
                  <a:solidFill>
                    <a:srgbClr val="002060"/>
                  </a:solidFill>
                </a:rPr>
                <a:t>)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C5D45C9-23A0-4748-8AA2-ABAA729A4DC3}"/>
              </a:ext>
            </a:extLst>
          </p:cNvPr>
          <p:cNvSpPr txBox="1"/>
          <p:nvPr/>
        </p:nvSpPr>
        <p:spPr>
          <a:xfrm>
            <a:off x="1980496" y="3448060"/>
            <a:ext cx="7056000" cy="769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b="1" dirty="0">
                <a:solidFill>
                  <a:srgbClr val="002060"/>
                </a:solidFill>
              </a:rPr>
              <a:t>Среднее арифметическое квадратов отклонений наблюдаемых значений признака от их среднего</a:t>
            </a:r>
          </a:p>
        </p:txBody>
      </p:sp>
      <p:grpSp>
        <p:nvGrpSpPr>
          <p:cNvPr id="17" name="Группа 9">
            <a:extLst>
              <a:ext uri="{FF2B5EF4-FFF2-40B4-BE49-F238E27FC236}">
                <a16:creationId xmlns:a16="http://schemas.microsoft.com/office/drawing/2014/main" xmlns="" id="{AED26C84-60EA-4E9D-B227-10D38B9D1670}"/>
              </a:ext>
            </a:extLst>
          </p:cNvPr>
          <p:cNvGrpSpPr>
            <a:grpSpLocks/>
          </p:cNvGrpSpPr>
          <p:nvPr/>
        </p:nvGrpSpPr>
        <p:grpSpPr bwMode="auto">
          <a:xfrm>
            <a:off x="1897361" y="5229200"/>
            <a:ext cx="6419055" cy="1070322"/>
            <a:chOff x="1835213" y="3213076"/>
            <a:chExt cx="6418280" cy="1070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bject 5">
                  <a:extLst>
                    <a:ext uri="{FF2B5EF4-FFF2-40B4-BE49-F238E27FC236}">
                      <a16:creationId xmlns:a16="http://schemas.microsoft.com/office/drawing/2014/main" xmlns="" id="{E58A3BF8-353D-4789-8542-C661788A8B03}"/>
                    </a:ext>
                  </a:extLst>
                </p:cNvPr>
                <p:cNvSpPr txBox="1"/>
                <p:nvPr/>
              </p:nvSpPr>
              <p:spPr bwMode="auto">
                <a:xfrm>
                  <a:off x="1835213" y="3213076"/>
                  <a:ext cx="5040569" cy="1070321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В</m:t>
                                </m:r>
                              </m:sub>
                            </m:sSub>
                            <m: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В</m:t>
                            </m:r>
                          </m:sub>
                          <m:sup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= </m:t>
                        </m:r>
                        <m:f>
                          <m:fPr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ru-RU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ru-RU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b="1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ru-RU" sz="24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В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RU" sz="2400" b="1" dirty="0"/>
                </a:p>
              </p:txBody>
            </p:sp>
          </mc:Choice>
          <mc:Fallback xmlns="">
            <p:sp>
              <p:nvSpPr>
                <p:cNvPr id="18" name="Object 5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E58A3BF8-353D-4789-8542-C661788A8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5213" y="3213076"/>
                  <a:ext cx="5040569" cy="1070321"/>
                </a:xfrm>
                <a:prstGeom prst="rect">
                  <a:avLst/>
                </a:prstGeom>
                <a:blipFill>
                  <a:blip r:embed="rId3" cstate="print"/>
                  <a:stretch>
                    <a:fillRect b="-171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D10BC1B-B4BC-41E3-932B-19FA1486333C}"/>
                </a:ext>
              </a:extLst>
            </p:cNvPr>
            <p:cNvSpPr txBox="1"/>
            <p:nvPr/>
          </p:nvSpPr>
          <p:spPr bwMode="auto">
            <a:xfrm>
              <a:off x="7236897" y="3517405"/>
              <a:ext cx="101659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</a:t>
              </a:r>
              <a:r>
                <a:rPr lang="en-US" sz="2400" b="1" dirty="0" smtClean="0">
                  <a:solidFill>
                    <a:srgbClr val="002060"/>
                  </a:solidFill>
                </a:rPr>
                <a:t>.</a:t>
              </a:r>
              <a:r>
                <a:rPr lang="ru-RU" sz="2400" b="1" dirty="0">
                  <a:solidFill>
                    <a:srgbClr val="002060"/>
                  </a:solidFill>
                </a:rPr>
                <a:t>4ʹ)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776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Содержимое 2"/>
          <p:cNvSpPr>
            <a:spLocks noGrp="1"/>
          </p:cNvSpPr>
          <p:nvPr>
            <p:ph idx="1"/>
          </p:nvPr>
        </p:nvSpPr>
        <p:spPr>
          <a:xfrm>
            <a:off x="395536" y="2060848"/>
            <a:ext cx="8614520" cy="2232248"/>
          </a:xfrm>
        </p:spPr>
        <p:txBody>
          <a:bodyPr/>
          <a:lstStyle/>
          <a:p>
            <a:pPr>
              <a:buNone/>
            </a:pPr>
            <a:r>
              <a:rPr lang="ru-RU" sz="2400" b="1" i="1" dirty="0"/>
              <a:t>Выборочным средним квадратическим отклонением</a:t>
            </a:r>
            <a:r>
              <a:rPr lang="ru-RU" sz="2400" dirty="0"/>
              <a:t>  называется величина</a:t>
            </a:r>
            <a:endParaRPr lang="en-US" sz="2400" dirty="0"/>
          </a:p>
        </p:txBody>
      </p:sp>
      <p:grpSp>
        <p:nvGrpSpPr>
          <p:cNvPr id="2" name="Группа 5"/>
          <p:cNvGrpSpPr>
            <a:grpSpLocks/>
          </p:cNvGrpSpPr>
          <p:nvPr/>
        </p:nvGrpSpPr>
        <p:grpSpPr bwMode="auto">
          <a:xfrm>
            <a:off x="3149132" y="3140892"/>
            <a:ext cx="5095274" cy="792163"/>
            <a:chOff x="4233266" y="1268612"/>
            <a:chExt cx="3991817" cy="792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48" name="Object 2"/>
                <p:cNvSpPr txBox="1"/>
                <p:nvPr/>
              </p:nvSpPr>
              <p:spPr bwMode="auto">
                <a:xfrm>
                  <a:off x="4233266" y="1268612"/>
                  <a:ext cx="1566034" cy="792089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В</m:t>
                            </m:r>
                          </m:sub>
                        </m:sSub>
                        <m:r>
                          <a:rPr lang="ru-RU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В</m:t>
                                </m:r>
                              </m:sub>
                            </m:sSub>
                          </m:e>
                        </m:rad>
                        <m:r>
                          <a:rPr lang="ru-RU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RU" sz="2400" b="1" dirty="0"/>
                </a:p>
              </p:txBody>
            </p:sp>
          </mc:Choice>
          <mc:Fallback xmlns="">
            <p:sp>
              <p:nvSpPr>
                <p:cNvPr id="31748" name="Object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33266" y="1268612"/>
                  <a:ext cx="1566034" cy="792089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 bwMode="auto">
            <a:xfrm>
              <a:off x="7361655" y="1433697"/>
              <a:ext cx="863428" cy="4616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(1.5</a:t>
              </a:r>
              <a:r>
                <a:rPr lang="ru-RU" sz="2400" b="1" dirty="0">
                  <a:solidFill>
                    <a:srgbClr val="002060"/>
                  </a:solidFill>
                </a:rPr>
                <a:t>)</a:t>
              </a:r>
            </a:p>
          </p:txBody>
        </p:sp>
      </p:grp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46856" y="404664"/>
            <a:ext cx="8229600" cy="145916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Выборочн</a:t>
            </a:r>
            <a:r>
              <a:rPr lang="ru-RU" sz="3200" dirty="0">
                <a:solidFill>
                  <a:schemeClr val="tx1"/>
                </a:solidFill>
              </a:rPr>
              <a:t>ое среднее квадратическое</a:t>
            </a:r>
            <a:r>
              <a:rPr lang="ru-RU" sz="3200" b="1" dirty="0">
                <a:solidFill>
                  <a:schemeClr val="tx1"/>
                </a:solidFill>
              </a:rPr>
              <a:t>  отклонение</a:t>
            </a:r>
          </a:p>
        </p:txBody>
      </p:sp>
    </p:spTree>
    <p:extLst>
      <p:ext uri="{BB962C8B-B14F-4D97-AF65-F5344CB8AC3E}">
        <p14:creationId xmlns:p14="http://schemas.microsoft.com/office/powerpoint/2010/main" val="4109072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Заголовок 1"/>
          <p:cNvSpPr>
            <a:spLocks noGrp="1"/>
          </p:cNvSpPr>
          <p:nvPr>
            <p:ph type="title"/>
          </p:nvPr>
        </p:nvSpPr>
        <p:spPr>
          <a:xfrm>
            <a:off x="302840" y="385663"/>
            <a:ext cx="8229600" cy="102711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Оценка генеральной дисперсии</a:t>
            </a:r>
          </a:p>
        </p:txBody>
      </p:sp>
      <p:sp>
        <p:nvSpPr>
          <p:cNvPr id="29700" name="Содержимое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3888432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Пусть из генеральной совокупности извлечена повторная выборка 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en-US" sz="2400" dirty="0"/>
              <a:t>, </a:t>
            </a:r>
            <a:r>
              <a:rPr lang="en-US" sz="2400" b="1" i="1" dirty="0"/>
              <a:t>x</a:t>
            </a:r>
            <a:r>
              <a:rPr lang="en-US" sz="2400" b="1" baseline="-25000" dirty="0"/>
              <a:t>2</a:t>
            </a:r>
            <a:r>
              <a:rPr lang="en-US" sz="2400" dirty="0"/>
              <a:t>, </a:t>
            </a:r>
            <a:r>
              <a:rPr lang="ru-RU" sz="2400" dirty="0"/>
              <a:t> </a:t>
            </a:r>
            <a:r>
              <a:rPr lang="en-US" sz="2400" dirty="0"/>
              <a:t>…,</a:t>
            </a:r>
            <a:r>
              <a:rPr lang="en-US" sz="2400" b="1" i="1" dirty="0"/>
              <a:t> </a:t>
            </a:r>
            <a:r>
              <a:rPr lang="ru-RU" sz="2400" b="1" i="1" dirty="0"/>
              <a:t> </a:t>
            </a:r>
            <a:r>
              <a:rPr lang="en-US" sz="2400" b="1" i="1" dirty="0" err="1"/>
              <a:t>x</a:t>
            </a:r>
            <a:r>
              <a:rPr lang="en-US" sz="2400" b="1" i="1" baseline="-25000" dirty="0" err="1"/>
              <a:t>n</a:t>
            </a:r>
            <a:r>
              <a:rPr lang="ru-RU" sz="2400" dirty="0"/>
              <a:t> .</a:t>
            </a:r>
          </a:p>
          <a:p>
            <a:pPr>
              <a:spcBef>
                <a:spcPts val="600"/>
              </a:spcBef>
              <a:buNone/>
            </a:pPr>
            <a:r>
              <a:rPr lang="ru-RU" sz="2400" dirty="0"/>
              <a:t>	Требуется по данным выборки оценить неизвестную генеральную дисперсию </a:t>
            </a:r>
            <a:r>
              <a:rPr lang="en-US" sz="2400" b="1" i="1" dirty="0"/>
              <a:t>D</a:t>
            </a:r>
            <a:r>
              <a:rPr lang="ru-RU" sz="2400" b="1" i="1" baseline="-25000" dirty="0"/>
              <a:t>Г </a:t>
            </a:r>
            <a:r>
              <a:rPr lang="ru-RU" sz="2400" dirty="0"/>
              <a:t>.</a:t>
            </a:r>
          </a:p>
          <a:p>
            <a:pPr>
              <a:spcBef>
                <a:spcPts val="600"/>
              </a:spcBef>
              <a:buNone/>
            </a:pPr>
            <a:endParaRPr lang="ru-RU" sz="800" dirty="0"/>
          </a:p>
          <a:p>
            <a:pPr>
              <a:spcBef>
                <a:spcPts val="600"/>
              </a:spcBef>
              <a:buNone/>
            </a:pPr>
            <a:r>
              <a:rPr lang="ru-RU" sz="2400" dirty="0"/>
              <a:t>Можно доказать:</a:t>
            </a:r>
          </a:p>
          <a:p>
            <a:pPr>
              <a:spcBef>
                <a:spcPts val="600"/>
              </a:spcBef>
              <a:buNone/>
            </a:pPr>
            <a:r>
              <a:rPr lang="ru-RU" sz="2400" dirty="0"/>
              <a:t>	если в качестве оценки генеральной дисперсии принять выборочную дисперсию (2.9), то 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E3CF6506-4F8B-4B56-A333-B5A65505192C}"/>
              </a:ext>
            </a:extLst>
          </p:cNvPr>
          <p:cNvGrpSpPr/>
          <p:nvPr/>
        </p:nvGrpSpPr>
        <p:grpSpPr>
          <a:xfrm>
            <a:off x="2653679" y="4732486"/>
            <a:ext cx="5374705" cy="856754"/>
            <a:chOff x="2653679" y="4732486"/>
            <a:chExt cx="5374705" cy="856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bject 2">
                  <a:extLst>
                    <a:ext uri="{FF2B5EF4-FFF2-40B4-BE49-F238E27FC236}">
                      <a16:creationId xmlns:a16="http://schemas.microsoft.com/office/drawing/2014/main" xmlns="" id="{EFD6C050-53D8-40DC-AF78-150F053A17A7}"/>
                    </a:ext>
                  </a:extLst>
                </p:cNvPr>
                <p:cNvSpPr txBox="1"/>
                <p:nvPr/>
              </p:nvSpPr>
              <p:spPr bwMode="auto">
                <a:xfrm>
                  <a:off x="2653679" y="4732486"/>
                  <a:ext cx="3214465" cy="856754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ru-RU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В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Г</m:t>
                            </m:r>
                          </m:sub>
                        </m:sSub>
                        <m:r>
                          <a:rPr lang="ru-RU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RU" sz="2400" b="1" dirty="0"/>
                </a:p>
              </p:txBody>
            </p:sp>
          </mc:Choice>
          <mc:Fallback xmlns="">
            <p:sp>
              <p:nvSpPr>
                <p:cNvPr id="5" name="Object 2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EFD6C050-53D8-40DC-AF78-150F053A1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53679" y="4732486"/>
                  <a:ext cx="3214465" cy="856754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D03AB00-D53B-4325-9F0A-CF0D9D109AC8}"/>
                </a:ext>
              </a:extLst>
            </p:cNvPr>
            <p:cNvSpPr txBox="1"/>
            <p:nvPr/>
          </p:nvSpPr>
          <p:spPr bwMode="auto">
            <a:xfrm>
              <a:off x="6926278" y="4958849"/>
              <a:ext cx="110210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(1.6</a:t>
              </a:r>
              <a:r>
                <a:rPr lang="ru-RU" sz="2400" b="1" dirty="0">
                  <a:solidFill>
                    <a:srgbClr val="00206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6789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Заголовок 1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102711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Оценка генеральной дисперсии</a:t>
            </a:r>
          </a:p>
        </p:txBody>
      </p:sp>
      <p:sp>
        <p:nvSpPr>
          <p:cNvPr id="29700" name="Содержимое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4968552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Равенство</a:t>
            </a:r>
            <a:r>
              <a:rPr lang="en-US" sz="2400" dirty="0"/>
              <a:t> </a:t>
            </a:r>
            <a:r>
              <a:rPr lang="ru-RU" sz="2400" dirty="0" smtClean="0"/>
              <a:t>(1.6</a:t>
            </a:r>
            <a:r>
              <a:rPr lang="ru-RU" sz="2400" dirty="0"/>
              <a:t>) означает, что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ru-RU" sz="2400" dirty="0"/>
              <a:t>	т. е. </a:t>
            </a:r>
            <a:r>
              <a:rPr lang="en-US" sz="2400" b="1" i="1" dirty="0"/>
              <a:t>D</a:t>
            </a:r>
            <a:r>
              <a:rPr lang="ru-RU" sz="2400" b="1" i="1" baseline="-25000" dirty="0"/>
              <a:t>В</a:t>
            </a:r>
            <a:r>
              <a:rPr lang="ru-RU" sz="2400" dirty="0"/>
              <a:t>   –   </a:t>
            </a:r>
            <a:r>
              <a:rPr lang="ru-RU" sz="2400" u="sng" dirty="0"/>
              <a:t>смещенная</a:t>
            </a:r>
            <a:r>
              <a:rPr lang="ru-RU" sz="2400" dirty="0"/>
              <a:t> оценка </a:t>
            </a:r>
            <a:r>
              <a:rPr lang="en-US" sz="2400" b="1" i="1" dirty="0"/>
              <a:t>D</a:t>
            </a:r>
            <a:r>
              <a:rPr lang="ru-RU" sz="2400" b="1" i="1" baseline="-25000" dirty="0"/>
              <a:t>Г  </a:t>
            </a:r>
            <a:r>
              <a:rPr lang="ru-RU" sz="2400" dirty="0"/>
              <a:t>:</a:t>
            </a:r>
          </a:p>
          <a:p>
            <a:pPr>
              <a:buNone/>
            </a:pPr>
            <a:r>
              <a:rPr lang="ru-RU" sz="2400" dirty="0"/>
              <a:t>	такая оценка будет приводить к систематическим ошибкам, давая </a:t>
            </a:r>
            <a:r>
              <a:rPr lang="ru-RU" sz="2400" u="sng" dirty="0"/>
              <a:t>заниженное значение</a:t>
            </a:r>
            <a:r>
              <a:rPr lang="ru-RU" sz="2400" dirty="0"/>
              <a:t> генеральной дисперсии.</a:t>
            </a:r>
          </a:p>
          <a:p>
            <a:pPr>
              <a:buNone/>
            </a:pPr>
            <a:endParaRPr lang="ru-RU" sz="1400" dirty="0"/>
          </a:p>
          <a:p>
            <a:pPr>
              <a:buNone/>
            </a:pPr>
            <a:r>
              <a:rPr lang="ru-RU" sz="2400" dirty="0"/>
              <a:t>Вместе с тем, (3.6) определяет способ «исправления» этой оценки (чтобы математическое ожидание оценки совпало с генеральной дисперсией):</a:t>
            </a:r>
          </a:p>
          <a:p>
            <a:pPr>
              <a:spcBef>
                <a:spcPts val="1800"/>
              </a:spcBef>
              <a:buNone/>
            </a:pPr>
            <a:r>
              <a:rPr lang="ru-RU" sz="2400" dirty="0"/>
              <a:t>	достаточно умножить </a:t>
            </a:r>
            <a:r>
              <a:rPr lang="en-US" sz="2400" b="1" i="1" dirty="0"/>
              <a:t>D</a:t>
            </a:r>
            <a:r>
              <a:rPr lang="ru-RU" sz="2400" b="1" i="1" baseline="-25000" dirty="0"/>
              <a:t>В</a:t>
            </a:r>
            <a:r>
              <a:rPr lang="ru-RU" sz="2400" dirty="0"/>
              <a:t>  на величину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xmlns="" id="{989F879B-40F4-4D66-90AA-D7D473BA0564}"/>
                  </a:ext>
                </a:extLst>
              </p:cNvPr>
              <p:cNvSpPr txBox="1"/>
              <p:nvPr/>
            </p:nvSpPr>
            <p:spPr bwMode="auto">
              <a:xfrm>
                <a:off x="2941711" y="1708150"/>
                <a:ext cx="2278361" cy="56872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ru-RU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Г</m:t>
                          </m:r>
                        </m:sub>
                      </m:sSub>
                      <m:r>
                        <a:rPr lang="ru-RU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89F879B-40F4-4D66-90AA-D7D473BA0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1711" y="1708150"/>
                <a:ext cx="2278361" cy="568722"/>
              </a:xfrm>
              <a:prstGeom prst="rect">
                <a:avLst/>
              </a:prstGeom>
              <a:blipFill>
                <a:blip r:embed="rId2" cstate="print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xmlns="" id="{1DAFE913-2C7D-46DB-A06C-034C6F273ACC}"/>
                  </a:ext>
                </a:extLst>
              </p:cNvPr>
              <p:cNvSpPr txBox="1"/>
              <p:nvPr/>
            </p:nvSpPr>
            <p:spPr bwMode="auto">
              <a:xfrm>
                <a:off x="6758135" y="5276498"/>
                <a:ext cx="1270249" cy="85675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ru-RU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DAFE913-2C7D-46DB-A06C-034C6F273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8135" y="5276498"/>
                <a:ext cx="1270249" cy="856754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652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Заголовок 1"/>
          <p:cNvSpPr>
            <a:spLocks noGrp="1"/>
          </p:cNvSpPr>
          <p:nvPr>
            <p:ph type="title"/>
          </p:nvPr>
        </p:nvSpPr>
        <p:spPr>
          <a:xfrm>
            <a:off x="302840" y="385663"/>
            <a:ext cx="8229600" cy="102711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Исправленная дисперсия</a:t>
            </a:r>
          </a:p>
        </p:txBody>
      </p:sp>
      <p:sp>
        <p:nvSpPr>
          <p:cNvPr id="29700" name="Содержимое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3528392"/>
          </a:xfrm>
        </p:spPr>
        <p:txBody>
          <a:bodyPr/>
          <a:lstStyle/>
          <a:p>
            <a:pPr>
              <a:buNone/>
            </a:pPr>
            <a:r>
              <a:rPr lang="ru-RU" sz="2400" b="1" i="1" dirty="0"/>
              <a:t>Исправленной дисперсией</a:t>
            </a:r>
            <a:r>
              <a:rPr lang="ru-RU" sz="2400" dirty="0"/>
              <a:t>  называется величина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Исправленная дисперсия является </a:t>
            </a:r>
            <a:r>
              <a:rPr lang="ru-RU" sz="2400" u="sng" dirty="0"/>
              <a:t>несмещенной</a:t>
            </a:r>
            <a:r>
              <a:rPr lang="ru-RU" sz="2400" dirty="0"/>
              <a:t> оценкой генеральной дисперсии.</a:t>
            </a:r>
            <a:endParaRPr lang="en-US" sz="2400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E7F8120D-80E0-432D-BD24-7E2CA75C5E2F}"/>
              </a:ext>
            </a:extLst>
          </p:cNvPr>
          <p:cNvGrpSpPr/>
          <p:nvPr/>
        </p:nvGrpSpPr>
        <p:grpSpPr>
          <a:xfrm>
            <a:off x="1115616" y="2004606"/>
            <a:ext cx="7776864" cy="1296144"/>
            <a:chOff x="1115616" y="2004606"/>
            <a:chExt cx="7776864" cy="1296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bject 2">
                  <a:extLst>
                    <a:ext uri="{FF2B5EF4-FFF2-40B4-BE49-F238E27FC236}">
                      <a16:creationId xmlns:a16="http://schemas.microsoft.com/office/drawing/2014/main" xmlns="" id="{1DAFE913-2C7D-46DB-A06C-034C6F273ACC}"/>
                    </a:ext>
                  </a:extLst>
                </p:cNvPr>
                <p:cNvSpPr txBox="1"/>
                <p:nvPr/>
              </p:nvSpPr>
              <p:spPr bwMode="auto">
                <a:xfrm>
                  <a:off x="1115616" y="2004606"/>
                  <a:ext cx="6984776" cy="1296144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=  </m:t>
                        </m:r>
                        <m:f>
                          <m:fPr>
                            <m:ctrlP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В</m:t>
                            </m:r>
                          </m:sub>
                        </m:sSub>
                        <m:r>
                          <a:rPr lang="ru-RU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u-RU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 </m:t>
                        </m:r>
                        <m:f>
                          <m:fPr>
                            <m:ctrlP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b="1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ru-RU" sz="24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В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  <m:r>
                          <a:rPr lang="ru-RU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RU" sz="2400" b="1" dirty="0"/>
                </a:p>
              </p:txBody>
            </p:sp>
          </mc:Choice>
          <mc:Fallback xmlns="">
            <p:sp>
              <p:nvSpPr>
                <p:cNvPr id="6" name="Object 2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1DAFE913-2C7D-46DB-A06C-034C6F273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5616" y="2004606"/>
                  <a:ext cx="6984776" cy="1296144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2FBB71CE-D995-4767-934F-631E7B495268}"/>
                </a:ext>
              </a:extLst>
            </p:cNvPr>
            <p:cNvSpPr txBox="1"/>
            <p:nvPr/>
          </p:nvSpPr>
          <p:spPr bwMode="auto">
            <a:xfrm>
              <a:off x="7790374" y="2391271"/>
              <a:ext cx="110210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(1.7</a:t>
              </a:r>
              <a:r>
                <a:rPr lang="ru-RU" sz="2400" b="1" dirty="0">
                  <a:solidFill>
                    <a:srgbClr val="00206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982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Заголовок 1"/>
          <p:cNvSpPr>
            <a:spLocks noGrp="1"/>
          </p:cNvSpPr>
          <p:nvPr>
            <p:ph type="title"/>
          </p:nvPr>
        </p:nvSpPr>
        <p:spPr>
          <a:xfrm>
            <a:off x="395288" y="458118"/>
            <a:ext cx="8229600" cy="88265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Выборка</a:t>
            </a:r>
          </a:p>
        </p:txBody>
      </p:sp>
      <p:sp>
        <p:nvSpPr>
          <p:cNvPr id="98307" name="Содержимое 2"/>
          <p:cNvSpPr>
            <a:spLocks noGrp="1"/>
          </p:cNvSpPr>
          <p:nvPr>
            <p:ph idx="1"/>
          </p:nvPr>
        </p:nvSpPr>
        <p:spPr>
          <a:xfrm>
            <a:off x="539304" y="1340768"/>
            <a:ext cx="8209160" cy="445464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Результаты случайно выбранных </a:t>
            </a:r>
            <a:r>
              <a:rPr lang="en-US" sz="2400" b="1" i="1" dirty="0"/>
              <a:t>n</a:t>
            </a:r>
            <a:r>
              <a:rPr lang="en-US" sz="2400" dirty="0"/>
              <a:t> </a:t>
            </a:r>
            <a:r>
              <a:rPr lang="ru-RU" sz="2400" dirty="0"/>
              <a:t> наблюдений образуют </a:t>
            </a:r>
            <a:r>
              <a:rPr lang="ru-RU" sz="2400" b="1" i="1" dirty="0"/>
              <a:t>выборку объема</a:t>
            </a:r>
            <a:r>
              <a:rPr lang="ru-RU" sz="2400" i="1" dirty="0"/>
              <a:t> </a:t>
            </a:r>
            <a:r>
              <a:rPr lang="en-US" sz="2400" b="1" i="1" dirty="0"/>
              <a:t>n</a:t>
            </a:r>
            <a:r>
              <a:rPr lang="en-US" sz="2400" dirty="0"/>
              <a:t>.</a:t>
            </a: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u="sng" dirty="0"/>
              <a:t>Предположения относительно наблюдений</a:t>
            </a:r>
            <a:r>
              <a:rPr lang="ru-RU" sz="2400" dirty="0"/>
              <a:t>:</a:t>
            </a:r>
          </a:p>
          <a:p>
            <a:pPr lvl="1">
              <a:spcBef>
                <a:spcPts val="900"/>
              </a:spcBef>
              <a:buClr>
                <a:schemeClr val="accent5"/>
              </a:buClr>
              <a:buSzPct val="80000"/>
              <a:buFont typeface="Wingdings" pitchFamily="2" charset="2"/>
              <a:buChar char="q"/>
            </a:pPr>
            <a:r>
              <a:rPr lang="ru-RU" sz="2400" dirty="0"/>
              <a:t>наблюдения независимы;</a:t>
            </a:r>
          </a:p>
          <a:p>
            <a:pPr lvl="1">
              <a:spcBef>
                <a:spcPts val="900"/>
              </a:spcBef>
              <a:buClr>
                <a:schemeClr val="accent5"/>
              </a:buClr>
              <a:buSzPct val="80000"/>
              <a:buFont typeface="Wingdings" pitchFamily="2" charset="2"/>
              <a:buChar char="q"/>
            </a:pPr>
            <a:r>
              <a:rPr lang="ru-RU" sz="2400" dirty="0"/>
              <a:t>результаты наблюдений одинаково распределены.</a:t>
            </a:r>
            <a:endParaRPr lang="ru-RU" sz="20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88344" y="2204864"/>
            <a:ext cx="4104000" cy="432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rIns="36000">
            <a:spAutoFit/>
          </a:bodyPr>
          <a:lstStyle/>
          <a:p>
            <a:pPr>
              <a:defRPr/>
            </a:pPr>
            <a:r>
              <a:rPr lang="ru-RU" sz="2200" b="1" dirty="0">
                <a:solidFill>
                  <a:srgbClr val="002060"/>
                </a:solidFill>
              </a:rPr>
              <a:t>Это набор реализаций СВ  </a:t>
            </a:r>
            <a:r>
              <a:rPr lang="en-US" sz="2200" b="1" i="1" dirty="0">
                <a:solidFill>
                  <a:srgbClr val="002060"/>
                </a:solidFill>
              </a:rPr>
              <a:t>X</a:t>
            </a:r>
            <a:endParaRPr lang="ru-RU" sz="2200" b="1" i="1" u="sng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339752" y="4797152"/>
            <a:ext cx="6552728" cy="1107996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rIns="36000">
            <a:spAutoFit/>
          </a:bodyPr>
          <a:lstStyle/>
          <a:p>
            <a:pPr>
              <a:defRPr/>
            </a:pPr>
            <a:r>
              <a:rPr lang="ru-RU" sz="2200" b="1" dirty="0">
                <a:solidFill>
                  <a:srgbClr val="002060"/>
                </a:solidFill>
              </a:rPr>
              <a:t>Набор реализаций одной, а не нескольких СВ с различными распределениями</a:t>
            </a:r>
          </a:p>
          <a:p>
            <a:pPr>
              <a:defRPr/>
            </a:pPr>
            <a:r>
              <a:rPr lang="ru-RU" sz="2200" b="1" dirty="0">
                <a:solidFill>
                  <a:srgbClr val="002060"/>
                </a:solidFill>
              </a:rPr>
              <a:t>(отсутствие смеси в выборке)</a:t>
            </a:r>
            <a:endParaRPr lang="ru-RU" sz="2200" b="1" i="1" u="sng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Заголовок 1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12961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Исправленное среднее квадратическое отклонение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556792"/>
                <a:ext cx="8712968" cy="4824536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sz="2400" dirty="0"/>
                  <a:t>Для оценки генерального среднего квадратического отклонения используют </a:t>
                </a:r>
                <a:r>
                  <a:rPr lang="ru-RU" sz="2400" b="1" i="1" dirty="0"/>
                  <a:t>исправленное среднее квадратическое отклонение</a:t>
                </a:r>
                <a:r>
                  <a:rPr lang="ru-RU" sz="2400" dirty="0"/>
                  <a:t>, определяемое как</a:t>
                </a:r>
              </a:p>
              <a:p>
                <a:pPr>
                  <a:buNone/>
                </a:pPr>
                <a:endParaRPr lang="ru-RU" sz="2400" dirty="0"/>
              </a:p>
              <a:p>
                <a:pPr>
                  <a:buNone/>
                </a:pPr>
                <a:endParaRPr lang="ru-RU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ru-RU" sz="2400" dirty="0"/>
              </a:p>
              <a:p>
                <a:pPr>
                  <a:buNone/>
                </a:pPr>
                <a:r>
                  <a:rPr lang="ru-RU" sz="2400" u="sng" dirty="0"/>
                  <a:t>Замечание</a:t>
                </a:r>
                <a:r>
                  <a:rPr lang="ru-RU" sz="2400" dirty="0"/>
                  <a:t>.</a:t>
                </a:r>
              </a:p>
              <a:p>
                <a:pPr>
                  <a:buNone/>
                </a:pPr>
                <a:r>
                  <a:rPr lang="ru-RU" sz="2400" dirty="0"/>
                  <a:t>	</a:t>
                </a:r>
                <a:r>
                  <a:rPr lang="en-US" sz="2400" b="1" i="1" dirty="0"/>
                  <a:t>s</a:t>
                </a:r>
                <a:r>
                  <a:rPr lang="en-US" sz="2400" dirty="0"/>
                  <a:t> </a:t>
                </a:r>
                <a:r>
                  <a:rPr lang="ru-RU" sz="2400" dirty="0"/>
                  <a:t> </a:t>
                </a:r>
                <a:r>
                  <a:rPr lang="ru-RU" sz="2400" u="sng" dirty="0"/>
                  <a:t>не является</a:t>
                </a:r>
                <a:r>
                  <a:rPr lang="ru-RU" sz="2400" dirty="0"/>
                  <a:t> несмещенной оценкой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Г</m:t>
                        </m:r>
                      </m:sub>
                    </m:sSub>
                    <m:r>
                      <a:rPr lang="ru-RU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29700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556792"/>
                <a:ext cx="8712968" cy="4824536"/>
              </a:xfrm>
              <a:blipFill>
                <a:blip r:embed="rId2" cstate="print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E7F8120D-80E0-432D-BD24-7E2CA75C5E2F}"/>
              </a:ext>
            </a:extLst>
          </p:cNvPr>
          <p:cNvGrpSpPr/>
          <p:nvPr/>
        </p:nvGrpSpPr>
        <p:grpSpPr>
          <a:xfrm>
            <a:off x="1115616" y="2852936"/>
            <a:ext cx="7776864" cy="1656184"/>
            <a:chOff x="1115616" y="2004606"/>
            <a:chExt cx="7776864" cy="1656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bject 2">
                  <a:extLst>
                    <a:ext uri="{FF2B5EF4-FFF2-40B4-BE49-F238E27FC236}">
                      <a16:creationId xmlns:a16="http://schemas.microsoft.com/office/drawing/2014/main" xmlns="" id="{1DAFE913-2C7D-46DB-A06C-034C6F273ACC}"/>
                    </a:ext>
                  </a:extLst>
                </p:cNvPr>
                <p:cNvSpPr txBox="1"/>
                <p:nvPr/>
              </p:nvSpPr>
              <p:spPr bwMode="auto">
                <a:xfrm>
                  <a:off x="1115616" y="2004606"/>
                  <a:ext cx="6984776" cy="1656184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=  </m:t>
                        </m:r>
                        <m:rad>
                          <m:radPr>
                            <m:degHide m:val="on"/>
                            <m:ctrlP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ru-RU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ru-RU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2400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ru-RU" sz="2400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В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RU" sz="2400" b="1" dirty="0"/>
                </a:p>
              </p:txBody>
            </p:sp>
          </mc:Choice>
          <mc:Fallback xmlns="">
            <p:sp>
              <p:nvSpPr>
                <p:cNvPr id="6" name="Object 2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1DAFE913-2C7D-46DB-A06C-034C6F273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5616" y="2004606"/>
                  <a:ext cx="6984776" cy="1656184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2FBB71CE-D995-4767-934F-631E7B495268}"/>
                </a:ext>
              </a:extLst>
            </p:cNvPr>
            <p:cNvSpPr txBox="1"/>
            <p:nvPr/>
          </p:nvSpPr>
          <p:spPr bwMode="auto">
            <a:xfrm>
              <a:off x="7790374" y="2591529"/>
              <a:ext cx="110210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(1.8</a:t>
              </a:r>
              <a:r>
                <a:rPr lang="ru-RU" sz="2400" b="1" dirty="0">
                  <a:solidFill>
                    <a:srgbClr val="00206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16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Заголовок 1"/>
          <p:cNvSpPr>
            <a:spLocks noGrp="1"/>
          </p:cNvSpPr>
          <p:nvPr>
            <p:ph type="title"/>
          </p:nvPr>
        </p:nvSpPr>
        <p:spPr>
          <a:xfrm>
            <a:off x="302840" y="404664"/>
            <a:ext cx="8229600" cy="12961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Практическое использование исправленных оценок</a:t>
            </a:r>
          </a:p>
        </p:txBody>
      </p:sp>
      <p:sp>
        <p:nvSpPr>
          <p:cNvPr id="29700" name="Содержимое 2"/>
          <p:cNvSpPr>
            <a:spLocks noGrp="1"/>
          </p:cNvSpPr>
          <p:nvPr>
            <p:ph idx="1"/>
          </p:nvPr>
        </p:nvSpPr>
        <p:spPr>
          <a:xfrm>
            <a:off x="251520" y="2132856"/>
            <a:ext cx="8712968" cy="2520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При больших значениях </a:t>
            </a:r>
            <a:r>
              <a:rPr lang="en-US" sz="2400" b="1" i="1" dirty="0"/>
              <a:t>n</a:t>
            </a:r>
            <a:r>
              <a:rPr lang="ru-RU" sz="2400" dirty="0"/>
              <a:t>  величина	       мало отличается от 1.</a:t>
            </a:r>
          </a:p>
          <a:p>
            <a:pPr>
              <a:buNone/>
            </a:pPr>
            <a:endParaRPr lang="ru-RU" sz="1000" dirty="0"/>
          </a:p>
          <a:p>
            <a:pPr>
              <a:buNone/>
            </a:pPr>
            <a:r>
              <a:rPr lang="ru-RU" sz="2400" dirty="0"/>
              <a:t>На практике рекомендуется пользоваться исправленной дисперсией, если </a:t>
            </a:r>
            <a:r>
              <a:rPr lang="en-US" sz="2400" b="1" i="1" dirty="0"/>
              <a:t>n</a:t>
            </a:r>
            <a:r>
              <a:rPr lang="en-US" sz="2400" dirty="0"/>
              <a:t> &lt; 30.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xmlns="" id="{BE13216F-1B59-4C6F-B200-A0848154FE9C}"/>
                  </a:ext>
                </a:extLst>
              </p:cNvPr>
              <p:cNvSpPr txBox="1"/>
              <p:nvPr/>
            </p:nvSpPr>
            <p:spPr bwMode="auto">
              <a:xfrm>
                <a:off x="6228184" y="1964130"/>
                <a:ext cx="1270249" cy="85675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E13216F-1B59-4C6F-B200-A0848154F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8184" y="1964130"/>
                <a:ext cx="1270249" cy="856754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903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Заголовок 1"/>
          <p:cNvSpPr>
            <a:spLocks noGrp="1"/>
          </p:cNvSpPr>
          <p:nvPr>
            <p:ph type="title"/>
          </p:nvPr>
        </p:nvSpPr>
        <p:spPr>
          <a:xfrm>
            <a:off x="302840" y="404664"/>
            <a:ext cx="8229600" cy="12961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Построение оценок средней и дисперсии непрерывного признака</a:t>
            </a:r>
          </a:p>
        </p:txBody>
      </p:sp>
      <p:sp>
        <p:nvSpPr>
          <p:cNvPr id="29700" name="Содержимое 2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2520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Если изучаемый признак </a:t>
            </a:r>
            <a:r>
              <a:rPr lang="en-US" sz="2400" b="1" i="1" dirty="0"/>
              <a:t>X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ru-RU" sz="2400" dirty="0"/>
              <a:t>представляет собой не дискретную, а непрерывную СВ, то, как уже было сказано, результаты наблюдений обычно представлены группированным статистическим рядом</a:t>
            </a:r>
            <a:r>
              <a:rPr lang="en-US" sz="2400" dirty="0"/>
              <a:t> </a:t>
            </a:r>
            <a:r>
              <a:rPr lang="ru-RU" sz="2400" dirty="0"/>
              <a:t>(3.2):</a:t>
            </a:r>
            <a:endParaRPr lang="en-US" sz="2400" dirty="0"/>
          </a:p>
        </p:txBody>
      </p:sp>
      <p:graphicFrame>
        <p:nvGraphicFramePr>
          <p:cNvPr id="5" name="Group 51">
            <a:extLst>
              <a:ext uri="{FF2B5EF4-FFF2-40B4-BE49-F238E27FC236}">
                <a16:creationId xmlns:a16="http://schemas.microsoft.com/office/drawing/2014/main" xmlns="" id="{A11B6BF1-BF1F-4E21-9C4F-EC09F1C61940}"/>
              </a:ext>
            </a:extLst>
          </p:cNvPr>
          <p:cNvGraphicFramePr>
            <a:graphicFrameLocks noGrp="1"/>
          </p:cNvGraphicFramePr>
          <p:nvPr/>
        </p:nvGraphicFramePr>
        <p:xfrm>
          <a:off x="1258888" y="3992413"/>
          <a:ext cx="6480447" cy="1092771"/>
        </p:xfrm>
        <a:graphic>
          <a:graphicData uri="http://schemas.openxmlformats.org/drawingml/2006/table">
            <a:tbl>
              <a:tblPr/>
              <a:tblGrid>
                <a:gridCol w="1547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Интервалы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k–</a:t>
                      </a:r>
                      <a:r>
                        <a:rPr kumimoji="0" lang="en-US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Частоты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2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ru-RU" sz="2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180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Содержимое 2">
            <a:extLst>
              <a:ext uri="{FF2B5EF4-FFF2-40B4-BE49-F238E27FC236}">
                <a16:creationId xmlns:a16="http://schemas.microsoft.com/office/drawing/2014/main" xmlns="" id="{93A18465-0BA8-4EE0-87C6-447D62E4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791"/>
            <a:ext cx="8229600" cy="1800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2400" dirty="0"/>
              <a:t>В этом случае непрерывную СВ </a:t>
            </a:r>
            <a:r>
              <a:rPr lang="en-US" altLang="ru-RU" sz="2400" b="1" i="1" dirty="0"/>
              <a:t>X</a:t>
            </a:r>
            <a:r>
              <a:rPr lang="ru-RU" altLang="ru-RU" sz="2400" dirty="0"/>
              <a:t>  заменяют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400" dirty="0"/>
              <a:t>	дискретной СВ	     с возможными значениями</a:t>
            </a:r>
            <a:endParaRPr lang="en-US" altLang="ru-RU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400" dirty="0"/>
              <a:t>	</a:t>
            </a:r>
            <a:r>
              <a:rPr lang="ru-RU" altLang="ru-RU" sz="2400" dirty="0"/>
              <a:t>где	         середина </a:t>
            </a:r>
            <a:r>
              <a:rPr lang="en-US" altLang="ru-RU" sz="2400" b="1" i="1" dirty="0" err="1"/>
              <a:t>i</a:t>
            </a:r>
            <a:r>
              <a:rPr lang="ru-RU" altLang="ru-RU" sz="2400" b="1" i="1" dirty="0"/>
              <a:t> </a:t>
            </a:r>
            <a:r>
              <a:rPr lang="en-US" altLang="ru-RU" sz="2400" dirty="0"/>
              <a:t>-</a:t>
            </a:r>
            <a:r>
              <a:rPr lang="ru-RU" altLang="ru-RU" sz="2400" dirty="0" err="1"/>
              <a:t>го</a:t>
            </a:r>
            <a:r>
              <a:rPr lang="ru-RU" altLang="ru-RU" sz="2400" dirty="0"/>
              <a:t> разряда, которой приписывается частота </a:t>
            </a:r>
            <a:r>
              <a:rPr lang="en-US" altLang="ru-RU" sz="2400" b="1" i="1" dirty="0" err="1"/>
              <a:t>n</a:t>
            </a:r>
            <a:r>
              <a:rPr lang="en-US" altLang="ru-RU" sz="2400" b="1" i="1" baseline="-25000" dirty="0" err="1"/>
              <a:t>i</a:t>
            </a:r>
            <a:r>
              <a:rPr lang="en-US" altLang="ru-RU" sz="2400" b="1" i="1" baseline="-25000" dirty="0"/>
              <a:t> </a:t>
            </a:r>
            <a:r>
              <a:rPr lang="ru-RU" altLang="ru-RU" sz="2400" dirty="0"/>
              <a:t>:</a:t>
            </a:r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xmlns="" id="{615275C2-12E0-448F-8851-28268DDD8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8289" y="2169270"/>
          <a:ext cx="3460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5" name="Формула" r:id="rId3" imgW="203024" imgH="215713" progId="Equation.3">
                  <p:embed/>
                </p:oleObj>
              </mc:Choice>
              <mc:Fallback>
                <p:oleObj name="Формула" r:id="rId3" imgW="203024" imgH="215713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8289" y="2169270"/>
                        <a:ext cx="3460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7">
            <a:extLst>
              <a:ext uri="{FF2B5EF4-FFF2-40B4-BE49-F238E27FC236}">
                <a16:creationId xmlns:a16="http://schemas.microsoft.com/office/drawing/2014/main" xmlns="" id="{F0C7D557-1F10-4B98-AFFD-B0C2347DA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5986" y="2215412"/>
          <a:ext cx="4524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6" name="Формула" r:id="rId5" imgW="266469" imgH="241091" progId="Equation.3">
                  <p:embed/>
                </p:oleObj>
              </mc:Choice>
              <mc:Fallback>
                <p:oleObj name="Формула" r:id="rId5" imgW="266469" imgH="241091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5986" y="2215412"/>
                        <a:ext cx="452438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8">
            <a:extLst>
              <a:ext uri="{FF2B5EF4-FFF2-40B4-BE49-F238E27FC236}">
                <a16:creationId xmlns:a16="http://schemas.microsoft.com/office/drawing/2014/main" xmlns="" id="{07CEA167-08E4-4F48-9679-E1DC221D2E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1898" y="2631694"/>
          <a:ext cx="603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7" name="Формула" r:id="rId7" imgW="355446" imgH="241195" progId="Equation.3">
                  <p:embed/>
                </p:oleObj>
              </mc:Choice>
              <mc:Fallback>
                <p:oleObj name="Формула" r:id="rId7" imgW="355446" imgH="241195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898" y="2631694"/>
                        <a:ext cx="6032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Group 51">
            <a:extLst>
              <a:ext uri="{FF2B5EF4-FFF2-40B4-BE49-F238E27FC236}">
                <a16:creationId xmlns:a16="http://schemas.microsoft.com/office/drawing/2014/main" xmlns="" id="{AE975474-C721-40E9-B261-35B782D0345F}"/>
              </a:ext>
            </a:extLst>
          </p:cNvPr>
          <p:cNvGraphicFramePr>
            <a:graphicFrameLocks noGrp="1"/>
          </p:cNvGraphicFramePr>
          <p:nvPr/>
        </p:nvGraphicFramePr>
        <p:xfrm>
          <a:off x="1331913" y="3595166"/>
          <a:ext cx="6048375" cy="1030287"/>
        </p:xfrm>
        <a:graphic>
          <a:graphicData uri="http://schemas.openxmlformats.org/drawingml/2006/table">
            <a:tbl>
              <a:tblPr/>
              <a:tblGrid>
                <a:gridCol w="1547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6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Варианты</a:t>
                      </a:r>
                    </a:p>
                  </a:txBody>
                  <a:tcPr marL="54000" marR="54000" marT="46785" marB="467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5" marB="467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5" marB="4678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5" marB="4678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5" marB="4678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Частоты</a:t>
                      </a:r>
                    </a:p>
                  </a:txBody>
                  <a:tcPr marL="54000" marR="54000" marT="46785" marB="467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5" marB="467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5" marB="4678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5" marB="4678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2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ru-RU" sz="2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5" marB="4678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5870" name="Группа 19">
            <a:extLst>
              <a:ext uri="{FF2B5EF4-FFF2-40B4-BE49-F238E27FC236}">
                <a16:creationId xmlns:a16="http://schemas.microsoft.com/office/drawing/2014/main" xmlns="" id="{18D82D84-4825-47FC-ADCD-14B5190A916F}"/>
              </a:ext>
            </a:extLst>
          </p:cNvPr>
          <p:cNvGrpSpPr>
            <a:grpSpLocks/>
          </p:cNvGrpSpPr>
          <p:nvPr/>
        </p:nvGrpSpPr>
        <p:grpSpPr bwMode="auto">
          <a:xfrm>
            <a:off x="3275013" y="3657430"/>
            <a:ext cx="3740150" cy="417513"/>
            <a:chOff x="3275013" y="2708275"/>
            <a:chExt cx="3740150" cy="417513"/>
          </a:xfrm>
        </p:grpSpPr>
        <p:graphicFrame>
          <p:nvGraphicFramePr>
            <p:cNvPr id="35845" name="Object 9">
              <a:extLst>
                <a:ext uri="{FF2B5EF4-FFF2-40B4-BE49-F238E27FC236}">
                  <a16:creationId xmlns:a16="http://schemas.microsoft.com/office/drawing/2014/main" xmlns="" id="{ED6E36CF-80DA-463D-BA85-F7322BA1A7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5013" y="2708275"/>
            <a:ext cx="344487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98" name="Формула" r:id="rId9" imgW="203112" imgH="241195" progId="Equation.3">
                    <p:embed/>
                  </p:oleObj>
                </mc:Choice>
                <mc:Fallback>
                  <p:oleObj name="Формула" r:id="rId9" imgW="203112" imgH="241195" progId="Equation.3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013" y="2708275"/>
                          <a:ext cx="344487" cy="417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6" name="Object 10">
              <a:extLst>
                <a:ext uri="{FF2B5EF4-FFF2-40B4-BE49-F238E27FC236}">
                  <a16:creationId xmlns:a16="http://schemas.microsoft.com/office/drawing/2014/main" xmlns="" id="{365FB206-5FD9-4008-8AF6-08FD685534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7499" y="2708275"/>
            <a:ext cx="365125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99" name="Формула" r:id="rId11" imgW="215713" imgH="241091" progId="Equation.3">
                    <p:embed/>
                  </p:oleObj>
                </mc:Choice>
                <mc:Fallback>
                  <p:oleObj name="Формула" r:id="rId11" imgW="215713" imgH="241091" progId="Equation.3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7499" y="2708275"/>
                          <a:ext cx="365125" cy="417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7" name="Object 11">
              <a:extLst>
                <a:ext uri="{FF2B5EF4-FFF2-40B4-BE49-F238E27FC236}">
                  <a16:creationId xmlns:a16="http://schemas.microsoft.com/office/drawing/2014/main" xmlns="" id="{4EE1C039-3E83-4C13-9148-2D8AA0AF79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48450" y="2708275"/>
            <a:ext cx="366713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00" name="Формула" r:id="rId13" imgW="215713" imgH="241091" progId="Equation.3">
                    <p:embed/>
                  </p:oleObj>
                </mc:Choice>
                <mc:Fallback>
                  <p:oleObj name="Формула" r:id="rId13" imgW="215713" imgH="241091" progId="Equation.3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8450" y="2708275"/>
                          <a:ext cx="366713" cy="417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48" name="Object 12">
            <a:extLst>
              <a:ext uri="{FF2B5EF4-FFF2-40B4-BE49-F238E27FC236}">
                <a16:creationId xmlns:a16="http://schemas.microsoft.com/office/drawing/2014/main" xmlns="" id="{A5C0256E-CD51-45A7-9706-19AB69CC23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640" y="4869160"/>
          <a:ext cx="4135437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1" name="Формула" r:id="rId15" imgW="2438400" imgH="444500" progId="Equation.3">
                  <p:embed/>
                </p:oleObj>
              </mc:Choice>
              <mc:Fallback>
                <p:oleObj name="Формула" r:id="rId15" imgW="2438400" imgH="4445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869160"/>
                        <a:ext cx="4135437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F88B7BC6-A139-4129-96E7-456C7581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12961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Построение оценок средней и дисперсии непрерывного признака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Содержимое 2">
            <a:extLst>
              <a:ext uri="{FF2B5EF4-FFF2-40B4-BE49-F238E27FC236}">
                <a16:creationId xmlns:a16="http://schemas.microsoft.com/office/drawing/2014/main" xmlns="" id="{B26E95B9-A46B-46E7-857B-EECD0140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2190"/>
            <a:ext cx="8229600" cy="18002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2400" dirty="0"/>
              <a:t>В качестве оценок средней и дисперсии СВ </a:t>
            </a:r>
            <a:r>
              <a:rPr lang="en-US" altLang="ru-RU" sz="2400" b="1" i="1" dirty="0"/>
              <a:t>X</a:t>
            </a:r>
            <a:r>
              <a:rPr lang="en-US" altLang="ru-RU" sz="2400" dirty="0"/>
              <a:t> </a:t>
            </a:r>
            <a:r>
              <a:rPr lang="ru-RU" altLang="ru-RU" sz="2400" dirty="0"/>
              <a:t>принимают</a:t>
            </a:r>
          </a:p>
        </p:txBody>
      </p:sp>
      <p:grpSp>
        <p:nvGrpSpPr>
          <p:cNvPr id="36869" name="Группа 11">
            <a:extLst>
              <a:ext uri="{FF2B5EF4-FFF2-40B4-BE49-F238E27FC236}">
                <a16:creationId xmlns:a16="http://schemas.microsoft.com/office/drawing/2014/main" xmlns="" id="{B39FE256-0E57-4C54-ADD2-150705925FFF}"/>
              </a:ext>
            </a:extLst>
          </p:cNvPr>
          <p:cNvGrpSpPr>
            <a:grpSpLocks/>
          </p:cNvGrpSpPr>
          <p:nvPr/>
        </p:nvGrpSpPr>
        <p:grpSpPr bwMode="auto">
          <a:xfrm>
            <a:off x="1835697" y="3933056"/>
            <a:ext cx="6624735" cy="1341090"/>
            <a:chOff x="2175387" y="3190453"/>
            <a:chExt cx="6625337" cy="13410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66" name="Object 5">
                  <a:extLst>
                    <a:ext uri="{FF2B5EF4-FFF2-40B4-BE49-F238E27FC236}">
                      <a16:creationId xmlns:a16="http://schemas.microsoft.com/office/drawing/2014/main" xmlns="" id="{81A49A7E-7CCB-488C-B744-16E1F4EED85A}"/>
                    </a:ext>
                  </a:extLst>
                </p:cNvPr>
                <p:cNvSpPr txBox="1"/>
                <p:nvPr/>
              </p:nvSpPr>
              <p:spPr bwMode="auto">
                <a:xfrm>
                  <a:off x="2175387" y="3190453"/>
                  <a:ext cx="4896988" cy="134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В</m:t>
                                </m:r>
                              </m:sub>
                            </m:sSub>
                            <m: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В</m:t>
                            </m:r>
                          </m:sub>
                          <m:sup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 =  </m:t>
                        </m:r>
                        <m:f>
                          <m:fPr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ru-RU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̄"/>
                                    <m:ctrlP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ru-RU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m:oMathPara>
                  </a14:m>
                  <a:endParaRPr lang="ru-RU" sz="2400" b="1" dirty="0"/>
                </a:p>
              </p:txBody>
            </p:sp>
          </mc:Choice>
          <mc:Fallback xmlns="">
            <p:sp>
              <p:nvSpPr>
                <p:cNvPr id="36866" name="Object 5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81A49A7E-7CCB-488C-B744-16E1F4EED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75387" y="3190453"/>
                  <a:ext cx="4896988" cy="1341092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9F2D928-7367-4251-B375-E6578C97E5FE}"/>
                </a:ext>
              </a:extLst>
            </p:cNvPr>
            <p:cNvSpPr txBox="1"/>
            <p:nvPr/>
          </p:nvSpPr>
          <p:spPr bwMode="auto">
            <a:xfrm>
              <a:off x="7525896" y="3581590"/>
              <a:ext cx="1274828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</a:t>
              </a:r>
              <a:r>
                <a:rPr lang="en-US" sz="2400" b="1" dirty="0" smtClean="0">
                  <a:solidFill>
                    <a:srgbClr val="002060"/>
                  </a:solidFill>
                </a:rPr>
                <a:t>.1</a:t>
              </a:r>
              <a:r>
                <a:rPr lang="ru-RU" sz="2400" b="1" dirty="0">
                  <a:solidFill>
                    <a:srgbClr val="002060"/>
                  </a:solidFill>
                </a:rPr>
                <a:t>0)</a:t>
              </a:r>
            </a:p>
          </p:txBody>
        </p:sp>
      </p:grpSp>
      <p:grpSp>
        <p:nvGrpSpPr>
          <p:cNvPr id="36870" name="Группа 10">
            <a:extLst>
              <a:ext uri="{FF2B5EF4-FFF2-40B4-BE49-F238E27FC236}">
                <a16:creationId xmlns:a16="http://schemas.microsoft.com/office/drawing/2014/main" xmlns="" id="{A0EF9206-AEA9-43D0-8B88-859E18FE481B}"/>
              </a:ext>
            </a:extLst>
          </p:cNvPr>
          <p:cNvGrpSpPr>
            <a:grpSpLocks/>
          </p:cNvGrpSpPr>
          <p:nvPr/>
        </p:nvGrpSpPr>
        <p:grpSpPr bwMode="auto">
          <a:xfrm>
            <a:off x="2505075" y="2714502"/>
            <a:ext cx="5955357" cy="1318047"/>
            <a:chOff x="2844800" y="1893466"/>
            <a:chExt cx="5955357" cy="8366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751329E3-3511-4B9F-BAD4-C6F9F43787A8}"/>
                </a:ext>
              </a:extLst>
            </p:cNvPr>
            <p:cNvSpPr txBox="1"/>
            <p:nvPr/>
          </p:nvSpPr>
          <p:spPr bwMode="auto">
            <a:xfrm>
              <a:off x="7525445" y="2171053"/>
              <a:ext cx="1274712" cy="293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</a:t>
              </a:r>
              <a:r>
                <a:rPr lang="en-US" sz="2400" b="1" dirty="0" smtClean="0">
                  <a:solidFill>
                    <a:srgbClr val="002060"/>
                  </a:solidFill>
                </a:rPr>
                <a:t>.</a:t>
              </a:r>
              <a:r>
                <a:rPr lang="ru-RU" sz="2400" b="1" dirty="0">
                  <a:solidFill>
                    <a:srgbClr val="002060"/>
                  </a:solidFill>
                </a:rPr>
                <a:t>9)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67" name="Object 2">
                  <a:extLst>
                    <a:ext uri="{FF2B5EF4-FFF2-40B4-BE49-F238E27FC236}">
                      <a16:creationId xmlns:a16="http://schemas.microsoft.com/office/drawing/2014/main" xmlns="" id="{9628612F-2EC7-4CD6-8C2A-BD13132A09CF}"/>
                    </a:ext>
                  </a:extLst>
                </p:cNvPr>
                <p:cNvSpPr txBox="1"/>
                <p:nvPr/>
              </p:nvSpPr>
              <p:spPr bwMode="auto">
                <a:xfrm>
                  <a:off x="2844800" y="1893466"/>
                  <a:ext cx="3193760" cy="8366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̄"/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  =  </m:t>
                        </m:r>
                        <m:f>
                          <m:fPr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m:oMathPara>
                  </a14:m>
                  <a:endParaRPr lang="ru-RU" sz="2400" b="1" dirty="0"/>
                </a:p>
              </p:txBody>
            </p:sp>
          </mc:Choice>
          <mc:Fallback xmlns="">
            <p:sp>
              <p:nvSpPr>
                <p:cNvPr id="36867" name="Object 2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9628612F-2EC7-4CD6-8C2A-BD13132A0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4800" y="1893466"/>
                  <a:ext cx="3193760" cy="836613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20BD6BF4-CA49-4057-8490-B0ACED04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12961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Построение оценок средней и дисперсии непрерывного признака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xmlns="" id="{136699A5-37DD-417D-A529-A09B0AF6A8F8}"/>
                  </a:ext>
                </a:extLst>
              </p:cNvPr>
              <p:cNvSpPr txBox="1"/>
              <p:nvPr/>
            </p:nvSpPr>
            <p:spPr bwMode="auto">
              <a:xfrm>
                <a:off x="2987824" y="5229200"/>
                <a:ext cx="2664296" cy="96544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В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36699A5-37DD-417D-A529-A09B0AF6A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5229200"/>
                <a:ext cx="2664296" cy="965448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8229600" cy="3744416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None/>
            </a:pPr>
            <a:r>
              <a:rPr lang="ru-RU" sz="2400" dirty="0"/>
              <a:t>В качестве оценки коэффициента вариации используют выборочный коэффициент вариации, равный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Object 4"/>
              <p:cNvSpPr txBox="1"/>
              <p:nvPr/>
            </p:nvSpPr>
            <p:spPr bwMode="auto">
              <a:xfrm>
                <a:off x="3203848" y="2852935"/>
                <a:ext cx="1889249" cy="10801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В</m:t>
                              </m:r>
                            </m:sub>
                          </m:sSub>
                        </m:den>
                      </m:f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819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2852935"/>
                <a:ext cx="1889249" cy="108012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28501" y="477292"/>
            <a:ext cx="712787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>
                <a:solidFill>
                  <a:schemeClr val="tx1"/>
                </a:solidFill>
              </a:rPr>
              <a:t>Оценка коэффициента вариации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xmlns="" id="{6400B72D-97F1-41E1-BA12-5DCDFB355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3861047"/>
            <a:ext cx="6336000" cy="1044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18000" bIns="72000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2200" b="1" dirty="0">
                <a:solidFill>
                  <a:srgbClr val="002060"/>
                </a:solidFill>
              </a:rPr>
              <a:t>Применяется для сравнения вариативности одного и того же признака в нескольких совокупностях с различными средними</a:t>
            </a:r>
          </a:p>
        </p:txBody>
      </p:sp>
    </p:spTree>
    <p:extLst>
      <p:ext uri="{BB962C8B-B14F-4D97-AF65-F5344CB8AC3E}">
        <p14:creationId xmlns:p14="http://schemas.microsoft.com/office/powerpoint/2010/main" val="3007543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628800"/>
            <a:ext cx="8291264" cy="4824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Серьезный недостаток всех оценок, основанных на вычислении средней (и дисперсий, и среднеквадратических отклонений – выборочных и исправленных): </a:t>
            </a:r>
          </a:p>
          <a:p>
            <a:pPr>
              <a:buNone/>
            </a:pPr>
            <a:r>
              <a:rPr lang="ru-RU" sz="2400" dirty="0"/>
              <a:t>		</a:t>
            </a:r>
            <a:r>
              <a:rPr lang="ru-RU" sz="2400" u="sng" dirty="0"/>
              <a:t>чувствительность к выбросам</a:t>
            </a:r>
            <a:r>
              <a:rPr lang="ru-RU" sz="2400" dirty="0"/>
              <a:t> (значениям 	вариант, резко отличающимся от типичных 	значений признака) .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Еще одна проблема – эти оценки применимы только для количественных признаков.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843C5309-2732-497A-AAC8-FAFB9BBC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64" y="404664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Недостатки рассмотренных оценок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Содержимое 2"/>
          <p:cNvSpPr>
            <a:spLocks noGrp="1"/>
          </p:cNvSpPr>
          <p:nvPr>
            <p:ph idx="1"/>
          </p:nvPr>
        </p:nvSpPr>
        <p:spPr>
          <a:xfrm>
            <a:off x="323528" y="1196752"/>
            <a:ext cx="8435280" cy="4320480"/>
          </a:xfrm>
        </p:spPr>
        <p:txBody>
          <a:bodyPr/>
          <a:lstStyle/>
          <a:p>
            <a:pPr>
              <a:buNone/>
            </a:pPr>
            <a:r>
              <a:rPr lang="ru-RU" sz="2400" b="1" dirty="0" smtClean="0"/>
              <a:t>Возможные решения</a:t>
            </a:r>
            <a:r>
              <a:rPr lang="ru-RU" sz="2400" dirty="0" smtClean="0"/>
              <a:t>.</a:t>
            </a:r>
          </a:p>
          <a:p>
            <a:pPr marL="566928" indent="-457200">
              <a:spcBef>
                <a:spcPts val="1200"/>
              </a:spcBef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ru-RU" sz="2400" b="1" dirty="0" smtClean="0"/>
              <a:t> </a:t>
            </a:r>
            <a:r>
              <a:rPr lang="ru-RU" sz="2400" dirty="0" smtClean="0"/>
              <a:t>Вычисление средней без учета выбросов (отбрасывание нетипичных значений).</a:t>
            </a:r>
          </a:p>
          <a:p>
            <a:pPr marL="566928" indent="-457200">
              <a:buClr>
                <a:srgbClr val="002060"/>
              </a:buClr>
              <a:buSzPct val="100000"/>
              <a:buFont typeface="+mj-lt"/>
              <a:buAutoNum type="arabicPeriod"/>
            </a:pPr>
            <a:endParaRPr lang="ru-RU" sz="2400" dirty="0" smtClean="0"/>
          </a:p>
          <a:p>
            <a:pPr marL="566928" indent="-457200">
              <a:buClr>
                <a:srgbClr val="002060"/>
              </a:buClr>
              <a:buSzPct val="100000"/>
              <a:buFont typeface="+mj-lt"/>
              <a:buAutoNum type="arabicPeriod"/>
            </a:pPr>
            <a:endParaRPr lang="ru-RU" sz="2400" dirty="0" smtClean="0"/>
          </a:p>
          <a:p>
            <a:pPr marL="566928" indent="-457200">
              <a:buClr>
                <a:srgbClr val="002060"/>
              </a:buClr>
              <a:buSzPct val="100000"/>
              <a:buFont typeface="+mj-lt"/>
              <a:buAutoNum type="arabicPeriod"/>
            </a:pPr>
            <a:endParaRPr lang="ru-RU" sz="2400" dirty="0" smtClean="0"/>
          </a:p>
          <a:p>
            <a:pPr marL="566928" indent="-457200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ru-RU" sz="2400" b="1" dirty="0" smtClean="0">
                <a:solidFill>
                  <a:srgbClr val="002060"/>
                </a:solidFill>
              </a:rPr>
              <a:t> </a:t>
            </a:r>
            <a:r>
              <a:rPr lang="ru-RU" sz="2400" dirty="0" smtClean="0"/>
              <a:t>Использование статистик, нечувствительных к выбросам.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838" y="2528984"/>
            <a:ext cx="4932000" cy="756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ru-RU" sz="2200" b="1" dirty="0" smtClean="0">
                <a:solidFill>
                  <a:srgbClr val="002060"/>
                </a:solidFill>
              </a:rPr>
              <a:t>Пример: формирование итоговой судейской оценки в спорте</a:t>
            </a:r>
            <a:endParaRPr lang="ru-RU" sz="2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Заголовок 1"/>
          <p:cNvSpPr>
            <a:spLocks noGrp="1"/>
          </p:cNvSpPr>
          <p:nvPr>
            <p:ph type="title"/>
          </p:nvPr>
        </p:nvSpPr>
        <p:spPr>
          <a:xfrm>
            <a:off x="457200" y="313655"/>
            <a:ext cx="8229600" cy="102711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</a:rPr>
              <a:t>Мода</a:t>
            </a:r>
          </a:p>
        </p:txBody>
      </p:sp>
      <p:sp>
        <p:nvSpPr>
          <p:cNvPr id="29700" name="Содержимое 2"/>
          <p:cNvSpPr>
            <a:spLocks noGrp="1"/>
          </p:cNvSpPr>
          <p:nvPr>
            <p:ph idx="1"/>
          </p:nvPr>
        </p:nvSpPr>
        <p:spPr>
          <a:xfrm>
            <a:off x="323528" y="1431777"/>
            <a:ext cx="8435280" cy="4248472"/>
          </a:xfrm>
        </p:spPr>
        <p:txBody>
          <a:bodyPr/>
          <a:lstStyle/>
          <a:p>
            <a:pPr>
              <a:buNone/>
            </a:pPr>
            <a:r>
              <a:rPr lang="ru-RU" sz="2400" b="1" i="1" dirty="0" smtClean="0"/>
              <a:t>Мода</a:t>
            </a:r>
            <a:r>
              <a:rPr lang="ru-RU" sz="2400" dirty="0" smtClean="0"/>
              <a:t>   –  это варианта, имеющая наибольшую частоту в выборке.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u="sng" dirty="0" smtClean="0"/>
              <a:t>Замечание</a:t>
            </a:r>
            <a:r>
              <a:rPr lang="ru-RU" sz="2400" dirty="0" smtClean="0"/>
              <a:t>.</a:t>
            </a:r>
          </a:p>
          <a:p>
            <a:pPr>
              <a:buNone/>
            </a:pPr>
            <a:r>
              <a:rPr lang="ru-RU" sz="2400" dirty="0" smtClean="0"/>
              <a:t>Мода может иметь несколько значений (если несколько вариант имеют одно и то же значение частоты – наибольшее в выборке).</a:t>
            </a:r>
          </a:p>
          <a:p>
            <a:pPr>
              <a:buNone/>
            </a:pPr>
            <a:r>
              <a:rPr lang="ru-RU" sz="2400" dirty="0" smtClean="0"/>
              <a:t>	Такое распределение называется </a:t>
            </a:r>
            <a:r>
              <a:rPr lang="ru-RU" sz="2400" b="1" i="1" dirty="0" err="1" smtClean="0"/>
              <a:t>мультимодальным</a:t>
            </a:r>
            <a:r>
              <a:rPr lang="ru-RU" sz="24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24488" y="5013176"/>
            <a:ext cx="5940000" cy="144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b="1" dirty="0" smtClean="0">
                <a:solidFill>
                  <a:srgbClr val="002060"/>
                </a:solidFill>
              </a:rPr>
              <a:t>Это может свидетельствовать о наличии структуры в данных. </a:t>
            </a:r>
          </a:p>
          <a:p>
            <a:pPr>
              <a:defRPr/>
            </a:pPr>
            <a:r>
              <a:rPr lang="ru-RU" sz="2200" b="1" dirty="0" smtClean="0">
                <a:solidFill>
                  <a:srgbClr val="002060"/>
                </a:solidFill>
              </a:rPr>
              <a:t>Для анализа, возможно, имеет смысл разбить данные на группы</a:t>
            </a:r>
            <a:endParaRPr lang="ru-RU" sz="2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Заголовок 1"/>
          <p:cNvSpPr>
            <a:spLocks noGrp="1"/>
          </p:cNvSpPr>
          <p:nvPr>
            <p:ph type="title"/>
          </p:nvPr>
        </p:nvSpPr>
        <p:spPr>
          <a:xfrm>
            <a:off x="395536" y="529679"/>
            <a:ext cx="8229600" cy="102711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</a:rPr>
              <a:t>Мода</a:t>
            </a:r>
          </a:p>
        </p:txBody>
      </p:sp>
      <p:sp>
        <p:nvSpPr>
          <p:cNvPr id="29700" name="Содержимое 2"/>
          <p:cNvSpPr>
            <a:spLocks noGrp="1"/>
          </p:cNvSpPr>
          <p:nvPr>
            <p:ph idx="1"/>
          </p:nvPr>
        </p:nvSpPr>
        <p:spPr>
          <a:xfrm>
            <a:off x="395536" y="1772816"/>
            <a:ext cx="8280920" cy="4392488"/>
          </a:xfrm>
        </p:spPr>
        <p:txBody>
          <a:bodyPr/>
          <a:lstStyle/>
          <a:p>
            <a:pPr>
              <a:buNone/>
            </a:pPr>
            <a:r>
              <a:rPr lang="ru-RU" sz="2400" dirty="0" smtClean="0"/>
              <a:t>На практике:</a:t>
            </a:r>
          </a:p>
          <a:p>
            <a:pPr>
              <a:spcBef>
                <a:spcPts val="1200"/>
              </a:spcBef>
              <a:buClr>
                <a:schemeClr val="accent5"/>
              </a:buClr>
              <a:buSzPct val="80000"/>
              <a:buFont typeface="Wingdings" pitchFamily="2" charset="2"/>
              <a:buChar char="§"/>
            </a:pPr>
            <a:r>
              <a:rPr lang="ru-RU" sz="2400" dirty="0" smtClean="0"/>
              <a:t>для непрерывных количественных признаков мода – малоинформативная величина (одни и те же значения редко повторяются);</a:t>
            </a:r>
          </a:p>
          <a:p>
            <a:pPr>
              <a:spcBef>
                <a:spcPts val="1200"/>
              </a:spcBef>
              <a:buClr>
                <a:schemeClr val="accent5"/>
              </a:buClr>
              <a:buSzPct val="80000"/>
              <a:buFont typeface="Wingdings" pitchFamily="2" charset="2"/>
              <a:buChar char="§"/>
            </a:pPr>
            <a:r>
              <a:rPr lang="ru-RU" sz="2400" dirty="0" smtClean="0"/>
              <a:t>для качественных признаков мода – очень важная статистика.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Заголовок 1"/>
          <p:cNvSpPr>
            <a:spLocks noGrp="1"/>
          </p:cNvSpPr>
          <p:nvPr>
            <p:ph type="title"/>
          </p:nvPr>
        </p:nvSpPr>
        <p:spPr>
          <a:xfrm>
            <a:off x="395288" y="314102"/>
            <a:ext cx="8229600" cy="88265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Варианты и частоты</a:t>
            </a:r>
          </a:p>
        </p:txBody>
      </p:sp>
      <p:sp>
        <p:nvSpPr>
          <p:cNvPr id="25605" name="Содержимое 2"/>
          <p:cNvSpPr>
            <a:spLocks noGrp="1"/>
          </p:cNvSpPr>
          <p:nvPr>
            <p:ph idx="1"/>
          </p:nvPr>
        </p:nvSpPr>
        <p:spPr>
          <a:xfrm>
            <a:off x="395288" y="1215306"/>
            <a:ext cx="8362950" cy="50405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dirty="0"/>
              <a:t>Пусть из генеральной совокупности (возможных значений признака </a:t>
            </a:r>
            <a:r>
              <a:rPr lang="en-US" sz="2400" b="1" i="1" dirty="0"/>
              <a:t>X</a:t>
            </a:r>
            <a:r>
              <a:rPr lang="ru-RU" sz="2400" b="1" i="1" dirty="0"/>
              <a:t> </a:t>
            </a:r>
            <a:r>
              <a:rPr lang="ru-RU" sz="2400" dirty="0"/>
              <a:t>), извлечена выборка</a:t>
            </a:r>
            <a:r>
              <a:rPr lang="ru-RU" sz="2400" i="1" dirty="0"/>
              <a:t> </a:t>
            </a:r>
            <a:r>
              <a:rPr lang="ru-RU" sz="2400" dirty="0"/>
              <a:t>объема</a:t>
            </a:r>
            <a:r>
              <a:rPr lang="ru-RU" sz="2400" i="1" dirty="0"/>
              <a:t> </a:t>
            </a:r>
            <a:r>
              <a:rPr lang="en-US" sz="2400" b="1" i="1" dirty="0"/>
              <a:t>n</a:t>
            </a:r>
            <a:r>
              <a:rPr lang="ru-RU" sz="2400" dirty="0"/>
              <a:t>,  в которой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	значение 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ru-RU" sz="2400" dirty="0"/>
              <a:t> наблюдалось </a:t>
            </a:r>
            <a:r>
              <a:rPr lang="en-US" sz="2400" b="1" i="1" dirty="0"/>
              <a:t>n</a:t>
            </a:r>
            <a:r>
              <a:rPr lang="en-US" sz="2400" b="1" baseline="-25000" dirty="0"/>
              <a:t>1 </a:t>
            </a:r>
            <a:r>
              <a:rPr lang="en-US" sz="2400" b="1" dirty="0"/>
              <a:t> </a:t>
            </a:r>
            <a:r>
              <a:rPr lang="ru-RU" sz="2400" dirty="0"/>
              <a:t>раз, 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	значение </a:t>
            </a:r>
            <a:r>
              <a:rPr lang="en-US" sz="2400" b="1" i="1" dirty="0"/>
              <a:t>x</a:t>
            </a:r>
            <a:r>
              <a:rPr lang="ru-RU" sz="2400" b="1" baseline="-25000" dirty="0"/>
              <a:t>2</a:t>
            </a:r>
            <a:r>
              <a:rPr lang="ru-RU" sz="2400" dirty="0"/>
              <a:t>  –  </a:t>
            </a:r>
            <a:r>
              <a:rPr lang="en-US" sz="2400" b="1" i="1" dirty="0"/>
              <a:t>n</a:t>
            </a:r>
            <a:r>
              <a:rPr lang="ru-RU" sz="2400" b="1" baseline="-25000" dirty="0"/>
              <a:t>2</a:t>
            </a:r>
            <a:r>
              <a:rPr lang="en-US" sz="2400" b="1" baseline="-25000" dirty="0"/>
              <a:t> </a:t>
            </a:r>
            <a:r>
              <a:rPr lang="ru-RU" sz="2400" b="1" dirty="0"/>
              <a:t> </a:t>
            </a:r>
            <a:r>
              <a:rPr lang="ru-RU" sz="2400" dirty="0"/>
              <a:t>раз,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	     … , 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	значение </a:t>
            </a:r>
            <a:r>
              <a:rPr lang="en-US" sz="2400" b="1" i="1" dirty="0" err="1"/>
              <a:t>x</a:t>
            </a:r>
            <a:r>
              <a:rPr lang="en-US" sz="2400" b="1" i="1" baseline="-25000" dirty="0" err="1"/>
              <a:t>k</a:t>
            </a:r>
            <a:r>
              <a:rPr lang="ru-RU" sz="2400" dirty="0"/>
              <a:t>  –  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k</a:t>
            </a:r>
            <a:r>
              <a:rPr lang="en-US" sz="2400" b="1" baseline="-25000" dirty="0"/>
              <a:t> </a:t>
            </a:r>
            <a:r>
              <a:rPr lang="en-US" sz="2400" b="1" dirty="0"/>
              <a:t> </a:t>
            </a:r>
            <a:r>
              <a:rPr lang="ru-RU" sz="2400" b="1" dirty="0"/>
              <a:t> </a:t>
            </a:r>
            <a:r>
              <a:rPr lang="ru-RU" sz="2400" dirty="0"/>
              <a:t>раз</a:t>
            </a:r>
            <a:r>
              <a:rPr lang="en-US" sz="2400" dirty="0"/>
              <a:t>,</a:t>
            </a:r>
            <a:r>
              <a:rPr lang="ru-RU" sz="2400" dirty="0"/>
              <a:t> 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Значения  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i</a:t>
            </a:r>
            <a:r>
              <a:rPr lang="ru-RU" sz="2400" dirty="0"/>
              <a:t>  называются </a:t>
            </a:r>
            <a:r>
              <a:rPr lang="ru-RU" sz="2400" b="1" i="1" dirty="0"/>
              <a:t>вариантами</a:t>
            </a:r>
            <a:r>
              <a:rPr lang="ru-RU" sz="2400" dirty="0"/>
              <a:t>,</a:t>
            </a:r>
            <a:r>
              <a:rPr lang="en-US" sz="2400" dirty="0"/>
              <a:t> </a:t>
            </a:r>
            <a:r>
              <a:rPr lang="ru-RU" sz="24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числа</a:t>
            </a:r>
            <a:r>
              <a:rPr lang="en-US" sz="2400" dirty="0"/>
              <a:t> 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  –  </a:t>
            </a:r>
            <a:r>
              <a:rPr lang="ru-RU" sz="2400" b="1" i="1" dirty="0"/>
              <a:t>частотами</a:t>
            </a:r>
            <a:r>
              <a:rPr lang="ru-RU" sz="2400" dirty="0"/>
              <a:t>, </a:t>
            </a:r>
            <a:r>
              <a:rPr lang="en-US" sz="2400" dirty="0"/>
              <a:t> 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величины	</a:t>
            </a:r>
            <a:r>
              <a:rPr lang="en-US" sz="2400" dirty="0"/>
              <a:t>	  </a:t>
            </a:r>
            <a:r>
              <a:rPr lang="ru-RU" sz="2400" b="1" i="1" dirty="0"/>
              <a:t>относительными частотами</a:t>
            </a:r>
            <a:r>
              <a:rPr lang="ru-RU" sz="2400" dirty="0"/>
              <a:t>. 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5069879" y="3387373"/>
          <a:ext cx="1230313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4" name="Формула" r:id="rId3" imgW="17373600" imgH="11582400" progId="Equation.3">
                  <p:embed/>
                </p:oleObj>
              </mc:Choice>
              <mc:Fallback>
                <p:oleObj name="Формула" r:id="rId3" imgW="17373600" imgH="115824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9879" y="3387373"/>
                        <a:ext cx="1230313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513286" y="5216222"/>
          <a:ext cx="690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5" name="Формула" r:id="rId5" imgW="9753600" imgH="10668000" progId="Equation.3">
                  <p:embed/>
                </p:oleObj>
              </mc:Choice>
              <mc:Fallback>
                <p:oleObj name="Формула" r:id="rId5" imgW="9753600" imgH="106680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286" y="5216222"/>
                        <a:ext cx="69056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2711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</a:rPr>
              <a:t>Медиана</a:t>
            </a:r>
          </a:p>
        </p:txBody>
      </p:sp>
      <p:sp>
        <p:nvSpPr>
          <p:cNvPr id="29700" name="Содержимое 2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4680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i="1" dirty="0" smtClean="0"/>
              <a:t>Медиана</a:t>
            </a:r>
            <a:r>
              <a:rPr lang="ru-RU" sz="2400" dirty="0" smtClean="0"/>
              <a:t>  – это величина, равная </a:t>
            </a:r>
          </a:p>
          <a:p>
            <a:pPr>
              <a:buClr>
                <a:schemeClr val="accent5"/>
              </a:buClr>
              <a:buSzPct val="100000"/>
              <a:buFont typeface="Arial" pitchFamily="34" charset="0"/>
              <a:buChar char="•"/>
            </a:pPr>
            <a:r>
              <a:rPr lang="ru-RU" sz="2400" dirty="0" smtClean="0"/>
              <a:t>в случае нечетного </a:t>
            </a:r>
            <a:r>
              <a:rPr lang="en-US" sz="2400" b="1" i="1" dirty="0" smtClean="0"/>
              <a:t>n</a:t>
            </a:r>
            <a:r>
              <a:rPr lang="en-US" sz="2400" dirty="0" smtClean="0"/>
              <a:t> </a:t>
            </a:r>
            <a:r>
              <a:rPr lang="ru-RU" sz="2400" dirty="0" smtClean="0"/>
              <a:t> – варианте, которая делит вариационный ряд выборки на две равные части: варианты одной части меньше этой величины, варианты другой части – больше;</a:t>
            </a:r>
          </a:p>
          <a:p>
            <a:pPr>
              <a:buClr>
                <a:schemeClr val="accent5"/>
              </a:buClr>
              <a:buSzPct val="100000"/>
              <a:buFont typeface="Arial" pitchFamily="34" charset="0"/>
              <a:buChar char="•"/>
            </a:pPr>
            <a:r>
              <a:rPr lang="ru-RU" sz="2400" dirty="0" smtClean="0"/>
              <a:t>в случае четного </a:t>
            </a:r>
            <a:r>
              <a:rPr lang="en-US" sz="2400" b="1" i="1" dirty="0" smtClean="0"/>
              <a:t>n</a:t>
            </a:r>
            <a:r>
              <a:rPr lang="en-US" sz="2400" dirty="0" smtClean="0"/>
              <a:t> </a:t>
            </a:r>
            <a:r>
              <a:rPr lang="ru-RU" sz="2400" dirty="0" smtClean="0"/>
              <a:t> – </a:t>
            </a:r>
            <a:r>
              <a:rPr lang="ru-RU" sz="2400" dirty="0" err="1" smtClean="0"/>
              <a:t>полусумме</a:t>
            </a:r>
            <a:r>
              <a:rPr lang="ru-RU" sz="2400" dirty="0" smtClean="0"/>
              <a:t> двух соседних срединных значений.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u="sng" dirty="0" smtClean="0"/>
              <a:t>Примеры</a:t>
            </a:r>
            <a:r>
              <a:rPr lang="ru-RU" sz="2400" dirty="0" smtClean="0"/>
              <a:t>:</a:t>
            </a:r>
          </a:p>
          <a:p>
            <a:pPr>
              <a:buNone/>
            </a:pPr>
            <a:r>
              <a:rPr lang="ru-RU" sz="2400" dirty="0" smtClean="0"/>
              <a:t>	11, 3, 6, 7, 5     </a:t>
            </a:r>
            <a:r>
              <a:rPr lang="ru-RU" sz="2400" b="1" i="1" dirty="0" err="1" smtClean="0"/>
              <a:t>Ме</a:t>
            </a:r>
            <a:r>
              <a:rPr lang="ru-RU" sz="2400" dirty="0" smtClean="0"/>
              <a:t> = 6;</a:t>
            </a:r>
          </a:p>
          <a:p>
            <a:pPr>
              <a:buNone/>
            </a:pPr>
            <a:r>
              <a:rPr lang="ru-RU" sz="2400" dirty="0" smtClean="0"/>
              <a:t>	11, 3, 6, 7	</a:t>
            </a:r>
            <a:r>
              <a:rPr lang="ru-RU" sz="2400" b="1" i="1" dirty="0" err="1" smtClean="0"/>
              <a:t>Ме</a:t>
            </a:r>
            <a:r>
              <a:rPr lang="ru-RU" sz="2400" dirty="0" smtClean="0"/>
              <a:t> = 6,5.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2961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</a:rPr>
              <a:t>Взаимное расположение мер центральной тенденции</a:t>
            </a:r>
          </a:p>
        </p:txBody>
      </p:sp>
      <p:sp>
        <p:nvSpPr>
          <p:cNvPr id="29700" name="Содержимое 2"/>
          <p:cNvSpPr>
            <a:spLocks noGrp="1"/>
          </p:cNvSpPr>
          <p:nvPr>
            <p:ph idx="1"/>
          </p:nvPr>
        </p:nvSpPr>
        <p:spPr>
          <a:xfrm>
            <a:off x="395536" y="1844824"/>
            <a:ext cx="8280920" cy="4608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У симметричного распределения выборочная средняя, мода и медиана совпадают.</a:t>
            </a:r>
            <a:endParaRPr lang="ru-RU" sz="2400" b="1" i="1" dirty="0" smtClean="0"/>
          </a:p>
        </p:txBody>
      </p:sp>
      <p:grpSp>
        <p:nvGrpSpPr>
          <p:cNvPr id="2" name="Group 21"/>
          <p:cNvGrpSpPr>
            <a:grpSpLocks noChangeAspect="1"/>
          </p:cNvGrpSpPr>
          <p:nvPr/>
        </p:nvGrpSpPr>
        <p:grpSpPr bwMode="auto">
          <a:xfrm>
            <a:off x="1763687" y="2889230"/>
            <a:ext cx="3545936" cy="3348082"/>
            <a:chOff x="1125" y="2495"/>
            <a:chExt cx="1846" cy="1743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292" y="2495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202" y="3493"/>
              <a:ext cx="1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835" y="3423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800" b="1" i="1"/>
                <a:t>х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125" y="347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800" b="1" i="1"/>
                <a:t>О</a:t>
              </a:r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270" y="2743"/>
              <a:ext cx="1247" cy="752"/>
            </a:xfrm>
            <a:custGeom>
              <a:avLst/>
              <a:gdLst>
                <a:gd name="T0" fmla="*/ 0 w 1247"/>
                <a:gd name="T1" fmla="*/ 726 h 752"/>
                <a:gd name="T2" fmla="*/ 624 w 1247"/>
                <a:gd name="T3" fmla="*/ 0 h 752"/>
                <a:gd name="T4" fmla="*/ 1247 w 1247"/>
                <a:gd name="T5" fmla="*/ 726 h 752"/>
                <a:gd name="T6" fmla="*/ 0 60000 65536"/>
                <a:gd name="T7" fmla="*/ 0 60000 65536"/>
                <a:gd name="T8" fmla="*/ 0 60000 65536"/>
                <a:gd name="T9" fmla="*/ 0 w 1247"/>
                <a:gd name="T10" fmla="*/ 0 h 752"/>
                <a:gd name="T11" fmla="*/ 1247 w 1247"/>
                <a:gd name="T12" fmla="*/ 752 h 7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7" h="752">
                  <a:moveTo>
                    <a:pt x="0" y="726"/>
                  </a:moveTo>
                  <a:cubicBezTo>
                    <a:pt x="339" y="752"/>
                    <a:pt x="416" y="0"/>
                    <a:pt x="624" y="0"/>
                  </a:cubicBezTo>
                  <a:cubicBezTo>
                    <a:pt x="831" y="0"/>
                    <a:pt x="927" y="746"/>
                    <a:pt x="1247" y="726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1891" y="2743"/>
              <a:ext cx="0" cy="7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16" name="Object 20"/>
            <p:cNvGraphicFramePr>
              <a:graphicFrameLocks noChangeAspect="1"/>
            </p:cNvGraphicFramePr>
            <p:nvPr/>
          </p:nvGraphicFramePr>
          <p:xfrm>
            <a:off x="1830" y="3609"/>
            <a:ext cx="303" cy="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63" name="Формула" r:id="rId3" imgW="342720" imgH="711000" progId="Equation.3">
                    <p:embed/>
                  </p:oleObj>
                </mc:Choice>
                <mc:Fallback>
                  <p:oleObj name="Формула" r:id="rId3" imgW="342720" imgH="7110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0" y="3609"/>
                          <a:ext cx="303" cy="6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16"/>
          <p:cNvSpPr txBox="1"/>
          <p:nvPr/>
        </p:nvSpPr>
        <p:spPr>
          <a:xfrm>
            <a:off x="5220072" y="2817016"/>
            <a:ext cx="3636000" cy="756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b="1" dirty="0" smtClean="0">
                <a:solidFill>
                  <a:srgbClr val="002060"/>
                </a:solidFill>
              </a:rPr>
              <a:t>На практике встречается крайне редко</a:t>
            </a:r>
            <a:endParaRPr lang="ru-RU" sz="2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2961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</a:rPr>
              <a:t>Взаимное расположение мер центральной тенденции</a:t>
            </a:r>
          </a:p>
        </p:txBody>
      </p:sp>
      <p:sp>
        <p:nvSpPr>
          <p:cNvPr id="29700" name="Содержимое 2"/>
          <p:cNvSpPr>
            <a:spLocks noGrp="1"/>
          </p:cNvSpPr>
          <p:nvPr>
            <p:ph idx="1"/>
          </p:nvPr>
        </p:nvSpPr>
        <p:spPr>
          <a:xfrm>
            <a:off x="395536" y="1988840"/>
            <a:ext cx="8280920" cy="180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У несимметричного унимодального распределения («похожего» на нормальное) меры среднего не совпадают.</a:t>
            </a:r>
            <a:endParaRPr lang="ru-RU" sz="2400" b="1" i="1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2961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</a:rPr>
              <a:t>Взаимное расположение мер центральной тенденции</a:t>
            </a:r>
          </a:p>
        </p:txBody>
      </p:sp>
      <p:sp>
        <p:nvSpPr>
          <p:cNvPr id="29700" name="Содержимое 2"/>
          <p:cNvSpPr>
            <a:spLocks noGrp="1"/>
          </p:cNvSpPr>
          <p:nvPr>
            <p:ph idx="1"/>
          </p:nvPr>
        </p:nvSpPr>
        <p:spPr>
          <a:xfrm>
            <a:off x="395536" y="1844824"/>
            <a:ext cx="8280920" cy="4608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Максимум частот («купол») сдвинут в сторону меньших значений (положительная асимметрия):</a:t>
            </a:r>
          </a:p>
        </p:txBody>
      </p:sp>
      <p:grpSp>
        <p:nvGrpSpPr>
          <p:cNvPr id="2" name="Группа 18"/>
          <p:cNvGrpSpPr/>
          <p:nvPr/>
        </p:nvGrpSpPr>
        <p:grpSpPr>
          <a:xfrm>
            <a:off x="1835696" y="2852936"/>
            <a:ext cx="3545936" cy="2318496"/>
            <a:chOff x="2860589" y="3068960"/>
            <a:chExt cx="3545936" cy="2318496"/>
          </a:xfrm>
        </p:grpSpPr>
        <p:grpSp>
          <p:nvGrpSpPr>
            <p:cNvPr id="3" name="Group 21"/>
            <p:cNvGrpSpPr>
              <a:grpSpLocks noChangeAspect="1"/>
            </p:cNvGrpSpPr>
            <p:nvPr/>
          </p:nvGrpSpPr>
          <p:grpSpPr bwMode="auto">
            <a:xfrm>
              <a:off x="2860589" y="3068960"/>
              <a:ext cx="3545936" cy="2318496"/>
              <a:chOff x="1125" y="2495"/>
              <a:chExt cx="1846" cy="1207"/>
            </a:xfrm>
          </p:grpSpPr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V="1">
                <a:off x="1292" y="2495"/>
                <a:ext cx="0" cy="10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>
                <a:off x="1202" y="3493"/>
                <a:ext cx="163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Text Box 10"/>
              <p:cNvSpPr txBox="1">
                <a:spLocks noChangeArrowheads="1"/>
              </p:cNvSpPr>
              <p:nvPr/>
            </p:nvSpPr>
            <p:spPr bwMode="auto">
              <a:xfrm>
                <a:off x="2835" y="3423"/>
                <a:ext cx="1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sz="1800" b="1" i="1"/>
                  <a:t>х</a:t>
                </a:r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1125" y="3471"/>
                <a:ext cx="1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sz="1800" b="1" i="1"/>
                  <a:t>О</a:t>
                </a:r>
              </a:p>
            </p:txBody>
          </p:sp>
          <p:sp>
            <p:nvSpPr>
              <p:cNvPr id="12" name="Freeform 15"/>
              <p:cNvSpPr>
                <a:spLocks/>
              </p:cNvSpPr>
              <p:nvPr/>
            </p:nvSpPr>
            <p:spPr bwMode="auto">
              <a:xfrm>
                <a:off x="1304" y="2737"/>
                <a:ext cx="1321" cy="750"/>
              </a:xfrm>
              <a:custGeom>
                <a:avLst/>
                <a:gdLst>
                  <a:gd name="T0" fmla="*/ 0 w 1247"/>
                  <a:gd name="T1" fmla="*/ 726 h 752"/>
                  <a:gd name="T2" fmla="*/ 624 w 1247"/>
                  <a:gd name="T3" fmla="*/ 0 h 752"/>
                  <a:gd name="T4" fmla="*/ 1247 w 1247"/>
                  <a:gd name="T5" fmla="*/ 726 h 752"/>
                  <a:gd name="T6" fmla="*/ 0 60000 65536"/>
                  <a:gd name="T7" fmla="*/ 0 60000 65536"/>
                  <a:gd name="T8" fmla="*/ 0 60000 65536"/>
                  <a:gd name="T9" fmla="*/ 0 w 1247"/>
                  <a:gd name="T10" fmla="*/ 0 h 752"/>
                  <a:gd name="T11" fmla="*/ 1247 w 1247"/>
                  <a:gd name="T12" fmla="*/ 752 h 752"/>
                  <a:gd name="connsiteX0" fmla="*/ 0 w 10000"/>
                  <a:gd name="connsiteY0" fmla="*/ 9961 h 10307"/>
                  <a:gd name="connsiteX1" fmla="*/ 3577 w 10000"/>
                  <a:gd name="connsiteY1" fmla="*/ 0 h 10307"/>
                  <a:gd name="connsiteX2" fmla="*/ 10000 w 10000"/>
                  <a:gd name="connsiteY2" fmla="*/ 9961 h 10307"/>
                  <a:gd name="connsiteX0" fmla="*/ 0 w 10000"/>
                  <a:gd name="connsiteY0" fmla="*/ 9961 h 10307"/>
                  <a:gd name="connsiteX1" fmla="*/ 3276 w 10000"/>
                  <a:gd name="connsiteY1" fmla="*/ 0 h 10307"/>
                  <a:gd name="connsiteX2" fmla="*/ 10000 w 10000"/>
                  <a:gd name="connsiteY2" fmla="*/ 9961 h 10307"/>
                  <a:gd name="connsiteX0" fmla="*/ 0 w 10000"/>
                  <a:gd name="connsiteY0" fmla="*/ 9961 h 10307"/>
                  <a:gd name="connsiteX1" fmla="*/ 3276 w 10000"/>
                  <a:gd name="connsiteY1" fmla="*/ 0 h 10307"/>
                  <a:gd name="connsiteX2" fmla="*/ 10000 w 10000"/>
                  <a:gd name="connsiteY2" fmla="*/ 9961 h 10307"/>
                  <a:gd name="connsiteX0" fmla="*/ 276 w 10276"/>
                  <a:gd name="connsiteY0" fmla="*/ 9961 h 11630"/>
                  <a:gd name="connsiteX1" fmla="*/ 546 w 10276"/>
                  <a:gd name="connsiteY1" fmla="*/ 9970 h 11630"/>
                  <a:gd name="connsiteX2" fmla="*/ 3552 w 10276"/>
                  <a:gd name="connsiteY2" fmla="*/ 0 h 11630"/>
                  <a:gd name="connsiteX3" fmla="*/ 10276 w 10276"/>
                  <a:gd name="connsiteY3" fmla="*/ 9961 h 11630"/>
                  <a:gd name="connsiteX0" fmla="*/ 281 w 10281"/>
                  <a:gd name="connsiteY0" fmla="*/ 9961 h 11632"/>
                  <a:gd name="connsiteX1" fmla="*/ 251 w 10281"/>
                  <a:gd name="connsiteY1" fmla="*/ 9970 h 11632"/>
                  <a:gd name="connsiteX2" fmla="*/ 551 w 10281"/>
                  <a:gd name="connsiteY2" fmla="*/ 9970 h 11632"/>
                  <a:gd name="connsiteX3" fmla="*/ 3557 w 10281"/>
                  <a:gd name="connsiteY3" fmla="*/ 0 h 11632"/>
                  <a:gd name="connsiteX4" fmla="*/ 10281 w 10281"/>
                  <a:gd name="connsiteY4" fmla="*/ 9961 h 11632"/>
                  <a:gd name="connsiteX0" fmla="*/ 276 w 10276"/>
                  <a:gd name="connsiteY0" fmla="*/ 9961 h 11630"/>
                  <a:gd name="connsiteX1" fmla="*/ 546 w 10276"/>
                  <a:gd name="connsiteY1" fmla="*/ 9970 h 11630"/>
                  <a:gd name="connsiteX2" fmla="*/ 3552 w 10276"/>
                  <a:gd name="connsiteY2" fmla="*/ 0 h 11630"/>
                  <a:gd name="connsiteX3" fmla="*/ 10276 w 10276"/>
                  <a:gd name="connsiteY3" fmla="*/ 9961 h 11630"/>
                  <a:gd name="connsiteX0" fmla="*/ 0 w 9730"/>
                  <a:gd name="connsiteY0" fmla="*/ 9970 h 10227"/>
                  <a:gd name="connsiteX1" fmla="*/ 3006 w 9730"/>
                  <a:gd name="connsiteY1" fmla="*/ 0 h 10227"/>
                  <a:gd name="connsiteX2" fmla="*/ 9730 w 9730"/>
                  <a:gd name="connsiteY2" fmla="*/ 9961 h 10227"/>
                  <a:gd name="connsiteX0" fmla="*/ 0 w 10000"/>
                  <a:gd name="connsiteY0" fmla="*/ 9749 h 10000"/>
                  <a:gd name="connsiteX1" fmla="*/ 3089 w 10000"/>
                  <a:gd name="connsiteY1" fmla="*/ 0 h 10000"/>
                  <a:gd name="connsiteX2" fmla="*/ 10000 w 10000"/>
                  <a:gd name="connsiteY2" fmla="*/ 9740 h 10000"/>
                  <a:gd name="connsiteX0" fmla="*/ 0 w 10000"/>
                  <a:gd name="connsiteY0" fmla="*/ 9755 h 10006"/>
                  <a:gd name="connsiteX1" fmla="*/ 0 w 10000"/>
                  <a:gd name="connsiteY1" fmla="*/ 9755 h 10006"/>
                  <a:gd name="connsiteX2" fmla="*/ 3089 w 10000"/>
                  <a:gd name="connsiteY2" fmla="*/ 6 h 10006"/>
                  <a:gd name="connsiteX3" fmla="*/ 10000 w 10000"/>
                  <a:gd name="connsiteY3" fmla="*/ 9746 h 10006"/>
                  <a:gd name="connsiteX0" fmla="*/ 0 w 10890"/>
                  <a:gd name="connsiteY0" fmla="*/ 9755 h 9840"/>
                  <a:gd name="connsiteX1" fmla="*/ 0 w 10890"/>
                  <a:gd name="connsiteY1" fmla="*/ 9755 h 9840"/>
                  <a:gd name="connsiteX2" fmla="*/ 3089 w 10890"/>
                  <a:gd name="connsiteY2" fmla="*/ 6 h 9840"/>
                  <a:gd name="connsiteX3" fmla="*/ 10890 w 10890"/>
                  <a:gd name="connsiteY3" fmla="*/ 9580 h 9840"/>
                  <a:gd name="connsiteX0" fmla="*/ 0 w 10000"/>
                  <a:gd name="connsiteY0" fmla="*/ 9914 h 9999"/>
                  <a:gd name="connsiteX1" fmla="*/ 0 w 10000"/>
                  <a:gd name="connsiteY1" fmla="*/ 9914 h 9999"/>
                  <a:gd name="connsiteX2" fmla="*/ 2837 w 10000"/>
                  <a:gd name="connsiteY2" fmla="*/ 6 h 9999"/>
                  <a:gd name="connsiteX3" fmla="*/ 10000 w 10000"/>
                  <a:gd name="connsiteY3" fmla="*/ 9735 h 9999"/>
                  <a:gd name="connsiteX0" fmla="*/ 0 w 10000"/>
                  <a:gd name="connsiteY0" fmla="*/ 9915 h 9915"/>
                  <a:gd name="connsiteX1" fmla="*/ 0 w 10000"/>
                  <a:gd name="connsiteY1" fmla="*/ 9915 h 9915"/>
                  <a:gd name="connsiteX2" fmla="*/ 2837 w 10000"/>
                  <a:gd name="connsiteY2" fmla="*/ 6 h 9915"/>
                  <a:gd name="connsiteX3" fmla="*/ 10000 w 10000"/>
                  <a:gd name="connsiteY3" fmla="*/ 9736 h 9915"/>
                  <a:gd name="connsiteX0" fmla="*/ 0 w 10000"/>
                  <a:gd name="connsiteY0" fmla="*/ 10000 h 10320"/>
                  <a:gd name="connsiteX1" fmla="*/ 0 w 10000"/>
                  <a:gd name="connsiteY1" fmla="*/ 10000 h 10320"/>
                  <a:gd name="connsiteX2" fmla="*/ 2837 w 10000"/>
                  <a:gd name="connsiteY2" fmla="*/ 6 h 10320"/>
                  <a:gd name="connsiteX3" fmla="*/ 10000 w 10000"/>
                  <a:gd name="connsiteY3" fmla="*/ 10320 h 10320"/>
                  <a:gd name="connsiteX0" fmla="*/ 0 w 10000"/>
                  <a:gd name="connsiteY0" fmla="*/ 10000 h 10000"/>
                  <a:gd name="connsiteX1" fmla="*/ 0 w 10000"/>
                  <a:gd name="connsiteY1" fmla="*/ 10000 h 10000"/>
                  <a:gd name="connsiteX2" fmla="*/ 2837 w 10000"/>
                  <a:gd name="connsiteY2" fmla="*/ 6 h 10000"/>
                  <a:gd name="connsiteX3" fmla="*/ 10000 w 10000"/>
                  <a:gd name="connsiteY3" fmla="*/ 982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0" y="10000"/>
                    </a:lnTo>
                    <a:cubicBezTo>
                      <a:pt x="473" y="8334"/>
                      <a:pt x="1304" y="0"/>
                      <a:pt x="2837" y="6"/>
                    </a:cubicBezTo>
                    <a:cubicBezTo>
                      <a:pt x="5526" y="15"/>
                      <a:pt x="7632" y="9719"/>
                      <a:pt x="10000" y="9820"/>
                    </a:cubicBezTo>
                  </a:path>
                </a:pathLst>
              </a:cu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1674" y="2743"/>
                <a:ext cx="0" cy="7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6" name="Object 20"/>
              <p:cNvGraphicFramePr>
                <a:graphicFrameLocks noChangeAspect="1"/>
              </p:cNvGraphicFramePr>
              <p:nvPr/>
            </p:nvGraphicFramePr>
            <p:xfrm>
              <a:off x="1493" y="3516"/>
              <a:ext cx="269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589" name="Формула" r:id="rId3" imgW="304560" imgH="190440" progId="Equation.3">
                      <p:embed/>
                    </p:oleObj>
                  </mc:Choice>
                  <mc:Fallback>
                    <p:oleObj name="Формула" r:id="rId3" imgW="304560" imgH="19044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93" y="3516"/>
                            <a:ext cx="269" cy="1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20"/>
            <p:cNvGraphicFramePr>
              <a:graphicFrameLocks noChangeAspect="1"/>
            </p:cNvGraphicFramePr>
            <p:nvPr/>
          </p:nvGraphicFramePr>
          <p:xfrm>
            <a:off x="4651053" y="5047680"/>
            <a:ext cx="280987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90" name="Формула" r:id="rId5" imgW="164880" imgH="177480" progId="Equation.3">
                    <p:embed/>
                  </p:oleObj>
                </mc:Choice>
                <mc:Fallback>
                  <p:oleObj name="Формула" r:id="rId5" imgW="16488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1053" y="5047680"/>
                          <a:ext cx="280987" cy="303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0"/>
            <p:cNvGraphicFramePr>
              <a:graphicFrameLocks noChangeAspect="1"/>
            </p:cNvGraphicFramePr>
            <p:nvPr/>
          </p:nvGraphicFramePr>
          <p:xfrm>
            <a:off x="4111074" y="5030428"/>
            <a:ext cx="517525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91" name="Формула" r:id="rId7" imgW="304560" imgH="190440" progId="Equation.3">
                    <p:embed/>
                  </p:oleObj>
                </mc:Choice>
                <mc:Fallback>
                  <p:oleObj name="Формула" r:id="rId7" imgW="304560" imgH="1904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074" y="5030428"/>
                          <a:ext cx="517525" cy="322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355976" y="3737420"/>
              <a:ext cx="0" cy="126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716016" y="4051298"/>
              <a:ext cx="0" cy="9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220072" y="5409344"/>
            <a:ext cx="3600000" cy="1116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b="1" dirty="0" smtClean="0">
                <a:solidFill>
                  <a:srgbClr val="002060"/>
                </a:solidFill>
              </a:rPr>
              <a:t>Пример: распределение доходов в большинстве стран</a:t>
            </a:r>
            <a:endParaRPr lang="ru-RU" sz="2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2961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</a:rPr>
              <a:t>Взаимное расположение мер центральной тенденции</a:t>
            </a:r>
          </a:p>
        </p:txBody>
      </p:sp>
      <p:sp>
        <p:nvSpPr>
          <p:cNvPr id="29700" name="Содержимое 2"/>
          <p:cNvSpPr>
            <a:spLocks noGrp="1"/>
          </p:cNvSpPr>
          <p:nvPr>
            <p:ph idx="1"/>
          </p:nvPr>
        </p:nvSpPr>
        <p:spPr>
          <a:xfrm>
            <a:off x="395536" y="1844824"/>
            <a:ext cx="8280920" cy="4608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Максимум частот («купол») сдвинут в сторону б</a:t>
            </a:r>
            <a:r>
              <a:rPr lang="en-US" sz="2400" dirty="0" smtClean="0"/>
              <a:t>ó</a:t>
            </a:r>
            <a:r>
              <a:rPr lang="ru-RU" sz="2400" dirty="0" err="1" smtClean="0"/>
              <a:t>льших</a:t>
            </a:r>
            <a:r>
              <a:rPr lang="ru-RU" sz="2400" dirty="0" smtClean="0"/>
              <a:t> значений (отрицательная асимметрия):</a:t>
            </a:r>
          </a:p>
        </p:txBody>
      </p:sp>
      <p:grpSp>
        <p:nvGrpSpPr>
          <p:cNvPr id="2" name="Группа 18"/>
          <p:cNvGrpSpPr/>
          <p:nvPr/>
        </p:nvGrpSpPr>
        <p:grpSpPr>
          <a:xfrm>
            <a:off x="1835696" y="2852936"/>
            <a:ext cx="3545936" cy="2318496"/>
            <a:chOff x="2860589" y="3068960"/>
            <a:chExt cx="3545936" cy="2318496"/>
          </a:xfrm>
        </p:grpSpPr>
        <p:grpSp>
          <p:nvGrpSpPr>
            <p:cNvPr id="3" name="Group 21"/>
            <p:cNvGrpSpPr>
              <a:grpSpLocks noChangeAspect="1"/>
            </p:cNvGrpSpPr>
            <p:nvPr/>
          </p:nvGrpSpPr>
          <p:grpSpPr bwMode="auto">
            <a:xfrm>
              <a:off x="2860589" y="3068960"/>
              <a:ext cx="3545936" cy="2318496"/>
              <a:chOff x="1125" y="2495"/>
              <a:chExt cx="1846" cy="1207"/>
            </a:xfrm>
          </p:grpSpPr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V="1">
                <a:off x="1292" y="2495"/>
                <a:ext cx="0" cy="10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>
                <a:off x="1202" y="3493"/>
                <a:ext cx="163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Text Box 10"/>
              <p:cNvSpPr txBox="1">
                <a:spLocks noChangeArrowheads="1"/>
              </p:cNvSpPr>
              <p:nvPr/>
            </p:nvSpPr>
            <p:spPr bwMode="auto">
              <a:xfrm>
                <a:off x="2835" y="3423"/>
                <a:ext cx="1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sz="1800" b="1" i="1"/>
                  <a:t>х</a:t>
                </a:r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1125" y="3471"/>
                <a:ext cx="1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sz="1800" b="1" i="1"/>
                  <a:t>О</a:t>
                </a:r>
              </a:p>
            </p:txBody>
          </p:sp>
          <p:sp>
            <p:nvSpPr>
              <p:cNvPr id="12" name="Freeform 15"/>
              <p:cNvSpPr>
                <a:spLocks/>
              </p:cNvSpPr>
              <p:nvPr/>
            </p:nvSpPr>
            <p:spPr bwMode="auto">
              <a:xfrm flipH="1">
                <a:off x="1304" y="2744"/>
                <a:ext cx="1321" cy="750"/>
              </a:xfrm>
              <a:custGeom>
                <a:avLst/>
                <a:gdLst>
                  <a:gd name="T0" fmla="*/ 0 w 1247"/>
                  <a:gd name="T1" fmla="*/ 726 h 752"/>
                  <a:gd name="T2" fmla="*/ 624 w 1247"/>
                  <a:gd name="T3" fmla="*/ 0 h 752"/>
                  <a:gd name="T4" fmla="*/ 1247 w 1247"/>
                  <a:gd name="T5" fmla="*/ 726 h 752"/>
                  <a:gd name="T6" fmla="*/ 0 60000 65536"/>
                  <a:gd name="T7" fmla="*/ 0 60000 65536"/>
                  <a:gd name="T8" fmla="*/ 0 60000 65536"/>
                  <a:gd name="T9" fmla="*/ 0 w 1247"/>
                  <a:gd name="T10" fmla="*/ 0 h 752"/>
                  <a:gd name="T11" fmla="*/ 1247 w 1247"/>
                  <a:gd name="T12" fmla="*/ 752 h 752"/>
                  <a:gd name="connsiteX0" fmla="*/ 0 w 10000"/>
                  <a:gd name="connsiteY0" fmla="*/ 9961 h 10307"/>
                  <a:gd name="connsiteX1" fmla="*/ 3577 w 10000"/>
                  <a:gd name="connsiteY1" fmla="*/ 0 h 10307"/>
                  <a:gd name="connsiteX2" fmla="*/ 10000 w 10000"/>
                  <a:gd name="connsiteY2" fmla="*/ 9961 h 10307"/>
                  <a:gd name="connsiteX0" fmla="*/ 0 w 10000"/>
                  <a:gd name="connsiteY0" fmla="*/ 9961 h 10307"/>
                  <a:gd name="connsiteX1" fmla="*/ 3276 w 10000"/>
                  <a:gd name="connsiteY1" fmla="*/ 0 h 10307"/>
                  <a:gd name="connsiteX2" fmla="*/ 10000 w 10000"/>
                  <a:gd name="connsiteY2" fmla="*/ 9961 h 10307"/>
                  <a:gd name="connsiteX0" fmla="*/ 0 w 10000"/>
                  <a:gd name="connsiteY0" fmla="*/ 9961 h 10307"/>
                  <a:gd name="connsiteX1" fmla="*/ 3276 w 10000"/>
                  <a:gd name="connsiteY1" fmla="*/ 0 h 10307"/>
                  <a:gd name="connsiteX2" fmla="*/ 10000 w 10000"/>
                  <a:gd name="connsiteY2" fmla="*/ 9961 h 10307"/>
                  <a:gd name="connsiteX0" fmla="*/ 276 w 10276"/>
                  <a:gd name="connsiteY0" fmla="*/ 9961 h 11630"/>
                  <a:gd name="connsiteX1" fmla="*/ 546 w 10276"/>
                  <a:gd name="connsiteY1" fmla="*/ 9970 h 11630"/>
                  <a:gd name="connsiteX2" fmla="*/ 3552 w 10276"/>
                  <a:gd name="connsiteY2" fmla="*/ 0 h 11630"/>
                  <a:gd name="connsiteX3" fmla="*/ 10276 w 10276"/>
                  <a:gd name="connsiteY3" fmla="*/ 9961 h 11630"/>
                  <a:gd name="connsiteX0" fmla="*/ 281 w 10281"/>
                  <a:gd name="connsiteY0" fmla="*/ 9961 h 11632"/>
                  <a:gd name="connsiteX1" fmla="*/ 251 w 10281"/>
                  <a:gd name="connsiteY1" fmla="*/ 9970 h 11632"/>
                  <a:gd name="connsiteX2" fmla="*/ 551 w 10281"/>
                  <a:gd name="connsiteY2" fmla="*/ 9970 h 11632"/>
                  <a:gd name="connsiteX3" fmla="*/ 3557 w 10281"/>
                  <a:gd name="connsiteY3" fmla="*/ 0 h 11632"/>
                  <a:gd name="connsiteX4" fmla="*/ 10281 w 10281"/>
                  <a:gd name="connsiteY4" fmla="*/ 9961 h 11632"/>
                  <a:gd name="connsiteX0" fmla="*/ 276 w 10276"/>
                  <a:gd name="connsiteY0" fmla="*/ 9961 h 11630"/>
                  <a:gd name="connsiteX1" fmla="*/ 546 w 10276"/>
                  <a:gd name="connsiteY1" fmla="*/ 9970 h 11630"/>
                  <a:gd name="connsiteX2" fmla="*/ 3552 w 10276"/>
                  <a:gd name="connsiteY2" fmla="*/ 0 h 11630"/>
                  <a:gd name="connsiteX3" fmla="*/ 10276 w 10276"/>
                  <a:gd name="connsiteY3" fmla="*/ 9961 h 11630"/>
                  <a:gd name="connsiteX0" fmla="*/ 0 w 9730"/>
                  <a:gd name="connsiteY0" fmla="*/ 9970 h 10227"/>
                  <a:gd name="connsiteX1" fmla="*/ 3006 w 9730"/>
                  <a:gd name="connsiteY1" fmla="*/ 0 h 10227"/>
                  <a:gd name="connsiteX2" fmla="*/ 9730 w 9730"/>
                  <a:gd name="connsiteY2" fmla="*/ 9961 h 10227"/>
                  <a:gd name="connsiteX0" fmla="*/ 0 w 10000"/>
                  <a:gd name="connsiteY0" fmla="*/ 9749 h 10000"/>
                  <a:gd name="connsiteX1" fmla="*/ 3089 w 10000"/>
                  <a:gd name="connsiteY1" fmla="*/ 0 h 10000"/>
                  <a:gd name="connsiteX2" fmla="*/ 10000 w 10000"/>
                  <a:gd name="connsiteY2" fmla="*/ 9740 h 10000"/>
                  <a:gd name="connsiteX0" fmla="*/ 0 w 10000"/>
                  <a:gd name="connsiteY0" fmla="*/ 9755 h 10006"/>
                  <a:gd name="connsiteX1" fmla="*/ 0 w 10000"/>
                  <a:gd name="connsiteY1" fmla="*/ 9755 h 10006"/>
                  <a:gd name="connsiteX2" fmla="*/ 3089 w 10000"/>
                  <a:gd name="connsiteY2" fmla="*/ 6 h 10006"/>
                  <a:gd name="connsiteX3" fmla="*/ 10000 w 10000"/>
                  <a:gd name="connsiteY3" fmla="*/ 9746 h 10006"/>
                  <a:gd name="connsiteX0" fmla="*/ 0 w 10890"/>
                  <a:gd name="connsiteY0" fmla="*/ 9755 h 9840"/>
                  <a:gd name="connsiteX1" fmla="*/ 0 w 10890"/>
                  <a:gd name="connsiteY1" fmla="*/ 9755 h 9840"/>
                  <a:gd name="connsiteX2" fmla="*/ 3089 w 10890"/>
                  <a:gd name="connsiteY2" fmla="*/ 6 h 9840"/>
                  <a:gd name="connsiteX3" fmla="*/ 10890 w 10890"/>
                  <a:gd name="connsiteY3" fmla="*/ 9580 h 9840"/>
                  <a:gd name="connsiteX0" fmla="*/ 0 w 10000"/>
                  <a:gd name="connsiteY0" fmla="*/ 9914 h 9999"/>
                  <a:gd name="connsiteX1" fmla="*/ 0 w 10000"/>
                  <a:gd name="connsiteY1" fmla="*/ 9914 h 9999"/>
                  <a:gd name="connsiteX2" fmla="*/ 2837 w 10000"/>
                  <a:gd name="connsiteY2" fmla="*/ 6 h 9999"/>
                  <a:gd name="connsiteX3" fmla="*/ 10000 w 10000"/>
                  <a:gd name="connsiteY3" fmla="*/ 9735 h 9999"/>
                  <a:gd name="connsiteX0" fmla="*/ 0 w 10000"/>
                  <a:gd name="connsiteY0" fmla="*/ 9915 h 9915"/>
                  <a:gd name="connsiteX1" fmla="*/ 0 w 10000"/>
                  <a:gd name="connsiteY1" fmla="*/ 9915 h 9915"/>
                  <a:gd name="connsiteX2" fmla="*/ 2837 w 10000"/>
                  <a:gd name="connsiteY2" fmla="*/ 6 h 9915"/>
                  <a:gd name="connsiteX3" fmla="*/ 10000 w 10000"/>
                  <a:gd name="connsiteY3" fmla="*/ 9736 h 9915"/>
                  <a:gd name="connsiteX0" fmla="*/ 0 w 10000"/>
                  <a:gd name="connsiteY0" fmla="*/ 10000 h 10320"/>
                  <a:gd name="connsiteX1" fmla="*/ 0 w 10000"/>
                  <a:gd name="connsiteY1" fmla="*/ 10000 h 10320"/>
                  <a:gd name="connsiteX2" fmla="*/ 2837 w 10000"/>
                  <a:gd name="connsiteY2" fmla="*/ 6 h 10320"/>
                  <a:gd name="connsiteX3" fmla="*/ 10000 w 10000"/>
                  <a:gd name="connsiteY3" fmla="*/ 10320 h 10320"/>
                  <a:gd name="connsiteX0" fmla="*/ 0 w 10000"/>
                  <a:gd name="connsiteY0" fmla="*/ 10000 h 10000"/>
                  <a:gd name="connsiteX1" fmla="*/ 0 w 10000"/>
                  <a:gd name="connsiteY1" fmla="*/ 10000 h 10000"/>
                  <a:gd name="connsiteX2" fmla="*/ 2837 w 10000"/>
                  <a:gd name="connsiteY2" fmla="*/ 6 h 10000"/>
                  <a:gd name="connsiteX3" fmla="*/ 10000 w 10000"/>
                  <a:gd name="connsiteY3" fmla="*/ 982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0" y="10000"/>
                    </a:lnTo>
                    <a:cubicBezTo>
                      <a:pt x="473" y="8334"/>
                      <a:pt x="1304" y="0"/>
                      <a:pt x="2837" y="6"/>
                    </a:cubicBezTo>
                    <a:cubicBezTo>
                      <a:pt x="5526" y="15"/>
                      <a:pt x="7632" y="9719"/>
                      <a:pt x="10000" y="9820"/>
                    </a:cubicBezTo>
                  </a:path>
                </a:pathLst>
              </a:cu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2250" y="2743"/>
                <a:ext cx="0" cy="7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6" name="Object 20"/>
              <p:cNvGraphicFramePr>
                <a:graphicFrameLocks noChangeAspect="1"/>
              </p:cNvGraphicFramePr>
              <p:nvPr/>
            </p:nvGraphicFramePr>
            <p:xfrm>
              <a:off x="2168" y="3516"/>
              <a:ext cx="269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613" name="Формула" r:id="rId3" imgW="304560" imgH="190440" progId="Equation.3">
                      <p:embed/>
                    </p:oleObj>
                  </mc:Choice>
                  <mc:Fallback>
                    <p:oleObj name="Формула" r:id="rId3" imgW="304560" imgH="19044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8" y="3516"/>
                            <a:ext cx="269" cy="1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20"/>
            <p:cNvGraphicFramePr>
              <a:graphicFrameLocks noChangeAspect="1"/>
            </p:cNvGraphicFramePr>
            <p:nvPr/>
          </p:nvGraphicFramePr>
          <p:xfrm>
            <a:off x="4019762" y="5047680"/>
            <a:ext cx="280987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14" name="Формула" r:id="rId5" imgW="164880" imgH="177480" progId="Equation.3">
                    <p:embed/>
                  </p:oleObj>
                </mc:Choice>
                <mc:Fallback>
                  <p:oleObj name="Формула" r:id="rId5" imgW="164880" imgH="1774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9762" y="5047680"/>
                          <a:ext cx="280987" cy="303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0"/>
            <p:cNvGraphicFramePr>
              <a:graphicFrameLocks noChangeAspect="1"/>
            </p:cNvGraphicFramePr>
            <p:nvPr/>
          </p:nvGraphicFramePr>
          <p:xfrm>
            <a:off x="4376704" y="5030428"/>
            <a:ext cx="517525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15" name="Формула" r:id="rId7" imgW="304560" imgH="190440" progId="Equation.3">
                    <p:embed/>
                  </p:oleObj>
                </mc:Choice>
                <mc:Fallback>
                  <p:oleObj name="Формула" r:id="rId7" imgW="304560" imgH="1904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704" y="5030428"/>
                          <a:ext cx="517525" cy="322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588781" y="3737420"/>
              <a:ext cx="0" cy="126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228741" y="4051298"/>
              <a:ext cx="0" cy="9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256472" y="5085184"/>
            <a:ext cx="3564000" cy="140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b="1" dirty="0" smtClean="0">
                <a:solidFill>
                  <a:srgbClr val="002060"/>
                </a:solidFill>
              </a:rPr>
              <a:t>Пример: результаты тестирования учащихся в случае слишком легкого теста</a:t>
            </a:r>
            <a:endParaRPr lang="ru-RU" sz="2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976064" y="2852936"/>
            <a:ext cx="7772400" cy="1199704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1</a:t>
            </a:r>
            <a:r>
              <a:rPr lang="ru-RU" sz="3200" b="1" dirty="0" smtClean="0">
                <a:solidFill>
                  <a:schemeClr val="tx1"/>
                </a:solidFill>
              </a:rPr>
              <a:t>.2.2  </a:t>
            </a:r>
            <a:r>
              <a:rPr lang="ru-RU" sz="3200" b="1" dirty="0">
                <a:solidFill>
                  <a:schemeClr val="tx1"/>
                </a:solidFill>
              </a:rPr>
              <a:t>Интервальные оценки</a:t>
            </a:r>
          </a:p>
        </p:txBody>
      </p:sp>
    </p:spTree>
    <p:extLst>
      <p:ext uri="{BB962C8B-B14F-4D97-AF65-F5344CB8AC3E}">
        <p14:creationId xmlns:p14="http://schemas.microsoft.com/office/powerpoint/2010/main" val="2554985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Содержимое 2"/>
          <p:cNvSpPr>
            <a:spLocks noGrp="1"/>
          </p:cNvSpPr>
          <p:nvPr>
            <p:ph idx="1"/>
          </p:nvPr>
        </p:nvSpPr>
        <p:spPr>
          <a:xfrm>
            <a:off x="611560" y="1075680"/>
            <a:ext cx="8064896" cy="429753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Точечная оценка, построенная по данным выборки – случайная величина.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	В практических расчетах требуется знать:</a:t>
            </a:r>
          </a:p>
          <a:p>
            <a:pPr lvl="1">
              <a:spcBef>
                <a:spcPts val="60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400" dirty="0"/>
              <a:t>к каким ошибкам может привести замена параметра</a:t>
            </a:r>
            <a:r>
              <a:rPr lang="el-GR" sz="2400" b="1" i="1" dirty="0"/>
              <a:t> θ</a:t>
            </a:r>
            <a:r>
              <a:rPr lang="ru-RU" sz="2400" dirty="0"/>
              <a:t>  его точечной оценкой </a:t>
            </a:r>
            <a:r>
              <a:rPr lang="el-GR" sz="2400" b="1" i="1" dirty="0"/>
              <a:t>θ</a:t>
            </a:r>
            <a:r>
              <a:rPr lang="ru-RU" sz="2400" b="1" i="1" dirty="0"/>
              <a:t>* </a:t>
            </a:r>
            <a:r>
              <a:rPr lang="ru-RU" sz="2400" dirty="0"/>
              <a:t>;</a:t>
            </a:r>
          </a:p>
          <a:p>
            <a:pPr lvl="1">
              <a:spcBef>
                <a:spcPts val="60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400" dirty="0"/>
              <a:t>с какой степенью уверенности можно ожидать, что эти ошибки не выйдут за известные пределы.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DEC653-ADCE-4C9C-9086-8C8D53D47B1B}"/>
              </a:ext>
            </a:extLst>
          </p:cNvPr>
          <p:cNvSpPr txBox="1"/>
          <p:nvPr/>
        </p:nvSpPr>
        <p:spPr>
          <a:xfrm>
            <a:off x="2483768" y="4603775"/>
            <a:ext cx="6192688" cy="769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b="1" dirty="0">
                <a:solidFill>
                  <a:srgbClr val="002060"/>
                </a:solidFill>
              </a:rPr>
              <a:t>Требуется оценить точность и надежность оценки</a:t>
            </a:r>
          </a:p>
        </p:txBody>
      </p:sp>
    </p:spTree>
    <p:extLst>
      <p:ext uri="{BB962C8B-B14F-4D97-AF65-F5344CB8AC3E}">
        <p14:creationId xmlns:p14="http://schemas.microsoft.com/office/powerpoint/2010/main" val="42296681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795760"/>
                <a:ext cx="8229600" cy="3361432"/>
              </a:xfrm>
            </p:spPr>
            <p:txBody>
              <a:bodyPr/>
              <a:lstStyle/>
              <a:p>
                <a:pPr>
                  <a:buFont typeface="Wingdings" pitchFamily="2" charset="2"/>
                  <a:buNone/>
                </a:pPr>
                <a:r>
                  <a:rPr lang="ru-RU" sz="2400" dirty="0"/>
                  <a:t>Точность оценки </a:t>
                </a:r>
                <a:r>
                  <a:rPr lang="el-GR" sz="2400" b="1" i="1" dirty="0"/>
                  <a:t>θ</a:t>
                </a:r>
                <a:r>
                  <a:rPr lang="ru-RU" sz="2400" b="1" i="1" dirty="0"/>
                  <a:t>*</a:t>
                </a:r>
                <a:r>
                  <a:rPr lang="el-GR" sz="2400" b="1" i="1" dirty="0"/>
                  <a:t> </a:t>
                </a:r>
                <a:r>
                  <a:rPr lang="ru-RU" sz="2400" dirty="0"/>
                  <a:t> определяется величиной </a:t>
                </a:r>
              </a:p>
              <a:p>
                <a:pPr>
                  <a:buFont typeface="Wingdings" pitchFamily="2" charset="2"/>
                  <a:buNone/>
                </a:pPr>
                <a:endParaRPr lang="ru-RU" sz="2400" dirty="0"/>
              </a:p>
              <a:p>
                <a:pPr>
                  <a:buFont typeface="Wingdings" pitchFamily="2" charset="2"/>
                  <a:buNone/>
                </a:pPr>
                <a:endParaRPr lang="ru-RU" sz="800" dirty="0"/>
              </a:p>
              <a:p>
                <a:pPr>
                  <a:buNone/>
                </a:pPr>
                <a:r>
                  <a:rPr lang="ru-RU" sz="2400" dirty="0"/>
                  <a:t>	Если </a:t>
                </a:r>
                <a:r>
                  <a:rPr lang="el-GR" sz="2400" b="1" i="1" dirty="0"/>
                  <a:t>δ</a:t>
                </a:r>
                <a:r>
                  <a:rPr lang="ru-RU" sz="2400" dirty="0"/>
                  <a:t> </a:t>
                </a:r>
                <a:r>
                  <a:rPr lang="en-US" sz="2400" dirty="0"/>
                  <a:t>&gt; 0 </a:t>
                </a:r>
                <a:r>
                  <a:rPr lang="ru-RU" sz="2400" dirty="0"/>
                  <a:t>–  некоторое число и</a:t>
                </a:r>
                <a:r>
                  <a:rPr lang="en-US" sz="2400" dirty="0"/>
                  <a:t> 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ru-RU" sz="2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ru-RU" sz="2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l-GR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 </a:t>
                </a:r>
                <a:r>
                  <a:rPr lang="ru-RU" sz="2400" dirty="0"/>
                  <a:t>то</a:t>
                </a:r>
                <a:r>
                  <a:rPr lang="el-GR" sz="2400" b="1" i="1" dirty="0"/>
                  <a:t> δ</a:t>
                </a:r>
                <a:r>
                  <a:rPr lang="ru-RU" sz="2400" dirty="0"/>
                  <a:t>  характеризует </a:t>
                </a:r>
                <a:r>
                  <a:rPr lang="ru-RU" sz="2400" b="1" i="1" dirty="0"/>
                  <a:t>точность оценки</a:t>
                </a:r>
                <a:r>
                  <a:rPr lang="ru-RU" sz="2400" dirty="0"/>
                  <a:t> :</a:t>
                </a:r>
              </a:p>
              <a:p>
                <a:pPr>
                  <a:spcBef>
                    <a:spcPts val="1200"/>
                  </a:spcBef>
                  <a:buNone/>
                </a:pPr>
                <a:r>
                  <a:rPr lang="ru-RU" sz="2400" dirty="0"/>
                  <a:t>		чем меньше </a:t>
                </a:r>
                <a:r>
                  <a:rPr lang="el-GR" sz="2400" b="1" i="1" dirty="0"/>
                  <a:t>δ</a:t>
                </a:r>
                <a:r>
                  <a:rPr lang="ru-RU" sz="2400" dirty="0"/>
                  <a:t>, тем точнее оценка.</a:t>
                </a:r>
              </a:p>
            </p:txBody>
          </p:sp>
        </mc:Choice>
        <mc:Fallback xmlns="">
          <p:sp>
            <p:nvSpPr>
              <p:cNvPr id="26627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795760"/>
                <a:ext cx="8229600" cy="3361432"/>
              </a:xfrm>
              <a:blipFill>
                <a:blip r:embed="rId2" cstate="print"/>
                <a:stretch>
                  <a:fillRect t="-1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Object 2"/>
              <p:cNvSpPr txBox="1"/>
              <p:nvPr/>
            </p:nvSpPr>
            <p:spPr bwMode="auto">
              <a:xfrm>
                <a:off x="811818" y="2204864"/>
                <a:ext cx="1445518" cy="4540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6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ru-RU" sz="26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ru-RU" sz="2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ru-RU" sz="2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 .</m:t>
                      </m:r>
                    </m:oMath>
                  </m:oMathPara>
                </a14:m>
                <a:endParaRPr lang="ru-RU" sz="2600" b="1" dirty="0"/>
              </a:p>
            </p:txBody>
          </p:sp>
        </mc:Choice>
        <mc:Fallback xmlns="">
          <p:sp>
            <p:nvSpPr>
              <p:cNvPr id="2662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818" y="2204864"/>
                <a:ext cx="1445518" cy="4540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88265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Точность оценки</a:t>
            </a:r>
          </a:p>
        </p:txBody>
      </p:sp>
    </p:spTree>
    <p:extLst>
      <p:ext uri="{BB962C8B-B14F-4D97-AF65-F5344CB8AC3E}">
        <p14:creationId xmlns:p14="http://schemas.microsoft.com/office/powerpoint/2010/main" val="3466654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445624" cy="468052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ru-RU" sz="2400" dirty="0"/>
                  <a:t>Статистические методы не позволяют категорически утверждать, что оценка </a:t>
                </a:r>
                <a:r>
                  <a:rPr lang="el-GR" sz="2400" b="1" i="1" dirty="0"/>
                  <a:t>θ</a:t>
                </a:r>
                <a:r>
                  <a:rPr lang="ru-RU" sz="2400" b="1" i="1" dirty="0"/>
                  <a:t>*</a:t>
                </a:r>
                <a:r>
                  <a:rPr lang="ru-RU" sz="2400" dirty="0"/>
                  <a:t>  удовлетворяет неравенству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ru-RU" sz="2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ru-RU" sz="2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l-GR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 </a:t>
                </a:r>
                <a:r>
                  <a:rPr lang="ru-RU" sz="2400" dirty="0"/>
                  <a:t>можно лишь говорить о вероятности </a:t>
                </a:r>
                <a:r>
                  <a:rPr lang="el-GR" sz="2400" b="1" i="1" dirty="0"/>
                  <a:t>γ</a:t>
                </a:r>
                <a:r>
                  <a:rPr lang="ru-RU" sz="2400" dirty="0"/>
                  <a:t>,  с которой это неравенство выполняется.</a:t>
                </a:r>
              </a:p>
              <a:p>
                <a:pPr>
                  <a:spcBef>
                    <a:spcPts val="2400"/>
                  </a:spcBef>
                  <a:buFont typeface="Wingdings" pitchFamily="2" charset="2"/>
                  <a:buNone/>
                </a:pPr>
                <a:r>
                  <a:rPr lang="ru-RU" sz="2400" b="1" i="1" dirty="0"/>
                  <a:t>Надежностью</a:t>
                </a:r>
                <a:r>
                  <a:rPr lang="ru-RU" sz="2400" dirty="0"/>
                  <a:t>  (</a:t>
                </a:r>
                <a:r>
                  <a:rPr lang="ru-RU" sz="2400" b="1" i="1" dirty="0"/>
                  <a:t>доверительной вероятностью </a:t>
                </a:r>
                <a:r>
                  <a:rPr lang="ru-RU" sz="2400" dirty="0"/>
                  <a:t>) оценки </a:t>
                </a:r>
                <a:r>
                  <a:rPr lang="el-GR" sz="2400" b="1" i="1" dirty="0"/>
                  <a:t>θ</a:t>
                </a:r>
                <a:r>
                  <a:rPr lang="ru-RU" sz="2400" b="1" i="1" dirty="0"/>
                  <a:t>*</a:t>
                </a:r>
                <a:r>
                  <a:rPr lang="ru-RU" sz="2400" dirty="0"/>
                  <a:t>  называется вероятность </a:t>
                </a:r>
                <a:r>
                  <a:rPr lang="el-GR" sz="2400" b="1" i="1" dirty="0"/>
                  <a:t>γ</a:t>
                </a:r>
                <a:r>
                  <a:rPr lang="ru-RU" sz="2400" dirty="0"/>
                  <a:t>,  с которой выполняется неравенство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l-GR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ru-RU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:</a:t>
                </a:r>
                <a:endParaRPr lang="en-US" sz="2000" dirty="0"/>
              </a:p>
              <a:p>
                <a:pPr>
                  <a:spcBef>
                    <a:spcPts val="3600"/>
                  </a:spcBef>
                  <a:buFont typeface="Wingdings" pitchFamily="2" charset="2"/>
                  <a:buNone/>
                </a:pPr>
                <a:r>
                  <a:rPr lang="en-US" sz="2000" dirty="0"/>
                  <a:t>	</a:t>
                </a:r>
                <a:r>
                  <a:rPr lang="ru-RU" sz="2400" dirty="0"/>
                  <a:t>или</a:t>
                </a:r>
              </a:p>
            </p:txBody>
          </p:sp>
        </mc:Choice>
        <mc:Fallback xmlns="">
          <p:sp>
            <p:nvSpPr>
              <p:cNvPr id="26627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445624" cy="4680520"/>
              </a:xfrm>
              <a:blipFill>
                <a:blip r:embed="rId2" cstate="print"/>
                <a:stretch>
                  <a:fillRect t="-1042" r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88265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Надежность 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xmlns="" id="{131AF10B-701A-4475-910F-D4031B1958CF}"/>
                  </a:ext>
                </a:extLst>
              </p:cNvPr>
              <p:cNvSpPr txBox="1"/>
              <p:nvPr/>
            </p:nvSpPr>
            <p:spPr bwMode="auto">
              <a:xfrm>
                <a:off x="2699792" y="4540652"/>
                <a:ext cx="3533750" cy="4540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ru-RU" sz="2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ru-RU" sz="2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ru-RU" sz="2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</m:oMath>
                  </m:oMathPara>
                </a14:m>
                <a:endParaRPr lang="ru-RU" sz="2600" b="1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31AF10B-701A-4475-910F-D4031B195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9792" y="4540652"/>
                <a:ext cx="3533750" cy="4540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13FF7007-BE91-4298-BDA6-1B12000CCF82}"/>
              </a:ext>
            </a:extLst>
          </p:cNvPr>
          <p:cNvGrpSpPr/>
          <p:nvPr/>
        </p:nvGrpSpPr>
        <p:grpSpPr>
          <a:xfrm>
            <a:off x="2267744" y="5295649"/>
            <a:ext cx="6264696" cy="461665"/>
            <a:chOff x="2267744" y="5311415"/>
            <a:chExt cx="626469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bject 2">
                  <a:extLst>
                    <a:ext uri="{FF2B5EF4-FFF2-40B4-BE49-F238E27FC236}">
                      <a16:creationId xmlns:a16="http://schemas.microsoft.com/office/drawing/2014/main" xmlns="" id="{9733384D-DE0E-4623-A347-42DE0F47D875}"/>
                    </a:ext>
                  </a:extLst>
                </p:cNvPr>
                <p:cNvSpPr txBox="1"/>
                <p:nvPr/>
              </p:nvSpPr>
              <p:spPr bwMode="auto">
                <a:xfrm>
                  <a:off x="2267744" y="5315235"/>
                  <a:ext cx="4392488" cy="454025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  <m:r>
                          <a:rPr lang="ru-RU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ru-RU" sz="2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ru-RU" sz="2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  <m:r>
                              <a:rPr lang="en-US" sz="2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sz="2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ru-RU" sz="2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ru-RU" sz="2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RU" sz="2600" b="1" dirty="0"/>
                </a:p>
              </p:txBody>
            </p:sp>
          </mc:Choice>
          <mc:Fallback xmlns="">
            <p:sp>
              <p:nvSpPr>
                <p:cNvPr id="7" name="Object 2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9733384D-DE0E-4623-A347-42DE0F47D8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67744" y="5315235"/>
                  <a:ext cx="4392488" cy="454025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4592255-E7FD-4562-996D-4AA91546FC60}"/>
                </a:ext>
              </a:extLst>
            </p:cNvPr>
            <p:cNvSpPr txBox="1"/>
            <p:nvPr/>
          </p:nvSpPr>
          <p:spPr bwMode="auto">
            <a:xfrm>
              <a:off x="7308800" y="5311415"/>
              <a:ext cx="122364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(1.11</a:t>
              </a:r>
              <a:r>
                <a:rPr lang="ru-RU" sz="2400" b="1" dirty="0">
                  <a:solidFill>
                    <a:srgbClr val="00206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5052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28800"/>
                <a:ext cx="8445624" cy="3816424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ru-RU" sz="2400" dirty="0"/>
                  <a:t>Обычно надежность оценки задается наперед, причем в качестве </a:t>
                </a:r>
                <a:r>
                  <a:rPr lang="el-GR" sz="2400" b="1" i="1" dirty="0"/>
                  <a:t>γ</a:t>
                </a:r>
                <a:r>
                  <a:rPr lang="ru-RU" sz="2400" dirty="0"/>
                  <a:t>  берут число, близкое к 1: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ru-RU" sz="2400" dirty="0"/>
                  <a:t>			0.95, 0.99 и т. п.</a:t>
                </a:r>
              </a:p>
              <a:p>
                <a:pPr>
                  <a:buFont typeface="Wingdings" pitchFamily="2" charset="2"/>
                  <a:buNone/>
                </a:pPr>
                <a:endParaRPr lang="ru-RU" sz="2400" dirty="0"/>
              </a:p>
              <a:p>
                <a:pPr>
                  <a:buFont typeface="Wingdings" pitchFamily="2" charset="2"/>
                  <a:buNone/>
                </a:pPr>
                <a:r>
                  <a:rPr lang="ru-RU" sz="2400" dirty="0"/>
                  <a:t>Неравенство (3.11) следует понимать так: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ru-RU" sz="2400" dirty="0"/>
                  <a:t>	вероятность того, что интервал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r>
                          <a:rPr lang="ru-RU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sSup>
                          <m:sSupPr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ru-RU" sz="2400" dirty="0"/>
                  <a:t>  покрывает (т. е. заключает в себе) неизвестный параметр </a:t>
                </a:r>
                <a:r>
                  <a:rPr lang="el-GR" sz="2400" b="1" i="1" dirty="0"/>
                  <a:t>θ</a:t>
                </a:r>
                <a:r>
                  <a:rPr lang="ru-RU" sz="2400" dirty="0"/>
                  <a:t>,  равна </a:t>
                </a:r>
                <a:r>
                  <a:rPr lang="el-GR" sz="2400" b="1" i="1" dirty="0"/>
                  <a:t>γ</a:t>
                </a:r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26627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28800"/>
                <a:ext cx="8445624" cy="3816424"/>
              </a:xfrm>
              <a:blipFill>
                <a:blip r:embed="rId2" cstate="print"/>
                <a:stretch>
                  <a:fillRect t="-1278"/>
                </a:stretch>
              </a:blipFill>
            </p:spPr>
            <p:txBody>
              <a:bodyPr/>
              <a:lstStyle/>
              <a:p>
                <a:r>
                  <a:rPr lang="ru-RU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51520" y="602134"/>
            <a:ext cx="8229600" cy="88265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Надежность оценки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4608" y="3254541"/>
            <a:ext cx="18000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ru-RU" sz="2400" dirty="0" smtClean="0">
                <a:latin typeface="+mn-lt"/>
              </a:rPr>
              <a:t>1</a:t>
            </a: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294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Содержимое 2"/>
          <p:cNvSpPr>
            <a:spLocks noGrp="1"/>
          </p:cNvSpPr>
          <p:nvPr>
            <p:ph idx="1"/>
          </p:nvPr>
        </p:nvSpPr>
        <p:spPr>
          <a:xfrm>
            <a:off x="385763" y="1196752"/>
            <a:ext cx="8362950" cy="4886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i="1" dirty="0"/>
              <a:t>Статистическим распределением выборки</a:t>
            </a:r>
            <a:r>
              <a:rPr lang="ru-RU" sz="2400" dirty="0"/>
              <a:t>  или </a:t>
            </a:r>
            <a:r>
              <a:rPr lang="ru-RU" sz="2400" b="1" i="1" dirty="0"/>
              <a:t>статистическим рядом</a:t>
            </a:r>
            <a:r>
              <a:rPr lang="ru-RU" sz="2400" dirty="0"/>
              <a:t>  называется перечень вариант (обычно в порядке возрастания) и соответствующих им частот (или относительных частот):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Это статистический аналог ряда распределения СВ (вместо вероятностей </a:t>
            </a:r>
            <a:r>
              <a:rPr lang="en-US" sz="2400" b="1" i="1" dirty="0"/>
              <a:t>p</a:t>
            </a:r>
            <a:r>
              <a:rPr lang="en-US" sz="2400" b="1" i="1" baseline="-25000" dirty="0"/>
              <a:t>i</a:t>
            </a:r>
            <a:r>
              <a:rPr lang="ru-RU" sz="2400" dirty="0"/>
              <a:t>  – </a:t>
            </a:r>
            <a:r>
              <a:rPr lang="en-US" sz="2400" dirty="0"/>
              <a:t> </a:t>
            </a:r>
            <a:r>
              <a:rPr lang="ru-RU" sz="2400" dirty="0"/>
              <a:t>частоты</a:t>
            </a:r>
            <a:r>
              <a:rPr lang="en-US" sz="2400" dirty="0"/>
              <a:t> </a:t>
            </a:r>
            <a:r>
              <a:rPr lang="en-US" sz="2400" b="1" i="1" dirty="0" err="1">
                <a:latin typeface="Arial" charset="0"/>
              </a:rPr>
              <a:t>n</a:t>
            </a:r>
            <a:r>
              <a:rPr lang="en-US" sz="2400" b="1" i="1" baseline="-25000" dirty="0" err="1">
                <a:latin typeface="Arial" charset="0"/>
              </a:rPr>
              <a:t>i</a:t>
            </a:r>
            <a:r>
              <a:rPr lang="en-US" sz="2400" dirty="0"/>
              <a:t> </a:t>
            </a:r>
            <a:r>
              <a:rPr lang="ru-RU" sz="2400" dirty="0"/>
              <a:t> или</a:t>
            </a:r>
          </a:p>
          <a:p>
            <a:pPr>
              <a:spcBef>
                <a:spcPts val="1000"/>
              </a:spcBef>
              <a:buNone/>
            </a:pPr>
            <a:r>
              <a:rPr lang="ru-RU" sz="2400" dirty="0"/>
              <a:t>	относительные частоты      ). </a:t>
            </a:r>
          </a:p>
        </p:txBody>
      </p:sp>
      <p:graphicFrame>
        <p:nvGraphicFramePr>
          <p:cNvPr id="7" name="Group 51"/>
          <p:cNvGraphicFramePr>
            <a:graphicFrameLocks noGrp="1"/>
          </p:cNvGraphicFramePr>
          <p:nvPr/>
        </p:nvGraphicFramePr>
        <p:xfrm>
          <a:off x="1476375" y="3200995"/>
          <a:ext cx="6048375" cy="1030610"/>
        </p:xfrm>
        <a:graphic>
          <a:graphicData uri="http://schemas.openxmlformats.org/drawingml/2006/table">
            <a:tbl>
              <a:tblPr/>
              <a:tblGrid>
                <a:gridCol w="1547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Варианты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Частоты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2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ru-RU" sz="2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288" y="301124"/>
            <a:ext cx="8229600" cy="88265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Статистический ряд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8028384" y="3501008"/>
            <a:ext cx="93560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dirty="0" smtClean="0">
                <a:solidFill>
                  <a:srgbClr val="002060"/>
                </a:solidFill>
              </a:rPr>
              <a:t>(1.1</a:t>
            </a:r>
            <a:r>
              <a:rPr lang="ru-RU" sz="2400" b="1" dirty="0">
                <a:solidFill>
                  <a:srgbClr val="00206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xmlns="" id="{279E8564-E060-470D-AE4D-7B196E55AF93}"/>
                  </a:ext>
                </a:extLst>
              </p:cNvPr>
              <p:cNvSpPr txBox="1"/>
              <p:nvPr/>
            </p:nvSpPr>
            <p:spPr bwMode="auto">
              <a:xfrm>
                <a:off x="4484226" y="5460990"/>
                <a:ext cx="690563" cy="7556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79E8564-E060-470D-AE4D-7B196E55A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4226" y="5460990"/>
                <a:ext cx="690563" cy="75565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28800"/>
                <a:ext cx="8568952" cy="3816424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ru-RU" sz="2400" b="1" i="1" dirty="0"/>
                  <a:t>Доверительным</a:t>
                </a:r>
                <a:r>
                  <a:rPr lang="ru-RU" sz="2400" dirty="0"/>
                  <a:t>  называется интервал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r>
                          <a:rPr lang="ru-RU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sSup>
                          <m:sSupPr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ru-RU" sz="2400" dirty="0"/>
                  <a:t>, который покрывает неизвестный параметр с заданной вероятностью.</a:t>
                </a:r>
              </a:p>
              <a:p>
                <a:pPr>
                  <a:buFont typeface="Wingdings" pitchFamily="2" charset="2"/>
                  <a:buNone/>
                </a:pPr>
                <a:endParaRPr lang="ru-RU" sz="1400" dirty="0"/>
              </a:p>
              <a:p>
                <a:pPr>
                  <a:buFont typeface="Wingdings" pitchFamily="2" charset="2"/>
                  <a:buNone/>
                </a:pPr>
                <a:r>
                  <a:rPr lang="ru-RU" sz="2400" u="sng" dirty="0"/>
                  <a:t>Замечание</a:t>
                </a:r>
                <a:r>
                  <a:rPr lang="ru-RU" sz="2400" dirty="0"/>
                  <a:t>.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ru-RU" sz="2400" dirty="0"/>
                  <a:t>Интервал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sSup>
                          <m:sSupPr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ru-RU" sz="2400" dirty="0"/>
                  <a:t>  имеет случайные концы (</a:t>
                </a:r>
                <a:r>
                  <a:rPr lang="ru-RU" sz="2400" i="1" dirty="0"/>
                  <a:t>доверительные границы </a:t>
                </a:r>
                <a:r>
                  <a:rPr lang="ru-RU" sz="2400" dirty="0"/>
                  <a:t>), т. к. в разных выборках получаются разные значения </a:t>
                </a:r>
                <a:r>
                  <a:rPr lang="el-GR" sz="2400" b="1" i="1" dirty="0"/>
                  <a:t>θ</a:t>
                </a:r>
                <a:r>
                  <a:rPr lang="ru-RU" sz="2400" b="1" i="1" dirty="0"/>
                  <a:t>*</a:t>
                </a:r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26627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28800"/>
                <a:ext cx="8568952" cy="3816424"/>
              </a:xfrm>
              <a:blipFill>
                <a:blip r:embed="rId2" cstate="print"/>
                <a:stretch>
                  <a:fillRect t="-1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51520" y="602134"/>
            <a:ext cx="8229600" cy="88265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Доверительный интервал</a:t>
            </a:r>
          </a:p>
        </p:txBody>
      </p:sp>
    </p:spTree>
    <p:extLst>
      <p:ext uri="{BB962C8B-B14F-4D97-AF65-F5344CB8AC3E}">
        <p14:creationId xmlns:p14="http://schemas.microsoft.com/office/powerpoint/2010/main" val="1220944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Содержимое 2"/>
          <p:cNvSpPr>
            <a:spLocks noGrp="1"/>
          </p:cNvSpPr>
          <p:nvPr>
            <p:ph idx="1"/>
          </p:nvPr>
        </p:nvSpPr>
        <p:spPr>
          <a:xfrm>
            <a:off x="519113" y="2279377"/>
            <a:ext cx="8229600" cy="33098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Предположим: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имеется </a:t>
            </a:r>
            <a:r>
              <a:rPr lang="en-US" sz="2400" b="1" i="1" dirty="0"/>
              <a:t>n</a:t>
            </a:r>
            <a:r>
              <a:rPr lang="en-US" sz="2400" dirty="0"/>
              <a:t> </a:t>
            </a:r>
            <a:r>
              <a:rPr lang="ru-RU" sz="2400" dirty="0"/>
              <a:t> наблюдений СВ </a:t>
            </a:r>
            <a:r>
              <a:rPr lang="en-US" sz="2400" b="1" i="1" dirty="0"/>
              <a:t>X</a:t>
            </a:r>
            <a:r>
              <a:rPr lang="ru-RU" sz="2400" dirty="0"/>
              <a:t>   –   выборка, представленная статистическим рядом </a:t>
            </a:r>
            <a:r>
              <a:rPr lang="ru-RU" sz="2400" dirty="0" smtClean="0"/>
              <a:t>(1.1).</a:t>
            </a:r>
            <a:endParaRPr lang="ru-RU" sz="2400" dirty="0"/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Для получения интервальной оценки истинного значения измеряемой величины можно использовать выборочную среднюю	 которая сама является СВ.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1512168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Построение доверительного интервала для среднего значения нормально распределенной величины</a:t>
            </a:r>
          </a:p>
        </p:txBody>
      </p:sp>
      <p:graphicFrame>
        <p:nvGraphicFramePr>
          <p:cNvPr id="226308" name="Object 4"/>
          <p:cNvGraphicFramePr>
            <a:graphicFrameLocks noChangeAspect="1"/>
          </p:cNvGraphicFramePr>
          <p:nvPr/>
        </p:nvGraphicFramePr>
        <p:xfrm>
          <a:off x="6516726" y="4320640"/>
          <a:ext cx="476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3" name="Формула" r:id="rId3" imgW="6705600" imgH="6096000" progId="Equation.3">
                  <p:embed/>
                </p:oleObj>
              </mc:Choice>
              <mc:Fallback>
                <p:oleObj name="Формула" r:id="rId3" imgW="6705600" imgH="6096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726" y="4320640"/>
                        <a:ext cx="4762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Содержимое 2"/>
          <p:cNvSpPr>
            <a:spLocks noGrp="1"/>
          </p:cNvSpPr>
          <p:nvPr>
            <p:ph idx="1"/>
          </p:nvPr>
        </p:nvSpPr>
        <p:spPr>
          <a:xfrm>
            <a:off x="457200" y="2495400"/>
            <a:ext cx="8229600" cy="2733800"/>
          </a:xfrm>
        </p:spPr>
        <p:txBody>
          <a:bodyPr/>
          <a:lstStyle/>
          <a:p>
            <a:pPr marL="566928" indent="-457200">
              <a:spcBef>
                <a:spcPts val="1800"/>
              </a:spcBef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ru-RU" sz="2400" dirty="0"/>
              <a:t>Пусть СВ </a:t>
            </a:r>
            <a:r>
              <a:rPr lang="en-US" sz="2400" b="1" i="1" dirty="0"/>
              <a:t>X</a:t>
            </a:r>
            <a:r>
              <a:rPr lang="ru-RU" sz="2400" dirty="0"/>
              <a:t>  имеет нормальное распределение и </a:t>
            </a:r>
            <a:r>
              <a:rPr lang="ru-RU" sz="2400" u="sng" dirty="0"/>
              <a:t>известно стандартное отклонение </a:t>
            </a:r>
            <a:r>
              <a:rPr lang="el-GR" sz="2400" b="1" i="1" u="sng" dirty="0"/>
              <a:t>σ</a:t>
            </a:r>
            <a:r>
              <a:rPr lang="ru-RU" sz="2400" dirty="0"/>
              <a:t>  (например, из технической документации прибора).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1512168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Построение доверительного интервала для среднего значения нормально распределенной величины</a:t>
            </a:r>
          </a:p>
        </p:txBody>
      </p:sp>
    </p:spTree>
    <p:extLst>
      <p:ext uri="{BB962C8B-B14F-4D97-AF65-F5344CB8AC3E}">
        <p14:creationId xmlns:p14="http://schemas.microsoft.com/office/powerpoint/2010/main" val="456090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16024" y="260648"/>
            <a:ext cx="8604448" cy="1512168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Построение доверительного интервала для среднего значения нормально распределенной величины</a:t>
            </a: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251520" y="1772816"/>
            <a:ext cx="8625136" cy="446449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u="sng" dirty="0"/>
              <a:t>Итог</a:t>
            </a:r>
            <a:r>
              <a:rPr lang="ru-RU" sz="2400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для признака </a:t>
            </a:r>
            <a:r>
              <a:rPr lang="en-US" sz="2400" b="1" i="1" dirty="0"/>
              <a:t>X</a:t>
            </a:r>
            <a:r>
              <a:rPr lang="ru-RU" sz="2400" dirty="0"/>
              <a:t>, имеющего нормальное распределение </a:t>
            </a:r>
            <a:r>
              <a:rPr lang="ru-RU" sz="2400" u="sng" dirty="0"/>
              <a:t>с известным с.к.о. </a:t>
            </a:r>
            <a:r>
              <a:rPr lang="el-GR" sz="2400" b="1" u="sng" dirty="0"/>
              <a:t>σ</a:t>
            </a:r>
            <a:r>
              <a:rPr lang="ru-RU" sz="2400" dirty="0"/>
              <a:t>, с надежностью </a:t>
            </a:r>
            <a:r>
              <a:rPr lang="el-GR" sz="2400" b="1" i="1" dirty="0"/>
              <a:t>γ</a:t>
            </a:r>
            <a:r>
              <a:rPr lang="ru-RU" sz="2400" dirty="0"/>
              <a:t>  можно утверждать, что доверительный интервал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1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покрывает неизвестное значение математического ожидания (истинного значения измеряемой величины); 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точность оценки равна</a:t>
            </a:r>
          </a:p>
        </p:txBody>
      </p:sp>
      <p:graphicFrame>
        <p:nvGraphicFramePr>
          <p:cNvPr id="231428" name="Object 5"/>
          <p:cNvGraphicFramePr>
            <a:graphicFrameLocks noChangeAspect="1"/>
          </p:cNvGraphicFramePr>
          <p:nvPr/>
        </p:nvGraphicFramePr>
        <p:xfrm>
          <a:off x="4508152" y="5361651"/>
          <a:ext cx="22240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7" name="Формула" r:id="rId3" imgW="31394400" imgH="11887200" progId="Equation.3">
                  <p:embed/>
                </p:oleObj>
              </mc:Choice>
              <mc:Fallback>
                <p:oleObj name="Формула" r:id="rId3" imgW="31394400" imgH="11887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152" y="5361651"/>
                        <a:ext cx="2224088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Группа 10"/>
          <p:cNvGrpSpPr/>
          <p:nvPr/>
        </p:nvGrpSpPr>
        <p:grpSpPr>
          <a:xfrm>
            <a:off x="537865" y="3356992"/>
            <a:ext cx="8282607" cy="906462"/>
            <a:chOff x="537865" y="3427413"/>
            <a:chExt cx="8282607" cy="9064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429" name="Object 5"/>
                <p:cNvSpPr txBox="1"/>
                <p:nvPr/>
              </p:nvSpPr>
              <p:spPr bwMode="auto">
                <a:xfrm>
                  <a:off x="537865" y="3427413"/>
                  <a:ext cx="6914455" cy="906462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,   </m:t>
                            </m:r>
                            <m:acc>
                              <m:accPr>
                                <m:chr m:val="̅"/>
                                <m:ctrlPr>
                                  <a:rPr lang="ru-RU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ru-RU" sz="2400" b="1" dirty="0"/>
                </a:p>
              </p:txBody>
            </p:sp>
          </mc:Choice>
          <mc:Fallback xmlns="">
            <p:sp>
              <p:nvSpPr>
                <p:cNvPr id="231429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7865" y="3427413"/>
                  <a:ext cx="6914455" cy="906462"/>
                </a:xfrm>
                <a:prstGeom prst="rect">
                  <a:avLst/>
                </a:prstGeom>
                <a:blipFill>
                  <a:blip r:embed="rId5" cstate="print"/>
                  <a:stretch>
                    <a:fillRect b="-878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 bwMode="auto">
            <a:xfrm>
              <a:off x="7596335" y="3734713"/>
              <a:ext cx="1224137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</a:t>
              </a:r>
              <a:r>
                <a:rPr lang="en-US" sz="2400" b="1" dirty="0" smtClean="0">
                  <a:solidFill>
                    <a:srgbClr val="002060"/>
                  </a:solidFill>
                </a:rPr>
                <a:t>.</a:t>
              </a:r>
              <a:r>
                <a:rPr lang="ru-RU" sz="2400" b="1" dirty="0">
                  <a:solidFill>
                    <a:srgbClr val="002060"/>
                  </a:solidFill>
                </a:rPr>
                <a:t>1</a:t>
              </a:r>
              <a:r>
                <a:rPr lang="en-US" sz="2400" b="1" dirty="0">
                  <a:solidFill>
                    <a:srgbClr val="002060"/>
                  </a:solidFill>
                </a:rPr>
                <a:t>2</a:t>
              </a:r>
              <a:r>
                <a:rPr lang="ru-RU" sz="2400" b="1" dirty="0">
                  <a:solidFill>
                    <a:srgbClr val="002060"/>
                  </a:solidFill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Содержимое 2"/>
          <p:cNvSpPr>
            <a:spLocks noGrp="1"/>
          </p:cNvSpPr>
          <p:nvPr>
            <p:ph idx="1"/>
          </p:nvPr>
        </p:nvSpPr>
        <p:spPr>
          <a:xfrm>
            <a:off x="457200" y="2495400"/>
            <a:ext cx="8363272" cy="2733800"/>
          </a:xfrm>
        </p:spPr>
        <p:txBody>
          <a:bodyPr/>
          <a:lstStyle/>
          <a:p>
            <a:pPr marL="566928" indent="-457200">
              <a:spcBef>
                <a:spcPts val="1800"/>
              </a:spcBef>
              <a:buClr>
                <a:srgbClr val="002060"/>
              </a:buClr>
              <a:buSzPct val="100000"/>
              <a:buFont typeface="+mj-lt"/>
              <a:buAutoNum type="arabicPeriod" startAt="2"/>
            </a:pPr>
            <a:r>
              <a:rPr lang="ru-RU" sz="2400" dirty="0"/>
              <a:t>Пусть СВ </a:t>
            </a:r>
            <a:r>
              <a:rPr lang="en-US" sz="2400" b="1" i="1" dirty="0"/>
              <a:t>X</a:t>
            </a:r>
            <a:r>
              <a:rPr lang="ru-RU" sz="2400" dirty="0"/>
              <a:t>  имеет нормальное распределение и </a:t>
            </a:r>
            <a:r>
              <a:rPr lang="ru-RU" sz="2400" u="sng" dirty="0"/>
              <a:t>стандартное отклонение не известно</a:t>
            </a:r>
            <a:r>
              <a:rPr lang="ru-RU" sz="2400" dirty="0"/>
              <a:t>.</a:t>
            </a:r>
          </a:p>
          <a:p>
            <a:pPr marL="367200" indent="-255600">
              <a:spcBef>
                <a:spcPts val="1800"/>
              </a:spcBef>
              <a:buClr>
                <a:srgbClr val="002060"/>
              </a:buClr>
              <a:buSzPct val="100000"/>
              <a:buNone/>
            </a:pPr>
            <a:r>
              <a:rPr lang="ru-RU" sz="2400" dirty="0"/>
              <a:t>	По данным выборки можно получить его оценку </a:t>
            </a:r>
            <a:r>
              <a:rPr lang="en-US" sz="2400" dirty="0"/>
              <a:t>– </a:t>
            </a:r>
            <a:r>
              <a:rPr lang="ru-RU" sz="2400" dirty="0"/>
              <a:t>стандартное отклонение </a:t>
            </a:r>
            <a:r>
              <a:rPr lang="en-US" sz="2400" b="1" i="1" dirty="0"/>
              <a:t>s</a:t>
            </a:r>
            <a:r>
              <a:rPr lang="en-US" sz="2400" dirty="0"/>
              <a:t>.</a:t>
            </a:r>
            <a:r>
              <a:rPr lang="ru-RU" sz="2400" dirty="0"/>
              <a:t>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1512168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Построение доверительного интервала для среднего значения нормально распределенной величины</a:t>
            </a:r>
          </a:p>
        </p:txBody>
      </p:sp>
    </p:spTree>
    <p:extLst>
      <p:ext uri="{BB962C8B-B14F-4D97-AF65-F5344CB8AC3E}">
        <p14:creationId xmlns:p14="http://schemas.microsoft.com/office/powerpoint/2010/main" val="3805584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435280" cy="460861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ru-RU" sz="2400" dirty="0"/>
              <a:t>Рассмотрим статистику</a:t>
            </a:r>
            <a:r>
              <a:rPr lang="en-US" sz="2400" dirty="0"/>
              <a:t> (</a:t>
            </a:r>
            <a:r>
              <a:rPr lang="ru-RU" sz="2400" dirty="0"/>
              <a:t>строится по выборке)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10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ru-RU" sz="2400" dirty="0"/>
              <a:t>	где </a:t>
            </a:r>
            <a:r>
              <a:rPr lang="en-US" sz="2400" b="1" i="1" dirty="0"/>
              <a:t>m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– </a:t>
            </a:r>
            <a:r>
              <a:rPr lang="ru-RU" sz="2400" dirty="0"/>
              <a:t> истинное значение измеряемой величины 		(неизвестное исследователю),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 </a:t>
            </a:r>
            <a:r>
              <a:rPr lang="en-US" sz="2400" dirty="0"/>
              <a:t>	</a:t>
            </a:r>
            <a:r>
              <a:rPr lang="ru-RU" sz="2400" dirty="0"/>
              <a:t>       </a:t>
            </a:r>
            <a:r>
              <a:rPr lang="en-US" sz="2400" dirty="0"/>
              <a:t> </a:t>
            </a:r>
            <a:r>
              <a:rPr lang="ru-RU" sz="2400" dirty="0"/>
              <a:t>выборочная средняя,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      </a:t>
            </a:r>
            <a:r>
              <a:rPr lang="en-US" sz="2400" b="1" i="1" dirty="0"/>
              <a:t>S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ru-RU" sz="2400" dirty="0"/>
              <a:t>–  стандартное отклонение (найденное по 		      </a:t>
            </a:r>
            <a:r>
              <a:rPr lang="en-US" sz="2400" dirty="0"/>
              <a:t> </a:t>
            </a:r>
            <a:r>
              <a:rPr lang="ru-RU" sz="2400" dirty="0"/>
              <a:t> выборке),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      </a:t>
            </a:r>
            <a:r>
              <a:rPr lang="en-US" sz="2400" b="1" i="1" dirty="0"/>
              <a:t>n</a:t>
            </a:r>
            <a:r>
              <a:rPr lang="ru-RU" sz="2400" dirty="0"/>
              <a:t>  </a:t>
            </a:r>
            <a:r>
              <a:rPr lang="en-US" sz="2400" dirty="0"/>
              <a:t> </a:t>
            </a:r>
            <a:r>
              <a:rPr lang="ru-RU" sz="2400" dirty="0"/>
              <a:t>–  объем выборки.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2" name="Object 2"/>
              <p:cNvSpPr txBox="1"/>
              <p:nvPr/>
            </p:nvSpPr>
            <p:spPr bwMode="auto">
              <a:xfrm>
                <a:off x="3414712" y="2348880"/>
                <a:ext cx="2525439" cy="12731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ru-RU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 =  </m:t>
                      </m:r>
                      <m:f>
                        <m:f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ru-RU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f>
                            <m:fPr>
                              <m:ctrlP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6144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4712" y="2348880"/>
                <a:ext cx="2525439" cy="127317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1443038" y="4509120"/>
          <a:ext cx="6683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0" name="Формула" r:id="rId4" imgW="9448800" imgH="6096000" progId="Equation.3">
                  <p:embed/>
                </p:oleObj>
              </mc:Choice>
              <mc:Fallback>
                <p:oleObj name="Формула" r:id="rId4" imgW="9448800" imgH="6096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4509120"/>
                        <a:ext cx="6683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EF01ED9A-C1DE-4C1E-8ED8-9FEE68CE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64" y="260648"/>
            <a:ext cx="8229600" cy="1512168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Построение доверительного интервала для среднего значения нормально распределенной величины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Содержимое 2"/>
          <p:cNvSpPr>
            <a:spLocks noGrp="1"/>
          </p:cNvSpPr>
          <p:nvPr>
            <p:ph idx="1"/>
          </p:nvPr>
        </p:nvSpPr>
        <p:spPr>
          <a:xfrm>
            <a:off x="519113" y="2206228"/>
            <a:ext cx="8229600" cy="3094980"/>
          </a:xfrm>
        </p:spPr>
        <p:txBody>
          <a:bodyPr/>
          <a:lstStyle/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ru-RU" sz="2400" dirty="0"/>
              <a:t>Доказано: 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если ошибки измерения имеют нормальное распределение, то СВ </a:t>
            </a:r>
            <a:r>
              <a:rPr lang="en-US" sz="2400" b="1" i="1" dirty="0"/>
              <a:t>T</a:t>
            </a:r>
            <a:r>
              <a:rPr lang="ru-RU" sz="2400" dirty="0"/>
              <a:t>  имеет </a:t>
            </a:r>
            <a:r>
              <a:rPr lang="ru-RU" sz="2400" b="1" i="1" dirty="0"/>
              <a:t>распределение Стьюдента с </a:t>
            </a:r>
            <a:r>
              <a:rPr lang="en-US" sz="2400" b="1" i="1" dirty="0"/>
              <a:t> k = n – </a:t>
            </a:r>
            <a:r>
              <a:rPr lang="en-US" sz="2400" b="1" dirty="0"/>
              <a:t>1</a:t>
            </a:r>
            <a:r>
              <a:rPr lang="en-US" sz="2400" b="1" i="1" dirty="0"/>
              <a:t> </a:t>
            </a:r>
            <a:r>
              <a:rPr lang="ru-RU" sz="2400" b="1" i="1" dirty="0"/>
              <a:t>степенями свободы</a:t>
            </a:r>
            <a:r>
              <a:rPr lang="ru-RU" sz="2400" dirty="0"/>
              <a:t>.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Функция распределения Стьюдента табулирована.</a:t>
            </a:r>
            <a:endParaRPr lang="ru-RU" sz="2400" b="1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C43F1235-E124-4204-BD8C-B434C860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48" y="404664"/>
            <a:ext cx="8229600" cy="1512168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Построение доверительного интервала для среднего значения нормально распределенной величины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Содержимое 2"/>
          <p:cNvSpPr>
            <a:spLocks noGrp="1"/>
          </p:cNvSpPr>
          <p:nvPr>
            <p:ph idx="1"/>
          </p:nvPr>
        </p:nvSpPr>
        <p:spPr>
          <a:xfrm>
            <a:off x="457200" y="1917774"/>
            <a:ext cx="8229600" cy="373407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Таким образом, доверительный интервал с надежностью </a:t>
            </a:r>
            <a:r>
              <a:rPr lang="el-GR" sz="2400" b="1" i="1" dirty="0"/>
              <a:t>γ</a:t>
            </a:r>
            <a:r>
              <a:rPr lang="ru-RU" sz="2400" dirty="0"/>
              <a:t>  для среднего значения измеряемой величины имеет вид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10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или, другими словами, с вероятностью</a:t>
            </a:r>
            <a:r>
              <a:rPr lang="en-US" sz="2400" dirty="0"/>
              <a:t> </a:t>
            </a:r>
            <a:r>
              <a:rPr lang="el-GR" sz="2400" b="1" i="1" dirty="0"/>
              <a:t>γ</a:t>
            </a:r>
            <a:r>
              <a:rPr lang="en-US" sz="2400" dirty="0"/>
              <a:t> </a:t>
            </a:r>
            <a:endParaRPr lang="ru-RU" sz="2400" dirty="0"/>
          </a:p>
        </p:txBody>
      </p:sp>
      <p:grpSp>
        <p:nvGrpSpPr>
          <p:cNvPr id="2" name="Группа 6"/>
          <p:cNvGrpSpPr>
            <a:grpSpLocks/>
          </p:cNvGrpSpPr>
          <p:nvPr/>
        </p:nvGrpSpPr>
        <p:grpSpPr bwMode="auto">
          <a:xfrm>
            <a:off x="2699792" y="5097487"/>
            <a:ext cx="5904656" cy="1139825"/>
            <a:chOff x="2988022" y="5098157"/>
            <a:chExt cx="5904656" cy="11398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15" name="Object 5"/>
                <p:cNvSpPr txBox="1"/>
                <p:nvPr/>
              </p:nvSpPr>
              <p:spPr bwMode="auto">
                <a:xfrm>
                  <a:off x="2988022" y="5098157"/>
                  <a:ext cx="3341332" cy="1139825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 = </m:t>
                        </m:r>
                        <m:acc>
                          <m:accPr>
                            <m:chr m:val="̅"/>
                            <m:ctrlP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  ±  </m:t>
                        </m:r>
                        <m:f>
                          <m:fPr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ru-RU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rad>
                          </m:den>
                        </m:f>
                        <m:r>
                          <a:rPr lang="ru-RU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 .</m:t>
                        </m:r>
                      </m:oMath>
                    </m:oMathPara>
                  </a14:m>
                  <a:endParaRPr lang="ru-RU" sz="2400" b="1" dirty="0"/>
                </a:p>
              </p:txBody>
            </p:sp>
          </mc:Choice>
          <mc:Fallback xmlns="">
            <p:sp>
              <p:nvSpPr>
                <p:cNvPr id="64515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88022" y="5098157"/>
                  <a:ext cx="3341332" cy="1139825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 bwMode="auto">
            <a:xfrm>
              <a:off x="7525022" y="5449662"/>
              <a:ext cx="136765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</a:t>
              </a:r>
              <a:r>
                <a:rPr lang="en-US" sz="2400" b="1" dirty="0" smtClean="0">
                  <a:solidFill>
                    <a:srgbClr val="002060"/>
                  </a:solidFill>
                </a:rPr>
                <a:t>.</a:t>
              </a:r>
              <a:r>
                <a:rPr lang="ru-RU" sz="2400" b="1" dirty="0">
                  <a:solidFill>
                    <a:srgbClr val="002060"/>
                  </a:solidFill>
                </a:rPr>
                <a:t>13ʹ)</a:t>
              </a:r>
            </a:p>
          </p:txBody>
        </p:sp>
      </p:grpSp>
      <p:grpSp>
        <p:nvGrpSpPr>
          <p:cNvPr id="3" name="Группа 9"/>
          <p:cNvGrpSpPr>
            <a:grpSpLocks/>
          </p:cNvGrpSpPr>
          <p:nvPr/>
        </p:nvGrpSpPr>
        <p:grpSpPr bwMode="auto">
          <a:xfrm>
            <a:off x="2411761" y="3122215"/>
            <a:ext cx="5904655" cy="1458913"/>
            <a:chOff x="1547695" y="1903090"/>
            <a:chExt cx="5904135" cy="1458913"/>
          </a:xfrm>
        </p:grpSpPr>
        <p:graphicFrame>
          <p:nvGraphicFramePr>
            <p:cNvPr id="64514" name="Object 4"/>
            <p:cNvGraphicFramePr>
              <a:graphicFrameLocks noChangeAspect="1"/>
            </p:cNvGraphicFramePr>
            <p:nvPr/>
          </p:nvGraphicFramePr>
          <p:xfrm>
            <a:off x="1547695" y="1903090"/>
            <a:ext cx="3576313" cy="1458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24" name="Формула" r:id="rId4" imgW="49072800" imgH="19507200" progId="Equation.3">
                    <p:embed/>
                  </p:oleObj>
                </mc:Choice>
                <mc:Fallback>
                  <p:oleObj name="Формула" r:id="rId4" imgW="49072800" imgH="195072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95" y="1903090"/>
                          <a:ext cx="3576313" cy="14589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 bwMode="auto">
            <a:xfrm>
              <a:off x="6372301" y="2407452"/>
              <a:ext cx="1079529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</a:t>
              </a:r>
              <a:r>
                <a:rPr lang="en-US" sz="2400" b="1" dirty="0" smtClean="0">
                  <a:solidFill>
                    <a:srgbClr val="002060"/>
                  </a:solidFill>
                </a:rPr>
                <a:t>.</a:t>
              </a:r>
              <a:r>
                <a:rPr lang="ru-RU" sz="2400" b="1" dirty="0">
                  <a:solidFill>
                    <a:srgbClr val="002060"/>
                  </a:solidFill>
                </a:rPr>
                <a:t>13)</a:t>
              </a:r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A296A332-BAA7-4188-AA8A-57F195C9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56" y="260648"/>
            <a:ext cx="8229600" cy="1512168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Построение доверительного интервала для среднего значения нормально распределенной величины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264096" y="2636912"/>
            <a:ext cx="7268344" cy="100811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r>
              <a:rPr lang="ru-RU" sz="3200" b="1" dirty="0" smtClean="0">
                <a:solidFill>
                  <a:schemeClr val="tx1"/>
                </a:solidFill>
              </a:rPr>
              <a:t>.2.3 </a:t>
            </a:r>
            <a:r>
              <a:rPr lang="ru-RU" sz="3200" b="1" dirty="0">
                <a:solidFill>
                  <a:schemeClr val="tx1"/>
                </a:solidFill>
              </a:rPr>
              <a:t>Метод моментов</a:t>
            </a:r>
          </a:p>
        </p:txBody>
      </p:sp>
    </p:spTree>
    <p:extLst>
      <p:ext uri="{BB962C8B-B14F-4D97-AF65-F5344CB8AC3E}">
        <p14:creationId xmlns:p14="http://schemas.microsoft.com/office/powerpoint/2010/main" val="1393783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Содержимое 2"/>
          <p:cNvSpPr>
            <a:spLocks noGrp="1"/>
          </p:cNvSpPr>
          <p:nvPr>
            <p:ph idx="1"/>
          </p:nvPr>
        </p:nvSpPr>
        <p:spPr>
          <a:xfrm>
            <a:off x="251520" y="1197099"/>
            <a:ext cx="8568952" cy="4248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Метод предложен К. Пирсоном.</a:t>
            </a:r>
          </a:p>
          <a:p>
            <a:pPr>
              <a:buFont typeface="Wingdings" pitchFamily="2" charset="2"/>
              <a:buNone/>
            </a:pPr>
            <a:endParaRPr lang="ru-RU" sz="1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Основан на утверждении (курс теории вероятностей):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начальные и центральные эмпирические моменты являются состоятельными оценками соответственно начальных и центральных теоретических моментов того же порядка.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Достоинство метода – сравнительная простота.</a:t>
            </a:r>
          </a:p>
        </p:txBody>
      </p:sp>
    </p:spTree>
    <p:extLst>
      <p:ext uri="{BB962C8B-B14F-4D97-AF65-F5344CB8AC3E}">
        <p14:creationId xmlns:p14="http://schemas.microsoft.com/office/powerpoint/2010/main" val="360804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Содержимое 2"/>
          <p:cNvSpPr>
            <a:spLocks noGrp="1"/>
          </p:cNvSpPr>
          <p:nvPr>
            <p:ph idx="1"/>
          </p:nvPr>
        </p:nvSpPr>
        <p:spPr>
          <a:xfrm>
            <a:off x="385763" y="1412651"/>
            <a:ext cx="8362950" cy="35290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/>
              <a:t>Если результаты наблюдений представляют собой не дискретную, а непрерывную случайную величину, то статистический закон распределения может быть представлен  </a:t>
            </a:r>
            <a:r>
              <a:rPr lang="ru-RU" sz="2400" b="1" i="1"/>
              <a:t>группированным статистическим рядом</a:t>
            </a:r>
            <a:r>
              <a:rPr lang="ru-RU" sz="2400"/>
              <a:t>  (диапазон наблюдавшихся значений делится на частичные интервалы – </a:t>
            </a:r>
            <a:r>
              <a:rPr lang="ru-RU" sz="2400" i="1"/>
              <a:t>разряды</a:t>
            </a:r>
            <a:r>
              <a:rPr lang="ru-RU" sz="2400"/>
              <a:t>; для каждого интервала </a:t>
            </a:r>
            <a:r>
              <a:rPr lang="en-US" sz="2400" b="1" i="1"/>
              <a:t>n</a:t>
            </a:r>
            <a:r>
              <a:rPr lang="en-US" sz="2400" b="1" i="1" baseline="-25000"/>
              <a:t>i</a:t>
            </a:r>
            <a:r>
              <a:rPr lang="ru-RU" sz="2400"/>
              <a:t>  – сумма частот вариант, попавших в этот интервал).</a:t>
            </a:r>
          </a:p>
        </p:txBody>
      </p:sp>
      <p:graphicFrame>
        <p:nvGraphicFramePr>
          <p:cNvPr id="4" name="Group 51"/>
          <p:cNvGraphicFramePr>
            <a:graphicFrameLocks noGrp="1"/>
          </p:cNvGraphicFramePr>
          <p:nvPr/>
        </p:nvGraphicFramePr>
        <p:xfrm>
          <a:off x="1258888" y="4784501"/>
          <a:ext cx="6480447" cy="1092771"/>
        </p:xfrm>
        <a:graphic>
          <a:graphicData uri="http://schemas.openxmlformats.org/drawingml/2006/table">
            <a:tbl>
              <a:tblPr/>
              <a:tblGrid>
                <a:gridCol w="1547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Интервалы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k–</a:t>
                      </a:r>
                      <a:r>
                        <a:rPr kumimoji="0" lang="en-US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Частоты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2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ru-RU" sz="2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288" y="476672"/>
            <a:ext cx="8229600" cy="88265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Группированный с</a:t>
            </a:r>
            <a:r>
              <a:rPr lang="ru-RU" sz="3200" b="1" dirty="0">
                <a:solidFill>
                  <a:schemeClr val="tx1"/>
                </a:solidFill>
              </a:rPr>
              <a:t>татистический ряд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8028384" y="5140926"/>
            <a:ext cx="93610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dirty="0" smtClean="0">
                <a:solidFill>
                  <a:srgbClr val="002060"/>
                </a:solidFill>
              </a:rPr>
              <a:t>(1.2</a:t>
            </a:r>
            <a:r>
              <a:rPr lang="ru-RU" sz="2400" b="1" dirty="0">
                <a:solidFill>
                  <a:srgbClr val="00206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2711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Теоретические моменты</a:t>
            </a:r>
          </a:p>
        </p:txBody>
      </p:sp>
      <p:sp>
        <p:nvSpPr>
          <p:cNvPr id="15367" name="Содержимое 2"/>
          <p:cNvSpPr>
            <a:spLocks noGrp="1"/>
          </p:cNvSpPr>
          <p:nvPr>
            <p:ph idx="1"/>
          </p:nvPr>
        </p:nvSpPr>
        <p:spPr>
          <a:xfrm>
            <a:off x="457200" y="1196305"/>
            <a:ext cx="8435280" cy="47529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i="1" dirty="0"/>
              <a:t>Начальным моментом порядка </a:t>
            </a:r>
            <a:r>
              <a:rPr lang="en-US" sz="2400" b="1" i="1" dirty="0"/>
              <a:t>k</a:t>
            </a:r>
            <a:r>
              <a:rPr lang="en-US" sz="2400" b="1" dirty="0"/>
              <a:t> </a:t>
            </a:r>
            <a:r>
              <a:rPr lang="ru-RU" sz="2400" dirty="0"/>
              <a:t> СВ </a:t>
            </a:r>
            <a:r>
              <a:rPr lang="en-US" sz="2400" b="1" i="1" dirty="0"/>
              <a:t>X</a:t>
            </a:r>
            <a:r>
              <a:rPr lang="ru-RU" sz="2400" dirty="0"/>
              <a:t>  называется математическое ожидание СВ  </a:t>
            </a:r>
            <a:r>
              <a:rPr lang="en-US" sz="2400" b="1" i="1" dirty="0" err="1"/>
              <a:t>X</a:t>
            </a:r>
            <a:r>
              <a:rPr lang="en-US" sz="2400" b="1" i="1" baseline="30000" dirty="0" err="1"/>
              <a:t>k</a:t>
            </a:r>
            <a:r>
              <a:rPr lang="en-US" sz="2400" dirty="0"/>
              <a:t>: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В частности,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b="1" i="1" dirty="0"/>
              <a:t>Центральным моментом порядка </a:t>
            </a:r>
            <a:r>
              <a:rPr lang="en-US" sz="2400" b="1" i="1" dirty="0"/>
              <a:t>k</a:t>
            </a:r>
            <a:r>
              <a:rPr lang="en-US" sz="2400" b="1" dirty="0"/>
              <a:t> </a:t>
            </a:r>
            <a:r>
              <a:rPr lang="ru-RU" sz="2400" dirty="0"/>
              <a:t> СВ </a:t>
            </a:r>
            <a:r>
              <a:rPr lang="en-US" sz="2400" b="1" i="1" dirty="0"/>
              <a:t>X</a:t>
            </a:r>
            <a:r>
              <a:rPr lang="ru-RU" sz="2400" dirty="0"/>
              <a:t>  называется математическое ожидание СВ (</a:t>
            </a:r>
            <a:r>
              <a:rPr lang="en-US" sz="2400" b="1" i="1" dirty="0"/>
              <a:t>X</a:t>
            </a:r>
            <a:r>
              <a:rPr lang="ru-RU" sz="2400" b="1" i="1" dirty="0"/>
              <a:t> </a:t>
            </a:r>
            <a:r>
              <a:rPr lang="ru-RU" sz="2400" i="1" dirty="0"/>
              <a:t>–</a:t>
            </a:r>
            <a:r>
              <a:rPr lang="ru-RU" sz="2400" b="1" i="1" dirty="0"/>
              <a:t> </a:t>
            </a:r>
            <a:r>
              <a:rPr lang="en-US" sz="2400" b="1" i="1" dirty="0"/>
              <a:t>M(X</a:t>
            </a:r>
            <a:r>
              <a:rPr lang="en-US" sz="2400" dirty="0"/>
              <a:t>))</a:t>
            </a:r>
            <a:r>
              <a:rPr lang="en-US" sz="2400" b="1" i="1" baseline="30000" dirty="0"/>
              <a:t>k</a:t>
            </a:r>
            <a:r>
              <a:rPr lang="en-US" sz="2400" b="1" i="1" dirty="0"/>
              <a:t> </a:t>
            </a:r>
            <a:r>
              <a:rPr lang="en-US" sz="2400" dirty="0"/>
              <a:t>: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В частности,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2388468" y="2780928"/>
          <a:ext cx="36957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2" name="Формула" r:id="rId3" imgW="2171520" imgH="266400" progId="Equation.3">
                  <p:embed/>
                </p:oleObj>
              </mc:Choice>
              <mc:Fallback>
                <p:oleObj name="Формула" r:id="rId3" imgW="21715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468" y="2780928"/>
                        <a:ext cx="36957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827584" y="5402609"/>
          <a:ext cx="78898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3" name="Формула" r:id="rId5" imgW="4635360" imgH="279360" progId="Equation.3">
                  <p:embed/>
                </p:oleObj>
              </mc:Choice>
              <mc:Fallback>
                <p:oleObj name="Формула" r:id="rId5" imgW="46353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402609"/>
                        <a:ext cx="788987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Группа 8"/>
          <p:cNvGrpSpPr>
            <a:grpSpLocks/>
          </p:cNvGrpSpPr>
          <p:nvPr/>
        </p:nvGrpSpPr>
        <p:grpSpPr bwMode="auto">
          <a:xfrm>
            <a:off x="3213100" y="2034505"/>
            <a:ext cx="5175323" cy="461665"/>
            <a:chOff x="3213100" y="2276872"/>
            <a:chExt cx="5175323" cy="461664"/>
          </a:xfrm>
        </p:grpSpPr>
        <p:graphicFrame>
          <p:nvGraphicFramePr>
            <p:cNvPr id="15365" name="Object 2"/>
            <p:cNvGraphicFramePr>
              <a:graphicFrameLocks noChangeAspect="1"/>
            </p:cNvGraphicFramePr>
            <p:nvPr/>
          </p:nvGraphicFramePr>
          <p:xfrm>
            <a:off x="3213100" y="2281635"/>
            <a:ext cx="1816100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64" name="Формула" r:id="rId7" imgW="1066680" imgH="266400" progId="Equation.3">
                    <p:embed/>
                  </p:oleObj>
                </mc:Choice>
                <mc:Fallback>
                  <p:oleObj name="Формула" r:id="rId7" imgW="106668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100" y="2281635"/>
                          <a:ext cx="1816100" cy="452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 bwMode="auto">
            <a:xfrm>
              <a:off x="7237412" y="2276872"/>
              <a:ext cx="1151011" cy="461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(1.14)</a:t>
              </a:r>
              <a:endParaRPr lang="ru-RU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" name="Группа 10"/>
          <p:cNvGrpSpPr>
            <a:grpSpLocks/>
          </p:cNvGrpSpPr>
          <p:nvPr/>
        </p:nvGrpSpPr>
        <p:grpSpPr bwMode="auto">
          <a:xfrm>
            <a:off x="3123579" y="4508799"/>
            <a:ext cx="5264843" cy="474663"/>
            <a:chOff x="3124200" y="4841503"/>
            <a:chExt cx="5264843" cy="474663"/>
          </a:xfrm>
        </p:grpSpPr>
        <p:graphicFrame>
          <p:nvGraphicFramePr>
            <p:cNvPr id="15364" name="Object 4"/>
            <p:cNvGraphicFramePr>
              <a:graphicFrameLocks noChangeAspect="1"/>
            </p:cNvGraphicFramePr>
            <p:nvPr/>
          </p:nvGraphicFramePr>
          <p:xfrm>
            <a:off x="3124200" y="4841503"/>
            <a:ext cx="3113088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65" name="Формула" r:id="rId9" imgW="1828800" imgH="279360" progId="Equation.3">
                    <p:embed/>
                  </p:oleObj>
                </mc:Choice>
                <mc:Fallback>
                  <p:oleObj name="Формула" r:id="rId9" imgW="18288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4841503"/>
                          <a:ext cx="3113088" cy="474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 bwMode="auto">
            <a:xfrm>
              <a:off x="7237412" y="4847853"/>
              <a:ext cx="115163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(1.15)</a:t>
              </a:r>
              <a:endParaRPr lang="ru-RU" sz="24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6244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2711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Эмпирические моменты</a:t>
            </a:r>
          </a:p>
        </p:txBody>
      </p:sp>
      <p:sp>
        <p:nvSpPr>
          <p:cNvPr id="16389" name="Содержимое 2"/>
          <p:cNvSpPr>
            <a:spLocks noGrp="1"/>
          </p:cNvSpPr>
          <p:nvPr>
            <p:ph idx="1"/>
          </p:nvPr>
        </p:nvSpPr>
        <p:spPr>
          <a:xfrm>
            <a:off x="457200" y="1556345"/>
            <a:ext cx="8229600" cy="3960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Пусть </a:t>
            </a:r>
            <a:r>
              <a:rPr lang="en-US" sz="2400" b="1" i="1" dirty="0"/>
              <a:t>X</a:t>
            </a:r>
            <a:r>
              <a:rPr lang="en-US" sz="2400" dirty="0"/>
              <a:t> –</a:t>
            </a:r>
            <a:r>
              <a:rPr lang="ru-RU" sz="2400" dirty="0"/>
              <a:t> СВ, которая в результате </a:t>
            </a:r>
            <a:r>
              <a:rPr lang="en-US" sz="2400" b="1" i="1" dirty="0"/>
              <a:t>n</a:t>
            </a:r>
            <a:r>
              <a:rPr lang="ru-RU" sz="2400" dirty="0"/>
              <a:t>  испытаний приняла значения 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en-US" sz="2400" dirty="0"/>
              <a:t>, </a:t>
            </a:r>
            <a:r>
              <a:rPr lang="en-US" sz="2400" b="1" i="1" dirty="0"/>
              <a:t>x</a:t>
            </a:r>
            <a:r>
              <a:rPr lang="en-US" sz="2400" b="1" baseline="-25000" dirty="0"/>
              <a:t>2</a:t>
            </a:r>
            <a:r>
              <a:rPr lang="en-US" sz="2400" dirty="0"/>
              <a:t>, … , </a:t>
            </a:r>
            <a:r>
              <a:rPr lang="en-US" sz="2400" b="1" i="1" dirty="0" err="1"/>
              <a:t>x</a:t>
            </a:r>
            <a:r>
              <a:rPr lang="en-US" sz="2400" b="1" i="1" baseline="-25000" dirty="0" err="1"/>
              <a:t>n</a:t>
            </a:r>
            <a:r>
              <a:rPr lang="ru-RU" sz="2400" dirty="0"/>
              <a:t>. </a:t>
            </a:r>
          </a:p>
          <a:p>
            <a:pPr>
              <a:buFont typeface="Wingdings" pitchFamily="2" charset="2"/>
              <a:buNone/>
            </a:pPr>
            <a:endParaRPr lang="ru-RU" sz="2400" i="1" dirty="0">
              <a:solidFill>
                <a:schemeClr val="bg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ru-RU" sz="2400" b="1" i="1" dirty="0"/>
              <a:t>Начальным эмпирическим моментом порядка </a:t>
            </a:r>
            <a:r>
              <a:rPr lang="en-US" sz="2400" b="1" i="1" dirty="0"/>
              <a:t>k</a:t>
            </a:r>
            <a:r>
              <a:rPr lang="en-US" sz="2400" b="1" dirty="0"/>
              <a:t> </a:t>
            </a:r>
            <a:r>
              <a:rPr lang="ru-RU" sz="2400" dirty="0"/>
              <a:t>называется среднее значение </a:t>
            </a:r>
            <a:r>
              <a:rPr lang="en-US" sz="2400" b="1" i="1" dirty="0"/>
              <a:t>k</a:t>
            </a:r>
            <a:r>
              <a:rPr lang="ru-RU" sz="2400" dirty="0"/>
              <a:t>-</a:t>
            </a:r>
            <a:r>
              <a:rPr lang="ru-RU" sz="2400" dirty="0" err="1"/>
              <a:t>х</a:t>
            </a:r>
            <a:r>
              <a:rPr lang="ru-RU" sz="2400" dirty="0"/>
              <a:t> степеней вариант</a:t>
            </a:r>
            <a:r>
              <a:rPr lang="en-US" sz="2400" dirty="0"/>
              <a:t>: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В частности,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3355975" y="5203254"/>
          <a:ext cx="12319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86" name="Формула" r:id="rId3" imgW="723600" imgH="241200" progId="Equation.3">
                  <p:embed/>
                </p:oleObj>
              </mc:Choice>
              <mc:Fallback>
                <p:oleObj name="Формула" r:id="rId3" imgW="723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5203254"/>
                        <a:ext cx="12319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Группа 8"/>
          <p:cNvGrpSpPr>
            <a:grpSpLocks/>
          </p:cNvGrpSpPr>
          <p:nvPr/>
        </p:nvGrpSpPr>
        <p:grpSpPr bwMode="auto">
          <a:xfrm>
            <a:off x="3055938" y="3708474"/>
            <a:ext cx="5260477" cy="774700"/>
            <a:chOff x="3055938" y="3501008"/>
            <a:chExt cx="5260477" cy="774700"/>
          </a:xfrm>
        </p:grpSpPr>
        <p:graphicFrame>
          <p:nvGraphicFramePr>
            <p:cNvPr id="16387" name="Object 2"/>
            <p:cNvGraphicFramePr>
              <a:graphicFrameLocks noChangeAspect="1"/>
            </p:cNvGraphicFramePr>
            <p:nvPr/>
          </p:nvGraphicFramePr>
          <p:xfrm>
            <a:off x="3055938" y="3501008"/>
            <a:ext cx="196850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87" name="Формула" r:id="rId5" imgW="1155600" imgH="457200" progId="Equation.3">
                    <p:embed/>
                  </p:oleObj>
                </mc:Choice>
                <mc:Fallback>
                  <p:oleObj name="Формула" r:id="rId5" imgW="11556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938" y="3501008"/>
                          <a:ext cx="1968500" cy="774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 bwMode="auto">
            <a:xfrm>
              <a:off x="7237412" y="3658170"/>
              <a:ext cx="107900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(1.16)</a:t>
              </a:r>
              <a:endParaRPr lang="ru-RU" sz="24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5781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Содержимое 2"/>
          <p:cNvSpPr>
            <a:spLocks noGrp="1"/>
          </p:cNvSpPr>
          <p:nvPr>
            <p:ph idx="1"/>
          </p:nvPr>
        </p:nvSpPr>
        <p:spPr>
          <a:xfrm>
            <a:off x="457200" y="1638895"/>
            <a:ext cx="8229600" cy="308624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i="1" dirty="0"/>
              <a:t>Центральным эмпирическим моментом порядка </a:t>
            </a:r>
            <a:r>
              <a:rPr lang="en-US" sz="2400" b="1" i="1" dirty="0"/>
              <a:t>k</a:t>
            </a:r>
            <a:r>
              <a:rPr lang="en-US" sz="2400" b="1" dirty="0"/>
              <a:t> </a:t>
            </a:r>
            <a:r>
              <a:rPr lang="ru-RU" sz="2400" dirty="0"/>
              <a:t>называется величина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В частности,</a:t>
            </a:r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2651993" y="3789040"/>
          <a:ext cx="34321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0" name="Формула" r:id="rId3" imgW="2019240" imgH="457200" progId="Equation.3">
                  <p:embed/>
                </p:oleObj>
              </mc:Choice>
              <mc:Fallback>
                <p:oleObj name="Формула" r:id="rId3" imgW="2019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993" y="3789040"/>
                        <a:ext cx="3432175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Группа 9"/>
          <p:cNvGrpSpPr>
            <a:grpSpLocks/>
          </p:cNvGrpSpPr>
          <p:nvPr/>
        </p:nvGrpSpPr>
        <p:grpSpPr bwMode="auto">
          <a:xfrm>
            <a:off x="2709863" y="2448148"/>
            <a:ext cx="5606552" cy="774700"/>
            <a:chOff x="2709863" y="2078236"/>
            <a:chExt cx="5606552" cy="774700"/>
          </a:xfrm>
        </p:grpSpPr>
        <p:graphicFrame>
          <p:nvGraphicFramePr>
            <p:cNvPr id="17411" name="Object 2"/>
            <p:cNvGraphicFramePr>
              <a:graphicFrameLocks noChangeAspect="1"/>
            </p:cNvGraphicFramePr>
            <p:nvPr/>
          </p:nvGraphicFramePr>
          <p:xfrm>
            <a:off x="2709863" y="2078236"/>
            <a:ext cx="266065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11" name="Формула" r:id="rId5" imgW="1562040" imgH="457200" progId="Equation.3">
                    <p:embed/>
                  </p:oleObj>
                </mc:Choice>
                <mc:Fallback>
                  <p:oleObj name="Формула" r:id="rId5" imgW="15620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863" y="2078236"/>
                          <a:ext cx="2660650" cy="774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 bwMode="auto">
            <a:xfrm>
              <a:off x="7237412" y="2235398"/>
              <a:ext cx="107900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(1.17)</a:t>
              </a:r>
              <a:endParaRPr lang="ru-RU" sz="2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457671"/>
            <a:ext cx="8229600" cy="102711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Эмпирические моменты</a:t>
            </a:r>
          </a:p>
        </p:txBody>
      </p:sp>
    </p:spTree>
    <p:extLst>
      <p:ext uri="{BB962C8B-B14F-4D97-AF65-F5344CB8AC3E}">
        <p14:creationId xmlns:p14="http://schemas.microsoft.com/office/powerpoint/2010/main" val="1751975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Содержимое 2"/>
          <p:cNvSpPr>
            <a:spLocks noGrp="1"/>
          </p:cNvSpPr>
          <p:nvPr>
            <p:ph idx="1"/>
          </p:nvPr>
        </p:nvSpPr>
        <p:spPr>
          <a:xfrm>
            <a:off x="457200" y="1989137"/>
            <a:ext cx="8229600" cy="302403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Метод моментов точечной оценки неизвестных параметров заданного распределения состоит в приравнивании теоретических моментов рассматриваемого распределения соответствующим эмпирическим моментам того же порядка.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404242"/>
            <a:ext cx="8229600" cy="1440582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Получение оценок методом моментов по данным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41367401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Содержимое 2"/>
          <p:cNvSpPr>
            <a:spLocks noGrp="1"/>
          </p:cNvSpPr>
          <p:nvPr>
            <p:ph idx="1"/>
          </p:nvPr>
        </p:nvSpPr>
        <p:spPr>
          <a:xfrm>
            <a:off x="457200" y="1805508"/>
            <a:ext cx="8229600" cy="4094237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По данным выборки 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en-US" sz="2400" dirty="0"/>
              <a:t>, </a:t>
            </a:r>
            <a:r>
              <a:rPr lang="en-US" sz="2400" b="1" i="1" dirty="0"/>
              <a:t>x</a:t>
            </a:r>
            <a:r>
              <a:rPr lang="en-US" sz="2400" b="1" baseline="-25000" dirty="0"/>
              <a:t>2</a:t>
            </a:r>
            <a:r>
              <a:rPr lang="en-US" sz="2400" dirty="0"/>
              <a:t>, … , </a:t>
            </a:r>
            <a:r>
              <a:rPr lang="en-US" sz="2400" b="1" i="1" dirty="0" err="1"/>
              <a:t>x</a:t>
            </a:r>
            <a:r>
              <a:rPr lang="en-US" sz="2400" b="1" i="1" baseline="-25000" dirty="0" err="1"/>
              <a:t>n</a:t>
            </a:r>
            <a:r>
              <a:rPr lang="ru-RU" sz="2400" dirty="0"/>
              <a:t>  найти методом моментов точечную оценку параметра </a:t>
            </a:r>
            <a:r>
              <a:rPr lang="el-GR" sz="2400" b="1" i="1" dirty="0"/>
              <a:t>λ</a:t>
            </a:r>
            <a:r>
              <a:rPr lang="ru-RU" sz="2400" dirty="0"/>
              <a:t> показательного распределения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en-US" sz="8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Приравняем начальный теоретический момент первого порядка к начальному эмпирическому моменту первого порядка: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749550" y="3478769"/>
          <a:ext cx="33274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4" name="Формула" r:id="rId3" imgW="1955520" imgH="266400" progId="Equation.3">
                  <p:embed/>
                </p:oleObj>
              </mc:Choice>
              <mc:Fallback>
                <p:oleObj name="Формула" r:id="rId3" imgW="19555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3478769"/>
                        <a:ext cx="33274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730625" y="5611713"/>
          <a:ext cx="12969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5" name="Формула" r:id="rId5" imgW="761760" imgH="241200" progId="Equation.3">
                  <p:embed/>
                </p:oleObj>
              </mc:Choice>
              <mc:Fallback>
                <p:oleObj name="Формула" r:id="rId5" imgW="761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5611713"/>
                        <a:ext cx="129698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457200" y="332234"/>
            <a:ext cx="8229600" cy="1440582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Получение оценок методом моментов по данным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1283522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Содержимое 2"/>
          <p:cNvSpPr>
            <a:spLocks noGrp="1"/>
          </p:cNvSpPr>
          <p:nvPr>
            <p:ph idx="1"/>
          </p:nvPr>
        </p:nvSpPr>
        <p:spPr>
          <a:xfrm>
            <a:off x="457200" y="1746448"/>
            <a:ext cx="8229600" cy="39512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 (продолжение).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Для показательного распределения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поэтому</a:t>
            </a:r>
            <a:r>
              <a:rPr lang="en-US" sz="2400" dirty="0"/>
              <a:t> </a:t>
            </a:r>
            <a:r>
              <a:rPr lang="ru-RU" sz="2400" dirty="0"/>
              <a:t>получим: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откуда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916238" y="2601342"/>
          <a:ext cx="23987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58" name="Формула" r:id="rId3" imgW="1409400" imgH="444240" progId="Equation.3">
                  <p:embed/>
                </p:oleObj>
              </mc:Choice>
              <mc:Fallback>
                <p:oleObj name="Формула" r:id="rId3" imgW="1409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01342"/>
                        <a:ext cx="239871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419475" y="3861916"/>
          <a:ext cx="10810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59" name="Формула" r:id="rId5" imgW="634680" imgH="444240" progId="Equation.3">
                  <p:embed/>
                </p:oleObj>
              </mc:Choice>
              <mc:Fallback>
                <p:oleObj name="Формула" r:id="rId5" imgW="634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861916"/>
                        <a:ext cx="1081088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Группа 7"/>
          <p:cNvGrpSpPr>
            <a:grpSpLocks/>
          </p:cNvGrpSpPr>
          <p:nvPr/>
        </p:nvGrpSpPr>
        <p:grpSpPr bwMode="auto">
          <a:xfrm>
            <a:off x="2916188" y="5121622"/>
            <a:ext cx="5544244" cy="755650"/>
            <a:chOff x="2699792" y="4437112"/>
            <a:chExt cx="5544113" cy="755650"/>
          </a:xfrm>
        </p:grpSpPr>
        <p:graphicFrame>
          <p:nvGraphicFramePr>
            <p:cNvPr id="19460" name="Object 4"/>
            <p:cNvGraphicFramePr>
              <a:graphicFrameLocks noChangeAspect="1"/>
            </p:cNvGraphicFramePr>
            <p:nvPr/>
          </p:nvGraphicFramePr>
          <p:xfrm>
            <a:off x="2699792" y="4437112"/>
            <a:ext cx="1146175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60" name="Формула" r:id="rId7" imgW="672840" imgH="444240" progId="Equation.3">
                    <p:embed/>
                  </p:oleObj>
                </mc:Choice>
                <mc:Fallback>
                  <p:oleObj name="Формула" r:id="rId7" imgW="6728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4437112"/>
                          <a:ext cx="1146175" cy="755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 bwMode="auto">
            <a:xfrm>
              <a:off x="7092300" y="4584749"/>
              <a:ext cx="1151605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(1.18)</a:t>
              </a:r>
              <a:endParaRPr lang="ru-RU" sz="2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8" name="Заголовок 1"/>
          <p:cNvSpPr txBox="1">
            <a:spLocks/>
          </p:cNvSpPr>
          <p:nvPr/>
        </p:nvSpPr>
        <p:spPr>
          <a:xfrm>
            <a:off x="457200" y="332234"/>
            <a:ext cx="8229600" cy="1440582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Получение оценок методом моментов по данным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30492394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Содержимое 2"/>
          <p:cNvSpPr>
            <a:spLocks noGrp="1"/>
          </p:cNvSpPr>
          <p:nvPr>
            <p:ph idx="1"/>
          </p:nvPr>
        </p:nvSpPr>
        <p:spPr>
          <a:xfrm>
            <a:off x="457200" y="1629395"/>
            <a:ext cx="8229600" cy="2231653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Пример.</a:t>
            </a:r>
          </a:p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ru-RU" sz="2400" dirty="0"/>
              <a:t>По данным выборки 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en-US" sz="2400" dirty="0"/>
              <a:t>, </a:t>
            </a:r>
            <a:r>
              <a:rPr lang="en-US" sz="2400" b="1" i="1" dirty="0"/>
              <a:t>x</a:t>
            </a:r>
            <a:r>
              <a:rPr lang="en-US" sz="2400" b="1" baseline="-25000" dirty="0"/>
              <a:t>2</a:t>
            </a:r>
            <a:r>
              <a:rPr lang="en-US" sz="2400" dirty="0"/>
              <a:t>, … , </a:t>
            </a:r>
            <a:r>
              <a:rPr lang="en-US" sz="2400" b="1" i="1" dirty="0" err="1"/>
              <a:t>x</a:t>
            </a:r>
            <a:r>
              <a:rPr lang="en-US" sz="2400" b="1" i="1" baseline="-25000" dirty="0" err="1"/>
              <a:t>n</a:t>
            </a:r>
            <a:r>
              <a:rPr lang="ru-RU" sz="2400" dirty="0"/>
              <a:t>  найти методом моментов точечные оценки параметров </a:t>
            </a:r>
            <a:r>
              <a:rPr lang="en-US" sz="2400" b="1" i="1" dirty="0"/>
              <a:t>m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l-GR" sz="2400" b="1" i="1" dirty="0"/>
              <a:t>σ</a:t>
            </a:r>
            <a:r>
              <a:rPr lang="en-US" sz="2400" dirty="0"/>
              <a:t> </a:t>
            </a:r>
            <a:r>
              <a:rPr lang="ru-RU" sz="2400" dirty="0"/>
              <a:t>нормального закона распределения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955925" y="3510012"/>
          <a:ext cx="31972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2" name="Формула" r:id="rId3" imgW="1879560" imgH="545760" progId="Equation.3">
                  <p:embed/>
                </p:oleObj>
              </mc:Choice>
              <mc:Fallback>
                <p:oleObj name="Формула" r:id="rId3" imgW="18795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3510012"/>
                        <a:ext cx="319722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457200" y="332234"/>
            <a:ext cx="8229600" cy="1440582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Получение оценок методом моментов по данным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36199657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Содержимое 2"/>
          <p:cNvSpPr>
            <a:spLocks noGrp="1"/>
          </p:cNvSpPr>
          <p:nvPr>
            <p:ph idx="1"/>
          </p:nvPr>
        </p:nvSpPr>
        <p:spPr>
          <a:xfrm>
            <a:off x="457200" y="1845419"/>
            <a:ext cx="8229600" cy="3383781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 (продолжение).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Приравняем начальный теоретический момент первого порядка к начальному эмпирическому моменту первого порядка и центральный теоретический момент второго порядка к центральному эмпирическому моменту второго порядка: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606800" y="4518124"/>
          <a:ext cx="14700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6" name="Формула" r:id="rId3" imgW="863280" imgH="545760" progId="Equation.3">
                  <p:embed/>
                </p:oleObj>
              </mc:Choice>
              <mc:Fallback>
                <p:oleObj name="Формула" r:id="rId3" imgW="8632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4518124"/>
                        <a:ext cx="147002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457200" y="332234"/>
            <a:ext cx="8229600" cy="1440582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Получение оценок методом моментов по данным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25970578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Содержимое 2"/>
          <p:cNvSpPr>
            <a:spLocks noGrp="1"/>
          </p:cNvSpPr>
          <p:nvPr>
            <p:ph idx="1"/>
          </p:nvPr>
        </p:nvSpPr>
        <p:spPr>
          <a:xfrm>
            <a:off x="457200" y="1988170"/>
            <a:ext cx="8229600" cy="374508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Для нормального распределения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поэтому получим: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10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откуда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434764"/>
              </p:ext>
            </p:extLst>
          </p:nvPr>
        </p:nvGraphicFramePr>
        <p:xfrm>
          <a:off x="1725613" y="2589833"/>
          <a:ext cx="50784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0" name="Формула" r:id="rId3" imgW="2984400" imgH="266400" progId="Equation.3">
                  <p:embed/>
                </p:oleObj>
              </mc:Choice>
              <mc:Fallback>
                <p:oleObj name="Формула" r:id="rId3" imgW="2984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2589833"/>
                        <a:ext cx="50784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122571"/>
              </p:ext>
            </p:extLst>
          </p:nvPr>
        </p:nvGraphicFramePr>
        <p:xfrm>
          <a:off x="3203575" y="3717132"/>
          <a:ext cx="14922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1" name="Формула" r:id="rId5" imgW="876240" imgH="558720" progId="Equation.3">
                  <p:embed/>
                </p:oleObj>
              </mc:Choice>
              <mc:Fallback>
                <p:oleObj name="Формула" r:id="rId5" imgW="8762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717132"/>
                        <a:ext cx="149225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Группа 8"/>
          <p:cNvGrpSpPr>
            <a:grpSpLocks/>
          </p:cNvGrpSpPr>
          <p:nvPr/>
        </p:nvGrpSpPr>
        <p:grpSpPr bwMode="auto">
          <a:xfrm>
            <a:off x="2639963" y="5229200"/>
            <a:ext cx="5820469" cy="461665"/>
            <a:chOff x="2424113" y="4481153"/>
            <a:chExt cx="5820469" cy="461665"/>
          </a:xfrm>
        </p:grpSpPr>
        <p:graphicFrame>
          <p:nvGraphicFramePr>
            <p:cNvPr id="21508" name="Object 3"/>
            <p:cNvGraphicFramePr>
              <a:graphicFrameLocks noChangeAspect="1"/>
            </p:cNvGraphicFramePr>
            <p:nvPr/>
          </p:nvGraphicFramePr>
          <p:xfrm>
            <a:off x="2424113" y="4484328"/>
            <a:ext cx="272415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32" name="Формула" r:id="rId7" imgW="1600200" imgH="266400" progId="Equation.3">
                    <p:embed/>
                  </p:oleObj>
                </mc:Choice>
                <mc:Fallback>
                  <p:oleObj name="Формула" r:id="rId7" imgW="160020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113" y="4484328"/>
                          <a:ext cx="2724150" cy="454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 bwMode="auto">
            <a:xfrm>
              <a:off x="7092950" y="4481153"/>
              <a:ext cx="115163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2400" b="1" dirty="0" smtClean="0">
                  <a:solidFill>
                    <a:srgbClr val="002060"/>
                  </a:solidFill>
                </a:rPr>
                <a:t>(1.19)</a:t>
              </a:r>
              <a:endParaRPr lang="ru-RU" sz="2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457200" y="404242"/>
            <a:ext cx="8229600" cy="1440582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Получение оценок методом моментов по данным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31297067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3"/>
          <p:cNvSpPr>
            <a:spLocks noGrp="1"/>
          </p:cNvSpPr>
          <p:nvPr>
            <p:ph type="subTitle" idx="1"/>
          </p:nvPr>
        </p:nvSpPr>
        <p:spPr>
          <a:xfrm>
            <a:off x="755576" y="2852936"/>
            <a:ext cx="8136904" cy="1224136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2. </a:t>
            </a:r>
            <a:r>
              <a:rPr lang="ru-RU" sz="3200" b="1" dirty="0">
                <a:solidFill>
                  <a:schemeClr val="tx1"/>
                </a:solidFill>
              </a:rPr>
              <a:t>Проверка статистических гипотез</a:t>
            </a:r>
          </a:p>
        </p:txBody>
      </p:sp>
    </p:spTree>
    <p:extLst>
      <p:ext uri="{BB962C8B-B14F-4D97-AF65-F5344CB8AC3E}">
        <p14:creationId xmlns:p14="http://schemas.microsoft.com/office/powerpoint/2010/main" val="409676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3204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Пусть известно статистическое распределение частот количественного признака </a:t>
            </a:r>
            <a:r>
              <a:rPr lang="en-US" sz="2400" b="1" i="1" dirty="0"/>
              <a:t>X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  <a:buNone/>
            </a:pPr>
            <a:r>
              <a:rPr lang="ru-RU" sz="2400" dirty="0"/>
              <a:t>Обозначим:</a:t>
            </a:r>
            <a:endParaRPr lang="en-US" sz="2400" dirty="0"/>
          </a:p>
          <a:p>
            <a:pPr>
              <a:spcBef>
                <a:spcPts val="0"/>
              </a:spcBef>
              <a:buNone/>
            </a:pPr>
            <a:r>
              <a:rPr lang="ru-RU" sz="2400" b="1" i="1" dirty="0"/>
              <a:t>		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x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–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ru-RU" sz="2400" dirty="0"/>
              <a:t>число наблюдений, в которых 	зафиксировано значение признака, меньшее </a:t>
            </a:r>
            <a:r>
              <a:rPr lang="en-US" sz="2400" b="1" i="1" dirty="0"/>
              <a:t>x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ru-RU" sz="2400" dirty="0"/>
              <a:t>Относительная частота события </a:t>
            </a:r>
            <a:r>
              <a:rPr lang="en-US" sz="2400" b="1" i="1" dirty="0"/>
              <a:t>X</a:t>
            </a:r>
            <a:r>
              <a:rPr lang="en-US" sz="2400" dirty="0"/>
              <a:t> &lt; </a:t>
            </a:r>
            <a:r>
              <a:rPr lang="en-US" sz="2400" b="1" i="1" dirty="0"/>
              <a:t>x</a:t>
            </a:r>
            <a:r>
              <a:rPr lang="en-US" sz="2400" dirty="0"/>
              <a:t> </a:t>
            </a:r>
            <a:r>
              <a:rPr lang="ru-RU" sz="2400" dirty="0"/>
              <a:t> (оценка</a:t>
            </a:r>
          </a:p>
          <a:p>
            <a:pPr>
              <a:spcBef>
                <a:spcPts val="1000"/>
              </a:spcBef>
              <a:buNone/>
            </a:pPr>
            <a:r>
              <a:rPr lang="ru-RU" sz="2400" dirty="0"/>
              <a:t>	вероятности </a:t>
            </a:r>
            <a:r>
              <a:rPr lang="en-US" sz="2400" b="1" i="1" dirty="0"/>
              <a:t>P</a:t>
            </a:r>
            <a:r>
              <a:rPr lang="ru-RU" sz="2400" b="1" i="1" dirty="0"/>
              <a:t> </a:t>
            </a:r>
            <a:r>
              <a:rPr lang="ru-RU" sz="2400" dirty="0"/>
              <a:t>(</a:t>
            </a:r>
            <a:r>
              <a:rPr lang="en-US" sz="2400" b="1" i="1" dirty="0"/>
              <a:t>X</a:t>
            </a:r>
            <a:r>
              <a:rPr lang="en-US" sz="2400" dirty="0"/>
              <a:t> &lt; </a:t>
            </a:r>
            <a:r>
              <a:rPr lang="en-US" sz="2400" b="1" i="1" dirty="0"/>
              <a:t>x</a:t>
            </a:r>
            <a:r>
              <a:rPr lang="ru-RU" sz="2400" b="1" i="1" dirty="0"/>
              <a:t> </a:t>
            </a:r>
            <a:r>
              <a:rPr lang="en-US" sz="2400" dirty="0"/>
              <a:t>) ) </a:t>
            </a:r>
            <a:r>
              <a:rPr lang="ru-RU" sz="2400" dirty="0"/>
              <a:t>равна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18864" y="476672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Эмпирическая функция распределения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0A782355-88BE-4AAB-B237-481BD32B4ACB}"/>
              </a:ext>
            </a:extLst>
          </p:cNvPr>
          <p:cNvGrpSpPr/>
          <p:nvPr/>
        </p:nvGrpSpPr>
        <p:grpSpPr>
          <a:xfrm>
            <a:off x="2627784" y="4185518"/>
            <a:ext cx="3602415" cy="1835770"/>
            <a:chOff x="2627784" y="4041502"/>
            <a:chExt cx="3602415" cy="1835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bject 3">
                  <a:extLst>
                    <a:ext uri="{FF2B5EF4-FFF2-40B4-BE49-F238E27FC236}">
                      <a16:creationId xmlns:a16="http://schemas.microsoft.com/office/drawing/2014/main" xmlns="" id="{D9165CEB-4DBE-4946-B3C2-218DB7D95160}"/>
                    </a:ext>
                  </a:extLst>
                </p:cNvPr>
                <p:cNvSpPr txBox="1"/>
                <p:nvPr/>
              </p:nvSpPr>
              <p:spPr bwMode="auto">
                <a:xfrm>
                  <a:off x="5539636" y="4041502"/>
                  <a:ext cx="690563" cy="755650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num>
                          <m:den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.</m:t>
                        </m:r>
                      </m:oMath>
                    </m:oMathPara>
                  </a14:m>
                  <a:endParaRPr lang="ru-RU" sz="2400" b="1" dirty="0"/>
                </a:p>
              </p:txBody>
            </p:sp>
          </mc:Choice>
          <mc:Fallback xmlns="">
            <p:sp>
              <p:nvSpPr>
                <p:cNvPr id="7" name="Object 3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D9165CEB-4DBE-4946-B3C2-218DB7D95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39636" y="4041502"/>
                  <a:ext cx="690563" cy="755650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Облачко с текстом: прямоугольное со скругленными углами 7">
              <a:extLst>
                <a:ext uri="{FF2B5EF4-FFF2-40B4-BE49-F238E27FC236}">
                  <a16:creationId xmlns:a16="http://schemas.microsoft.com/office/drawing/2014/main" xmlns="" id="{988AE55A-2FAD-4BB4-83AA-B207B12193A9}"/>
                </a:ext>
              </a:extLst>
            </p:cNvPr>
            <p:cNvSpPr/>
            <p:nvPr/>
          </p:nvSpPr>
          <p:spPr>
            <a:xfrm>
              <a:off x="2627784" y="4941272"/>
              <a:ext cx="3456000" cy="936000"/>
            </a:xfrm>
            <a:prstGeom prst="wedgeRoundRectCallout">
              <a:avLst>
                <a:gd name="adj1" fmla="val 38014"/>
                <a:gd name="adj2" fmla="val -92460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12700" cmpd="sng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ru-RU" sz="2000" b="1" dirty="0">
                  <a:solidFill>
                    <a:srgbClr val="002060"/>
                  </a:solidFill>
                </a:rPr>
                <a:t>Является функцией от </a:t>
              </a:r>
              <a:r>
                <a:rPr lang="en-US" sz="2000" b="1" i="1" dirty="0">
                  <a:solidFill>
                    <a:srgbClr val="002060"/>
                  </a:solidFill>
                </a:rPr>
                <a:t>x</a:t>
              </a:r>
              <a:r>
                <a:rPr lang="ru-RU" sz="2000" b="1" dirty="0">
                  <a:solidFill>
                    <a:srgbClr val="002060"/>
                  </a:solidFill>
                </a:rPr>
                <a:t>.</a:t>
              </a:r>
            </a:p>
            <a:p>
              <a:r>
                <a:rPr lang="ru-RU" sz="2000" b="1" dirty="0">
                  <a:solidFill>
                    <a:srgbClr val="002060"/>
                  </a:solidFill>
                </a:rPr>
                <a:t>Находится эмпирическим (опытным) путем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Заголовок 1"/>
          <p:cNvSpPr>
            <a:spLocks noGrp="1"/>
          </p:cNvSpPr>
          <p:nvPr>
            <p:ph type="title"/>
          </p:nvPr>
        </p:nvSpPr>
        <p:spPr>
          <a:xfrm>
            <a:off x="446856" y="332656"/>
            <a:ext cx="8229600" cy="88265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Примеры статистических гипотез</a:t>
            </a:r>
          </a:p>
        </p:txBody>
      </p:sp>
      <p:sp>
        <p:nvSpPr>
          <p:cNvPr id="107523" name="Содержимое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896470"/>
          </a:xfrm>
        </p:spPr>
        <p:txBody>
          <a:bodyPr>
            <a:normAutofit/>
          </a:bodyPr>
          <a:lstStyle/>
          <a:p>
            <a:pPr lvl="1">
              <a:spcBef>
                <a:spcPts val="1200"/>
              </a:spcBef>
              <a:buClr>
                <a:srgbClr val="002060"/>
              </a:buClr>
              <a:buFont typeface="Wingdings" pitchFamily="2" charset="2"/>
              <a:buChar char="§"/>
            </a:pPr>
            <a:r>
              <a:rPr lang="ru-RU" sz="2400" dirty="0"/>
              <a:t>О виде предполагаемого распределения.</a:t>
            </a:r>
          </a:p>
          <a:p>
            <a:pPr lvl="1">
              <a:spcBef>
                <a:spcPts val="1200"/>
              </a:spcBef>
              <a:buClr>
                <a:srgbClr val="002060"/>
              </a:buClr>
              <a:buNone/>
            </a:pPr>
            <a:endParaRPr lang="ru-RU" sz="4000" dirty="0"/>
          </a:p>
          <a:p>
            <a:pPr lvl="1">
              <a:spcBef>
                <a:spcPts val="1200"/>
              </a:spcBef>
              <a:buClr>
                <a:srgbClr val="002060"/>
              </a:buClr>
              <a:buFont typeface="Wingdings" pitchFamily="2" charset="2"/>
              <a:buChar char="§"/>
            </a:pPr>
            <a:r>
              <a:rPr lang="ru-RU" sz="2400" dirty="0"/>
              <a:t>О предполагаемой величине параметра распределения.</a:t>
            </a:r>
          </a:p>
          <a:p>
            <a:pPr lvl="1">
              <a:spcBef>
                <a:spcPts val="1200"/>
              </a:spcBef>
              <a:buClr>
                <a:srgbClr val="002060"/>
              </a:buClr>
              <a:buNone/>
            </a:pPr>
            <a:endParaRPr lang="ru-RU" sz="4000" dirty="0"/>
          </a:p>
          <a:p>
            <a:pPr lvl="1">
              <a:spcBef>
                <a:spcPts val="1200"/>
              </a:spcBef>
              <a:buClr>
                <a:srgbClr val="002060"/>
              </a:buClr>
              <a:buFont typeface="Wingdings" pitchFamily="2" charset="2"/>
              <a:buChar char="§"/>
            </a:pPr>
            <a:r>
              <a:rPr lang="ru-RU" sz="2400" dirty="0"/>
              <a:t>О равенстве параметров двух или нескольких распределений.</a:t>
            </a:r>
          </a:p>
          <a:p>
            <a:pPr lvl="1">
              <a:spcBef>
                <a:spcPts val="1200"/>
              </a:spcBef>
              <a:buClr>
                <a:srgbClr val="002060"/>
              </a:buClr>
              <a:buFont typeface="Wingdings" pitchFamily="2" charset="2"/>
              <a:buChar char="§"/>
            </a:pPr>
            <a:r>
              <a:rPr lang="ru-RU" sz="2400" dirty="0"/>
              <a:t>О независимости выборок.</a:t>
            </a:r>
          </a:p>
          <a:p>
            <a:pPr lvl="1">
              <a:spcBef>
                <a:spcPts val="1200"/>
              </a:spcBef>
              <a:buClr>
                <a:srgbClr val="002060"/>
              </a:buClr>
              <a:buFont typeface="Wingdings" pitchFamily="2" charset="2"/>
              <a:buChar char="§"/>
            </a:pPr>
            <a:r>
              <a:rPr lang="ru-RU" sz="2400" b="1" dirty="0"/>
              <a:t> </a:t>
            </a:r>
            <a:r>
              <a:rPr lang="ru-RU" sz="2400" dirty="0"/>
              <a:t>И др.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84325" y="1714382"/>
            <a:ext cx="7451725" cy="7080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Ins="36000">
            <a:spAutoFit/>
          </a:bodyPr>
          <a:lstStyle/>
          <a:p>
            <a:pPr>
              <a:defRPr/>
            </a:pPr>
            <a:r>
              <a:rPr lang="ru-RU" sz="2000" b="1" dirty="0">
                <a:solidFill>
                  <a:srgbClr val="002060"/>
                </a:solidFill>
              </a:rPr>
              <a:t>Закон распределения неизвестен, но имеются основания предположить, что он имеет определенный вид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2263" y="3368973"/>
            <a:ext cx="7156450" cy="7080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Ins="36000">
            <a:spAutoFit/>
          </a:bodyPr>
          <a:lstStyle/>
          <a:p>
            <a:pPr>
              <a:defRPr/>
            </a:pPr>
            <a:r>
              <a:rPr lang="ru-RU" sz="2000" b="1" dirty="0">
                <a:solidFill>
                  <a:srgbClr val="002060"/>
                </a:solidFill>
              </a:rPr>
              <a:t>Закон распределения известен, но неизвестны его параметры, и есть основания предположить, что </a:t>
            </a:r>
            <a:r>
              <a:rPr lang="ru-RU" sz="2000" b="1" i="1" dirty="0" err="1">
                <a:solidFill>
                  <a:srgbClr val="002060"/>
                </a:solidFill>
              </a:rPr>
              <a:t>θ</a:t>
            </a:r>
            <a:r>
              <a:rPr lang="ru-RU" sz="2000" b="1" dirty="0" err="1">
                <a:solidFill>
                  <a:srgbClr val="002060"/>
                </a:solidFill>
              </a:rPr>
              <a:t> </a:t>
            </a:r>
            <a:r>
              <a:rPr lang="ru-RU" sz="2000" b="1" dirty="0">
                <a:solidFill>
                  <a:srgbClr val="002060"/>
                </a:solidFill>
              </a:rPr>
              <a:t>= </a:t>
            </a:r>
            <a:r>
              <a:rPr lang="el-GR" sz="2000" b="1" i="1" dirty="0">
                <a:solidFill>
                  <a:srgbClr val="002060"/>
                </a:solidFill>
              </a:rPr>
              <a:t>θ</a:t>
            </a:r>
            <a:r>
              <a:rPr lang="ru-RU" sz="2000" b="1" baseline="-25000" dirty="0">
                <a:solidFill>
                  <a:srgbClr val="00206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3"/>
          <p:cNvSpPr>
            <a:spLocks noGrp="1"/>
          </p:cNvSpPr>
          <p:nvPr>
            <p:ph type="subTitle" idx="1"/>
          </p:nvPr>
        </p:nvSpPr>
        <p:spPr>
          <a:xfrm>
            <a:off x="755576" y="2924944"/>
            <a:ext cx="8136904" cy="864096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2.1 </a:t>
            </a:r>
            <a:r>
              <a:rPr lang="ru-RU" sz="3200" b="1" dirty="0">
                <a:solidFill>
                  <a:schemeClr val="tx1"/>
                </a:solidFill>
              </a:rPr>
              <a:t>Общая схема проверки гипотез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Содержимое 2"/>
          <p:cNvSpPr>
            <a:spLocks noGrp="1"/>
          </p:cNvSpPr>
          <p:nvPr>
            <p:ph idx="1"/>
          </p:nvPr>
        </p:nvSpPr>
        <p:spPr>
          <a:xfrm>
            <a:off x="395536" y="1628800"/>
            <a:ext cx="8507413" cy="41767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u="sng" dirty="0"/>
              <a:t>Важно</a:t>
            </a:r>
            <a:r>
              <a:rPr lang="ru-RU" sz="2400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в ходе проверки гипотез испытанию подвергается </a:t>
            </a:r>
            <a:r>
              <a:rPr lang="ru-RU" sz="2400" b="1" i="1" dirty="0"/>
              <a:t>нулевая</a:t>
            </a:r>
            <a:r>
              <a:rPr lang="ru-RU" sz="2400" dirty="0"/>
              <a:t>  гипотеза </a:t>
            </a:r>
            <a:r>
              <a:rPr lang="en-US" sz="2400" b="1" i="1" dirty="0"/>
              <a:t>H</a:t>
            </a:r>
            <a:r>
              <a:rPr lang="en-US" sz="2400" b="1" baseline="-25000" dirty="0"/>
              <a:t>0</a:t>
            </a:r>
            <a:r>
              <a:rPr lang="ru-RU" sz="2400" dirty="0"/>
              <a:t>  в сравнении с одной или несколькими </a:t>
            </a:r>
            <a:r>
              <a:rPr lang="ru-RU" sz="2400" b="1" i="1" dirty="0"/>
              <a:t>альтернативными</a:t>
            </a:r>
            <a:r>
              <a:rPr lang="ru-RU" sz="2400" dirty="0"/>
              <a:t>  (</a:t>
            </a:r>
            <a:r>
              <a:rPr lang="ru-RU" sz="2400" i="1" dirty="0"/>
              <a:t>конкурирующими</a:t>
            </a:r>
            <a:r>
              <a:rPr lang="ru-RU" sz="2400" dirty="0"/>
              <a:t>) гипотезами </a:t>
            </a:r>
            <a:r>
              <a:rPr lang="en-US" sz="2400" b="1" i="1" dirty="0"/>
              <a:t>H</a:t>
            </a:r>
            <a:r>
              <a:rPr lang="ru-RU" sz="2400" b="1" baseline="-25000" dirty="0"/>
              <a:t>1</a:t>
            </a:r>
            <a:r>
              <a:rPr lang="ru-RU" sz="2400" dirty="0"/>
              <a:t>, </a:t>
            </a:r>
            <a:r>
              <a:rPr lang="en-US" sz="2400" b="1" i="1" dirty="0"/>
              <a:t>H</a:t>
            </a:r>
            <a:r>
              <a:rPr lang="ru-RU" sz="2400" b="1" baseline="-25000" dirty="0"/>
              <a:t>2</a:t>
            </a:r>
            <a:r>
              <a:rPr lang="ru-RU" sz="2400" dirty="0"/>
              <a:t>, …,  которые явно формулируются или подразумеваются;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	в случае, если нулевая гипотеза по результатам проверки будет отвергнута, следует принять альтернативную гипотезу.</a:t>
            </a:r>
          </a:p>
        </p:txBody>
      </p:sp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57200" y="620613"/>
            <a:ext cx="8229600" cy="7921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Статистические гипотезы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Заголовок 1"/>
          <p:cNvSpPr>
            <a:spLocks noGrp="1"/>
          </p:cNvSpPr>
          <p:nvPr>
            <p:ph type="title"/>
          </p:nvPr>
        </p:nvSpPr>
        <p:spPr>
          <a:xfrm>
            <a:off x="457200" y="621283"/>
            <a:ext cx="8229600" cy="115153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Задача проверки статистических гипотез</a:t>
            </a:r>
          </a:p>
        </p:txBody>
      </p:sp>
      <p:sp>
        <p:nvSpPr>
          <p:cNvPr id="65539" name="Содержимое 2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30972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u="sng" dirty="0"/>
              <a:t>Формулировка задачи</a:t>
            </a:r>
            <a:r>
              <a:rPr lang="ru-RU" sz="2400" dirty="0"/>
              <a:t>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Имеется совокупность данных (полученных в результате наблюдений), относящихся к одной или нескольким СВ.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Вопрос:  противоречат ли эти данные выдвинутой гипотезе?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Содержимое 2"/>
          <p:cNvSpPr>
            <a:spLocks noGrp="1"/>
          </p:cNvSpPr>
          <p:nvPr>
            <p:ph idx="1"/>
          </p:nvPr>
        </p:nvSpPr>
        <p:spPr>
          <a:xfrm>
            <a:off x="468313" y="1844650"/>
            <a:ext cx="8229600" cy="3384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Результат проверки правдоподобия гипотезы – один из двух выводов:</a:t>
            </a:r>
          </a:p>
          <a:p>
            <a:pPr marL="1152144" lvl="2" indent="-288000">
              <a:spcBef>
                <a:spcPts val="1800"/>
              </a:spcBef>
              <a:buClr>
                <a:srgbClr val="002060"/>
              </a:buClr>
              <a:buFont typeface="Arial" charset="0"/>
              <a:buChar char="•"/>
            </a:pPr>
            <a:r>
              <a:rPr lang="ru-RU" sz="2400" dirty="0"/>
              <a:t>отбросить гипотезу как противоречащую опытным данным;</a:t>
            </a:r>
          </a:p>
          <a:p>
            <a:pPr marL="1152144" lvl="2" indent="-288000">
              <a:spcBef>
                <a:spcPts val="1800"/>
              </a:spcBef>
              <a:buClr>
                <a:srgbClr val="002060"/>
              </a:buClr>
              <a:buFont typeface="Arial" charset="0"/>
              <a:buChar char="•"/>
            </a:pPr>
            <a:r>
              <a:rPr lang="ru-RU" sz="2400" dirty="0"/>
              <a:t>не отбрасывать гипотезу, считать ее приемлемой (не противоречащей опытным данным).</a:t>
            </a:r>
            <a:endParaRPr lang="ru-RU" sz="2000" dirty="0"/>
          </a:p>
        </p:txBody>
      </p:sp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2961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Задача проверки статистических гипотез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884238"/>
          </a:xfrm>
        </p:spPr>
        <p:txBody>
          <a:bodyPr>
            <a:normAutofit/>
          </a:bodyPr>
          <a:lstStyle/>
          <a:p>
            <a:pPr algn="ctr"/>
            <a:r>
              <a:rPr lang="ru-RU" sz="3200" b="1">
                <a:solidFill>
                  <a:schemeClr val="tx1"/>
                </a:solidFill>
              </a:rPr>
              <a:t>Ошибки первого и второго рода</a:t>
            </a:r>
          </a:p>
        </p:txBody>
      </p:sp>
      <p:sp>
        <p:nvSpPr>
          <p:cNvPr id="67587" name="Содержимое 2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4752528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SzPct val="100000"/>
              <a:buFont typeface="Wingdings" pitchFamily="2" charset="2"/>
              <a:buChar char="§"/>
            </a:pPr>
            <a:r>
              <a:rPr lang="ru-RU" sz="2400" b="1" i="1" dirty="0"/>
              <a:t>Ошибка первого рода  </a:t>
            </a:r>
            <a:r>
              <a:rPr lang="ru-RU" sz="2400" dirty="0"/>
              <a:t>состоит в том, что будет отвергнута правильная нулевая гипотеза (и ошибочно принята альтернативная гипотеза).</a:t>
            </a:r>
          </a:p>
          <a:p>
            <a:pPr>
              <a:buClr>
                <a:srgbClr val="002060"/>
              </a:buClr>
              <a:buSzPct val="100000"/>
              <a:buNone/>
            </a:pPr>
            <a:r>
              <a:rPr lang="ru-RU" sz="2400" dirty="0"/>
              <a:t>	Вероятность этой ошибки обычно обозначается </a:t>
            </a:r>
            <a:r>
              <a:rPr lang="el-GR" sz="2400" b="1" i="1" dirty="0"/>
              <a:t>α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pPr>
              <a:buClr>
                <a:srgbClr val="002060"/>
              </a:buClr>
              <a:buSzPct val="100000"/>
              <a:buFont typeface="Wingdings" pitchFamily="2" charset="2"/>
              <a:buChar char="§"/>
            </a:pPr>
            <a:r>
              <a:rPr lang="ru-RU" sz="2400" b="1" i="1" dirty="0"/>
              <a:t>Ошибка второго рода  </a:t>
            </a:r>
            <a:r>
              <a:rPr lang="ru-RU" sz="2400" dirty="0"/>
              <a:t>состоит в том, что будет принята неправильная нулевая гипотеза (и ошибочно отвергнута альтернативная гипотеза).</a:t>
            </a:r>
          </a:p>
          <a:p>
            <a:pPr>
              <a:buClr>
                <a:srgbClr val="002060"/>
              </a:buClr>
              <a:buSzPct val="100000"/>
              <a:buNone/>
            </a:pPr>
            <a:r>
              <a:rPr lang="ru-RU" sz="2400" dirty="0"/>
              <a:t>	Вероятность этой ошибки обычно обозначается </a:t>
            </a:r>
            <a:r>
              <a:rPr lang="el-GR" sz="2400" b="1" i="1" dirty="0"/>
              <a:t>β</a:t>
            </a:r>
            <a:r>
              <a:rPr lang="ru-RU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0606" y="3051472"/>
            <a:ext cx="6165850" cy="7694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Ins="36000">
            <a:spAutoFit/>
          </a:bodyPr>
          <a:lstStyle/>
          <a:p>
            <a:pPr>
              <a:defRPr/>
            </a:pPr>
            <a:r>
              <a:rPr lang="ru-RU" sz="2200" b="1" dirty="0">
                <a:solidFill>
                  <a:srgbClr val="002060"/>
                </a:solidFill>
              </a:rPr>
              <a:t>Вероятность совершения ошибки первого рода называется  </a:t>
            </a:r>
            <a:r>
              <a:rPr lang="ru-RU" sz="2200" b="1" i="1" dirty="0">
                <a:solidFill>
                  <a:srgbClr val="002060"/>
                </a:solidFill>
              </a:rPr>
              <a:t>уровнем значимости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Заголовок 1"/>
          <p:cNvSpPr>
            <a:spLocks noGrp="1"/>
          </p:cNvSpPr>
          <p:nvPr>
            <p:ph type="title"/>
          </p:nvPr>
        </p:nvSpPr>
        <p:spPr>
          <a:xfrm>
            <a:off x="323850" y="744538"/>
            <a:ext cx="8229600" cy="95567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Статистический критерий</a:t>
            </a:r>
          </a:p>
        </p:txBody>
      </p:sp>
      <p:sp>
        <p:nvSpPr>
          <p:cNvPr id="69635" name="Содержимое 2"/>
          <p:cNvSpPr>
            <a:spLocks noGrp="1"/>
          </p:cNvSpPr>
          <p:nvPr>
            <p:ph idx="1"/>
          </p:nvPr>
        </p:nvSpPr>
        <p:spPr>
          <a:xfrm>
            <a:off x="395288" y="1844675"/>
            <a:ext cx="8435975" cy="38877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Для проверки нулевой гипотезы используют специально подобранную СВ, точное или приближенное распределение которой известно.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	Эта СВ является функцией полученных в результате наблюдений значений (статистикой) и характеризует степень расхождения экспериментальных и гипотетических данных.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	Такая СВ называется </a:t>
            </a:r>
            <a:r>
              <a:rPr lang="ru-RU" sz="2400" b="1" i="1" dirty="0"/>
              <a:t>статистическим критерием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Содержимое 2"/>
          <p:cNvSpPr>
            <a:spLocks noGrp="1"/>
          </p:cNvSpPr>
          <p:nvPr>
            <p:ph idx="1"/>
          </p:nvPr>
        </p:nvSpPr>
        <p:spPr>
          <a:xfrm>
            <a:off x="395288" y="1576808"/>
            <a:ext cx="8435975" cy="41766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Критерий может обозначаться по-разному, в зависимости от того, какое распределение имеет СВ, используемая в данном случае.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	При рассмотрении общей схемы критерий будем обозначать </a:t>
            </a:r>
            <a:r>
              <a:rPr lang="en-US" sz="2400" b="1" i="1" dirty="0"/>
              <a:t>K</a:t>
            </a:r>
            <a:r>
              <a:rPr lang="ru-RU" sz="2400" dirty="0"/>
              <a:t>.</a:t>
            </a:r>
          </a:p>
          <a:p>
            <a:pPr>
              <a:spcBef>
                <a:spcPts val="2400"/>
              </a:spcBef>
              <a:buNone/>
            </a:pPr>
            <a:r>
              <a:rPr lang="ru-RU" sz="2400" dirty="0"/>
              <a:t>Для проверки гипотезы по данным выборки следует вычислить значения всех входящих в критерий величин и получить </a:t>
            </a:r>
            <a:r>
              <a:rPr lang="ru-RU" sz="2400" b="1" i="1" dirty="0"/>
              <a:t>наблюдаемое значение критерия</a:t>
            </a:r>
            <a:r>
              <a:rPr lang="ru-RU" sz="2400" dirty="0"/>
              <a:t>  </a:t>
            </a:r>
            <a:r>
              <a:rPr lang="en-US" sz="2400" b="1" i="1" dirty="0"/>
              <a:t>k</a:t>
            </a:r>
            <a:r>
              <a:rPr lang="ru-RU" sz="2400" b="1" i="1" baseline="-25000" dirty="0"/>
              <a:t>набл </a:t>
            </a:r>
            <a:r>
              <a:rPr lang="ru-RU" sz="2400" dirty="0"/>
              <a:t>.</a:t>
            </a:r>
          </a:p>
        </p:txBody>
      </p:sp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23850" y="529109"/>
            <a:ext cx="8229600" cy="95567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Статистический критерий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Содержимое 2"/>
          <p:cNvSpPr>
            <a:spLocks noGrp="1"/>
          </p:cNvSpPr>
          <p:nvPr>
            <p:ph idx="1"/>
          </p:nvPr>
        </p:nvSpPr>
        <p:spPr>
          <a:xfrm>
            <a:off x="251520" y="1556792"/>
            <a:ext cx="8675687" cy="4393034"/>
          </a:xfrm>
        </p:spPr>
        <p:txBody>
          <a:bodyPr/>
          <a:lstStyle/>
          <a:p>
            <a:pPr>
              <a:spcBef>
                <a:spcPts val="2400"/>
              </a:spcBef>
              <a:buFont typeface="Wingdings" pitchFamily="2" charset="2"/>
              <a:buNone/>
            </a:pPr>
            <a:r>
              <a:rPr lang="ru-RU" sz="2400" dirty="0"/>
              <a:t>После выбора определенного критерия </a:t>
            </a:r>
            <a:r>
              <a:rPr lang="en-US" sz="2400" b="1" i="1" dirty="0"/>
              <a:t>K</a:t>
            </a:r>
            <a:r>
              <a:rPr lang="ru-RU" sz="2400" dirty="0"/>
              <a:t>  множество всех его возможных значений разбивают на два непересекающихся подмножества:</a:t>
            </a:r>
          </a:p>
          <a:p>
            <a:pPr lvl="1">
              <a:spcBef>
                <a:spcPts val="1200"/>
              </a:spcBef>
              <a:buClr>
                <a:srgbClr val="002060"/>
              </a:buClr>
              <a:buFont typeface="Wingdings" pitchFamily="2" charset="2"/>
              <a:buChar char="§"/>
            </a:pPr>
            <a:r>
              <a:rPr lang="ru-RU" sz="2400" dirty="0"/>
              <a:t>совокупность значений критерия, при которых нулевая гипотеза должна быть отвергнута – </a:t>
            </a:r>
            <a:r>
              <a:rPr lang="ru-RU" sz="2400" b="1" i="1" dirty="0"/>
              <a:t>критическая область</a:t>
            </a:r>
            <a:r>
              <a:rPr lang="ru-RU" sz="2400" dirty="0"/>
              <a:t>;</a:t>
            </a:r>
          </a:p>
          <a:p>
            <a:pPr lvl="1">
              <a:spcBef>
                <a:spcPts val="1200"/>
              </a:spcBef>
              <a:buClr>
                <a:srgbClr val="002060"/>
              </a:buClr>
              <a:buFont typeface="Wingdings" pitchFamily="2" charset="2"/>
              <a:buChar char="§"/>
            </a:pPr>
            <a:r>
              <a:rPr lang="ru-RU" sz="2400" dirty="0"/>
              <a:t>совокупность значений критерия, при которых нет оснований отвергнуть нулевую гипотезу  –  </a:t>
            </a:r>
            <a:r>
              <a:rPr lang="ru-RU" sz="2400" b="1" i="1" dirty="0"/>
              <a:t>область принятия гипотезы</a:t>
            </a:r>
            <a:r>
              <a:rPr lang="ru-RU" sz="2400" dirty="0"/>
              <a:t>.</a:t>
            </a:r>
            <a:endParaRPr lang="ru-RU" sz="2000" dirty="0"/>
          </a:p>
        </p:txBody>
      </p:sp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229600" cy="95567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Статистический критерий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Заголовок 1"/>
          <p:cNvSpPr>
            <a:spLocks noGrp="1"/>
          </p:cNvSpPr>
          <p:nvPr>
            <p:ph type="title"/>
          </p:nvPr>
        </p:nvSpPr>
        <p:spPr>
          <a:xfrm>
            <a:off x="323850" y="620688"/>
            <a:ext cx="8229600" cy="1295425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Основной принцип проверки статистических гипотез</a:t>
            </a:r>
          </a:p>
        </p:txBody>
      </p:sp>
      <p:sp>
        <p:nvSpPr>
          <p:cNvPr id="72707" name="Содержимое 2"/>
          <p:cNvSpPr>
            <a:spLocks noGrp="1"/>
          </p:cNvSpPr>
          <p:nvPr>
            <p:ph idx="1"/>
          </p:nvPr>
        </p:nvSpPr>
        <p:spPr>
          <a:xfrm>
            <a:off x="395288" y="2132856"/>
            <a:ext cx="8435975" cy="2808288"/>
          </a:xfrm>
        </p:spPr>
        <p:txBody>
          <a:bodyPr/>
          <a:lstStyle/>
          <a:p>
            <a:pPr>
              <a:buClr>
                <a:srgbClr val="002060"/>
              </a:buClr>
              <a:buSzPct val="80000"/>
              <a:buFont typeface="Wingdings" pitchFamily="2" charset="2"/>
              <a:buChar char="q"/>
            </a:pPr>
            <a:r>
              <a:rPr lang="ru-RU" sz="2400" dirty="0"/>
              <a:t>Если наблюдаемое значение критерия принадлежит критической области, то нулевую гипотезу следует отвергнуть;</a:t>
            </a:r>
          </a:p>
          <a:p>
            <a:pPr>
              <a:spcBef>
                <a:spcPts val="1800"/>
              </a:spcBef>
              <a:buClr>
                <a:srgbClr val="002060"/>
              </a:buClr>
              <a:buSzPct val="80000"/>
              <a:buFont typeface="Wingdings" pitchFamily="2" charset="2"/>
              <a:buChar char="q"/>
            </a:pPr>
            <a:r>
              <a:rPr lang="ru-RU" sz="2400" dirty="0"/>
              <a:t>если наблюдаемое значение критерия принадлежит области принятия гипотезы, то нулевую гипотезу следует принять.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Содержимое 2"/>
          <p:cNvSpPr>
            <a:spLocks noGrp="1"/>
          </p:cNvSpPr>
          <p:nvPr>
            <p:ph idx="1"/>
          </p:nvPr>
        </p:nvSpPr>
        <p:spPr>
          <a:xfrm>
            <a:off x="323528" y="1556792"/>
            <a:ext cx="8507288" cy="489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i="1" dirty="0"/>
              <a:t>Эмпирической функцией распределения</a:t>
            </a:r>
            <a:r>
              <a:rPr lang="ru-RU" sz="2400" dirty="0"/>
              <a:t>  выборки объема </a:t>
            </a:r>
            <a:r>
              <a:rPr lang="en-US" sz="2400" b="1" i="1" dirty="0"/>
              <a:t>n</a:t>
            </a:r>
            <a:r>
              <a:rPr lang="en-US" sz="2400" dirty="0"/>
              <a:t> </a:t>
            </a:r>
            <a:r>
              <a:rPr lang="ru-RU" sz="2400" dirty="0"/>
              <a:t> называется функция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ru-RU" sz="2400" dirty="0"/>
              <a:t>где 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x</a:t>
            </a:r>
            <a:r>
              <a:rPr lang="en-US" sz="2400" dirty="0"/>
              <a:t> – </a:t>
            </a:r>
            <a:r>
              <a:rPr lang="ru-RU" sz="2400" dirty="0"/>
              <a:t>число наблюдений, меньших </a:t>
            </a:r>
            <a:r>
              <a:rPr lang="en-US" sz="2400" b="1" i="1" dirty="0"/>
              <a:t>x</a:t>
            </a:r>
            <a:r>
              <a:rPr lang="en-US" sz="2400" dirty="0"/>
              <a:t>.</a:t>
            </a:r>
          </a:p>
          <a:p>
            <a:pPr>
              <a:buNone/>
            </a:pPr>
            <a:endParaRPr lang="ru-RU" sz="1400" dirty="0"/>
          </a:p>
          <a:p>
            <a:pPr>
              <a:buNone/>
            </a:pPr>
            <a:r>
              <a:rPr lang="ru-RU" sz="2400" dirty="0"/>
              <a:t>Это статистический аналог «теоретической» функции распределения СВ </a:t>
            </a:r>
            <a:r>
              <a:rPr lang="en-US" sz="2400" b="1" i="1" dirty="0"/>
              <a:t>X</a:t>
            </a:r>
            <a:r>
              <a:rPr lang="en-US" sz="2400" dirty="0"/>
              <a:t>   </a:t>
            </a:r>
            <a:r>
              <a:rPr lang="en-US" sz="2400" b="1" i="1" dirty="0"/>
              <a:t>F</a:t>
            </a:r>
            <a:r>
              <a:rPr lang="en-US" sz="2400" dirty="0"/>
              <a:t> (</a:t>
            </a:r>
            <a:r>
              <a:rPr lang="en-US" sz="2400" b="1" i="1" dirty="0"/>
              <a:t>x </a:t>
            </a:r>
            <a:r>
              <a:rPr lang="en-US" sz="2400" dirty="0"/>
              <a:t>)=</a:t>
            </a:r>
            <a:r>
              <a:rPr lang="en-US" sz="2400" b="1" i="1" dirty="0"/>
              <a:t>P</a:t>
            </a:r>
            <a:r>
              <a:rPr lang="ru-RU" sz="2400" b="1" i="1" dirty="0"/>
              <a:t> </a:t>
            </a:r>
            <a:r>
              <a:rPr lang="ru-RU" sz="2400" dirty="0"/>
              <a:t>(</a:t>
            </a:r>
            <a:r>
              <a:rPr lang="en-US" sz="2400" b="1" i="1" dirty="0"/>
              <a:t>X</a:t>
            </a:r>
            <a:r>
              <a:rPr lang="en-US" sz="2400" dirty="0"/>
              <a:t> &lt; </a:t>
            </a:r>
            <a:r>
              <a:rPr lang="en-US" sz="2400" b="1" i="1" dirty="0"/>
              <a:t>x</a:t>
            </a:r>
            <a:r>
              <a:rPr lang="ru-RU" sz="2400" b="1" i="1" dirty="0"/>
              <a:t> </a:t>
            </a:r>
            <a:r>
              <a:rPr lang="en-US" sz="2400" dirty="0"/>
              <a:t>)  </a:t>
            </a:r>
            <a:r>
              <a:rPr lang="ru-RU" sz="2400" dirty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/>
              <a:t>	(и для дискретных, и для непрерывных признаков).</a:t>
            </a:r>
          </a:p>
          <a:p>
            <a:pPr>
              <a:spcBef>
                <a:spcPts val="600"/>
              </a:spcBef>
              <a:buNone/>
            </a:pPr>
            <a:r>
              <a:rPr lang="ru-RU" sz="2400" dirty="0"/>
              <a:t>	При больших </a:t>
            </a:r>
            <a:r>
              <a:rPr lang="en-US" sz="2400" b="1" i="1" dirty="0"/>
              <a:t>n</a:t>
            </a:r>
            <a:r>
              <a:rPr lang="en-US" sz="2400" dirty="0"/>
              <a:t> </a:t>
            </a:r>
            <a:r>
              <a:rPr lang="ru-RU" sz="2400" dirty="0"/>
              <a:t> функция </a:t>
            </a:r>
            <a:r>
              <a:rPr lang="en-US" sz="2400" b="1" i="1" dirty="0"/>
              <a:t>F*</a:t>
            </a:r>
            <a:r>
              <a:rPr lang="ru-RU" sz="2400" b="1" i="1" dirty="0"/>
              <a:t> </a:t>
            </a:r>
            <a:r>
              <a:rPr lang="en-US" sz="2400" dirty="0"/>
              <a:t>(</a:t>
            </a:r>
            <a:r>
              <a:rPr lang="en-US" sz="2400" b="1" i="1" dirty="0"/>
              <a:t>x</a:t>
            </a:r>
            <a:r>
              <a:rPr lang="ru-RU" sz="2400" b="1" i="1" dirty="0"/>
              <a:t> </a:t>
            </a:r>
            <a:r>
              <a:rPr lang="en-US" sz="2400" dirty="0"/>
              <a:t>) </a:t>
            </a:r>
            <a:r>
              <a:rPr lang="ru-RU" sz="2400" dirty="0"/>
              <a:t>используется для приближенного представления функции </a:t>
            </a:r>
            <a:r>
              <a:rPr lang="en-US" sz="2400" b="1" i="1" dirty="0"/>
              <a:t>F</a:t>
            </a:r>
            <a:r>
              <a:rPr lang="en-US" sz="2400" dirty="0"/>
              <a:t> (</a:t>
            </a:r>
            <a:r>
              <a:rPr lang="en-US" sz="2400" b="1" i="1" dirty="0"/>
              <a:t>x 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46856" y="476672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Эмпирическая функция распределения</a:t>
            </a:r>
          </a:p>
        </p:txBody>
      </p:sp>
      <p:graphicFrame>
        <p:nvGraphicFramePr>
          <p:cNvPr id="175106" name="Object 3"/>
          <p:cNvGraphicFramePr>
            <a:graphicFrameLocks noChangeAspect="1"/>
          </p:cNvGraphicFramePr>
          <p:nvPr/>
        </p:nvGraphicFramePr>
        <p:xfrm>
          <a:off x="2638128" y="2276872"/>
          <a:ext cx="1900237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5" name="Формула" r:id="rId3" imgW="26822400" imgH="10668000" progId="Equation.3">
                  <p:embed/>
                </p:oleObj>
              </mc:Choice>
              <mc:Fallback>
                <p:oleObj name="Формула" r:id="rId3" imgW="26822400" imgH="106680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128" y="2276872"/>
                        <a:ext cx="1900237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040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Заголовок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229600" cy="86518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Критические точки</a:t>
            </a:r>
          </a:p>
        </p:txBody>
      </p:sp>
      <p:sp>
        <p:nvSpPr>
          <p:cNvPr id="73731" name="Содержимое 2"/>
          <p:cNvSpPr>
            <a:spLocks noGrp="1"/>
          </p:cNvSpPr>
          <p:nvPr>
            <p:ph idx="1"/>
          </p:nvPr>
        </p:nvSpPr>
        <p:spPr>
          <a:xfrm>
            <a:off x="395288" y="1412776"/>
            <a:ext cx="8641208" cy="4537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Все возможные значения СВ </a:t>
            </a:r>
            <a:r>
              <a:rPr lang="en-US" sz="2400" b="1" i="1" dirty="0"/>
              <a:t>K</a:t>
            </a:r>
            <a:r>
              <a:rPr lang="en-US" sz="2400" dirty="0"/>
              <a:t> </a:t>
            </a:r>
            <a:r>
              <a:rPr lang="ru-RU" sz="2400" dirty="0"/>
              <a:t> принадлежат некоторому интервалу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критическая область и область принятия гипотезы – это некоторые интервалы; 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существуют точки, которые разделяют эти интервалы.</a:t>
            </a:r>
          </a:p>
          <a:p>
            <a:pPr>
              <a:buFont typeface="Wingdings" pitchFamily="2" charset="2"/>
              <a:buNone/>
            </a:pPr>
            <a:endParaRPr lang="ru-RU" sz="1400" dirty="0"/>
          </a:p>
          <a:p>
            <a:pPr>
              <a:buFont typeface="Wingdings" pitchFamily="2" charset="2"/>
              <a:buNone/>
            </a:pPr>
            <a:r>
              <a:rPr lang="ru-RU" sz="2400" b="1" i="1" dirty="0"/>
              <a:t>Критические точки  </a:t>
            </a:r>
            <a:r>
              <a:rPr lang="ru-RU" sz="2400" dirty="0"/>
              <a:t>(</a:t>
            </a:r>
            <a:r>
              <a:rPr lang="ru-RU" sz="2400" i="1" dirty="0"/>
              <a:t>границы </a:t>
            </a:r>
            <a:r>
              <a:rPr lang="ru-RU" sz="2400" dirty="0"/>
              <a:t>) </a:t>
            </a:r>
            <a:r>
              <a:rPr lang="en-US" sz="2400" b="1" i="1" dirty="0"/>
              <a:t>k</a:t>
            </a:r>
            <a:r>
              <a:rPr lang="ru-RU" sz="2400" b="1" i="1" baseline="-25000" dirty="0" err="1"/>
              <a:t>кр</a:t>
            </a:r>
            <a:r>
              <a:rPr lang="ru-RU" sz="2400" dirty="0"/>
              <a:t>  –  это точки, которые отделяют критическую область от области принятия гипотезы.  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3203575" y="2204939"/>
            <a:ext cx="1080393" cy="359965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Содержимое 2"/>
          <p:cNvSpPr>
            <a:spLocks noGrp="1"/>
          </p:cNvSpPr>
          <p:nvPr>
            <p:ph idx="1"/>
          </p:nvPr>
        </p:nvSpPr>
        <p:spPr>
          <a:xfrm>
            <a:off x="395288" y="1340768"/>
            <a:ext cx="8435975" cy="48958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i="1" dirty="0"/>
              <a:t>Правосторонней </a:t>
            </a:r>
            <a:r>
              <a:rPr lang="ru-RU" sz="2400" dirty="0"/>
              <a:t> называют критическую область, определяемую неравенством</a:t>
            </a:r>
          </a:p>
          <a:p>
            <a:pPr>
              <a:buFont typeface="Wingdings" pitchFamily="2" charset="2"/>
              <a:buNone/>
            </a:pPr>
            <a:r>
              <a:rPr lang="ru-RU" sz="2400" b="1" i="1" dirty="0"/>
              <a:t>		</a:t>
            </a:r>
            <a:r>
              <a:rPr lang="en-US" sz="2400" b="1" i="1" dirty="0"/>
              <a:t>K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en-US" sz="2400" b="1" i="1" dirty="0"/>
              <a:t>k</a:t>
            </a:r>
            <a:r>
              <a:rPr lang="ru-RU" sz="2400" b="1" i="1" baseline="-25000" dirty="0" err="1"/>
              <a:t>кр</a:t>
            </a:r>
            <a:r>
              <a:rPr lang="ru-RU" sz="2400" dirty="0"/>
              <a:t>,     где </a:t>
            </a:r>
            <a:r>
              <a:rPr lang="en-US" sz="2400" b="1" i="1" dirty="0"/>
              <a:t>k</a:t>
            </a:r>
            <a:r>
              <a:rPr lang="ru-RU" sz="2400" b="1" i="1" baseline="-25000" dirty="0" err="1"/>
              <a:t>кр</a:t>
            </a:r>
            <a:r>
              <a:rPr lang="en-US" sz="2400" dirty="0"/>
              <a:t> &gt; 0.</a:t>
            </a: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b="1" i="1" dirty="0"/>
              <a:t>Левосторонней</a:t>
            </a:r>
            <a:r>
              <a:rPr lang="ru-RU" sz="2400" dirty="0"/>
              <a:t>  называют критическую область, определяемую неравенством</a:t>
            </a:r>
          </a:p>
          <a:p>
            <a:pPr>
              <a:buFont typeface="Wingdings" pitchFamily="2" charset="2"/>
              <a:buNone/>
            </a:pPr>
            <a:r>
              <a:rPr lang="ru-RU" sz="2400" b="1" i="1" dirty="0"/>
              <a:t>		</a:t>
            </a:r>
            <a:r>
              <a:rPr lang="en-US" sz="2400" b="1" i="1" dirty="0"/>
              <a:t>K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&lt;</a:t>
            </a:r>
            <a:r>
              <a:rPr lang="ru-RU" sz="2400" dirty="0"/>
              <a:t> </a:t>
            </a:r>
            <a:r>
              <a:rPr lang="en-US" sz="2400" b="1" i="1" dirty="0"/>
              <a:t>k</a:t>
            </a:r>
            <a:r>
              <a:rPr lang="ru-RU" sz="2400" b="1" i="1" baseline="-25000" dirty="0" err="1"/>
              <a:t>кр</a:t>
            </a:r>
            <a:r>
              <a:rPr lang="ru-RU" sz="2400" dirty="0"/>
              <a:t>,     где </a:t>
            </a:r>
            <a:r>
              <a:rPr lang="en-US" sz="2400" b="1" i="1" dirty="0"/>
              <a:t>k</a:t>
            </a:r>
            <a:r>
              <a:rPr lang="ru-RU" sz="2400" b="1" i="1" baseline="-25000" dirty="0" err="1"/>
              <a:t>кр</a:t>
            </a:r>
            <a:r>
              <a:rPr lang="en-US" sz="2400" dirty="0"/>
              <a:t> &lt; 0.</a:t>
            </a: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b="1" i="1" dirty="0"/>
              <a:t>Односторонней</a:t>
            </a:r>
            <a:r>
              <a:rPr lang="ru-RU" sz="2400" b="1" i="1" dirty="0">
                <a:solidFill>
                  <a:schemeClr val="bg2"/>
                </a:solidFill>
              </a:rPr>
              <a:t>  </a:t>
            </a:r>
            <a:r>
              <a:rPr lang="ru-RU" sz="2400" dirty="0"/>
              <a:t>называют правостороннюю или левостороннюю критическую область. </a:t>
            </a:r>
          </a:p>
        </p:txBody>
      </p:sp>
      <p:sp>
        <p:nvSpPr>
          <p:cNvPr id="74755" name="Заголовок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8229600" cy="8636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Односторонняя критическая область</a:t>
            </a:r>
          </a:p>
        </p:txBody>
      </p:sp>
      <p:grpSp>
        <p:nvGrpSpPr>
          <p:cNvPr id="2" name="Группа 13"/>
          <p:cNvGrpSpPr>
            <a:grpSpLocks/>
          </p:cNvGrpSpPr>
          <p:nvPr/>
        </p:nvGrpSpPr>
        <p:grpSpPr bwMode="auto">
          <a:xfrm>
            <a:off x="5219700" y="2156743"/>
            <a:ext cx="3097213" cy="696913"/>
            <a:chOff x="5868144" y="2556224"/>
            <a:chExt cx="3096344" cy="696822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7150484" y="2556224"/>
              <a:ext cx="1583880" cy="2523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grpSp>
          <p:nvGrpSpPr>
            <p:cNvPr id="3" name="Группа 8"/>
            <p:cNvGrpSpPr>
              <a:grpSpLocks/>
            </p:cNvGrpSpPr>
            <p:nvPr/>
          </p:nvGrpSpPr>
          <p:grpSpPr bwMode="auto">
            <a:xfrm>
              <a:off x="5868144" y="2780928"/>
              <a:ext cx="2952328" cy="72008"/>
              <a:chOff x="5868144" y="2780928"/>
              <a:chExt cx="2952328" cy="72008"/>
            </a:xfrm>
          </p:grpSpPr>
          <p:cxnSp>
            <p:nvCxnSpPr>
              <p:cNvPr id="6" name="Прямая со стрелкой 5"/>
              <p:cNvCxnSpPr/>
              <p:nvPr/>
            </p:nvCxnSpPr>
            <p:spPr>
              <a:xfrm>
                <a:off x="5868144" y="2818128"/>
                <a:ext cx="295192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Овал 6"/>
              <p:cNvSpPr/>
              <p:nvPr/>
            </p:nvSpPr>
            <p:spPr>
              <a:xfrm>
                <a:off x="6444245" y="2781620"/>
                <a:ext cx="71417" cy="714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7091763" y="2781620"/>
                <a:ext cx="73005" cy="714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sp>
          <p:nvSpPr>
            <p:cNvPr id="74768" name="TextBox 10"/>
            <p:cNvSpPr txBox="1">
              <a:spLocks noChangeArrowheads="1"/>
            </p:cNvSpPr>
            <p:nvPr/>
          </p:nvSpPr>
          <p:spPr bwMode="auto">
            <a:xfrm>
              <a:off x="6961912" y="2835520"/>
              <a:ext cx="720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/>
                <a:t>k</a:t>
              </a:r>
              <a:r>
                <a:rPr lang="ru-RU" sz="2000" b="1" i="1" baseline="-25000"/>
                <a:t>кр</a:t>
              </a:r>
              <a:endParaRPr lang="ru-RU" sz="2000"/>
            </a:p>
          </p:txBody>
        </p:sp>
        <p:sp>
          <p:nvSpPr>
            <p:cNvPr id="74769" name="TextBox 11"/>
            <p:cNvSpPr txBox="1">
              <a:spLocks noChangeArrowheads="1"/>
            </p:cNvSpPr>
            <p:nvPr/>
          </p:nvSpPr>
          <p:spPr bwMode="auto">
            <a:xfrm>
              <a:off x="8532440" y="2852936"/>
              <a:ext cx="4320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/>
                <a:t>K</a:t>
              </a:r>
              <a:endParaRPr lang="ru-RU" sz="2000"/>
            </a:p>
          </p:txBody>
        </p:sp>
        <p:sp>
          <p:nvSpPr>
            <p:cNvPr id="74770" name="TextBox 12"/>
            <p:cNvSpPr txBox="1">
              <a:spLocks noChangeArrowheads="1"/>
            </p:cNvSpPr>
            <p:nvPr/>
          </p:nvSpPr>
          <p:spPr bwMode="auto">
            <a:xfrm>
              <a:off x="6317608" y="2821872"/>
              <a:ext cx="4146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/>
                <a:t>0</a:t>
              </a:r>
              <a:endParaRPr lang="ru-RU" sz="2000"/>
            </a:p>
          </p:txBody>
        </p:sp>
      </p:grpSp>
      <p:grpSp>
        <p:nvGrpSpPr>
          <p:cNvPr id="4" name="Группа 24"/>
          <p:cNvGrpSpPr>
            <a:grpSpLocks/>
          </p:cNvGrpSpPr>
          <p:nvPr/>
        </p:nvGrpSpPr>
        <p:grpSpPr bwMode="auto">
          <a:xfrm>
            <a:off x="5219700" y="4028406"/>
            <a:ext cx="3132138" cy="696912"/>
            <a:chOff x="5552816" y="4149080"/>
            <a:chExt cx="3132024" cy="696822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5552816" y="4149080"/>
              <a:ext cx="1584267" cy="2523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grpSp>
          <p:nvGrpSpPr>
            <p:cNvPr id="5" name="Группа 23"/>
            <p:cNvGrpSpPr>
              <a:grpSpLocks/>
            </p:cNvGrpSpPr>
            <p:nvPr/>
          </p:nvGrpSpPr>
          <p:grpSpPr bwMode="auto">
            <a:xfrm>
              <a:off x="5588496" y="4373784"/>
              <a:ext cx="2952328" cy="72008"/>
              <a:chOff x="5588496" y="4373784"/>
              <a:chExt cx="2952328" cy="72008"/>
            </a:xfrm>
          </p:grpSpPr>
          <p:cxnSp>
            <p:nvCxnSpPr>
              <p:cNvPr id="21" name="Прямая со стрелкой 20"/>
              <p:cNvCxnSpPr/>
              <p:nvPr/>
            </p:nvCxnSpPr>
            <p:spPr>
              <a:xfrm>
                <a:off x="5587740" y="4410983"/>
                <a:ext cx="295264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Овал 21"/>
              <p:cNvSpPr/>
              <p:nvPr/>
            </p:nvSpPr>
            <p:spPr>
              <a:xfrm>
                <a:off x="7091049" y="4374476"/>
                <a:ext cx="73022" cy="714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7627604" y="4374476"/>
                <a:ext cx="71434" cy="714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sp>
          <p:nvSpPr>
            <p:cNvPr id="74760" name="TextBox 17"/>
            <p:cNvSpPr txBox="1">
              <a:spLocks noChangeArrowheads="1"/>
            </p:cNvSpPr>
            <p:nvPr/>
          </p:nvSpPr>
          <p:spPr bwMode="auto">
            <a:xfrm>
              <a:off x="6917200" y="4428376"/>
              <a:ext cx="720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/>
                <a:t>k</a:t>
              </a:r>
              <a:r>
                <a:rPr lang="ru-RU" sz="2000" b="1" i="1" baseline="-25000"/>
                <a:t>кр</a:t>
              </a:r>
              <a:endParaRPr lang="ru-RU" sz="2000"/>
            </a:p>
          </p:txBody>
        </p:sp>
        <p:sp>
          <p:nvSpPr>
            <p:cNvPr id="74761" name="TextBox 18"/>
            <p:cNvSpPr txBox="1">
              <a:spLocks noChangeArrowheads="1"/>
            </p:cNvSpPr>
            <p:nvPr/>
          </p:nvSpPr>
          <p:spPr bwMode="auto">
            <a:xfrm>
              <a:off x="8252792" y="4445792"/>
              <a:ext cx="4320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/>
                <a:t>K</a:t>
              </a:r>
              <a:endParaRPr lang="ru-RU" sz="2000"/>
            </a:p>
          </p:txBody>
        </p:sp>
        <p:sp>
          <p:nvSpPr>
            <p:cNvPr id="74762" name="TextBox 19"/>
            <p:cNvSpPr txBox="1">
              <a:spLocks noChangeArrowheads="1"/>
            </p:cNvSpPr>
            <p:nvPr/>
          </p:nvSpPr>
          <p:spPr bwMode="auto">
            <a:xfrm>
              <a:off x="7524328" y="4414728"/>
              <a:ext cx="4146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/>
                <a:t>0</a:t>
              </a:r>
              <a:endParaRPr lang="ru-RU" sz="2000"/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Содержимое 2"/>
          <p:cNvSpPr>
            <a:spLocks noGrp="1"/>
          </p:cNvSpPr>
          <p:nvPr>
            <p:ph idx="1"/>
          </p:nvPr>
        </p:nvSpPr>
        <p:spPr>
          <a:xfrm>
            <a:off x="395288" y="1556743"/>
            <a:ext cx="8435975" cy="3816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i="1" dirty="0"/>
              <a:t>Двусторонней</a:t>
            </a:r>
            <a:r>
              <a:rPr lang="ru-RU" sz="2400" dirty="0"/>
              <a:t>  называют критическую область, определяемую неравенствами</a:t>
            </a:r>
          </a:p>
          <a:p>
            <a:pPr>
              <a:buFont typeface="Wingdings" pitchFamily="2" charset="2"/>
              <a:buNone/>
            </a:pPr>
            <a:r>
              <a:rPr lang="ru-RU" sz="2400" b="1" i="1" dirty="0"/>
              <a:t>		</a:t>
            </a:r>
            <a:r>
              <a:rPr lang="en-US" sz="2400" b="1" i="1" dirty="0"/>
              <a:t>K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en-US" sz="2400" b="1" i="1" dirty="0"/>
              <a:t>k</a:t>
            </a:r>
            <a:r>
              <a:rPr lang="ru-RU" sz="2400" b="1" baseline="30000" dirty="0"/>
              <a:t>1</a:t>
            </a:r>
            <a:r>
              <a:rPr lang="ru-RU" sz="2400" b="1" i="1" baseline="-25000" dirty="0"/>
              <a:t>кр</a:t>
            </a:r>
            <a:r>
              <a:rPr lang="ru-RU" sz="2400" dirty="0"/>
              <a:t>   или  </a:t>
            </a:r>
            <a:r>
              <a:rPr lang="en-US" sz="2400" b="1" i="1" dirty="0"/>
              <a:t>K</a:t>
            </a:r>
            <a:r>
              <a:rPr lang="en-US" sz="2400" dirty="0"/>
              <a:t> &lt;</a:t>
            </a:r>
            <a:r>
              <a:rPr lang="ru-RU" sz="2400" dirty="0"/>
              <a:t> </a:t>
            </a:r>
            <a:r>
              <a:rPr lang="en-US" sz="2400" b="1" i="1" dirty="0"/>
              <a:t>k</a:t>
            </a:r>
            <a:r>
              <a:rPr lang="ru-RU" sz="2400" b="1" baseline="30000" dirty="0"/>
              <a:t>2</a:t>
            </a:r>
            <a:r>
              <a:rPr lang="ru-RU" sz="2400" b="1" i="1" baseline="-25000" dirty="0"/>
              <a:t>кр </a:t>
            </a:r>
            <a:r>
              <a:rPr lang="ru-RU" sz="2400" dirty="0"/>
              <a:t>,  	где   </a:t>
            </a:r>
            <a:r>
              <a:rPr lang="en-US" sz="2400" b="1" i="1" dirty="0"/>
              <a:t>k</a:t>
            </a:r>
            <a:r>
              <a:rPr lang="ru-RU" sz="2400" b="1" baseline="30000" dirty="0"/>
              <a:t>1</a:t>
            </a:r>
            <a:r>
              <a:rPr lang="ru-RU" sz="2400" b="1" i="1" baseline="-25000" dirty="0"/>
              <a:t>кр</a:t>
            </a:r>
            <a:r>
              <a:rPr lang="en-US" sz="2400" dirty="0"/>
              <a:t> &gt; </a:t>
            </a:r>
            <a:r>
              <a:rPr lang="en-US" sz="2400" b="1" i="1" dirty="0"/>
              <a:t>k</a:t>
            </a:r>
            <a:r>
              <a:rPr lang="ru-RU" sz="2400" b="1" baseline="30000" dirty="0"/>
              <a:t>2</a:t>
            </a:r>
            <a:r>
              <a:rPr lang="ru-RU" sz="2400" b="1" i="1" baseline="-25000" dirty="0"/>
              <a:t>кр </a:t>
            </a:r>
            <a:r>
              <a:rPr lang="en-US" sz="2400" dirty="0"/>
              <a:t>.</a:t>
            </a: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В частности, если </a:t>
            </a:r>
            <a:r>
              <a:rPr lang="en-US" sz="2400" b="1" i="1" dirty="0"/>
              <a:t>k</a:t>
            </a:r>
            <a:r>
              <a:rPr lang="ru-RU" sz="2400" b="1" baseline="30000" dirty="0"/>
              <a:t>2</a:t>
            </a:r>
            <a:r>
              <a:rPr lang="ru-RU" sz="2400" b="1" i="1" baseline="-25000" dirty="0"/>
              <a:t>кр</a:t>
            </a:r>
            <a:r>
              <a:rPr lang="en-US" sz="2400" dirty="0"/>
              <a:t> </a:t>
            </a:r>
            <a:r>
              <a:rPr lang="ru-RU" sz="2400" dirty="0"/>
              <a:t> =  – </a:t>
            </a:r>
            <a:r>
              <a:rPr lang="en-US" sz="2400" b="1" i="1" dirty="0"/>
              <a:t>k</a:t>
            </a:r>
            <a:r>
              <a:rPr lang="ru-RU" sz="2400" b="1" baseline="30000" dirty="0"/>
              <a:t>1</a:t>
            </a:r>
            <a:r>
              <a:rPr lang="ru-RU" sz="2400" b="1" i="1" baseline="-25000" dirty="0"/>
              <a:t>кр</a:t>
            </a:r>
            <a:r>
              <a:rPr lang="ru-RU" sz="2400" dirty="0"/>
              <a:t>  (критические точки симметричны относительно нуля), то двусторонняя критическая область определяется неравенством</a:t>
            </a:r>
          </a:p>
          <a:p>
            <a:pPr>
              <a:buFont typeface="Wingdings" pitchFamily="2" charset="2"/>
              <a:buNone/>
            </a:pPr>
            <a:r>
              <a:rPr lang="ru-RU" sz="2400" b="1" i="1" dirty="0"/>
              <a:t>		</a:t>
            </a:r>
            <a:r>
              <a:rPr lang="en-US" sz="2400" b="1" i="1" dirty="0"/>
              <a:t> </a:t>
            </a:r>
            <a:r>
              <a:rPr lang="en-US" sz="2400" dirty="0"/>
              <a:t>|</a:t>
            </a:r>
            <a:r>
              <a:rPr lang="en-US" sz="2400" b="1" i="1" dirty="0"/>
              <a:t>K</a:t>
            </a:r>
            <a:r>
              <a:rPr lang="ru-RU" sz="2400" b="1" i="1" dirty="0"/>
              <a:t> </a:t>
            </a:r>
            <a:r>
              <a:rPr lang="en-US" sz="2400" dirty="0"/>
              <a:t>| &gt;</a:t>
            </a:r>
            <a:r>
              <a:rPr lang="ru-RU" sz="2400" dirty="0"/>
              <a:t> </a:t>
            </a:r>
            <a:r>
              <a:rPr lang="en-US" sz="2400" b="1" i="1" dirty="0"/>
              <a:t>k</a:t>
            </a:r>
            <a:r>
              <a:rPr lang="ru-RU" sz="2400" b="1" i="1" baseline="-25000" dirty="0" err="1"/>
              <a:t>кр</a:t>
            </a:r>
            <a:r>
              <a:rPr lang="ru-RU" sz="2400" b="1" i="1" baseline="-25000" dirty="0"/>
              <a:t> </a:t>
            </a:r>
            <a:r>
              <a:rPr lang="ru-RU" sz="2400" dirty="0"/>
              <a:t>,     где</a:t>
            </a:r>
            <a:r>
              <a:rPr lang="en-US" sz="2400" dirty="0"/>
              <a:t>  </a:t>
            </a:r>
            <a:r>
              <a:rPr lang="ru-RU" sz="2400" dirty="0"/>
              <a:t> </a:t>
            </a:r>
            <a:r>
              <a:rPr lang="en-US" sz="2400" b="1" i="1" dirty="0"/>
              <a:t>k</a:t>
            </a:r>
            <a:r>
              <a:rPr lang="ru-RU" sz="2400" b="1" i="1" baseline="-25000" dirty="0" err="1"/>
              <a:t>кр</a:t>
            </a:r>
            <a:r>
              <a:rPr lang="en-US" sz="2400" dirty="0"/>
              <a:t> &gt; 0.</a:t>
            </a:r>
            <a:r>
              <a:rPr lang="ru-RU" sz="2400" dirty="0"/>
              <a:t> </a:t>
            </a:r>
          </a:p>
        </p:txBody>
      </p:sp>
      <p:sp>
        <p:nvSpPr>
          <p:cNvPr id="75779" name="Заголовок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229600" cy="8636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Двусторонняя критическая область</a:t>
            </a:r>
          </a:p>
        </p:txBody>
      </p:sp>
      <p:grpSp>
        <p:nvGrpSpPr>
          <p:cNvPr id="2" name="Группа 28"/>
          <p:cNvGrpSpPr>
            <a:grpSpLocks/>
          </p:cNvGrpSpPr>
          <p:nvPr/>
        </p:nvGrpSpPr>
        <p:grpSpPr bwMode="auto">
          <a:xfrm>
            <a:off x="2700338" y="5157193"/>
            <a:ext cx="4017962" cy="696912"/>
            <a:chOff x="4441632" y="5324466"/>
            <a:chExt cx="4018800" cy="696822"/>
          </a:xfrm>
        </p:grpSpPr>
        <p:sp>
          <p:nvSpPr>
            <p:cNvPr id="75781" name="TextBox 10"/>
            <p:cNvSpPr txBox="1">
              <a:spLocks noChangeArrowheads="1"/>
            </p:cNvSpPr>
            <p:nvPr/>
          </p:nvSpPr>
          <p:spPr bwMode="auto">
            <a:xfrm>
              <a:off x="6732240" y="5603762"/>
              <a:ext cx="720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/>
                <a:t>k</a:t>
              </a:r>
              <a:r>
                <a:rPr lang="ru-RU" sz="2000" b="1" i="1" baseline="-25000"/>
                <a:t>кр</a:t>
              </a:r>
              <a:endParaRPr lang="ru-RU" sz="2000"/>
            </a:p>
          </p:txBody>
        </p:sp>
        <p:sp>
          <p:nvSpPr>
            <p:cNvPr id="75782" name="TextBox 11"/>
            <p:cNvSpPr txBox="1">
              <a:spLocks noChangeArrowheads="1"/>
            </p:cNvSpPr>
            <p:nvPr/>
          </p:nvSpPr>
          <p:spPr bwMode="auto">
            <a:xfrm>
              <a:off x="8028384" y="5621178"/>
              <a:ext cx="4320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/>
                <a:t>K</a:t>
              </a:r>
              <a:endParaRPr lang="ru-RU" sz="2000"/>
            </a:p>
          </p:txBody>
        </p:sp>
        <p:sp>
          <p:nvSpPr>
            <p:cNvPr id="75783" name="TextBox 12"/>
            <p:cNvSpPr txBox="1">
              <a:spLocks noChangeArrowheads="1"/>
            </p:cNvSpPr>
            <p:nvPr/>
          </p:nvSpPr>
          <p:spPr bwMode="auto">
            <a:xfrm>
              <a:off x="6132648" y="5590114"/>
              <a:ext cx="4146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/>
                <a:t>0</a:t>
              </a:r>
              <a:endParaRPr lang="ru-RU" sz="2000"/>
            </a:p>
          </p:txBody>
        </p:sp>
        <p:grpSp>
          <p:nvGrpSpPr>
            <p:cNvPr id="3" name="Группа 26"/>
            <p:cNvGrpSpPr>
              <a:grpSpLocks/>
            </p:cNvGrpSpPr>
            <p:nvPr/>
          </p:nvGrpSpPr>
          <p:grpSpPr bwMode="auto">
            <a:xfrm>
              <a:off x="4441632" y="5324466"/>
              <a:ext cx="3834592" cy="280743"/>
              <a:chOff x="4441632" y="5324466"/>
              <a:chExt cx="3834592" cy="280743"/>
            </a:xfrm>
          </p:grpSpPr>
          <p:sp>
            <p:nvSpPr>
              <p:cNvPr id="25" name="Прямоугольник 24"/>
              <p:cNvSpPr/>
              <p:nvPr/>
            </p:nvSpPr>
            <p:spPr>
              <a:xfrm>
                <a:off x="4441632" y="5324466"/>
                <a:ext cx="1295670" cy="2523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6863074" y="5324466"/>
                <a:ext cx="1295670" cy="2523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6" name="Прямая со стрелкой 5"/>
              <p:cNvCxnSpPr/>
              <p:nvPr/>
            </p:nvCxnSpPr>
            <p:spPr>
              <a:xfrm>
                <a:off x="4495618" y="5568910"/>
                <a:ext cx="378062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Овал 6"/>
              <p:cNvSpPr/>
              <p:nvPr/>
            </p:nvSpPr>
            <p:spPr>
              <a:xfrm>
                <a:off x="6269225" y="5533989"/>
                <a:ext cx="71453" cy="714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6831318" y="5533989"/>
                <a:ext cx="73040" cy="714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5707133" y="5533989"/>
                <a:ext cx="71453" cy="714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sp>
          <p:nvSpPr>
            <p:cNvPr id="75785" name="TextBox 27"/>
            <p:cNvSpPr txBox="1">
              <a:spLocks noChangeArrowheads="1"/>
            </p:cNvSpPr>
            <p:nvPr/>
          </p:nvSpPr>
          <p:spPr bwMode="auto">
            <a:xfrm>
              <a:off x="5364088" y="5602888"/>
              <a:ext cx="7920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/>
                <a:t>– k</a:t>
              </a:r>
              <a:r>
                <a:rPr lang="ru-RU" sz="2000" b="1" i="1" baseline="-25000"/>
                <a:t>кр</a:t>
              </a:r>
              <a:endParaRPr lang="ru-RU" sz="2000"/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Содержимое 2"/>
          <p:cNvSpPr>
            <a:spLocks noGrp="1"/>
          </p:cNvSpPr>
          <p:nvPr>
            <p:ph idx="1"/>
          </p:nvPr>
        </p:nvSpPr>
        <p:spPr>
          <a:xfrm>
            <a:off x="323528" y="1485379"/>
            <a:ext cx="8569647" cy="4823941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Чтобы найти критическую область, достаточно найти критические точки.</a:t>
            </a:r>
          </a:p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 (построение правосторонней критической 		      области).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ru-RU" sz="2400" dirty="0"/>
              <a:t>Предположим: нулевая гипотеза верна;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ru-RU" sz="2400" dirty="0"/>
              <a:t>	в этом предположении вычислим вероятность </a:t>
            </a:r>
            <a:r>
              <a:rPr lang="en-US" sz="2400" b="1" i="1" dirty="0"/>
              <a:t>p</a:t>
            </a:r>
            <a:r>
              <a:rPr lang="ru-RU" sz="2400" dirty="0"/>
              <a:t> того, что за счет случайных причин, связанных с недостаточным объемом данных наблюдений, мера расхождения теоретического и статистического распределения </a:t>
            </a:r>
            <a:r>
              <a:rPr lang="en-US" sz="2400" b="1" i="1" dirty="0"/>
              <a:t>K</a:t>
            </a:r>
            <a:r>
              <a:rPr lang="en-US" sz="2400" dirty="0"/>
              <a:t> </a:t>
            </a:r>
            <a:r>
              <a:rPr lang="ru-RU" sz="2400" dirty="0"/>
              <a:t> окажется не менее </a:t>
            </a:r>
            <a:r>
              <a:rPr lang="en-US" sz="2400" b="1" i="1" dirty="0"/>
              <a:t>k</a:t>
            </a:r>
            <a:r>
              <a:rPr lang="ru-RU" sz="2400" b="1" i="1" baseline="-25000" dirty="0"/>
              <a:t>набл</a:t>
            </a:r>
            <a:r>
              <a:rPr lang="ru-RU" sz="2400" dirty="0"/>
              <a:t>  (т. е. вероятность события </a:t>
            </a:r>
            <a:r>
              <a:rPr lang="en-US" sz="2400" b="1" i="1" dirty="0"/>
              <a:t>K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≥</a:t>
            </a:r>
            <a:r>
              <a:rPr lang="ru-RU" sz="2400" dirty="0"/>
              <a:t> </a:t>
            </a:r>
            <a:r>
              <a:rPr lang="en-US" sz="2400" b="1" i="1" dirty="0"/>
              <a:t>k</a:t>
            </a:r>
            <a:r>
              <a:rPr lang="ru-RU" sz="2400" b="1" i="1" baseline="-25000" dirty="0"/>
              <a:t>набл </a:t>
            </a:r>
            <a:r>
              <a:rPr lang="ru-RU" sz="2400" dirty="0"/>
              <a:t>).</a:t>
            </a:r>
          </a:p>
        </p:txBody>
      </p:sp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23850" y="549176"/>
            <a:ext cx="8229600" cy="8636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Построение критической области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353425" cy="4392488"/>
          </a:xfr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 (продолжение).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Если эта вероятность мала, то нулевую гипотезу следует отвергнуть как малоправдоподобную; 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в противном случае – следует признать, что данные наблюдений не противоречат гипотезе.</a:t>
            </a:r>
          </a:p>
          <a:p>
            <a:pPr>
              <a:buFont typeface="Wingdings" pitchFamily="2" charset="2"/>
              <a:buNone/>
            </a:pPr>
            <a:endParaRPr lang="ru-RU" sz="10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Вопрос о значении вероятности </a:t>
            </a:r>
            <a:r>
              <a:rPr lang="en-US" sz="2400" b="1" i="1" dirty="0"/>
              <a:t>p</a:t>
            </a:r>
            <a:r>
              <a:rPr lang="en-US" sz="2400" dirty="0"/>
              <a:t>, </a:t>
            </a:r>
            <a:r>
              <a:rPr lang="ru-RU" sz="2400" dirty="0"/>
              <a:t>которое следует признать достаточно малым, чтобы отбросить нулевую гипотезу, не может быть решен из математических соображений.</a:t>
            </a:r>
          </a:p>
        </p:txBody>
      </p:sp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74848" y="621184"/>
            <a:ext cx="8229600" cy="8636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Построение критической области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Содержимое 2"/>
          <p:cNvSpPr>
            <a:spLocks noGrp="1"/>
          </p:cNvSpPr>
          <p:nvPr>
            <p:ph idx="1"/>
          </p:nvPr>
        </p:nvSpPr>
        <p:spPr>
          <a:xfrm>
            <a:off x="288032" y="980728"/>
            <a:ext cx="8748464" cy="518398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ru-RU" sz="2400" u="sng" dirty="0"/>
              <a:t>Пример</a:t>
            </a:r>
            <a:r>
              <a:rPr lang="ru-RU" sz="2400" dirty="0"/>
              <a:t> (продолжение).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ru-RU" sz="2400" dirty="0"/>
              <a:t>Обычная практика:</a:t>
            </a:r>
          </a:p>
          <a:p>
            <a:pPr>
              <a:spcBef>
                <a:spcPts val="600"/>
              </a:spcBef>
              <a:buClr>
                <a:srgbClr val="002060"/>
              </a:buClr>
              <a:buSzPct val="80000"/>
              <a:buFont typeface="Wingdings" pitchFamily="2" charset="2"/>
              <a:buChar char="§"/>
            </a:pPr>
            <a:r>
              <a:rPr lang="ru-RU" sz="2400" dirty="0"/>
              <a:t>заранее выбрать пороговое значение вероятности, которое называется </a:t>
            </a:r>
            <a:r>
              <a:rPr lang="ru-RU" sz="2400" b="1" i="1" dirty="0"/>
              <a:t>уровнем значимости </a:t>
            </a:r>
            <a:r>
              <a:rPr lang="ru-RU" sz="2400" dirty="0"/>
              <a:t>(обозначение: </a:t>
            </a:r>
            <a:r>
              <a:rPr lang="en-US" sz="2400" b="1" i="1" dirty="0"/>
              <a:t>p</a:t>
            </a:r>
            <a:r>
              <a:rPr lang="ru-RU" sz="2400" dirty="0"/>
              <a:t> или </a:t>
            </a:r>
            <a:r>
              <a:rPr lang="el-GR" sz="2400" b="1" i="1" dirty="0"/>
              <a:t>α</a:t>
            </a:r>
            <a:r>
              <a:rPr lang="ru-RU" sz="2400" b="1" i="1" dirty="0"/>
              <a:t> </a:t>
            </a:r>
            <a:r>
              <a:rPr lang="ru-RU" sz="2400" dirty="0"/>
              <a:t>); </a:t>
            </a:r>
          </a:p>
          <a:p>
            <a:pPr>
              <a:spcBef>
                <a:spcPts val="600"/>
              </a:spcBef>
              <a:buClr>
                <a:srgbClr val="002060"/>
              </a:buClr>
              <a:buSzPct val="80000"/>
              <a:buFont typeface="Wingdings" pitchFamily="2" charset="2"/>
              <a:buChar char="§"/>
            </a:pPr>
            <a:r>
              <a:rPr lang="ru-RU" sz="2400" dirty="0"/>
              <a:t>найти критическую точку </a:t>
            </a:r>
            <a:r>
              <a:rPr lang="en-US" sz="2400" b="1" i="1" dirty="0"/>
              <a:t>k</a:t>
            </a:r>
            <a:r>
              <a:rPr lang="ru-RU" sz="2400" b="1" i="1" baseline="-25000" dirty="0" err="1"/>
              <a:t>кр</a:t>
            </a:r>
            <a:r>
              <a:rPr lang="ru-RU" sz="2400" b="1" i="1" baseline="-25000" dirty="0"/>
              <a:t> </a:t>
            </a:r>
            <a:r>
              <a:rPr lang="ru-RU" sz="2400" dirty="0"/>
              <a:t>,  исходя из требования, чтобы при условии справедливости нулевой гипотезы выполнялось  </a:t>
            </a:r>
            <a:r>
              <a:rPr lang="en-US" sz="2400" b="1" i="1" dirty="0"/>
              <a:t>P</a:t>
            </a:r>
            <a:r>
              <a:rPr lang="ru-RU" sz="2400" b="1" i="1" dirty="0"/>
              <a:t> </a:t>
            </a:r>
            <a:r>
              <a:rPr lang="en-US" sz="2400" dirty="0"/>
              <a:t>(</a:t>
            </a:r>
            <a:r>
              <a:rPr lang="en-US" sz="2400" b="1" i="1" dirty="0"/>
              <a:t>K</a:t>
            </a:r>
            <a:r>
              <a:rPr lang="en-US" sz="2400" dirty="0"/>
              <a:t> &gt; </a:t>
            </a:r>
            <a:r>
              <a:rPr lang="en-US" sz="2400" b="1" i="1" dirty="0"/>
              <a:t>k</a:t>
            </a:r>
            <a:r>
              <a:rPr lang="ru-RU" sz="2400" b="1" i="1" baseline="-25000" dirty="0" err="1"/>
              <a:t>кр</a:t>
            </a:r>
            <a:r>
              <a:rPr lang="ru-RU" sz="2400" b="1" i="1" baseline="-25000" dirty="0"/>
              <a:t> </a:t>
            </a:r>
            <a:r>
              <a:rPr lang="en-US" sz="2400" dirty="0"/>
              <a:t>) = </a:t>
            </a:r>
            <a:r>
              <a:rPr lang="el-GR" sz="2400" b="1" i="1" dirty="0"/>
              <a:t>α</a:t>
            </a:r>
            <a:r>
              <a:rPr lang="ru-RU" sz="2400" dirty="0"/>
              <a:t>;</a:t>
            </a:r>
          </a:p>
          <a:p>
            <a:pPr>
              <a:spcBef>
                <a:spcPts val="600"/>
              </a:spcBef>
              <a:buClr>
                <a:srgbClr val="002060"/>
              </a:buClr>
              <a:buSzPct val="80000"/>
              <a:buFont typeface="Wingdings" pitchFamily="2" charset="2"/>
              <a:buChar char="§"/>
            </a:pPr>
            <a:r>
              <a:rPr lang="ru-RU" sz="2400" dirty="0"/>
              <a:t>по данным наблюдений вычислить </a:t>
            </a:r>
            <a:r>
              <a:rPr lang="en-US" sz="2400" b="1" i="1" dirty="0"/>
              <a:t>k</a:t>
            </a:r>
            <a:r>
              <a:rPr lang="ru-RU" sz="2400" b="1" i="1" baseline="-25000" dirty="0"/>
              <a:t>набл </a:t>
            </a:r>
            <a:r>
              <a:rPr lang="ru-RU" sz="2400" dirty="0"/>
              <a:t>,  и, если окажется, что </a:t>
            </a:r>
            <a:r>
              <a:rPr lang="en-US" sz="2400" b="1" i="1" dirty="0"/>
              <a:t>k</a:t>
            </a:r>
            <a:r>
              <a:rPr lang="ru-RU" sz="2400" b="1" i="1" baseline="-25000" dirty="0"/>
              <a:t>набл </a:t>
            </a:r>
            <a:r>
              <a:rPr lang="en-US" sz="2400" dirty="0"/>
              <a:t> ≥</a:t>
            </a:r>
            <a:r>
              <a:rPr lang="ru-RU" sz="2400" dirty="0"/>
              <a:t> </a:t>
            </a:r>
            <a:r>
              <a:rPr lang="en-US" sz="2400" b="1" i="1" dirty="0"/>
              <a:t>k</a:t>
            </a:r>
            <a:r>
              <a:rPr lang="ru-RU" sz="2400" b="1" i="1" baseline="-25000" dirty="0" err="1"/>
              <a:t>кр</a:t>
            </a:r>
            <a:r>
              <a:rPr lang="ru-RU" sz="2400" dirty="0"/>
              <a:t>  (точка попала в критическую область), нулевую гипотезу следует отвергнуть; в противном случае – нет оснований отвергать гипотезу.</a:t>
            </a:r>
          </a:p>
        </p:txBody>
      </p:sp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74848" y="188640"/>
            <a:ext cx="8229600" cy="8636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Построение критической области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Содержимое 2"/>
          <p:cNvSpPr>
            <a:spLocks noGrp="1"/>
          </p:cNvSpPr>
          <p:nvPr>
            <p:ph idx="1"/>
          </p:nvPr>
        </p:nvSpPr>
        <p:spPr>
          <a:xfrm>
            <a:off x="323528" y="1484784"/>
            <a:ext cx="8604250" cy="417646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Нахождение левосторонней и двусторонней критической области также сводится к нахождению критических точек:</a:t>
            </a:r>
          </a:p>
          <a:p>
            <a:pPr>
              <a:spcBef>
                <a:spcPts val="1200"/>
              </a:spcBef>
              <a:buClr>
                <a:srgbClr val="002060"/>
              </a:buClr>
              <a:buSzPct val="100000"/>
              <a:buFont typeface="Wingdings" pitchFamily="2" charset="2"/>
              <a:buChar char="q"/>
            </a:pPr>
            <a:r>
              <a:rPr lang="ru-RU" sz="2400" dirty="0"/>
              <a:t>в случае левосторонней области критическая точка находится исходя из требования </a:t>
            </a:r>
            <a:r>
              <a:rPr lang="en-US" sz="2400" b="1" i="1" dirty="0"/>
              <a:t>P</a:t>
            </a:r>
            <a:r>
              <a:rPr lang="ru-RU" sz="2400" b="1" i="1" dirty="0"/>
              <a:t> </a:t>
            </a:r>
            <a:r>
              <a:rPr lang="en-US" sz="2400" dirty="0"/>
              <a:t>(</a:t>
            </a:r>
            <a:r>
              <a:rPr lang="ru-RU" sz="2400" dirty="0"/>
              <a:t> </a:t>
            </a:r>
            <a:r>
              <a:rPr lang="en-US" sz="2400" b="1" i="1" dirty="0"/>
              <a:t>K</a:t>
            </a:r>
            <a:r>
              <a:rPr lang="en-US" sz="2400" dirty="0"/>
              <a:t> &lt; </a:t>
            </a:r>
            <a:r>
              <a:rPr lang="en-US" sz="2400" b="1" i="1" dirty="0"/>
              <a:t>k</a:t>
            </a:r>
            <a:r>
              <a:rPr lang="ru-RU" sz="2400" b="1" i="1" baseline="-25000" dirty="0" err="1"/>
              <a:t>кр</a:t>
            </a:r>
            <a:r>
              <a:rPr lang="ru-RU" sz="2400" b="1" i="1" baseline="-25000" dirty="0"/>
              <a:t> </a:t>
            </a:r>
            <a:r>
              <a:rPr lang="en-US" sz="2400" dirty="0"/>
              <a:t>) = </a:t>
            </a:r>
            <a:r>
              <a:rPr lang="el-GR" sz="2400" b="1" i="1" dirty="0"/>
              <a:t>α</a:t>
            </a:r>
            <a:r>
              <a:rPr lang="ru-RU" sz="2400" dirty="0"/>
              <a:t>; </a:t>
            </a:r>
          </a:p>
          <a:p>
            <a:pPr>
              <a:spcBef>
                <a:spcPts val="1800"/>
              </a:spcBef>
              <a:buClr>
                <a:srgbClr val="002060"/>
              </a:buClr>
              <a:buSzPct val="100000"/>
              <a:buFont typeface="Wingdings" pitchFamily="2" charset="2"/>
              <a:buChar char="q"/>
            </a:pPr>
            <a:r>
              <a:rPr lang="ru-RU" sz="2400" dirty="0"/>
              <a:t>в случае </a:t>
            </a:r>
            <a:r>
              <a:rPr lang="ru-RU" sz="2400" dirty="0" err="1"/>
              <a:t>двустороней</a:t>
            </a:r>
            <a:r>
              <a:rPr lang="ru-RU" sz="2400" dirty="0"/>
              <a:t> области – исходя из требования  </a:t>
            </a:r>
            <a:r>
              <a:rPr lang="en-US" sz="2400" b="1" i="1" dirty="0"/>
              <a:t>P</a:t>
            </a:r>
            <a:r>
              <a:rPr lang="ru-RU" sz="2400" b="1" i="1" dirty="0"/>
              <a:t> </a:t>
            </a:r>
            <a:r>
              <a:rPr lang="en-US" sz="2400" dirty="0"/>
              <a:t>(</a:t>
            </a:r>
            <a:r>
              <a:rPr lang="en-US" sz="2400" b="1" i="1" dirty="0"/>
              <a:t>K</a:t>
            </a:r>
            <a:r>
              <a:rPr lang="en-US" sz="2400" dirty="0"/>
              <a:t> &gt; </a:t>
            </a:r>
            <a:r>
              <a:rPr lang="en-US" sz="2400" b="1" i="1" dirty="0"/>
              <a:t>k</a:t>
            </a:r>
            <a:r>
              <a:rPr lang="ru-RU" sz="2400" b="1" baseline="30000" dirty="0"/>
              <a:t>1</a:t>
            </a:r>
            <a:r>
              <a:rPr lang="ru-RU" sz="2400" b="1" i="1" baseline="-25000" dirty="0"/>
              <a:t>кр </a:t>
            </a:r>
            <a:r>
              <a:rPr lang="en-US" sz="2400" dirty="0"/>
              <a:t>)</a:t>
            </a:r>
            <a:r>
              <a:rPr lang="ru-RU" sz="2400" dirty="0"/>
              <a:t> + </a:t>
            </a:r>
            <a:r>
              <a:rPr lang="en-US" sz="2400" b="1" i="1" dirty="0"/>
              <a:t>P</a:t>
            </a:r>
            <a:r>
              <a:rPr lang="ru-RU" sz="2400" b="1" i="1" dirty="0"/>
              <a:t> </a:t>
            </a:r>
            <a:r>
              <a:rPr lang="en-US" sz="2400" dirty="0"/>
              <a:t>(</a:t>
            </a:r>
            <a:r>
              <a:rPr lang="en-US" sz="2400" b="1" i="1" dirty="0"/>
              <a:t>K</a:t>
            </a:r>
            <a:r>
              <a:rPr lang="en-US" sz="2400" dirty="0"/>
              <a:t> &lt; </a:t>
            </a:r>
            <a:r>
              <a:rPr lang="en-US" sz="2400" b="1" i="1" dirty="0"/>
              <a:t>k</a:t>
            </a:r>
            <a:r>
              <a:rPr lang="ru-RU" sz="2400" b="1" baseline="30000" dirty="0"/>
              <a:t>2</a:t>
            </a:r>
            <a:r>
              <a:rPr lang="ru-RU" sz="2400" b="1" i="1" baseline="-25000" dirty="0"/>
              <a:t>кр </a:t>
            </a:r>
            <a:r>
              <a:rPr lang="en-US" sz="2400" dirty="0"/>
              <a:t>) = </a:t>
            </a:r>
            <a:r>
              <a:rPr lang="el-GR" sz="2400" b="1" i="1" dirty="0"/>
              <a:t>α</a:t>
            </a:r>
            <a:r>
              <a:rPr lang="ru-RU" sz="2400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	в частности, в случае симметричных 	критических точек:  </a:t>
            </a:r>
            <a:r>
              <a:rPr lang="en-US" sz="2400" b="1" i="1" dirty="0"/>
              <a:t> P</a:t>
            </a:r>
            <a:r>
              <a:rPr lang="ru-RU" sz="2400" b="1" i="1" dirty="0"/>
              <a:t> </a:t>
            </a:r>
            <a:r>
              <a:rPr lang="en-US" sz="2400" dirty="0"/>
              <a:t>(</a:t>
            </a:r>
            <a:r>
              <a:rPr lang="en-US" sz="2400" b="1" i="1" dirty="0"/>
              <a:t>K</a:t>
            </a:r>
            <a:r>
              <a:rPr lang="en-US" sz="2400" dirty="0"/>
              <a:t> &gt; </a:t>
            </a:r>
            <a:r>
              <a:rPr lang="en-US" sz="2400" b="1" i="1" dirty="0"/>
              <a:t>k</a:t>
            </a:r>
            <a:r>
              <a:rPr lang="ru-RU" sz="2400" b="1" i="1" baseline="-25000" dirty="0" err="1"/>
              <a:t>кр</a:t>
            </a:r>
            <a:r>
              <a:rPr lang="ru-RU" sz="2400" b="1" i="1" baseline="-25000" dirty="0"/>
              <a:t> </a:t>
            </a:r>
            <a:r>
              <a:rPr lang="en-US" sz="2400" dirty="0"/>
              <a:t>) = </a:t>
            </a:r>
            <a:r>
              <a:rPr lang="el-GR" sz="2400" b="1" i="1" dirty="0"/>
              <a:t>α</a:t>
            </a:r>
            <a:r>
              <a:rPr lang="ru-RU" sz="2400" dirty="0"/>
              <a:t>/2.</a:t>
            </a:r>
          </a:p>
        </p:txBody>
      </p:sp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74848" y="477168"/>
            <a:ext cx="8229600" cy="8636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Построение критической области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Содержимое 2"/>
          <p:cNvSpPr>
            <a:spLocks noGrp="1"/>
          </p:cNvSpPr>
          <p:nvPr>
            <p:ph idx="1"/>
          </p:nvPr>
        </p:nvSpPr>
        <p:spPr>
          <a:xfrm>
            <a:off x="468313" y="1844650"/>
            <a:ext cx="8229600" cy="3384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i="1" dirty="0"/>
              <a:t>Мощностью критерия</a:t>
            </a:r>
            <a:r>
              <a:rPr lang="ru-RU" sz="2400" dirty="0"/>
              <a:t>  называется вероятность отклонения нулевой гипотезы при условии, что верна альтернативная гипотеза.</a:t>
            </a:r>
          </a:p>
          <a:p>
            <a:pPr>
              <a:buFont typeface="Wingdings" pitchFamily="2" charset="2"/>
              <a:buNone/>
            </a:pPr>
            <a:endParaRPr lang="ru-RU" sz="10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Если </a:t>
            </a:r>
            <a:r>
              <a:rPr lang="el-GR" sz="2400" b="1" i="1" dirty="0"/>
              <a:t>β </a:t>
            </a:r>
            <a:r>
              <a:rPr lang="ru-RU" sz="2400" b="1" i="1" dirty="0"/>
              <a:t> </a:t>
            </a:r>
            <a:r>
              <a:rPr lang="ru-RU" sz="2400" dirty="0"/>
              <a:t>- вероятность ошибки второго рода, то мощность критерия равна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			1 – </a:t>
            </a:r>
            <a:r>
              <a:rPr lang="el-GR" sz="2000" b="1" i="1" dirty="0"/>
              <a:t>β</a:t>
            </a:r>
            <a:r>
              <a:rPr lang="ru-RU" sz="2000" b="1" i="1" dirty="0"/>
              <a:t> .</a:t>
            </a:r>
            <a:endParaRPr lang="ru-RU" sz="2000" dirty="0"/>
          </a:p>
        </p:txBody>
      </p:sp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Мощность критерия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264096" y="1844824"/>
            <a:ext cx="7268344" cy="2664296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2.2 </a:t>
            </a:r>
            <a:r>
              <a:rPr lang="ru-RU" sz="3200" b="1" dirty="0">
                <a:solidFill>
                  <a:schemeClr val="tx1"/>
                </a:solidFill>
              </a:rPr>
              <a:t>Проверка гипотез о виде предполагаемого распределения.</a:t>
            </a:r>
          </a:p>
          <a:p>
            <a:r>
              <a:rPr lang="ru-RU" sz="3200" b="1" dirty="0">
                <a:solidFill>
                  <a:schemeClr val="tx1"/>
                </a:solidFill>
              </a:rPr>
              <a:t>Критерии согласия</a:t>
            </a:r>
            <a:endParaRPr lang="en-US" sz="32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ru-RU" sz="2800" b="1" dirty="0">
                <a:solidFill>
                  <a:schemeClr val="tx1"/>
                </a:solidFill>
              </a:rPr>
              <a:t>2</a:t>
            </a:r>
            <a:r>
              <a:rPr lang="en-US" sz="2800" b="1" dirty="0" smtClean="0">
                <a:solidFill>
                  <a:schemeClr val="tx1"/>
                </a:solidFill>
              </a:rPr>
              <a:t>.</a:t>
            </a:r>
            <a:r>
              <a:rPr lang="ru-RU" sz="2800" b="1" dirty="0" smtClean="0">
                <a:solidFill>
                  <a:schemeClr val="tx1"/>
                </a:solidFill>
              </a:rPr>
              <a:t>2.1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>
                <a:solidFill>
                  <a:schemeClr val="tx1"/>
                </a:solidFill>
              </a:rPr>
              <a:t>Основные понятия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Заголовок 1"/>
          <p:cNvSpPr>
            <a:spLocks noGrp="1"/>
          </p:cNvSpPr>
          <p:nvPr>
            <p:ph type="title"/>
          </p:nvPr>
        </p:nvSpPr>
        <p:spPr>
          <a:xfrm>
            <a:off x="395288" y="528538"/>
            <a:ext cx="8229600" cy="88423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Формулировка нулевой гипотезы</a:t>
            </a:r>
          </a:p>
        </p:txBody>
      </p:sp>
      <p:sp>
        <p:nvSpPr>
          <p:cNvPr id="98307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16835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Если закон распределения неизвестен, но есть основания предположить, что он имеет определенный вид (назовем его </a:t>
            </a:r>
            <a:r>
              <a:rPr lang="ru-RU" sz="2400" i="1" dirty="0"/>
              <a:t>А </a:t>
            </a:r>
            <a:r>
              <a:rPr lang="ru-RU" sz="2400" dirty="0"/>
              <a:t>), то проверяют нулевую гипотезу: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	</a:t>
            </a:r>
            <a:r>
              <a:rPr lang="ru-RU" sz="2400" u="sng" dirty="0"/>
              <a:t>генеральная совокупность распределена по </a:t>
            </a:r>
            <a:r>
              <a:rPr lang="ru-RU" sz="2400" dirty="0"/>
              <a:t>	</a:t>
            </a:r>
            <a:r>
              <a:rPr lang="ru-RU" sz="2400" u="sng" dirty="0"/>
              <a:t>закону </a:t>
            </a:r>
            <a:r>
              <a:rPr lang="ru-RU" sz="2400" i="1" u="sng" dirty="0"/>
              <a:t>А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39813"/>
            <a:ext cx="8496944" cy="4797499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ru-RU" sz="2400" u="sng" dirty="0"/>
              <a:t>Пример 1</a:t>
            </a:r>
            <a:r>
              <a:rPr lang="ru-RU" sz="2400" dirty="0"/>
              <a:t>.</a:t>
            </a:r>
          </a:p>
          <a:p>
            <a:pPr marL="571500" indent="-457200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Построим эмпирическую функцию распределения выборки</a:t>
            </a:r>
          </a:p>
          <a:p>
            <a:pPr marL="571500" indent="-571500" eaLnBrk="1" hangingPunct="1">
              <a:spcBef>
                <a:spcPts val="1200"/>
              </a:spcBef>
              <a:buFont typeface="Wingdings" pitchFamily="2" charset="2"/>
              <a:buNone/>
            </a:pPr>
            <a:endParaRPr lang="ru-RU" sz="2400" dirty="0"/>
          </a:p>
          <a:p>
            <a:pPr marL="571500" indent="-571500" eaLnBrk="1" hangingPunct="1">
              <a:spcBef>
                <a:spcPts val="1200"/>
              </a:spcBef>
              <a:buFont typeface="Wingdings" pitchFamily="2" charset="2"/>
              <a:buNone/>
            </a:pPr>
            <a:endParaRPr lang="ru-RU" sz="2400" dirty="0"/>
          </a:p>
          <a:p>
            <a:pPr marL="571500" indent="-457200">
              <a:spcBef>
                <a:spcPts val="1200"/>
              </a:spcBef>
              <a:buClr>
                <a:srgbClr val="002060"/>
              </a:buClr>
              <a:buSzPct val="100000"/>
              <a:buFont typeface="+mj-lt"/>
              <a:buAutoNum type="arabicParenR"/>
            </a:pPr>
            <a:r>
              <a:rPr lang="ru-RU" sz="2400" dirty="0"/>
              <a:t>Ясно, что  </a:t>
            </a:r>
            <a:r>
              <a:rPr lang="en-US" sz="2400" b="1" i="1" dirty="0"/>
              <a:t>F</a:t>
            </a:r>
            <a:r>
              <a:rPr lang="ru-RU" sz="2400" b="1" i="1" dirty="0"/>
              <a:t>* </a:t>
            </a:r>
            <a:r>
              <a:rPr lang="en-US" sz="2400" dirty="0"/>
              <a:t>(</a:t>
            </a:r>
            <a:r>
              <a:rPr lang="en-US" sz="2400" b="1" i="1" dirty="0"/>
              <a:t>x</a:t>
            </a:r>
            <a:r>
              <a:rPr lang="ru-RU" sz="2400" b="1" i="1" dirty="0"/>
              <a:t> </a:t>
            </a:r>
            <a:r>
              <a:rPr lang="en-US" sz="2400" dirty="0"/>
              <a:t>)</a:t>
            </a:r>
            <a:r>
              <a:rPr lang="ru-RU" sz="2400" dirty="0"/>
              <a:t>=0  при </a:t>
            </a:r>
            <a:r>
              <a:rPr lang="en-US" sz="2400" b="1" i="1" dirty="0"/>
              <a:t>x</a:t>
            </a:r>
            <a:r>
              <a:rPr lang="ru-RU" sz="2400" dirty="0"/>
              <a:t> ≤3.</a:t>
            </a:r>
          </a:p>
          <a:p>
            <a:pPr marL="571500" indent="-457200">
              <a:spcBef>
                <a:spcPts val="1200"/>
              </a:spcBef>
              <a:buClr>
                <a:srgbClr val="002060"/>
              </a:buClr>
              <a:buSzPct val="100000"/>
              <a:buFont typeface="+mj-lt"/>
              <a:buAutoNum type="arabicParenR"/>
            </a:pPr>
            <a:r>
              <a:rPr lang="ru-RU" sz="2400" dirty="0"/>
              <a:t>Значения признака, меньшие </a:t>
            </a:r>
            <a:r>
              <a:rPr lang="en-US" sz="2400" b="1" i="1" dirty="0"/>
              <a:t>x</a:t>
            </a:r>
            <a:r>
              <a:rPr lang="en-US" sz="2400" dirty="0"/>
              <a:t> </a:t>
            </a:r>
            <a:r>
              <a:rPr lang="ru-RU" sz="2400" dirty="0"/>
              <a:t>, при </a:t>
            </a:r>
            <a:r>
              <a:rPr lang="en-US" sz="2400" dirty="0"/>
              <a:t>3&lt;</a:t>
            </a:r>
            <a:r>
              <a:rPr lang="en-US" sz="2400" b="1" i="1" dirty="0"/>
              <a:t>x</a:t>
            </a:r>
            <a:r>
              <a:rPr lang="ru-RU" sz="2400" dirty="0"/>
              <a:t> ≤5,</a:t>
            </a:r>
            <a:r>
              <a:rPr lang="en-US" sz="2400" dirty="0"/>
              <a:t> </a:t>
            </a:r>
            <a:r>
              <a:rPr lang="ru-RU" sz="2400" dirty="0"/>
              <a:t>наблюдались 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x</a:t>
            </a:r>
            <a:r>
              <a:rPr lang="en-US" sz="2400" dirty="0"/>
              <a:t> = 7 </a:t>
            </a:r>
            <a:r>
              <a:rPr lang="ru-RU" sz="2400" dirty="0"/>
              <a:t>раз, поэтому</a:t>
            </a:r>
            <a:r>
              <a:rPr lang="en-US" sz="2400" dirty="0"/>
              <a:t> </a:t>
            </a:r>
            <a:r>
              <a:rPr lang="ru-RU" sz="2400" dirty="0"/>
              <a:t>для таких </a:t>
            </a:r>
            <a:r>
              <a:rPr lang="en-US" sz="2400" b="1" i="1" dirty="0"/>
              <a:t>x</a:t>
            </a:r>
            <a:endParaRPr lang="ru-RU" sz="2400" b="1" i="1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99381"/>
            <a:ext cx="8352928" cy="941387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>
                <a:solidFill>
                  <a:schemeClr val="tx1"/>
                </a:solidFill>
              </a:rPr>
              <a:t>Эмпирическая функция распределения</a:t>
            </a:r>
          </a:p>
        </p:txBody>
      </p:sp>
      <p:graphicFrame>
        <p:nvGraphicFramePr>
          <p:cNvPr id="7" name="Group 51">
            <a:extLst>
              <a:ext uri="{FF2B5EF4-FFF2-40B4-BE49-F238E27FC236}">
                <a16:creationId xmlns:a16="http://schemas.microsoft.com/office/drawing/2014/main" xmlns="" id="{8F255035-9091-4FF9-B5B0-22C44AEAEA02}"/>
              </a:ext>
            </a:extLst>
          </p:cNvPr>
          <p:cNvGraphicFramePr>
            <a:graphicFrameLocks noGrp="1"/>
          </p:cNvGraphicFramePr>
          <p:nvPr/>
        </p:nvGraphicFramePr>
        <p:xfrm>
          <a:off x="2699792" y="2571240"/>
          <a:ext cx="5111849" cy="857760"/>
        </p:xfrm>
        <a:graphic>
          <a:graphicData uri="http://schemas.openxmlformats.org/drawingml/2006/table">
            <a:tbl>
              <a:tblPr/>
              <a:tblGrid>
                <a:gridCol w="1308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1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99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99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26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Варианты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Частоты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ru-RU" sz="2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xmlns="" id="{2F3B7B20-ED7C-4240-801A-CE0E78AA4F11}"/>
                  </a:ext>
                </a:extLst>
              </p:cNvPr>
              <p:cNvSpPr txBox="1"/>
              <p:nvPr/>
            </p:nvSpPr>
            <p:spPr bwMode="auto">
              <a:xfrm>
                <a:off x="3563888" y="5238601"/>
                <a:ext cx="2664296" cy="85776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𝟑𝟎</m:t>
                          </m:r>
                        </m:den>
                      </m:f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F3B7B20-ED7C-4240-801A-CE0E78AA4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888" y="5238601"/>
                <a:ext cx="2664296" cy="8577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7549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1"/>
          <p:cNvSpPr>
            <a:spLocks noGrp="1"/>
          </p:cNvSpPr>
          <p:nvPr>
            <p:ph type="title"/>
          </p:nvPr>
        </p:nvSpPr>
        <p:spPr>
          <a:xfrm>
            <a:off x="395288" y="332656"/>
            <a:ext cx="8229600" cy="10287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Критерии согласия</a:t>
            </a:r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dirty="0"/>
              <a:t>Проверка гипотезы о виде распределения (как и других гипотез) выполняется при помощи специально подобранной СВ  –  критерия.</a:t>
            </a:r>
          </a:p>
          <a:p>
            <a:pPr>
              <a:buFont typeface="Wingdings" pitchFamily="2" charset="2"/>
              <a:buNone/>
            </a:pPr>
            <a:endParaRPr lang="ru-RU" sz="10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Критерии проверки гипотезы о виде предполагаемого распределения называются </a:t>
            </a:r>
            <a:r>
              <a:rPr lang="ru-RU" sz="2400" b="1" i="1" dirty="0"/>
              <a:t>критериями согласия</a:t>
            </a:r>
            <a:r>
              <a:rPr lang="ru-RU" sz="2400" dirty="0"/>
              <a:t>.</a:t>
            </a:r>
          </a:p>
          <a:p>
            <a:pPr>
              <a:buFont typeface="Wingdings" pitchFamily="2" charset="2"/>
              <a:buNone/>
            </a:pPr>
            <a:endParaRPr lang="ru-RU" sz="10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Известно множество критериев согласия:</a:t>
            </a:r>
          </a:p>
          <a:p>
            <a:pPr lvl="1">
              <a:spcBef>
                <a:spcPts val="600"/>
              </a:spcBef>
              <a:buClr>
                <a:srgbClr val="002060"/>
              </a:buClr>
              <a:buSzPct val="100000"/>
              <a:buFont typeface="Arial" charset="0"/>
              <a:buChar char="•"/>
            </a:pPr>
            <a:r>
              <a:rPr lang="ru-RU" sz="2400" dirty="0"/>
              <a:t>критерий </a:t>
            </a:r>
            <a:r>
              <a:rPr lang="el-GR" sz="2400" b="1" i="1" dirty="0"/>
              <a:t>χ</a:t>
            </a:r>
            <a:r>
              <a:rPr lang="ru-RU" sz="2400" b="1" baseline="30000" dirty="0"/>
              <a:t>2</a:t>
            </a:r>
            <a:r>
              <a:rPr lang="en-US" sz="2400" dirty="0"/>
              <a:t> </a:t>
            </a:r>
            <a:r>
              <a:rPr lang="ru-RU" sz="2400" dirty="0"/>
              <a:t>(Пирсона);</a:t>
            </a:r>
          </a:p>
          <a:p>
            <a:pPr lvl="1">
              <a:spcBef>
                <a:spcPts val="600"/>
              </a:spcBef>
              <a:buClr>
                <a:srgbClr val="002060"/>
              </a:buClr>
              <a:buSzPct val="100000"/>
              <a:buFont typeface="Arial" charset="0"/>
              <a:buChar char="•"/>
            </a:pPr>
            <a:r>
              <a:rPr lang="ru-RU" sz="2400" dirty="0"/>
              <a:t>критерий Колмогорова-Смирнова;</a:t>
            </a:r>
          </a:p>
          <a:p>
            <a:pPr lvl="1">
              <a:spcBef>
                <a:spcPts val="600"/>
              </a:spcBef>
              <a:buClr>
                <a:srgbClr val="002060"/>
              </a:buClr>
              <a:buSzPct val="100000"/>
              <a:buFont typeface="Arial" charset="0"/>
              <a:buChar char="•"/>
            </a:pPr>
            <a:r>
              <a:rPr lang="ru-RU" sz="2400" dirty="0"/>
              <a:t>критерий </a:t>
            </a:r>
            <a:r>
              <a:rPr lang="ru-RU" sz="2400" dirty="0" err="1"/>
              <a:t>Андерсона-Дарлинга</a:t>
            </a:r>
            <a:r>
              <a:rPr lang="ru-RU" sz="2400" dirty="0"/>
              <a:t> и др.</a:t>
            </a:r>
            <a:endParaRPr lang="ru-RU" sz="20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1"/>
          <p:cNvSpPr>
            <a:spLocks noGrp="1"/>
          </p:cNvSpPr>
          <p:nvPr>
            <p:ph type="title"/>
          </p:nvPr>
        </p:nvSpPr>
        <p:spPr>
          <a:xfrm>
            <a:off x="395288" y="332656"/>
            <a:ext cx="8229600" cy="10287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Критерии согласия</a:t>
            </a:r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0324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dirty="0"/>
              <a:t>Критерии согласия бывают общие и специализированные.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i="1" dirty="0"/>
              <a:t>Общие</a:t>
            </a:r>
            <a:r>
              <a:rPr lang="ru-RU" sz="2400" dirty="0"/>
              <a:t>  критерии согласия позволяют проверить гипотезу согласия с любым законом распределения.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i="1" dirty="0"/>
              <a:t>Специализированные</a:t>
            </a:r>
            <a:r>
              <a:rPr lang="ru-RU" sz="2400" dirty="0"/>
              <a:t>  критерии согласия разработаны специально для проверки гипотезы согласия с конкретным законом распределения и позволяют проверить только такую гипотезу.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52998" y="5149641"/>
            <a:ext cx="5867474" cy="10156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Ins="36000">
            <a:spAutoFit/>
          </a:bodyPr>
          <a:lstStyle/>
          <a:p>
            <a:pPr>
              <a:defRPr/>
            </a:pPr>
            <a:r>
              <a:rPr lang="ru-RU" sz="2000" b="1" dirty="0">
                <a:solidFill>
                  <a:srgbClr val="002060"/>
                </a:solidFill>
              </a:rPr>
              <a:t>Пример специализированного критерия – критерий </a:t>
            </a:r>
            <a:r>
              <a:rPr lang="ru-RU" sz="2000" b="1" dirty="0" err="1">
                <a:solidFill>
                  <a:srgbClr val="002060"/>
                </a:solidFill>
              </a:rPr>
              <a:t>Шапиро-Уилка</a:t>
            </a:r>
            <a:r>
              <a:rPr lang="ru-RU" sz="2000" b="1" dirty="0">
                <a:solidFill>
                  <a:srgbClr val="002060"/>
                </a:solidFill>
              </a:rPr>
              <a:t>  (проверка гипотезы о нормальности распределения)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1"/>
          <p:cNvSpPr>
            <a:spLocks noGrp="1"/>
          </p:cNvSpPr>
          <p:nvPr>
            <p:ph type="title"/>
          </p:nvPr>
        </p:nvSpPr>
        <p:spPr>
          <a:xfrm>
            <a:off x="395288" y="384076"/>
            <a:ext cx="8229600" cy="10287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Критерии согласия</a:t>
            </a:r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0324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dirty="0"/>
              <a:t>Общие критерии согласия реализуют одну из двух идей.</a:t>
            </a:r>
            <a:endParaRPr lang="en-US" sz="2400" dirty="0"/>
          </a:p>
          <a:p>
            <a:pPr lvl="1">
              <a:spcBef>
                <a:spcPts val="1200"/>
              </a:spcBef>
              <a:buClr>
                <a:srgbClr val="002060"/>
              </a:buClr>
              <a:buSzPct val="100000"/>
              <a:buFont typeface="Wingdings" pitchFamily="2" charset="2"/>
              <a:buChar char="§"/>
            </a:pPr>
            <a:r>
              <a:rPr lang="ru-RU" sz="2400" dirty="0"/>
              <a:t>Измерение разницы между теоретической и эмпирической (найденной по выборке) плотностью распределения.</a:t>
            </a:r>
          </a:p>
          <a:p>
            <a:pPr lvl="1">
              <a:buClr>
                <a:srgbClr val="002060"/>
              </a:buClr>
              <a:buSzPct val="100000"/>
              <a:buFont typeface="Wingdings" pitchFamily="2" charset="2"/>
              <a:buChar char="§"/>
            </a:pPr>
            <a:endParaRPr lang="ru-RU" sz="3200" dirty="0"/>
          </a:p>
          <a:p>
            <a:pPr lvl="1">
              <a:buClr>
                <a:srgbClr val="002060"/>
              </a:buClr>
              <a:buSzPct val="100000"/>
              <a:buFont typeface="Wingdings" pitchFamily="2" charset="2"/>
              <a:buChar char="§"/>
            </a:pPr>
            <a:r>
              <a:rPr lang="ru-RU" sz="2400" dirty="0"/>
              <a:t>Измерение разницы между теоретической и эмпирической функцией распределения.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3848" y="3429000"/>
            <a:ext cx="3960000" cy="396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Ins="36000">
            <a:spAutoFit/>
          </a:bodyPr>
          <a:lstStyle/>
          <a:p>
            <a:pPr>
              <a:defRPr/>
            </a:pPr>
            <a:r>
              <a:rPr lang="ru-RU" sz="2000" b="1" dirty="0">
                <a:solidFill>
                  <a:srgbClr val="002060"/>
                </a:solidFill>
              </a:rPr>
              <a:t>Например, критерий Пирсона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4798026"/>
            <a:ext cx="5760000" cy="396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Ins="36000">
            <a:spAutoFit/>
          </a:bodyPr>
          <a:lstStyle/>
          <a:p>
            <a:pPr>
              <a:defRPr/>
            </a:pPr>
            <a:r>
              <a:rPr lang="ru-RU" sz="2000" b="1" dirty="0">
                <a:solidFill>
                  <a:srgbClr val="002060"/>
                </a:solidFill>
              </a:rPr>
              <a:t>Например, критерий </a:t>
            </a:r>
            <a:r>
              <a:rPr lang="ru-RU" sz="2000" b="1" dirty="0" err="1">
                <a:solidFill>
                  <a:srgbClr val="002060"/>
                </a:solidFill>
              </a:rPr>
              <a:t>Колмогорова-Смрнова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264096" y="2708920"/>
            <a:ext cx="7268344" cy="1008112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2.2.</a:t>
            </a:r>
            <a:r>
              <a:rPr lang="en-US" sz="2800" b="1" dirty="0">
                <a:solidFill>
                  <a:schemeClr val="tx1"/>
                </a:solidFill>
              </a:rPr>
              <a:t>2</a:t>
            </a:r>
            <a:r>
              <a:rPr lang="ru-RU" sz="2800" b="1" dirty="0">
                <a:solidFill>
                  <a:schemeClr val="tx1"/>
                </a:solidFill>
              </a:rPr>
              <a:t> Критерий Пирсона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Содержимое 2"/>
          <p:cNvSpPr>
            <a:spLocks noGrp="1"/>
          </p:cNvSpPr>
          <p:nvPr>
            <p:ph idx="1"/>
          </p:nvPr>
        </p:nvSpPr>
        <p:spPr>
          <a:xfrm>
            <a:off x="179512" y="980728"/>
            <a:ext cx="8686800" cy="46085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Критерий был предложен Карлом Пирсоном в 1900 г.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Позволяет проверить как простую гипотезу (о согласии с законом распределения, заданным с точностью до параметра), так и сложную (согласие с законом распределения из заданного семейства; параметры оцениваются по выборке).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ru-RU" sz="10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Особенность критерия: 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критерий работает </a:t>
            </a:r>
            <a:r>
              <a:rPr lang="ru-RU" sz="2400" u="sng" dirty="0"/>
              <a:t>с группированными данными</a:t>
            </a:r>
            <a:r>
              <a:rPr lang="ru-RU" sz="2400" dirty="0"/>
              <a:t>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/>
              <a:t>Критическая область – </a:t>
            </a:r>
            <a:r>
              <a:rPr lang="ru-RU" sz="2400" u="sng" dirty="0"/>
              <a:t>правосторонняя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Содержимое 2"/>
          <p:cNvSpPr>
            <a:spLocks noGrp="1"/>
          </p:cNvSpPr>
          <p:nvPr>
            <p:ph idx="1"/>
          </p:nvPr>
        </p:nvSpPr>
        <p:spPr>
          <a:xfrm>
            <a:off x="457200" y="1556221"/>
            <a:ext cx="8229600" cy="4537075"/>
          </a:xfrm>
        </p:spPr>
        <p:txBody>
          <a:bodyPr/>
          <a:lstStyle/>
          <a:p>
            <a:pPr>
              <a:buClr>
                <a:srgbClr val="002060"/>
              </a:buClr>
              <a:buSzPct val="100000"/>
              <a:buFont typeface="Wingdings" pitchFamily="2" charset="2"/>
              <a:buChar char="q"/>
            </a:pPr>
            <a:r>
              <a:rPr lang="ru-RU" sz="2400" dirty="0"/>
              <a:t> Пусть </a:t>
            </a:r>
            <a:r>
              <a:rPr lang="en-US" sz="2400" b="1" i="1" dirty="0"/>
              <a:t>X</a:t>
            </a:r>
            <a:r>
              <a:rPr lang="ru-RU" sz="2400" dirty="0"/>
              <a:t> – дискретная СВ.</a:t>
            </a:r>
          </a:p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ru-RU" sz="2400" dirty="0"/>
              <a:t>	Из генеральной совокупности извлечена выборка объема </a:t>
            </a:r>
            <a:r>
              <a:rPr lang="en-US" sz="2400" b="1" i="1" dirty="0"/>
              <a:t>n</a:t>
            </a:r>
            <a:r>
              <a:rPr lang="ru-RU" sz="2400" dirty="0"/>
              <a:t>; по данным выборки составлен статистический ряд распределения </a:t>
            </a:r>
            <a:r>
              <a:rPr lang="en-US" sz="2400" b="1" i="1" dirty="0"/>
              <a:t>X</a:t>
            </a:r>
            <a:r>
              <a:rPr lang="ru-RU" sz="2400" dirty="0"/>
              <a:t>: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где</a:t>
            </a:r>
            <a:endParaRPr lang="en-US" sz="2400" dirty="0"/>
          </a:p>
          <a:p>
            <a:pPr>
              <a:spcBef>
                <a:spcPts val="3600"/>
              </a:spcBef>
              <a:buFont typeface="Wingdings" pitchFamily="2" charset="2"/>
              <a:buNone/>
            </a:pPr>
            <a:r>
              <a:rPr lang="en-US" sz="2400" dirty="0"/>
              <a:t>			  </a:t>
            </a:r>
            <a:r>
              <a:rPr lang="ru-RU" sz="2400" dirty="0"/>
              <a:t>относительная частота события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835150" y="3428429"/>
          <a:ext cx="5074365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8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48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4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48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48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1" baseline="-25000" dirty="0" err="1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p*</a:t>
                      </a:r>
                      <a:r>
                        <a:rPr lang="en-US" b="1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p*</a:t>
                      </a:r>
                      <a:r>
                        <a:rPr lang="en-US" b="1" i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p*</a:t>
                      </a:r>
                      <a:r>
                        <a:rPr lang="en-US" b="1" i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p*</a:t>
                      </a:r>
                      <a:r>
                        <a:rPr lang="en-US" b="1" i="1" baseline="-2500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010" name="Object 5"/>
          <p:cNvGraphicFramePr>
            <a:graphicFrameLocks noChangeAspect="1"/>
          </p:cNvGraphicFramePr>
          <p:nvPr/>
        </p:nvGraphicFramePr>
        <p:xfrm>
          <a:off x="942975" y="5197565"/>
          <a:ext cx="146843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7" name="Формула" r:id="rId4" imgW="20726400" imgH="10668000" progId="Equation.3">
                  <p:embed/>
                </p:oleObj>
              </mc:Choice>
              <mc:Fallback>
                <p:oleObj name="Формула" r:id="rId4" imgW="20726400" imgH="10668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5197565"/>
                        <a:ext cx="1468438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7408421" y="5399941"/>
          <a:ext cx="12096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8" name="Формула" r:id="rId6" imgW="17068800" imgH="5791200" progId="Equation.3">
                  <p:embed/>
                </p:oleObj>
              </mc:Choice>
              <mc:Fallback>
                <p:oleObj name="Формула" r:id="rId6" imgW="17068800" imgH="579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421" y="5399941"/>
                        <a:ext cx="12096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26"/>
          <p:cNvGraphicFramePr>
            <a:graphicFrameLocks noChangeAspect="1"/>
          </p:cNvGraphicFramePr>
          <p:nvPr/>
        </p:nvGraphicFramePr>
        <p:xfrm>
          <a:off x="1655763" y="4378181"/>
          <a:ext cx="14033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9" name="Формула" r:id="rId8" imgW="19812000" imgH="10972800" progId="Equation.3">
                  <p:embed/>
                </p:oleObj>
              </mc:Choice>
              <mc:Fallback>
                <p:oleObj name="Формула" r:id="rId8" imgW="19812000" imgH="10972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4378181"/>
                        <a:ext cx="1403350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95288" y="188640"/>
            <a:ext cx="8229600" cy="144016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Критерий Пирсона для дискретного распределения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16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Выдвигается гипотеза о том, что СВ </a:t>
            </a:r>
            <a:r>
              <a:rPr lang="en-US" sz="2400" b="1" i="1" dirty="0"/>
              <a:t>X</a:t>
            </a:r>
            <a:r>
              <a:rPr lang="ru-RU" sz="2400" dirty="0"/>
              <a:t> имеет ряд распределения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где				теоретический закон.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u="sng" dirty="0"/>
              <a:t>Замечание</a:t>
            </a:r>
            <a:r>
              <a:rPr lang="ru-RU" sz="2400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Если известно, что закон распределения имеет определенный вид, то вероятности </a:t>
            </a:r>
            <a:r>
              <a:rPr lang="en-US" sz="2400" b="1" i="1" dirty="0"/>
              <a:t>p</a:t>
            </a:r>
            <a:r>
              <a:rPr lang="en-US" sz="2400" b="1" i="1" baseline="-25000" dirty="0"/>
              <a:t>i</a:t>
            </a:r>
            <a:r>
              <a:rPr lang="ru-RU" sz="2400" dirty="0"/>
              <a:t>  легко могут быть найдены.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835150" y="2492846"/>
          <a:ext cx="5074365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8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48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4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48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48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i="1" baseline="-25000" dirty="0" err="1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b="1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b="1" i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b="1" i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b="1" i="1" baseline="-25000" dirty="0" err="1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034" name="Object 5"/>
          <p:cNvGraphicFramePr>
            <a:graphicFrameLocks noChangeAspect="1"/>
          </p:cNvGraphicFramePr>
          <p:nvPr/>
        </p:nvGraphicFramePr>
        <p:xfrm>
          <a:off x="1577622" y="3527921"/>
          <a:ext cx="24860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59" name="Формула" r:id="rId3" imgW="34137600" imgH="5791200" progId="Equation.3">
                  <p:embed/>
                </p:oleObj>
              </mc:Choice>
              <mc:Fallback>
                <p:oleObj name="Формула" r:id="rId3" imgW="34137600" imgH="579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622" y="3527921"/>
                        <a:ext cx="2486025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288" y="116632"/>
            <a:ext cx="8229600" cy="144016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Критерий Пирсона для дискретного распределения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Содержимое 2"/>
          <p:cNvSpPr>
            <a:spLocks noGrp="1"/>
          </p:cNvSpPr>
          <p:nvPr>
            <p:ph idx="1"/>
          </p:nvPr>
        </p:nvSpPr>
        <p:spPr>
          <a:xfrm>
            <a:off x="457200" y="1677218"/>
            <a:ext cx="8229600" cy="389002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В соответствии с нулевой гипотезой, отклонения относительных частот </a:t>
            </a:r>
            <a:r>
              <a:rPr lang="en-US" sz="2400" b="1" i="1" dirty="0"/>
              <a:t>p*</a:t>
            </a:r>
            <a:r>
              <a:rPr lang="en-US" sz="2400" b="1" i="1" baseline="-25000" dirty="0" err="1"/>
              <a:t>i</a:t>
            </a:r>
            <a:r>
              <a:rPr lang="ru-RU" sz="2400" dirty="0"/>
              <a:t>   от теоретических вероятностей </a:t>
            </a:r>
            <a:r>
              <a:rPr lang="en-US" sz="2400" b="1" i="1" dirty="0"/>
              <a:t>p</a:t>
            </a:r>
            <a:r>
              <a:rPr lang="en-US" sz="2400" b="1" i="1" baseline="-25000" dirty="0"/>
              <a:t>i</a:t>
            </a:r>
            <a:r>
              <a:rPr lang="ru-RU" sz="2400" dirty="0"/>
              <a:t>  объясняется случайными причинами.</a:t>
            </a:r>
          </a:p>
          <a:p>
            <a:pPr>
              <a:buFont typeface="Wingdings" pitchFamily="2" charset="2"/>
              <a:buNone/>
            </a:pPr>
            <a:endParaRPr lang="ru-RU" sz="16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В качестве меры расхождения между </a:t>
            </a:r>
            <a:r>
              <a:rPr lang="en-US" sz="2400" b="1" i="1" dirty="0"/>
              <a:t>p*</a:t>
            </a:r>
            <a:r>
              <a:rPr lang="en-US" sz="2400" b="1" i="1" baseline="-25000" dirty="0" err="1"/>
              <a:t>i</a:t>
            </a:r>
            <a:r>
              <a:rPr lang="ru-RU" sz="2400" dirty="0"/>
              <a:t>   и  </a:t>
            </a:r>
            <a:r>
              <a:rPr lang="en-US" sz="2400" b="1" i="1" dirty="0"/>
              <a:t>p</a:t>
            </a:r>
            <a:r>
              <a:rPr lang="en-US" sz="2400" b="1" i="1" baseline="-25000" dirty="0"/>
              <a:t>i</a:t>
            </a:r>
            <a:r>
              <a:rPr lang="ru-RU" sz="2400" dirty="0"/>
              <a:t>  естественно выбрать сумму квадратов отклонений </a:t>
            </a:r>
            <a:r>
              <a:rPr lang="en-US" sz="2400" b="1" i="1" dirty="0"/>
              <a:t>p*</a:t>
            </a:r>
            <a:r>
              <a:rPr lang="en-US" sz="2400" b="1" i="1" baseline="-25000" dirty="0" err="1"/>
              <a:t>i</a:t>
            </a:r>
            <a:r>
              <a:rPr lang="ru-RU" sz="2400" dirty="0"/>
              <a:t> – </a:t>
            </a:r>
            <a:r>
              <a:rPr lang="en-US" sz="2400" b="1" i="1" dirty="0"/>
              <a:t>p</a:t>
            </a:r>
            <a:r>
              <a:rPr lang="en-US" sz="2400" b="1" i="1" baseline="-25000" dirty="0"/>
              <a:t>i</a:t>
            </a:r>
            <a:r>
              <a:rPr lang="ru-RU" sz="2400" dirty="0"/>
              <a:t> ,  взятых с некоторыми весами </a:t>
            </a:r>
            <a:r>
              <a:rPr lang="en-US" sz="2400" b="1" i="1" dirty="0" err="1"/>
              <a:t>c</a:t>
            </a:r>
            <a:r>
              <a:rPr lang="en-US" sz="2400" b="1" i="1" baseline="-25000" dirty="0" err="1"/>
              <a:t>i</a:t>
            </a:r>
            <a:r>
              <a:rPr lang="ru-RU" sz="2400" dirty="0"/>
              <a:t> :</a:t>
            </a:r>
          </a:p>
        </p:txBody>
      </p:sp>
      <p:graphicFrame>
        <p:nvGraphicFramePr>
          <p:cNvPr id="45058" name="Object 5"/>
          <p:cNvGraphicFramePr>
            <a:graphicFrameLocks noChangeAspect="1"/>
          </p:cNvGraphicFramePr>
          <p:nvPr/>
        </p:nvGraphicFramePr>
        <p:xfrm>
          <a:off x="2886075" y="5006752"/>
          <a:ext cx="284638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3" name="Формула" r:id="rId3" imgW="39014400" imgH="10972800" progId="Equation.3">
                  <p:embed/>
                </p:oleObj>
              </mc:Choice>
              <mc:Fallback>
                <p:oleObj name="Формула" r:id="rId3" imgW="39014400" imgH="10972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5006752"/>
                        <a:ext cx="2846388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288" y="188640"/>
            <a:ext cx="8229600" cy="144016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Критерий Пирсона для дискретного распределения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Содержимое 2"/>
          <p:cNvSpPr>
            <a:spLocks noGrp="1"/>
          </p:cNvSpPr>
          <p:nvPr>
            <p:ph idx="1"/>
          </p:nvPr>
        </p:nvSpPr>
        <p:spPr>
          <a:xfrm>
            <a:off x="251520" y="1710010"/>
            <a:ext cx="8686800" cy="4959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Смысл введения весовых коэффициентов </a:t>
            </a:r>
            <a:r>
              <a:rPr lang="en-US" sz="2400" b="1" i="1" dirty="0" err="1"/>
              <a:t>c</a:t>
            </a:r>
            <a:r>
              <a:rPr lang="en-US" sz="2400" b="1" i="1" baseline="-25000" dirty="0" err="1"/>
              <a:t>i</a:t>
            </a:r>
            <a:r>
              <a:rPr lang="ru-RU" sz="2400" dirty="0"/>
              <a:t> </a:t>
            </a:r>
            <a:r>
              <a:rPr lang="en-US" sz="2400" dirty="0"/>
              <a:t>:</a:t>
            </a: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в общем случае отклонения, относящиеся к различным значениям 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i</a:t>
            </a:r>
            <a:r>
              <a:rPr lang="ru-RU" sz="2400" b="1" i="1" baseline="-25000" dirty="0"/>
              <a:t> </a:t>
            </a:r>
            <a:r>
              <a:rPr lang="ru-RU" sz="2400" dirty="0"/>
              <a:t>,  нельзя считать равнозначными: одно и то же значение отклонения </a:t>
            </a:r>
            <a:r>
              <a:rPr lang="en-US" sz="2400" b="1" i="1" dirty="0"/>
              <a:t>p*</a:t>
            </a:r>
            <a:r>
              <a:rPr lang="en-US" sz="2400" b="1" i="1" baseline="-25000" dirty="0" err="1"/>
              <a:t>i</a:t>
            </a:r>
            <a:r>
              <a:rPr lang="ru-RU" sz="2400" dirty="0"/>
              <a:t>  – </a:t>
            </a:r>
            <a:r>
              <a:rPr lang="en-US" sz="2400" b="1" i="1" dirty="0"/>
              <a:t>p</a:t>
            </a:r>
            <a:r>
              <a:rPr lang="en-US" sz="2400" b="1" i="1" baseline="-25000" dirty="0"/>
              <a:t>i</a:t>
            </a:r>
            <a:r>
              <a:rPr lang="ru-RU" sz="2400" dirty="0"/>
              <a:t>  может быть малозначительным, если сама вероятность </a:t>
            </a:r>
            <a:r>
              <a:rPr lang="en-US" sz="2400" b="1" i="1" dirty="0"/>
              <a:t>p</a:t>
            </a:r>
            <a:r>
              <a:rPr lang="en-US" sz="2400" b="1" i="1" baseline="-25000" dirty="0"/>
              <a:t>i</a:t>
            </a:r>
            <a:r>
              <a:rPr lang="ru-RU" sz="2400" dirty="0"/>
              <a:t>  велика, и очень заметным, если вероятность </a:t>
            </a:r>
            <a:r>
              <a:rPr lang="en-US" sz="2400" b="1" i="1" dirty="0"/>
              <a:t>p</a:t>
            </a:r>
            <a:r>
              <a:rPr lang="en-US" sz="2400" b="1" i="1" baseline="-25000" dirty="0"/>
              <a:t>i</a:t>
            </a:r>
            <a:r>
              <a:rPr lang="ru-RU" sz="2400" dirty="0"/>
              <a:t>  мала.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16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Весовые коэффициенты </a:t>
            </a:r>
            <a:r>
              <a:rPr lang="en-US" sz="2400" b="1" i="1" dirty="0" err="1"/>
              <a:t>c</a:t>
            </a:r>
            <a:r>
              <a:rPr lang="en-US" sz="2400" b="1" i="1" baseline="-25000" dirty="0" err="1"/>
              <a:t>i</a:t>
            </a:r>
            <a:r>
              <a:rPr lang="ru-RU" sz="2400" dirty="0"/>
              <a:t>  следует устанавливать обратно пропорционально значениям </a:t>
            </a:r>
            <a:r>
              <a:rPr lang="en-US" sz="2400" b="1" i="1" dirty="0"/>
              <a:t>p</a:t>
            </a:r>
            <a:r>
              <a:rPr lang="en-US" sz="2400" b="1" i="1" baseline="-25000" dirty="0"/>
              <a:t>i</a:t>
            </a:r>
            <a:r>
              <a:rPr lang="ru-RU" sz="2400" b="1" i="1" baseline="-25000" dirty="0"/>
              <a:t> </a:t>
            </a:r>
            <a:r>
              <a:rPr lang="ru-RU" sz="2400" dirty="0"/>
              <a:t>.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2853433" y="4590306"/>
            <a:ext cx="1080839" cy="50475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288" y="188640"/>
            <a:ext cx="8229600" cy="144016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Критерий Пирсона для дискретного распределения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Содержимое 2"/>
          <p:cNvSpPr>
            <a:spLocks noGrp="1"/>
          </p:cNvSpPr>
          <p:nvPr>
            <p:ph idx="1"/>
          </p:nvPr>
        </p:nvSpPr>
        <p:spPr>
          <a:xfrm>
            <a:off x="323528" y="1916708"/>
            <a:ext cx="8532000" cy="43926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Доказано (Пирсон):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если положить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en-US" sz="1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то при достаточно больших значениях </a:t>
            </a:r>
            <a:r>
              <a:rPr lang="en-US" sz="2400" b="1" i="1" dirty="0"/>
              <a:t>n</a:t>
            </a:r>
            <a:r>
              <a:rPr lang="en-US" sz="2400" dirty="0"/>
              <a:t> </a:t>
            </a:r>
            <a:r>
              <a:rPr lang="ru-RU" sz="2400" dirty="0"/>
              <a:t> закон распределения СВ </a:t>
            </a:r>
            <a:r>
              <a:rPr lang="en-US" sz="2400" b="1" i="1" dirty="0"/>
              <a:t>R</a:t>
            </a:r>
            <a:r>
              <a:rPr lang="en-US" sz="2400" dirty="0"/>
              <a:t> </a:t>
            </a:r>
            <a:r>
              <a:rPr lang="ru-RU" sz="2400" dirty="0"/>
              <a:t> практически не зависит от функции распределения СВ </a:t>
            </a:r>
            <a:r>
              <a:rPr lang="en-US" sz="2400" b="1" i="1" dirty="0"/>
              <a:t>X</a:t>
            </a:r>
            <a:r>
              <a:rPr lang="ru-RU" sz="2400" dirty="0"/>
              <a:t>  и числа испытаний </a:t>
            </a:r>
            <a:r>
              <a:rPr lang="en-US" sz="2400" b="1" i="1" dirty="0"/>
              <a:t>n</a:t>
            </a:r>
            <a:r>
              <a:rPr lang="en-US" sz="2400" dirty="0"/>
              <a:t>, </a:t>
            </a:r>
            <a:r>
              <a:rPr lang="ru-RU" sz="2400" dirty="0"/>
              <a:t> а зависит только от числа </a:t>
            </a:r>
            <a:r>
              <a:rPr lang="en-US" sz="2400" b="1" i="1" dirty="0"/>
              <a:t>k</a:t>
            </a:r>
            <a:r>
              <a:rPr lang="en-US" sz="2400" dirty="0"/>
              <a:t> </a:t>
            </a:r>
            <a:r>
              <a:rPr lang="ru-RU" sz="2400" dirty="0"/>
              <a:t> возможных значений СВ  </a:t>
            </a:r>
            <a:r>
              <a:rPr lang="en-US" sz="2400" b="1" i="1" dirty="0"/>
              <a:t>X</a:t>
            </a:r>
            <a:r>
              <a:rPr lang="ru-RU" sz="2400" dirty="0"/>
              <a:t>  и при  </a:t>
            </a:r>
            <a:r>
              <a:rPr lang="en-US" sz="2400" b="1" i="1" dirty="0"/>
              <a:t>n</a:t>
            </a:r>
            <a:r>
              <a:rPr lang="ru-RU" sz="2400" b="1" i="1" dirty="0"/>
              <a:t> </a:t>
            </a:r>
            <a:r>
              <a:rPr lang="en-US" sz="2400" b="1" i="1" dirty="0"/>
              <a:t>→</a:t>
            </a:r>
            <a:r>
              <a:rPr lang="ru-RU" sz="2400" b="1" i="1" dirty="0"/>
              <a:t> </a:t>
            </a:r>
            <a:r>
              <a:rPr lang="ru-RU" sz="2400" b="1" dirty="0"/>
              <a:t>∞</a:t>
            </a:r>
            <a:r>
              <a:rPr lang="ru-RU" sz="2400" b="1" i="1" dirty="0"/>
              <a:t>  </a:t>
            </a:r>
            <a:r>
              <a:rPr lang="ru-RU" sz="2400" dirty="0"/>
              <a:t>приближается к распределению </a:t>
            </a:r>
            <a:r>
              <a:rPr lang="el-GR" sz="2400" b="1" i="1" dirty="0"/>
              <a:t>χ</a:t>
            </a:r>
            <a:r>
              <a:rPr lang="ru-RU" sz="2400" b="1" baseline="30000" dirty="0"/>
              <a:t>2</a:t>
            </a:r>
            <a:r>
              <a:rPr lang="en-US" sz="2400" dirty="0"/>
              <a:t> </a:t>
            </a:r>
            <a:r>
              <a:rPr lang="ru-RU" sz="2400" dirty="0"/>
              <a:t>.</a:t>
            </a:r>
          </a:p>
        </p:txBody>
      </p:sp>
      <p:graphicFrame>
        <p:nvGraphicFramePr>
          <p:cNvPr id="46082" name="Object 5"/>
          <p:cNvGraphicFramePr>
            <a:graphicFrameLocks noChangeAspect="1"/>
          </p:cNvGraphicFramePr>
          <p:nvPr/>
        </p:nvGraphicFramePr>
        <p:xfrm>
          <a:off x="3603551" y="2490217"/>
          <a:ext cx="12668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07" name="Формула" r:id="rId3" imgW="17373600" imgH="11887200" progId="Equation.3">
                  <p:embed/>
                </p:oleObj>
              </mc:Choice>
              <mc:Fallback>
                <p:oleObj name="Формула" r:id="rId3" imgW="17373600" imgH="1188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551" y="2490217"/>
                        <a:ext cx="126682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288" y="332656"/>
            <a:ext cx="8229600" cy="144016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Критерий Пирсона для дискретного распределения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иксел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  <a:fontScheme name="Пиксел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6333</TotalTime>
  <Words>4535</Words>
  <Application>Microsoft Office PowerPoint</Application>
  <PresentationFormat>Экран (4:3)</PresentationFormat>
  <Paragraphs>1178</Paragraphs>
  <Slides>158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158</vt:i4>
      </vt:variant>
    </vt:vector>
  </HeadingPairs>
  <TitlesOfParts>
    <vt:vector size="169" baseType="lpstr">
      <vt:lpstr>Arial</vt:lpstr>
      <vt:lpstr>Calibri</vt:lpstr>
      <vt:lpstr>Cambria Math</vt:lpstr>
      <vt:lpstr>Lucida Sans Unicode</vt:lpstr>
      <vt:lpstr>Verdana</vt:lpstr>
      <vt:lpstr>Wingdings</vt:lpstr>
      <vt:lpstr>Wingdings 2</vt:lpstr>
      <vt:lpstr>Wingdings 3</vt:lpstr>
      <vt:lpstr>Открытая</vt:lpstr>
      <vt:lpstr>Формула</vt:lpstr>
      <vt:lpstr>Worksheet</vt:lpstr>
      <vt:lpstr>1. Статистические оценки числовых характеристик СВ</vt:lpstr>
      <vt:lpstr>Генеральная совокупность</vt:lpstr>
      <vt:lpstr>Выборка</vt:lpstr>
      <vt:lpstr>Варианты и частоты</vt:lpstr>
      <vt:lpstr>Статистический ряд</vt:lpstr>
      <vt:lpstr>Группированный статистический ряд</vt:lpstr>
      <vt:lpstr>Эмпирическая функция распределения</vt:lpstr>
      <vt:lpstr>Эмпирическая функция распределения</vt:lpstr>
      <vt:lpstr>Эмпирическая функция распределения</vt:lpstr>
      <vt:lpstr>Эмпирическая функция распределения</vt:lpstr>
      <vt:lpstr>Эмпирическая функция распределения</vt:lpstr>
      <vt:lpstr>Эмпирическая функция распределения</vt:lpstr>
      <vt:lpstr>Эмпирическая функция распределения</vt:lpstr>
      <vt:lpstr>Презентация PowerPoint</vt:lpstr>
      <vt:lpstr>Гистограммы</vt:lpstr>
      <vt:lpstr>Гистограмма частот</vt:lpstr>
      <vt:lpstr>Гистограмма относительных частот</vt:lpstr>
      <vt:lpstr>Гистограммы</vt:lpstr>
      <vt:lpstr>Презентация PowerPoint</vt:lpstr>
      <vt:lpstr>Статистические оценки</vt:lpstr>
      <vt:lpstr>Точечные и интервальные оценки</vt:lpstr>
      <vt:lpstr>Презентация PowerPoint</vt:lpstr>
      <vt:lpstr>Выборочная средняя</vt:lpstr>
      <vt:lpstr>Оценка генеральной средней</vt:lpstr>
      <vt:lpstr>Выборочная дисперсия</vt:lpstr>
      <vt:lpstr>Выборочное среднее квадратическое  отклонение</vt:lpstr>
      <vt:lpstr>Оценка генеральной дисперсии</vt:lpstr>
      <vt:lpstr>Оценка генеральной дисперсии</vt:lpstr>
      <vt:lpstr>Исправленная дисперсия</vt:lpstr>
      <vt:lpstr>Исправленное среднее квадратическое отклонение</vt:lpstr>
      <vt:lpstr>Практическое использование исправленных оценок</vt:lpstr>
      <vt:lpstr>Построение оценок средней и дисперсии непрерывного признака</vt:lpstr>
      <vt:lpstr>Построение оценок средней и дисперсии непрерывного признака</vt:lpstr>
      <vt:lpstr>Построение оценок средней и дисперсии непрерывного признака</vt:lpstr>
      <vt:lpstr>Оценка коэффициента вариации</vt:lpstr>
      <vt:lpstr>Недостатки рассмотренных оценок</vt:lpstr>
      <vt:lpstr>Презентация PowerPoint</vt:lpstr>
      <vt:lpstr>Мода</vt:lpstr>
      <vt:lpstr>Мода</vt:lpstr>
      <vt:lpstr>Медиана</vt:lpstr>
      <vt:lpstr>Взаимное расположение мер центральной тенденции</vt:lpstr>
      <vt:lpstr>Взаимное расположение мер центральной тенденции</vt:lpstr>
      <vt:lpstr>Взаимное расположение мер центральной тенденции</vt:lpstr>
      <vt:lpstr>Взаимное расположение мер центральной тенденции</vt:lpstr>
      <vt:lpstr>Презентация PowerPoint</vt:lpstr>
      <vt:lpstr>Презентация PowerPoint</vt:lpstr>
      <vt:lpstr>Точность оценки</vt:lpstr>
      <vt:lpstr>Надежность оценки</vt:lpstr>
      <vt:lpstr>Надежность оценки</vt:lpstr>
      <vt:lpstr>Доверительный интервал</vt:lpstr>
      <vt:lpstr>Построение доверительного интервала для среднего значения нормально распределенной величины</vt:lpstr>
      <vt:lpstr>Построение доверительного интервала для среднего значения нормально распределенной величины</vt:lpstr>
      <vt:lpstr>Построение доверительного интервала для среднего значения нормально распределенной величины</vt:lpstr>
      <vt:lpstr>Построение доверительного интервала для среднего значения нормально распределенной величины</vt:lpstr>
      <vt:lpstr>Построение доверительного интервала для среднего значения нормально распределенной величины</vt:lpstr>
      <vt:lpstr>Построение доверительного интервала для среднего значения нормально распределенной величины</vt:lpstr>
      <vt:lpstr>Построение доверительного интервала для среднего значения нормально распределенной величины</vt:lpstr>
      <vt:lpstr>Презентация PowerPoint</vt:lpstr>
      <vt:lpstr>Презентация PowerPoint</vt:lpstr>
      <vt:lpstr>Теоретические моменты</vt:lpstr>
      <vt:lpstr>Эмпирические моменты</vt:lpstr>
      <vt:lpstr>Эмпирические моменты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Примеры статистических гипотез</vt:lpstr>
      <vt:lpstr>Презентация PowerPoint</vt:lpstr>
      <vt:lpstr>Статистические гипотезы</vt:lpstr>
      <vt:lpstr>Задача проверки статистических гипотез</vt:lpstr>
      <vt:lpstr>Задача проверки статистических гипотез</vt:lpstr>
      <vt:lpstr>Ошибки первого и второго рода</vt:lpstr>
      <vt:lpstr>Статистический критерий</vt:lpstr>
      <vt:lpstr>Статистический критерий</vt:lpstr>
      <vt:lpstr>Статистический критерий</vt:lpstr>
      <vt:lpstr>Основной принцип проверки статистических гипотез</vt:lpstr>
      <vt:lpstr>Критические точки</vt:lpstr>
      <vt:lpstr>Односторонняя критическая область</vt:lpstr>
      <vt:lpstr>Двусторонняя критическая область</vt:lpstr>
      <vt:lpstr>Построение критической области</vt:lpstr>
      <vt:lpstr>Построение критической области</vt:lpstr>
      <vt:lpstr>Построение критической области</vt:lpstr>
      <vt:lpstr>Построение критической области</vt:lpstr>
      <vt:lpstr>Мощность критерия</vt:lpstr>
      <vt:lpstr>Презентация PowerPoint</vt:lpstr>
      <vt:lpstr>Формулировка нулевой гипотезы</vt:lpstr>
      <vt:lpstr>Критерии согласия</vt:lpstr>
      <vt:lpstr>Критерии согласия</vt:lpstr>
      <vt:lpstr>Критерии согласия</vt:lpstr>
      <vt:lpstr>Презентация PowerPoint</vt:lpstr>
      <vt:lpstr>Презентация PowerPoint</vt:lpstr>
      <vt:lpstr>Критерий Пирсона для дискретного распределения</vt:lpstr>
      <vt:lpstr>Критерий Пирсона для дискретного распределения</vt:lpstr>
      <vt:lpstr>Критерий Пирсона для дискретного распределения</vt:lpstr>
      <vt:lpstr>Критерий Пирсона для дискретного распределения</vt:lpstr>
      <vt:lpstr>Критерий Пирсона для дискретного распределения</vt:lpstr>
      <vt:lpstr>Критерий Пирсона для дискретного распределения</vt:lpstr>
      <vt:lpstr>Критерий Пирсона для дискретного распределения</vt:lpstr>
      <vt:lpstr>Число степеней свободы</vt:lpstr>
      <vt:lpstr>Условия, накладываемые на частоты</vt:lpstr>
      <vt:lpstr>Презентация PowerPoint</vt:lpstr>
      <vt:lpstr>Презентация PowerPoint</vt:lpstr>
      <vt:lpstr>Критерий Пирсона для непрерывного распределения</vt:lpstr>
      <vt:lpstr>Критерий Пирсона для непрерывного распределения</vt:lpstr>
      <vt:lpstr>Критерий Пирсона для непрерывного распределения</vt:lpstr>
      <vt:lpstr>Проверка гипотезы согласия</vt:lpstr>
      <vt:lpstr>Проверка гипотезы согласия</vt:lpstr>
      <vt:lpstr>Проверка гипотезы согласия</vt:lpstr>
      <vt:lpstr>Проверка гипотезы согласия</vt:lpstr>
      <vt:lpstr>Проверка гипотезы согласия</vt:lpstr>
      <vt:lpstr>Проверка гипотезы согласия</vt:lpstr>
      <vt:lpstr>Проверка гипотезы согласия</vt:lpstr>
      <vt:lpstr>Проверка гипотезы согласия</vt:lpstr>
      <vt:lpstr>Проверка гипотезы согласия</vt:lpstr>
      <vt:lpstr>Проверка гипотезы согласия</vt:lpstr>
      <vt:lpstr>Проверка гипотезы согласия</vt:lpstr>
      <vt:lpstr>Презентация PowerPoint</vt:lpstr>
      <vt:lpstr>Проверка гипотезы согласия</vt:lpstr>
      <vt:lpstr>Проверка гипотезы согласия</vt:lpstr>
      <vt:lpstr>Применение критерия Пирсона</vt:lpstr>
      <vt:lpstr>Применение критерия Пирсона</vt:lpstr>
      <vt:lpstr>Применение критерия Пирсона</vt:lpstr>
      <vt:lpstr>Применение критерия Пирсона</vt:lpstr>
      <vt:lpstr>Применение критерия Пирсона</vt:lpstr>
      <vt:lpstr>Применение критерия Пирсона</vt:lpstr>
      <vt:lpstr>Презентация PowerPoint</vt:lpstr>
      <vt:lpstr>Взаимосвязи между признаками</vt:lpstr>
      <vt:lpstr>Функциональная зависимость</vt:lpstr>
      <vt:lpstr>Корреляционная зависимость</vt:lpstr>
      <vt:lpstr>Корреляционная зависимость</vt:lpstr>
      <vt:lpstr>Корреляционная зависимость</vt:lpstr>
      <vt:lpstr>Корреляционная зависимость</vt:lpstr>
      <vt:lpstr>Положительные и отрицательные связи</vt:lpstr>
      <vt:lpstr>Презентация PowerPoint</vt:lpstr>
      <vt:lpstr>Коэффициент корреляции</vt:lpstr>
      <vt:lpstr>Исследование данных, измеренных в метрических шкалах</vt:lpstr>
      <vt:lpstr>Свойства коэффициента корреляции Пирсона</vt:lpstr>
      <vt:lpstr>Коэффициент корреляции Пирсона</vt:lpstr>
      <vt:lpstr>Значимость коэффициента корреляции Пирсона</vt:lpstr>
      <vt:lpstr>Значимость коэффициента корреляции Пирсона</vt:lpstr>
      <vt:lpstr>Значимость коэффициента корреляции Пирсона</vt:lpstr>
      <vt:lpstr>Значимость коэффициента корреляции Пирсона</vt:lpstr>
      <vt:lpstr>Презентация PowerPoint</vt:lpstr>
      <vt:lpstr>Презентация PowerPoint</vt:lpstr>
      <vt:lpstr>Определение коэффициента корреляции Пирсона</vt:lpstr>
      <vt:lpstr>Исследование данных, измеренных в порядковых шкалах</vt:lpstr>
      <vt:lpstr>Исследование данных, измеренных в порядковых шкалах</vt:lpstr>
      <vt:lpstr>Коэффициент корреляции Спирмена</vt:lpstr>
      <vt:lpstr>Коэффициент корреляции Спирмена</vt:lpstr>
      <vt:lpstr>Коэффициент корреляции Спирмена</vt:lpstr>
      <vt:lpstr>Коэффициент корреляции Кендалла</vt:lpstr>
      <vt:lpstr>Коэффициент корреляции Кендалла</vt:lpstr>
      <vt:lpstr>Значимость коэффициентов ранговой корреляции</vt:lpstr>
      <vt:lpstr>Определение коэффициентов ранговой корреляции</vt:lpstr>
      <vt:lpstr>Определение коэффициентов ранговой корреляции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Случайные величины</dc:title>
  <dc:creator>Мария Цыганова</dc:creator>
  <cp:lastModifiedBy>Студент ТюмГУ</cp:lastModifiedBy>
  <cp:revision>215</cp:revision>
  <dcterms:created xsi:type="dcterms:W3CDTF">2013-10-15T05:59:36Z</dcterms:created>
  <dcterms:modified xsi:type="dcterms:W3CDTF">2021-09-20T03:16:19Z</dcterms:modified>
</cp:coreProperties>
</file>