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300" r:id="rId2"/>
    <p:sldId id="257" r:id="rId3"/>
    <p:sldId id="301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320" r:id="rId17"/>
    <p:sldId id="303" r:id="rId18"/>
    <p:sldId id="270" r:id="rId19"/>
    <p:sldId id="302" r:id="rId20"/>
    <p:sldId id="271" r:id="rId21"/>
    <p:sldId id="304" r:id="rId22"/>
    <p:sldId id="272" r:id="rId23"/>
    <p:sldId id="273" r:id="rId24"/>
    <p:sldId id="274" r:id="rId25"/>
    <p:sldId id="305" r:id="rId26"/>
    <p:sldId id="275" r:id="rId27"/>
    <p:sldId id="276" r:id="rId28"/>
    <p:sldId id="306" r:id="rId29"/>
    <p:sldId id="30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311" r:id="rId38"/>
    <p:sldId id="287" r:id="rId39"/>
    <p:sldId id="288" r:id="rId40"/>
    <p:sldId id="289" r:id="rId41"/>
    <p:sldId id="290" r:id="rId42"/>
    <p:sldId id="292" r:id="rId43"/>
    <p:sldId id="291" r:id="rId44"/>
    <p:sldId id="293" r:id="rId45"/>
    <p:sldId id="295" r:id="rId46"/>
    <p:sldId id="298" r:id="rId47"/>
    <p:sldId id="294" r:id="rId48"/>
    <p:sldId id="297" r:id="rId49"/>
    <p:sldId id="312" r:id="rId50"/>
    <p:sldId id="313" r:id="rId51"/>
    <p:sldId id="296" r:id="rId52"/>
    <p:sldId id="299" r:id="rId53"/>
    <p:sldId id="314" r:id="rId54"/>
    <p:sldId id="315" r:id="rId55"/>
    <p:sldId id="318" r:id="rId56"/>
    <p:sldId id="317" r:id="rId57"/>
    <p:sldId id="316" r:id="rId58"/>
    <p:sldId id="319" r:id="rId59"/>
    <p:sldId id="321" r:id="rId60"/>
    <p:sldId id="322" r:id="rId61"/>
    <p:sldId id="323" r:id="rId62"/>
    <p:sldId id="324" r:id="rId63"/>
    <p:sldId id="325" r:id="rId64"/>
    <p:sldId id="326" r:id="rId6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17" autoAdjust="0"/>
  </p:normalViewPr>
  <p:slideViewPr>
    <p:cSldViewPr>
      <p:cViewPr>
        <p:scale>
          <a:sx n="70" d="100"/>
          <a:sy n="70" d="100"/>
        </p:scale>
        <p:origin x="-1350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3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ru-RU" altLang="en-US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ru-RU" altLang="en-US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4DA41B1-0F6A-456E-9690-85AF7542581B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75B912C-14CF-4587-9BC6-F39BF28E336B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542E7F7-C397-467C-8295-A4587A37722E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6049118-3A95-4949-B851-97253CB9BCD8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7FBB118-543B-4191-8B06-6D11569E07FC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AAA00F2-2334-4B71-81A4-534CE7EB197D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AD95844-E516-4EC8-903A-B5E1B67AB26D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E94F35D-65D5-4156-BD11-33DA8A72963E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 alt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AA11B37-7CB4-40C6-8592-F1EF81BEF2DA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8C98EB3-B1C9-4E21-8BCD-66F650159D2F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9FDFF88-442C-4866-87EF-720375BDB883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ru-RU" altLang="en-US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ru-RU" altLang="en-US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595B5C2-E820-48B6-A1F3-E1B53C2AD32F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7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3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2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30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34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36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42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45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47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49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oleObject" Target="../embeddings/oleObject58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oleObject" Target="../embeddings/oleObject62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Microsoft_Office_Excel_97-2003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Microsoft_Office_Excel_97-2003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70112" y="1737048"/>
            <a:ext cx="6781800" cy="1331912"/>
          </a:xfrm>
        </p:spPr>
        <p:txBody>
          <a:bodyPr>
            <a:normAutofit/>
          </a:bodyPr>
          <a:lstStyle/>
          <a:p>
            <a:pPr eaLnBrk="1" hangingPunct="1"/>
            <a:r>
              <a:rPr lang="ru-RU" sz="3600" dirty="0" smtClean="0">
                <a:solidFill>
                  <a:schemeClr val="tx1"/>
                </a:solidFill>
              </a:rPr>
              <a:t>Случайные </a:t>
            </a:r>
            <a:r>
              <a:rPr lang="ru-RU" sz="3600" dirty="0" smtClean="0">
                <a:solidFill>
                  <a:schemeClr val="tx1"/>
                </a:solidFill>
              </a:rPr>
              <a:t>величины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79512" y="3611607"/>
            <a:ext cx="7772400" cy="119970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tx1"/>
                </a:solidFill>
              </a:rPr>
              <a:t>1 </a:t>
            </a:r>
            <a:r>
              <a:rPr lang="ru-RU" sz="2800" b="1" dirty="0" smtClean="0">
                <a:solidFill>
                  <a:schemeClr val="tx1"/>
                </a:solidFill>
              </a:rPr>
              <a:t>Основные определения</a:t>
            </a:r>
            <a:endParaRPr lang="ru-RU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29246"/>
            <a:ext cx="8363272" cy="4464050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ru-RU" sz="2400" b="1" i="1" dirty="0" smtClean="0"/>
              <a:t>Непрерывной</a:t>
            </a:r>
            <a:r>
              <a:rPr lang="ru-RU" sz="2400" dirty="0" smtClean="0"/>
              <a:t>  называется СВ, функция распределения которой всюду непрерывна.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		Непрерывная СВ может принимать все 	значения из некоторого конечного или 	бесконечного промежутка.</a:t>
            </a:r>
          </a:p>
          <a:p>
            <a:pPr eaLnBrk="1" hangingPunct="1">
              <a:buFont typeface="Wingdings" pitchFamily="2" charset="2"/>
              <a:buNone/>
            </a:pPr>
            <a:endParaRPr lang="ru-RU" sz="16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Для непрерывной СВ </a:t>
            </a:r>
            <a:r>
              <a:rPr lang="ru-RU" sz="2400" b="1" i="1" dirty="0" smtClean="0"/>
              <a:t>Х</a:t>
            </a:r>
            <a:r>
              <a:rPr lang="ru-RU" sz="2400" dirty="0" smtClean="0"/>
              <a:t>:</a:t>
            </a:r>
          </a:p>
          <a:p>
            <a:pPr lvl="1" eaLnBrk="1" hangingPunct="1">
              <a:spcBef>
                <a:spcPct val="40000"/>
              </a:spcBef>
              <a:buClr>
                <a:schemeClr val="tx2"/>
              </a:buClr>
              <a:buSzTx/>
              <a:buFont typeface="Wingdings" pitchFamily="2" charset="2"/>
              <a:buChar char="§"/>
            </a:pPr>
            <a:r>
              <a:rPr lang="ru-RU" sz="2400" dirty="0" smtClean="0"/>
              <a:t>для любого </a:t>
            </a:r>
            <a:r>
              <a:rPr lang="ru-RU" sz="2400" b="1" i="1" dirty="0" smtClean="0"/>
              <a:t>х</a:t>
            </a:r>
            <a:r>
              <a:rPr lang="ru-RU" sz="2400" b="1" baseline="-25000" dirty="0" smtClean="0"/>
              <a:t>0</a:t>
            </a:r>
            <a:r>
              <a:rPr lang="ru-RU" sz="2400" b="1" i="1" dirty="0" smtClean="0"/>
              <a:t> </a:t>
            </a:r>
            <a:r>
              <a:rPr lang="ru-RU" sz="2400" dirty="0" smtClean="0"/>
              <a:t>  </a:t>
            </a:r>
            <a:r>
              <a:rPr lang="ru-RU" sz="2400" b="1" i="1" dirty="0" smtClean="0"/>
              <a:t>Р</a:t>
            </a:r>
            <a:r>
              <a:rPr lang="en-US" sz="2400" b="1" i="1" dirty="0" smtClean="0"/>
              <a:t> </a:t>
            </a:r>
            <a:r>
              <a:rPr lang="ru-RU" sz="2400" dirty="0" smtClean="0"/>
              <a:t>(</a:t>
            </a:r>
            <a:r>
              <a:rPr lang="ru-RU" sz="2400" b="1" i="1" dirty="0" smtClean="0"/>
              <a:t>Х</a:t>
            </a:r>
            <a:r>
              <a:rPr lang="ru-RU" sz="2400" dirty="0" smtClean="0"/>
              <a:t> = </a:t>
            </a:r>
            <a:r>
              <a:rPr lang="ru-RU" sz="2400" b="1" i="1" dirty="0" smtClean="0"/>
              <a:t>х</a:t>
            </a:r>
            <a:r>
              <a:rPr lang="ru-RU" sz="2400" b="1" baseline="-25000" dirty="0" smtClean="0"/>
              <a:t>0</a:t>
            </a:r>
            <a:r>
              <a:rPr lang="ru-RU" sz="2400" dirty="0" smtClean="0"/>
              <a:t>) = 0;</a:t>
            </a:r>
          </a:p>
          <a:p>
            <a:pPr lvl="1" eaLnBrk="1" hangingPunct="1">
              <a:spcBef>
                <a:spcPts val="1200"/>
              </a:spcBef>
              <a:buClr>
                <a:schemeClr val="tx2"/>
              </a:buClr>
              <a:buSzTx/>
              <a:buFont typeface="Wingdings" pitchFamily="2" charset="2"/>
              <a:buChar char="§"/>
            </a:pPr>
            <a:r>
              <a:rPr lang="ru-RU" sz="2400" b="1" i="1" dirty="0" smtClean="0"/>
              <a:t>Р </a:t>
            </a:r>
            <a:r>
              <a:rPr lang="ru-RU" sz="2400" dirty="0" smtClean="0"/>
              <a:t>(</a:t>
            </a:r>
            <a:r>
              <a:rPr lang="ru-RU" sz="2400" b="1" i="1" dirty="0" err="1" smtClean="0"/>
              <a:t>х</a:t>
            </a:r>
            <a:r>
              <a:rPr lang="en-US" sz="2400" b="1" baseline="-25000" dirty="0" smtClean="0"/>
              <a:t>1</a:t>
            </a:r>
            <a:r>
              <a:rPr lang="ru-RU" sz="2400" dirty="0" smtClean="0"/>
              <a:t> </a:t>
            </a:r>
            <a:r>
              <a:rPr lang="ru-RU" sz="2400" dirty="0" smtClean="0">
                <a:cs typeface="Arial" charset="0"/>
              </a:rPr>
              <a:t>≤ </a:t>
            </a:r>
            <a:r>
              <a:rPr lang="ru-RU" sz="2400" b="1" i="1" dirty="0" smtClean="0"/>
              <a:t>Х</a:t>
            </a:r>
            <a:r>
              <a:rPr lang="ru-RU" sz="2400" dirty="0" smtClean="0"/>
              <a:t> </a:t>
            </a:r>
            <a:r>
              <a:rPr lang="en-US" sz="2400" dirty="0" smtClean="0"/>
              <a:t>&lt; </a:t>
            </a:r>
            <a:r>
              <a:rPr lang="ru-RU" sz="2400" b="1" i="1" dirty="0" err="1" smtClean="0"/>
              <a:t>х</a:t>
            </a:r>
            <a:r>
              <a:rPr lang="en-US" sz="2400" b="1" baseline="-25000" dirty="0" smtClean="0"/>
              <a:t>2</a:t>
            </a:r>
            <a:r>
              <a:rPr lang="ru-RU" sz="2400" dirty="0" smtClean="0"/>
              <a:t>)</a:t>
            </a:r>
            <a:r>
              <a:rPr lang="en-US" sz="2400" dirty="0" smtClean="0"/>
              <a:t> = </a:t>
            </a:r>
            <a:r>
              <a:rPr lang="ru-RU" sz="2400" b="1" i="1" dirty="0" smtClean="0"/>
              <a:t>Р</a:t>
            </a:r>
            <a:r>
              <a:rPr lang="ru-RU" sz="2400" dirty="0" smtClean="0"/>
              <a:t>(</a:t>
            </a:r>
            <a:r>
              <a:rPr lang="ru-RU" sz="2400" b="1" i="1" dirty="0" err="1" smtClean="0"/>
              <a:t>х</a:t>
            </a:r>
            <a:r>
              <a:rPr lang="en-US" sz="2400" b="1" baseline="-25000" dirty="0" smtClean="0"/>
              <a:t>1</a:t>
            </a:r>
            <a:r>
              <a:rPr lang="ru-RU" sz="2400" dirty="0" smtClean="0"/>
              <a:t> </a:t>
            </a:r>
            <a:r>
              <a:rPr lang="en-US" sz="2400" dirty="0" smtClean="0">
                <a:cs typeface="Arial" charset="0"/>
              </a:rPr>
              <a:t>&lt;</a:t>
            </a:r>
            <a:r>
              <a:rPr lang="ru-RU" sz="2400" dirty="0" smtClean="0">
                <a:cs typeface="Arial" charset="0"/>
              </a:rPr>
              <a:t> </a:t>
            </a:r>
            <a:r>
              <a:rPr lang="ru-RU" sz="2400" b="1" i="1" dirty="0" smtClean="0"/>
              <a:t>Х</a:t>
            </a:r>
            <a:r>
              <a:rPr lang="ru-RU" sz="2400" dirty="0" smtClean="0"/>
              <a:t> </a:t>
            </a:r>
            <a:r>
              <a:rPr lang="en-US" sz="2400" dirty="0" smtClean="0"/>
              <a:t>&lt; </a:t>
            </a:r>
            <a:r>
              <a:rPr lang="ru-RU" sz="2400" b="1" i="1" dirty="0" err="1" smtClean="0"/>
              <a:t>х</a:t>
            </a:r>
            <a:r>
              <a:rPr lang="en-US" sz="2400" b="1" baseline="-25000" dirty="0" smtClean="0"/>
              <a:t>2</a:t>
            </a:r>
            <a:r>
              <a:rPr lang="ru-RU" sz="2400" dirty="0" smtClean="0"/>
              <a:t>)</a:t>
            </a:r>
            <a:r>
              <a:rPr lang="en-US" sz="2400" dirty="0" smtClean="0"/>
              <a:t> = </a:t>
            </a:r>
            <a:r>
              <a:rPr lang="ru-RU" sz="2400" b="1" i="1" dirty="0" smtClean="0"/>
              <a:t>Р</a:t>
            </a:r>
            <a:r>
              <a:rPr lang="ru-RU" sz="2400" dirty="0" smtClean="0"/>
              <a:t>(</a:t>
            </a:r>
            <a:r>
              <a:rPr lang="ru-RU" sz="2400" b="1" i="1" dirty="0" err="1" smtClean="0"/>
              <a:t>х</a:t>
            </a:r>
            <a:r>
              <a:rPr lang="en-US" sz="2400" b="1" baseline="-25000" dirty="0" smtClean="0"/>
              <a:t>1</a:t>
            </a:r>
            <a:r>
              <a:rPr lang="ru-RU" sz="2400" dirty="0" smtClean="0"/>
              <a:t> </a:t>
            </a:r>
            <a:r>
              <a:rPr lang="en-US" sz="2400" dirty="0" smtClean="0">
                <a:cs typeface="Arial" charset="0"/>
              </a:rPr>
              <a:t>&lt;</a:t>
            </a:r>
            <a:r>
              <a:rPr lang="ru-RU" sz="2400" dirty="0" smtClean="0">
                <a:cs typeface="Arial" charset="0"/>
              </a:rPr>
              <a:t> </a:t>
            </a:r>
            <a:r>
              <a:rPr lang="ru-RU" sz="2400" b="1" i="1" dirty="0" smtClean="0"/>
              <a:t>Х</a:t>
            </a:r>
            <a:r>
              <a:rPr lang="ru-RU" sz="2400" dirty="0" smtClean="0"/>
              <a:t> </a:t>
            </a:r>
            <a:r>
              <a:rPr lang="en-US" sz="2400" dirty="0" smtClean="0">
                <a:cs typeface="Arial" charset="0"/>
              </a:rPr>
              <a:t>≤</a:t>
            </a:r>
            <a:r>
              <a:rPr lang="en-US" sz="2400" dirty="0" smtClean="0"/>
              <a:t> </a:t>
            </a:r>
            <a:r>
              <a:rPr lang="ru-RU" sz="2400" b="1" i="1" dirty="0" err="1" smtClean="0"/>
              <a:t>х</a:t>
            </a:r>
            <a:r>
              <a:rPr lang="en-US" sz="2400" b="1" baseline="-25000" dirty="0" smtClean="0"/>
              <a:t>2</a:t>
            </a:r>
            <a:r>
              <a:rPr lang="ru-RU" sz="2400" dirty="0" smtClean="0"/>
              <a:t>)</a:t>
            </a:r>
            <a:r>
              <a:rPr lang="en-US" sz="2400" dirty="0" smtClean="0"/>
              <a:t> = </a:t>
            </a:r>
            <a:r>
              <a:rPr lang="ru-RU" sz="2400" dirty="0" smtClean="0"/>
              <a:t>        						= </a:t>
            </a:r>
            <a:r>
              <a:rPr lang="ru-RU" sz="2400" b="1" i="1" dirty="0" smtClean="0"/>
              <a:t>Р</a:t>
            </a:r>
            <a:r>
              <a:rPr lang="ru-RU" sz="2400" dirty="0" smtClean="0"/>
              <a:t>(</a:t>
            </a:r>
            <a:r>
              <a:rPr lang="ru-RU" sz="2400" b="1" i="1" dirty="0" err="1" smtClean="0"/>
              <a:t>х</a:t>
            </a:r>
            <a:r>
              <a:rPr lang="en-US" sz="2400" b="1" baseline="-25000" dirty="0" smtClean="0"/>
              <a:t>1</a:t>
            </a:r>
            <a:r>
              <a:rPr lang="ru-RU" sz="2400" dirty="0" smtClean="0"/>
              <a:t> </a:t>
            </a:r>
            <a:r>
              <a:rPr lang="ru-RU" sz="2400" dirty="0" smtClean="0">
                <a:cs typeface="Arial" charset="0"/>
              </a:rPr>
              <a:t>≤ </a:t>
            </a:r>
            <a:r>
              <a:rPr lang="ru-RU" sz="2400" b="1" i="1" dirty="0" smtClean="0"/>
              <a:t>Х</a:t>
            </a:r>
            <a:r>
              <a:rPr lang="ru-RU" sz="2400" dirty="0" smtClean="0"/>
              <a:t> </a:t>
            </a:r>
            <a:r>
              <a:rPr lang="en-US" sz="2400" dirty="0" smtClean="0">
                <a:cs typeface="Arial" charset="0"/>
              </a:rPr>
              <a:t>≤</a:t>
            </a:r>
            <a:r>
              <a:rPr lang="en-US" sz="2400" dirty="0" smtClean="0"/>
              <a:t> </a:t>
            </a:r>
            <a:r>
              <a:rPr lang="ru-RU" sz="2400" b="1" i="1" dirty="0" err="1" smtClean="0"/>
              <a:t>х</a:t>
            </a:r>
            <a:r>
              <a:rPr lang="en-US" sz="2400" b="1" baseline="-25000" dirty="0" smtClean="0"/>
              <a:t>2</a:t>
            </a:r>
            <a:r>
              <a:rPr lang="ru-RU" sz="2400" dirty="0" smtClean="0"/>
              <a:t>)</a:t>
            </a:r>
            <a:r>
              <a:rPr lang="en-US" sz="2400" dirty="0" smtClean="0"/>
              <a:t>.</a:t>
            </a:r>
            <a:endParaRPr lang="ru-RU" sz="2400" dirty="0" smtClean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548680"/>
            <a:ext cx="8497068" cy="936104"/>
          </a:xfrm>
        </p:spPr>
        <p:txBody>
          <a:bodyPr>
            <a:noAutofit/>
          </a:bodyPr>
          <a:lstStyle/>
          <a:p>
            <a:pPr eaLnBrk="1" hangingPunct="1"/>
            <a:r>
              <a:rPr lang="ru-RU" sz="3200" dirty="0" smtClean="0">
                <a:solidFill>
                  <a:schemeClr val="tx1"/>
                </a:solidFill>
              </a:rPr>
              <a:t>	Непрерывные случайные величины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988840"/>
            <a:ext cx="8686800" cy="3240633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Формы задания закона распределения непрерывной СВ:</a:t>
            </a:r>
          </a:p>
          <a:p>
            <a:pPr lvl="1" eaLnBrk="1" hangingPunct="1">
              <a:spcBef>
                <a:spcPct val="30000"/>
              </a:spcBef>
              <a:buClr>
                <a:schemeClr val="tx2"/>
              </a:buClr>
              <a:buSzTx/>
              <a:buFontTx/>
              <a:buChar char="•"/>
            </a:pPr>
            <a:r>
              <a:rPr lang="ru-RU" sz="2400" b="1" i="1" dirty="0" smtClean="0"/>
              <a:t>функция распределения</a:t>
            </a:r>
            <a:r>
              <a:rPr lang="ru-RU" sz="2400" dirty="0" smtClean="0"/>
              <a:t> (</a:t>
            </a:r>
            <a:r>
              <a:rPr lang="ru-RU" sz="2400" b="1" i="1" dirty="0" smtClean="0"/>
              <a:t>интегральная функция</a:t>
            </a:r>
            <a:r>
              <a:rPr lang="ru-RU" sz="2400" i="1" dirty="0" smtClean="0"/>
              <a:t> </a:t>
            </a:r>
            <a:r>
              <a:rPr lang="ru-RU" sz="2400" dirty="0" smtClean="0"/>
              <a:t>);</a:t>
            </a:r>
          </a:p>
          <a:p>
            <a:pPr lvl="1" eaLnBrk="1" hangingPunct="1">
              <a:spcBef>
                <a:spcPts val="4800"/>
              </a:spcBef>
              <a:buClr>
                <a:schemeClr val="tx2"/>
              </a:buClr>
              <a:buSzTx/>
              <a:buFontTx/>
              <a:buChar char="•"/>
            </a:pPr>
            <a:r>
              <a:rPr lang="ru-RU" sz="2400" b="1" i="1" dirty="0" smtClean="0"/>
              <a:t>плотность распределения вероятностей</a:t>
            </a:r>
            <a:r>
              <a:rPr lang="ru-RU" sz="2400" dirty="0" smtClean="0"/>
              <a:t> (</a:t>
            </a:r>
            <a:r>
              <a:rPr lang="ru-RU" sz="2400" b="1" i="1" dirty="0" smtClean="0"/>
              <a:t>дифференциальная функция</a:t>
            </a:r>
            <a:r>
              <a:rPr lang="en-US" sz="2400" b="1" i="1" dirty="0" smtClean="0"/>
              <a:t> </a:t>
            </a:r>
            <a:r>
              <a:rPr lang="ru-RU" sz="2400" dirty="0" smtClean="0"/>
              <a:t>).</a:t>
            </a:r>
          </a:p>
        </p:txBody>
      </p:sp>
      <p:sp>
        <p:nvSpPr>
          <p:cNvPr id="38915" name="Text Box 7"/>
          <p:cNvSpPr txBox="1">
            <a:spLocks noChangeArrowheads="1"/>
          </p:cNvSpPr>
          <p:nvPr/>
        </p:nvSpPr>
        <p:spPr bwMode="auto">
          <a:xfrm>
            <a:off x="3923928" y="4653136"/>
            <a:ext cx="3960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000" rIns="18000" anchor="ctr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ru-RU" sz="2000" b="1" dirty="0">
                <a:solidFill>
                  <a:srgbClr val="002060"/>
                </a:solidFill>
              </a:rPr>
              <a:t>Только для непрерывных СВ</a:t>
            </a:r>
          </a:p>
        </p:txBody>
      </p:sp>
      <p:sp>
        <p:nvSpPr>
          <p:cNvPr id="38916" name="Text Box 8"/>
          <p:cNvSpPr txBox="1">
            <a:spLocks noChangeArrowheads="1"/>
          </p:cNvSpPr>
          <p:nvPr/>
        </p:nvSpPr>
        <p:spPr bwMode="auto">
          <a:xfrm>
            <a:off x="3347864" y="3244914"/>
            <a:ext cx="48965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b="1" dirty="0">
                <a:solidFill>
                  <a:srgbClr val="002060"/>
                </a:solidFill>
              </a:rPr>
              <a:t>Для дискретных и непрерывных СВ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692696"/>
            <a:ext cx="8496944" cy="936104"/>
          </a:xfrm>
        </p:spPr>
        <p:txBody>
          <a:bodyPr>
            <a:noAutofit/>
          </a:bodyPr>
          <a:lstStyle/>
          <a:p>
            <a:pPr eaLnBrk="1" hangingPunct="1"/>
            <a:r>
              <a:rPr lang="ru-RU" sz="3200" dirty="0" smtClean="0">
                <a:solidFill>
                  <a:schemeClr val="tx1"/>
                </a:solidFill>
              </a:rPr>
              <a:t>Закон распределения непрерывной СВ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5469"/>
            <a:ext cx="8229600" cy="3887787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Пусть функция </a:t>
            </a:r>
            <a:r>
              <a:rPr lang="en-US" sz="2400" b="1" i="1" dirty="0" smtClean="0"/>
              <a:t>F</a:t>
            </a:r>
            <a:r>
              <a:rPr lang="en-US" sz="2400" dirty="0" smtClean="0"/>
              <a:t>(</a:t>
            </a:r>
            <a:r>
              <a:rPr lang="en-US" sz="2400" b="1" i="1" dirty="0" smtClean="0"/>
              <a:t>x</a:t>
            </a:r>
            <a:r>
              <a:rPr lang="en-US" sz="2400" dirty="0" smtClean="0"/>
              <a:t>)</a:t>
            </a:r>
            <a:r>
              <a:rPr lang="ru-RU" sz="2400" dirty="0" smtClean="0"/>
              <a:t> дифференцируема.</a:t>
            </a:r>
          </a:p>
          <a:p>
            <a:pPr eaLnBrk="1" hangingPunct="1">
              <a:buFont typeface="Wingdings" pitchFamily="2" charset="2"/>
              <a:buNone/>
            </a:pPr>
            <a:endParaRPr lang="ru-RU" sz="10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Функция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ru-RU" sz="2400" dirty="0" smtClean="0"/>
              <a:t>			</a:t>
            </a:r>
            <a:r>
              <a:rPr lang="en-US" sz="2400" b="1" i="1" dirty="0" smtClean="0"/>
              <a:t>f</a:t>
            </a:r>
            <a:r>
              <a:rPr lang="ru-RU" sz="2400" b="1" i="1" dirty="0" smtClean="0"/>
              <a:t> </a:t>
            </a:r>
            <a:r>
              <a:rPr lang="en-US" sz="2400" dirty="0" smtClean="0"/>
              <a:t>(</a:t>
            </a:r>
            <a:r>
              <a:rPr lang="en-US" sz="2400" b="1" i="1" dirty="0" smtClean="0"/>
              <a:t>x</a:t>
            </a:r>
            <a:r>
              <a:rPr lang="en-US" sz="2400" dirty="0" smtClean="0"/>
              <a:t>)</a:t>
            </a:r>
            <a:r>
              <a:rPr lang="ru-RU" sz="2400" dirty="0" smtClean="0"/>
              <a:t> = </a:t>
            </a:r>
            <a:r>
              <a:rPr lang="en-US" sz="2400" b="1" i="1" dirty="0" smtClean="0"/>
              <a:t>F</a:t>
            </a:r>
            <a:r>
              <a:rPr lang="en-US" sz="2400" b="1" i="1" dirty="0" smtClean="0">
                <a:cs typeface="Arial" charset="0"/>
              </a:rPr>
              <a:t>'</a:t>
            </a:r>
            <a:r>
              <a:rPr lang="ru-RU" sz="2400" b="1" i="1" dirty="0" smtClean="0">
                <a:cs typeface="Arial" charset="0"/>
              </a:rPr>
              <a:t> </a:t>
            </a:r>
            <a:r>
              <a:rPr lang="en-US" sz="2400" dirty="0" smtClean="0"/>
              <a:t>(</a:t>
            </a:r>
            <a:r>
              <a:rPr lang="en-US" sz="2400" b="1" i="1" dirty="0" smtClean="0"/>
              <a:t>x</a:t>
            </a:r>
            <a:r>
              <a:rPr lang="en-US" sz="2400" dirty="0" smtClean="0"/>
              <a:t>)</a:t>
            </a:r>
            <a:r>
              <a:rPr lang="ru-RU" sz="2400" dirty="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	называется </a:t>
            </a:r>
            <a:r>
              <a:rPr lang="ru-RU" sz="2400" b="1" i="1" dirty="0" smtClean="0"/>
              <a:t>плотностью распределения вероятностей</a:t>
            </a:r>
            <a:r>
              <a:rPr lang="ru-RU" sz="2400" dirty="0" smtClean="0"/>
              <a:t> </a:t>
            </a:r>
            <a:r>
              <a:rPr lang="en-US" sz="2400" dirty="0" smtClean="0"/>
              <a:t> </a:t>
            </a:r>
            <a:r>
              <a:rPr lang="ru-RU" sz="2400" dirty="0" smtClean="0"/>
              <a:t>(</a:t>
            </a:r>
            <a:r>
              <a:rPr lang="ru-RU" sz="2400" b="1" i="1" dirty="0" smtClean="0"/>
              <a:t>плотностью вероятности</a:t>
            </a:r>
            <a:r>
              <a:rPr lang="ru-RU" sz="2400" dirty="0" smtClean="0"/>
              <a:t>,</a:t>
            </a:r>
            <a:r>
              <a:rPr lang="ru-RU" sz="2400" b="1" dirty="0" smtClean="0"/>
              <a:t> </a:t>
            </a:r>
            <a:r>
              <a:rPr lang="ru-RU" sz="2400" b="1" i="1" dirty="0" smtClean="0"/>
              <a:t>дифференциальной функцией</a:t>
            </a:r>
            <a:r>
              <a:rPr lang="en-US" sz="2400" b="1" i="1" dirty="0" smtClean="0"/>
              <a:t> </a:t>
            </a:r>
            <a:r>
              <a:rPr lang="ru-RU" sz="2400" dirty="0" smtClean="0"/>
              <a:t>).</a:t>
            </a:r>
          </a:p>
          <a:p>
            <a:pPr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ru-RU" sz="2400" dirty="0" smtClean="0"/>
              <a:t>График функции </a:t>
            </a:r>
            <a:r>
              <a:rPr lang="en-US" sz="2400" b="1" i="1" dirty="0" smtClean="0"/>
              <a:t>f </a:t>
            </a:r>
            <a:r>
              <a:rPr lang="en-US" sz="2400" dirty="0" smtClean="0"/>
              <a:t>(</a:t>
            </a:r>
            <a:r>
              <a:rPr lang="en-US" sz="2400" b="1" i="1" dirty="0" smtClean="0"/>
              <a:t>x</a:t>
            </a:r>
            <a:r>
              <a:rPr lang="en-US" sz="2400" dirty="0" smtClean="0"/>
              <a:t>)</a:t>
            </a:r>
            <a:r>
              <a:rPr lang="ru-RU" sz="2400" dirty="0" smtClean="0"/>
              <a:t> называется </a:t>
            </a:r>
            <a:r>
              <a:rPr lang="ru-RU" sz="2400" b="1" i="1" dirty="0" smtClean="0"/>
              <a:t>кривой распределения</a:t>
            </a:r>
            <a:r>
              <a:rPr lang="ru-RU" sz="2400" dirty="0" smtClean="0"/>
              <a:t>.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48680"/>
            <a:ext cx="8208912" cy="936104"/>
          </a:xfrm>
        </p:spPr>
        <p:txBody>
          <a:bodyPr>
            <a:noAutofit/>
          </a:bodyPr>
          <a:lstStyle/>
          <a:p>
            <a:pPr algn="ctr" eaLnBrk="1" hangingPunct="1"/>
            <a:r>
              <a:rPr lang="ru-RU" sz="3200" dirty="0" smtClean="0">
                <a:solidFill>
                  <a:schemeClr val="tx1"/>
                </a:solidFill>
              </a:rPr>
              <a:t>Плотность распределения непрерывной СВ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65585"/>
            <a:ext cx="8229600" cy="38893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Для непрерывной СВ </a:t>
            </a:r>
            <a:r>
              <a:rPr lang="ru-RU" sz="2400" b="1" i="1" dirty="0" smtClean="0"/>
              <a:t>Х</a:t>
            </a:r>
            <a:r>
              <a:rPr lang="ru-RU" sz="2400" dirty="0" smtClean="0"/>
              <a:t>:</a:t>
            </a:r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16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>
                <a:cs typeface="Arial" charset="0"/>
              </a:rPr>
              <a:t>Если известна функция </a:t>
            </a:r>
            <a:r>
              <a:rPr lang="en-US" sz="2400" b="1" i="1" dirty="0" smtClean="0"/>
              <a:t>f</a:t>
            </a:r>
            <a:r>
              <a:rPr lang="ru-RU" sz="2400" b="1" i="1" dirty="0" smtClean="0"/>
              <a:t> </a:t>
            </a:r>
            <a:r>
              <a:rPr lang="en-US" sz="2400" dirty="0" smtClean="0"/>
              <a:t>(</a:t>
            </a:r>
            <a:r>
              <a:rPr lang="en-US" sz="2400" b="1" i="1" dirty="0" smtClean="0"/>
              <a:t>x</a:t>
            </a:r>
            <a:r>
              <a:rPr lang="en-US" sz="2400" dirty="0" smtClean="0"/>
              <a:t>)</a:t>
            </a:r>
            <a:r>
              <a:rPr lang="ru-RU" sz="2400" dirty="0" smtClean="0"/>
              <a:t>, то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1547813" y="1152525"/>
          <a:ext cx="3448050" cy="974725"/>
        </p:xfrm>
        <a:graphic>
          <a:graphicData uri="http://schemas.openxmlformats.org/presentationml/2006/ole">
            <p:oleObj spid="_x0000_s5122" name="Формула" r:id="rId3" imgW="1981080" imgH="558720" progId="Equation.3">
              <p:embed/>
            </p:oleObj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395288" y="3889375"/>
          <a:ext cx="5314950" cy="1425575"/>
        </p:xfrm>
        <a:graphic>
          <a:graphicData uri="http://schemas.openxmlformats.org/presentationml/2006/ole">
            <p:oleObj spid="_x0000_s5123" name="Формула" r:id="rId4" imgW="3035160" imgH="812520" progId="Equation.3">
              <p:embed/>
            </p:oleObj>
          </a:graphicData>
        </a:graphic>
      </p:graphicFrame>
      <p:sp>
        <p:nvSpPr>
          <p:cNvPr id="5125" name="AutoShape 6"/>
          <p:cNvSpPr>
            <a:spLocks noChangeArrowheads="1"/>
          </p:cNvSpPr>
          <p:nvPr/>
        </p:nvSpPr>
        <p:spPr bwMode="auto">
          <a:xfrm>
            <a:off x="2051050" y="2347540"/>
            <a:ext cx="1152525" cy="43338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2">
              <a:lumMod val="9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5126" name="Group 18"/>
          <p:cNvGrpSpPr>
            <a:grpSpLocks/>
          </p:cNvGrpSpPr>
          <p:nvPr/>
        </p:nvGrpSpPr>
        <p:grpSpPr bwMode="auto">
          <a:xfrm>
            <a:off x="5664845" y="476672"/>
            <a:ext cx="2795587" cy="1989138"/>
            <a:chOff x="3750" y="754"/>
            <a:chExt cx="1761" cy="1253"/>
          </a:xfrm>
        </p:grpSpPr>
        <p:sp>
          <p:nvSpPr>
            <p:cNvPr id="5137" name="Freeform 12" descr="Темный диагональный 2"/>
            <p:cNvSpPr>
              <a:spLocks/>
            </p:cNvSpPr>
            <p:nvPr/>
          </p:nvSpPr>
          <p:spPr bwMode="auto">
            <a:xfrm>
              <a:off x="4329" y="1071"/>
              <a:ext cx="513" cy="726"/>
            </a:xfrm>
            <a:custGeom>
              <a:avLst/>
              <a:gdLst>
                <a:gd name="T0" fmla="*/ 507 w 513"/>
                <a:gd name="T1" fmla="*/ 723 h 726"/>
                <a:gd name="T2" fmla="*/ 3 w 513"/>
                <a:gd name="T3" fmla="*/ 723 h 726"/>
                <a:gd name="T4" fmla="*/ 0 w 513"/>
                <a:gd name="T5" fmla="*/ 294 h 726"/>
                <a:gd name="T6" fmla="*/ 275 w 513"/>
                <a:gd name="T7" fmla="*/ 0 h 726"/>
                <a:gd name="T8" fmla="*/ 513 w 513"/>
                <a:gd name="T9" fmla="*/ 303 h 726"/>
                <a:gd name="T10" fmla="*/ 510 w 513"/>
                <a:gd name="T11" fmla="*/ 726 h 726"/>
                <a:gd name="T12" fmla="*/ 507 w 513"/>
                <a:gd name="T13" fmla="*/ 723 h 7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3"/>
                <a:gd name="T22" fmla="*/ 0 h 726"/>
                <a:gd name="T23" fmla="*/ 513 w 513"/>
                <a:gd name="T24" fmla="*/ 726 h 7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3" h="726">
                  <a:moveTo>
                    <a:pt x="507" y="723"/>
                  </a:moveTo>
                  <a:lnTo>
                    <a:pt x="3" y="723"/>
                  </a:lnTo>
                  <a:lnTo>
                    <a:pt x="0" y="294"/>
                  </a:lnTo>
                  <a:cubicBezTo>
                    <a:pt x="54" y="180"/>
                    <a:pt x="175" y="0"/>
                    <a:pt x="275" y="0"/>
                  </a:cubicBezTo>
                  <a:cubicBezTo>
                    <a:pt x="375" y="0"/>
                    <a:pt x="444" y="141"/>
                    <a:pt x="513" y="303"/>
                  </a:cubicBezTo>
                  <a:cubicBezTo>
                    <a:pt x="511" y="514"/>
                    <a:pt x="510" y="726"/>
                    <a:pt x="510" y="726"/>
                  </a:cubicBezTo>
                  <a:lnTo>
                    <a:pt x="507" y="723"/>
                  </a:lnTo>
                  <a:close/>
                </a:path>
              </a:pathLst>
            </a:custGeom>
            <a:pattFill prst="dkUpDiag">
              <a:fgClr>
                <a:schemeClr val="tx2"/>
              </a:fgClr>
              <a:bgClr>
                <a:schemeClr val="bg1"/>
              </a:bgClr>
            </a:pattFill>
            <a:ln w="317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38" name="Line 7"/>
            <p:cNvSpPr>
              <a:spLocks noChangeShapeType="1"/>
            </p:cNvSpPr>
            <p:nvPr/>
          </p:nvSpPr>
          <p:spPr bwMode="auto">
            <a:xfrm>
              <a:off x="3878" y="1797"/>
              <a:ext cx="14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39" name="Line 8"/>
            <p:cNvSpPr>
              <a:spLocks noChangeShapeType="1"/>
            </p:cNvSpPr>
            <p:nvPr/>
          </p:nvSpPr>
          <p:spPr bwMode="auto">
            <a:xfrm flipV="1">
              <a:off x="4014" y="845"/>
              <a:ext cx="0" cy="1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40" name="Freeform 9"/>
            <p:cNvSpPr>
              <a:spLocks/>
            </p:cNvSpPr>
            <p:nvPr/>
          </p:nvSpPr>
          <p:spPr bwMode="auto">
            <a:xfrm>
              <a:off x="3878" y="1071"/>
              <a:ext cx="1316" cy="635"/>
            </a:xfrm>
            <a:custGeom>
              <a:avLst/>
              <a:gdLst>
                <a:gd name="T0" fmla="*/ 0 w 1316"/>
                <a:gd name="T1" fmla="*/ 635 h 635"/>
                <a:gd name="T2" fmla="*/ 726 w 1316"/>
                <a:gd name="T3" fmla="*/ 0 h 635"/>
                <a:gd name="T4" fmla="*/ 1316 w 1316"/>
                <a:gd name="T5" fmla="*/ 635 h 635"/>
                <a:gd name="T6" fmla="*/ 0 60000 65536"/>
                <a:gd name="T7" fmla="*/ 0 60000 65536"/>
                <a:gd name="T8" fmla="*/ 0 60000 65536"/>
                <a:gd name="T9" fmla="*/ 0 w 1316"/>
                <a:gd name="T10" fmla="*/ 0 h 635"/>
                <a:gd name="T11" fmla="*/ 1316 w 1316"/>
                <a:gd name="T12" fmla="*/ 635 h 6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6" h="635">
                  <a:moveTo>
                    <a:pt x="0" y="635"/>
                  </a:moveTo>
                  <a:cubicBezTo>
                    <a:pt x="442" y="585"/>
                    <a:pt x="507" y="0"/>
                    <a:pt x="726" y="0"/>
                  </a:cubicBezTo>
                  <a:cubicBezTo>
                    <a:pt x="945" y="0"/>
                    <a:pt x="943" y="594"/>
                    <a:pt x="1316" y="635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41" name="Line 10"/>
            <p:cNvSpPr>
              <a:spLocks noChangeShapeType="1"/>
            </p:cNvSpPr>
            <p:nvPr/>
          </p:nvSpPr>
          <p:spPr bwMode="auto">
            <a:xfrm flipV="1">
              <a:off x="4332" y="1366"/>
              <a:ext cx="0" cy="4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42" name="Line 11"/>
            <p:cNvSpPr>
              <a:spLocks noChangeShapeType="1"/>
            </p:cNvSpPr>
            <p:nvPr/>
          </p:nvSpPr>
          <p:spPr bwMode="auto">
            <a:xfrm flipV="1">
              <a:off x="4836" y="1366"/>
              <a:ext cx="0" cy="4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43" name="Text Box 13"/>
            <p:cNvSpPr txBox="1">
              <a:spLocks noChangeArrowheads="1"/>
            </p:cNvSpPr>
            <p:nvPr/>
          </p:nvSpPr>
          <p:spPr bwMode="auto">
            <a:xfrm>
              <a:off x="4241" y="1768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1800" b="1" i="1"/>
                <a:t>а</a:t>
              </a:r>
            </a:p>
          </p:txBody>
        </p:sp>
        <p:sp>
          <p:nvSpPr>
            <p:cNvPr id="5144" name="Text Box 14"/>
            <p:cNvSpPr txBox="1">
              <a:spLocks noChangeArrowheads="1"/>
            </p:cNvSpPr>
            <p:nvPr/>
          </p:nvSpPr>
          <p:spPr bwMode="auto">
            <a:xfrm>
              <a:off x="4785" y="1768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i="1"/>
                <a:t>b</a:t>
              </a:r>
              <a:endParaRPr lang="ru-RU" sz="1800" b="1" i="1"/>
            </a:p>
          </p:txBody>
        </p:sp>
        <p:sp>
          <p:nvSpPr>
            <p:cNvPr id="5145" name="Text Box 15"/>
            <p:cNvSpPr txBox="1">
              <a:spLocks noChangeArrowheads="1"/>
            </p:cNvSpPr>
            <p:nvPr/>
          </p:nvSpPr>
          <p:spPr bwMode="auto">
            <a:xfrm>
              <a:off x="5375" y="1714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i="1"/>
                <a:t>x</a:t>
              </a:r>
              <a:endParaRPr lang="ru-RU" sz="1800" b="1" i="1"/>
            </a:p>
          </p:txBody>
        </p:sp>
        <p:sp>
          <p:nvSpPr>
            <p:cNvPr id="5146" name="Text Box 16"/>
            <p:cNvSpPr txBox="1">
              <a:spLocks noChangeArrowheads="1"/>
            </p:cNvSpPr>
            <p:nvPr/>
          </p:nvSpPr>
          <p:spPr bwMode="auto">
            <a:xfrm>
              <a:off x="3750" y="754"/>
              <a:ext cx="3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i="1"/>
                <a:t>f</a:t>
              </a:r>
              <a:r>
                <a:rPr lang="ru-RU" sz="800" b="1" i="1"/>
                <a:t> </a:t>
              </a:r>
              <a:r>
                <a:rPr lang="en-US" sz="1800" b="1"/>
                <a:t>(</a:t>
              </a:r>
              <a:r>
                <a:rPr lang="en-US" sz="1800" b="1" i="1"/>
                <a:t>x</a:t>
              </a:r>
              <a:r>
                <a:rPr lang="en-US" sz="1800" b="1"/>
                <a:t>)</a:t>
              </a:r>
              <a:endParaRPr lang="ru-RU" sz="1800" b="1"/>
            </a:p>
          </p:txBody>
        </p:sp>
        <p:sp>
          <p:nvSpPr>
            <p:cNvPr id="5147" name="Text Box 17"/>
            <p:cNvSpPr txBox="1">
              <a:spLocks noChangeArrowheads="1"/>
            </p:cNvSpPr>
            <p:nvPr/>
          </p:nvSpPr>
          <p:spPr bwMode="auto">
            <a:xfrm>
              <a:off x="3849" y="1776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i="1"/>
                <a:t>O</a:t>
              </a:r>
              <a:endParaRPr lang="ru-RU" sz="1800" b="1" i="1"/>
            </a:p>
          </p:txBody>
        </p:sp>
      </p:grpSp>
      <p:grpSp>
        <p:nvGrpSpPr>
          <p:cNvPr id="5127" name="Group 32"/>
          <p:cNvGrpSpPr>
            <a:grpSpLocks/>
          </p:cNvGrpSpPr>
          <p:nvPr/>
        </p:nvGrpSpPr>
        <p:grpSpPr bwMode="auto">
          <a:xfrm>
            <a:off x="5938589" y="3284960"/>
            <a:ext cx="2809875" cy="1989137"/>
            <a:chOff x="3514" y="2704"/>
            <a:chExt cx="1770" cy="1253"/>
          </a:xfrm>
        </p:grpSpPr>
        <p:sp>
          <p:nvSpPr>
            <p:cNvPr id="5128" name="Freeform 31" descr="Темный диагональный 2"/>
            <p:cNvSpPr>
              <a:spLocks/>
            </p:cNvSpPr>
            <p:nvPr/>
          </p:nvSpPr>
          <p:spPr bwMode="auto">
            <a:xfrm>
              <a:off x="3651" y="3177"/>
              <a:ext cx="540" cy="567"/>
            </a:xfrm>
            <a:custGeom>
              <a:avLst/>
              <a:gdLst>
                <a:gd name="T0" fmla="*/ 0 w 540"/>
                <a:gd name="T1" fmla="*/ 480 h 567"/>
                <a:gd name="T2" fmla="*/ 540 w 540"/>
                <a:gd name="T3" fmla="*/ 0 h 567"/>
                <a:gd name="T4" fmla="*/ 537 w 540"/>
                <a:gd name="T5" fmla="*/ 567 h 567"/>
                <a:gd name="T6" fmla="*/ 6 w 540"/>
                <a:gd name="T7" fmla="*/ 567 h 567"/>
                <a:gd name="T8" fmla="*/ 3 w 540"/>
                <a:gd name="T9" fmla="*/ 486 h 567"/>
                <a:gd name="T10" fmla="*/ 0 w 540"/>
                <a:gd name="T11" fmla="*/ 480 h 5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0"/>
                <a:gd name="T19" fmla="*/ 0 h 567"/>
                <a:gd name="T20" fmla="*/ 540 w 540"/>
                <a:gd name="T21" fmla="*/ 567 h 56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0" h="567">
                  <a:moveTo>
                    <a:pt x="0" y="480"/>
                  </a:moveTo>
                  <a:cubicBezTo>
                    <a:pt x="228" y="432"/>
                    <a:pt x="357" y="312"/>
                    <a:pt x="540" y="0"/>
                  </a:cubicBezTo>
                  <a:lnTo>
                    <a:pt x="537" y="567"/>
                  </a:lnTo>
                  <a:lnTo>
                    <a:pt x="6" y="567"/>
                  </a:lnTo>
                  <a:lnTo>
                    <a:pt x="3" y="486"/>
                  </a:lnTo>
                  <a:cubicBezTo>
                    <a:pt x="3" y="486"/>
                    <a:pt x="0" y="480"/>
                    <a:pt x="0" y="480"/>
                  </a:cubicBezTo>
                  <a:close/>
                </a:path>
              </a:pathLst>
            </a:custGeom>
            <a:pattFill prst="dkUpDiag">
              <a:fgClr>
                <a:schemeClr val="tx2"/>
              </a:fgClr>
              <a:bgClr>
                <a:schemeClr val="bg1"/>
              </a:bgClr>
            </a:pattFill>
            <a:ln w="25400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9" name="Line 21"/>
            <p:cNvSpPr>
              <a:spLocks noChangeShapeType="1"/>
            </p:cNvSpPr>
            <p:nvPr/>
          </p:nvSpPr>
          <p:spPr bwMode="auto">
            <a:xfrm>
              <a:off x="3651" y="3747"/>
              <a:ext cx="14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30" name="Line 22"/>
            <p:cNvSpPr>
              <a:spLocks noChangeShapeType="1"/>
            </p:cNvSpPr>
            <p:nvPr/>
          </p:nvSpPr>
          <p:spPr bwMode="auto">
            <a:xfrm flipV="1">
              <a:off x="3787" y="2795"/>
              <a:ext cx="0" cy="1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31" name="Freeform 23"/>
            <p:cNvSpPr>
              <a:spLocks/>
            </p:cNvSpPr>
            <p:nvPr/>
          </p:nvSpPr>
          <p:spPr bwMode="auto">
            <a:xfrm>
              <a:off x="3651" y="3021"/>
              <a:ext cx="1316" cy="635"/>
            </a:xfrm>
            <a:custGeom>
              <a:avLst/>
              <a:gdLst>
                <a:gd name="T0" fmla="*/ 0 w 1316"/>
                <a:gd name="T1" fmla="*/ 635 h 635"/>
                <a:gd name="T2" fmla="*/ 726 w 1316"/>
                <a:gd name="T3" fmla="*/ 0 h 635"/>
                <a:gd name="T4" fmla="*/ 1316 w 1316"/>
                <a:gd name="T5" fmla="*/ 635 h 635"/>
                <a:gd name="T6" fmla="*/ 0 60000 65536"/>
                <a:gd name="T7" fmla="*/ 0 60000 65536"/>
                <a:gd name="T8" fmla="*/ 0 60000 65536"/>
                <a:gd name="T9" fmla="*/ 0 w 1316"/>
                <a:gd name="T10" fmla="*/ 0 h 635"/>
                <a:gd name="T11" fmla="*/ 1316 w 1316"/>
                <a:gd name="T12" fmla="*/ 635 h 6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6" h="635">
                  <a:moveTo>
                    <a:pt x="0" y="635"/>
                  </a:moveTo>
                  <a:cubicBezTo>
                    <a:pt x="442" y="585"/>
                    <a:pt x="507" y="0"/>
                    <a:pt x="726" y="0"/>
                  </a:cubicBezTo>
                  <a:cubicBezTo>
                    <a:pt x="945" y="0"/>
                    <a:pt x="943" y="594"/>
                    <a:pt x="1316" y="635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32" name="Line 24"/>
            <p:cNvSpPr>
              <a:spLocks noChangeShapeType="1"/>
            </p:cNvSpPr>
            <p:nvPr/>
          </p:nvSpPr>
          <p:spPr bwMode="auto">
            <a:xfrm flipV="1">
              <a:off x="4192" y="3181"/>
              <a:ext cx="0" cy="5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33" name="Text Box 26"/>
            <p:cNvSpPr txBox="1">
              <a:spLocks noChangeArrowheads="1"/>
            </p:cNvSpPr>
            <p:nvPr/>
          </p:nvSpPr>
          <p:spPr bwMode="auto">
            <a:xfrm>
              <a:off x="4150" y="3718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1800" b="1" i="1"/>
                <a:t>х</a:t>
              </a:r>
            </a:p>
          </p:txBody>
        </p:sp>
        <p:sp>
          <p:nvSpPr>
            <p:cNvPr id="5134" name="Text Box 28"/>
            <p:cNvSpPr txBox="1">
              <a:spLocks noChangeArrowheads="1"/>
            </p:cNvSpPr>
            <p:nvPr/>
          </p:nvSpPr>
          <p:spPr bwMode="auto">
            <a:xfrm>
              <a:off x="5148" y="3664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i="1"/>
                <a:t>x</a:t>
              </a:r>
              <a:endParaRPr lang="ru-RU" sz="1800" b="1" i="1"/>
            </a:p>
          </p:txBody>
        </p:sp>
        <p:sp>
          <p:nvSpPr>
            <p:cNvPr id="5135" name="Text Box 29"/>
            <p:cNvSpPr txBox="1">
              <a:spLocks noChangeArrowheads="1"/>
            </p:cNvSpPr>
            <p:nvPr/>
          </p:nvSpPr>
          <p:spPr bwMode="auto">
            <a:xfrm>
              <a:off x="3514" y="2704"/>
              <a:ext cx="3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i="1"/>
                <a:t>f</a:t>
              </a:r>
              <a:r>
                <a:rPr lang="ru-RU" sz="800" b="1" i="1"/>
                <a:t> </a:t>
              </a:r>
              <a:r>
                <a:rPr lang="en-US" sz="1800" b="1"/>
                <a:t>(</a:t>
              </a:r>
              <a:r>
                <a:rPr lang="en-US" sz="1800" b="1" i="1"/>
                <a:t>x</a:t>
              </a:r>
              <a:r>
                <a:rPr lang="en-US" sz="1800" b="1"/>
                <a:t>)</a:t>
              </a:r>
              <a:endParaRPr lang="ru-RU" sz="1800" b="1"/>
            </a:p>
          </p:txBody>
        </p:sp>
        <p:sp>
          <p:nvSpPr>
            <p:cNvPr id="5136" name="Text Box 30"/>
            <p:cNvSpPr txBox="1">
              <a:spLocks noChangeArrowheads="1"/>
            </p:cNvSpPr>
            <p:nvPr/>
          </p:nvSpPr>
          <p:spPr bwMode="auto">
            <a:xfrm>
              <a:off x="3622" y="3726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i="1"/>
                <a:t>O</a:t>
              </a:r>
              <a:endParaRPr lang="ru-RU" sz="1800" b="1" i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01651"/>
            <a:ext cx="8229600" cy="3311525"/>
          </a:xfrm>
        </p:spPr>
        <p:txBody>
          <a:bodyPr/>
          <a:lstStyle/>
          <a:p>
            <a:pPr marL="839788" lvl="1" indent="-495300" eaLnBrk="1" hangingPunct="1">
              <a:spcBef>
                <a:spcPct val="40000"/>
              </a:spcBef>
              <a:buClr>
                <a:srgbClr val="002060"/>
              </a:buClr>
              <a:buSzTx/>
              <a:buFont typeface="Wingdings" pitchFamily="2" charset="2"/>
              <a:buAutoNum type="arabicParenR"/>
            </a:pPr>
            <a:r>
              <a:rPr lang="ru-RU" sz="2400" b="1" dirty="0" smtClean="0"/>
              <a:t> </a:t>
            </a:r>
            <a:r>
              <a:rPr lang="en-US" sz="2400" b="1" i="1" dirty="0" smtClean="0"/>
              <a:t>f</a:t>
            </a:r>
            <a:r>
              <a:rPr lang="ru-RU" sz="2400" b="1" i="1" dirty="0" smtClean="0"/>
              <a:t> </a:t>
            </a:r>
            <a:r>
              <a:rPr lang="en-US" sz="2400" dirty="0" smtClean="0"/>
              <a:t>(</a:t>
            </a:r>
            <a:r>
              <a:rPr lang="en-US" sz="2400" b="1" i="1" dirty="0" smtClean="0"/>
              <a:t>x</a:t>
            </a:r>
            <a:r>
              <a:rPr lang="en-US" sz="2400" dirty="0" smtClean="0"/>
              <a:t>)</a:t>
            </a:r>
            <a:r>
              <a:rPr lang="ru-RU" sz="2400" dirty="0" smtClean="0"/>
              <a:t> </a:t>
            </a:r>
            <a:r>
              <a:rPr lang="ru-RU" sz="2400" dirty="0" smtClean="0">
                <a:cs typeface="Arial" charset="0"/>
              </a:rPr>
              <a:t>≥ 0 для любого </a:t>
            </a:r>
            <a:r>
              <a:rPr lang="ru-RU" sz="2400" b="1" i="1" dirty="0" err="1" smtClean="0">
                <a:cs typeface="Arial" charset="0"/>
              </a:rPr>
              <a:t>х</a:t>
            </a:r>
            <a:r>
              <a:rPr lang="ru-RU" sz="2400" dirty="0" smtClean="0">
                <a:cs typeface="Arial" charset="0"/>
              </a:rPr>
              <a:t>;</a:t>
            </a:r>
          </a:p>
          <a:p>
            <a:pPr marL="839788" lvl="1" indent="-495300" eaLnBrk="1" hangingPunct="1">
              <a:spcBef>
                <a:spcPct val="80000"/>
              </a:spcBef>
              <a:buClr>
                <a:srgbClr val="002060"/>
              </a:buClr>
              <a:buSzTx/>
              <a:buFont typeface="Wingdings" pitchFamily="2" charset="2"/>
              <a:buAutoNum type="arabicParenR"/>
            </a:pPr>
            <a:r>
              <a:rPr lang="ru-RU" sz="2400" b="1" dirty="0" smtClean="0">
                <a:cs typeface="Arial" charset="0"/>
              </a:rPr>
              <a:t> </a:t>
            </a:r>
          </a:p>
          <a:p>
            <a:pPr marL="571500" indent="-571500" eaLnBrk="1" hangingPunct="1">
              <a:buFont typeface="Wingdings" pitchFamily="2" charset="2"/>
              <a:buNone/>
            </a:pPr>
            <a:endParaRPr lang="ru-RU" sz="2800" dirty="0" smtClean="0">
              <a:cs typeface="Arial" charset="0"/>
            </a:endParaRP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ru-RU" sz="2400" dirty="0" smtClean="0">
                <a:cs typeface="Arial" charset="0"/>
              </a:rPr>
              <a:t>	В частности, если все возможные значения СВ </a:t>
            </a:r>
            <a:r>
              <a:rPr lang="ru-RU" sz="2400" b="1" i="1" dirty="0" smtClean="0">
                <a:cs typeface="Arial" charset="0"/>
              </a:rPr>
              <a:t>Х</a:t>
            </a:r>
            <a:r>
              <a:rPr lang="ru-RU" sz="2400" dirty="0" smtClean="0">
                <a:cs typeface="Arial" charset="0"/>
              </a:rPr>
              <a:t> принадлежат промежутку  </a:t>
            </a:r>
            <a:r>
              <a:rPr lang="en-US" sz="2400" dirty="0" smtClean="0">
                <a:cs typeface="Arial" charset="0"/>
              </a:rPr>
              <a:t>&lt;</a:t>
            </a:r>
            <a:r>
              <a:rPr lang="en-US" sz="2400" b="1" i="1" dirty="0" smtClean="0">
                <a:cs typeface="Arial" charset="0"/>
              </a:rPr>
              <a:t>a</a:t>
            </a:r>
            <a:r>
              <a:rPr lang="en-US" sz="2400" dirty="0" smtClean="0">
                <a:cs typeface="Arial" charset="0"/>
              </a:rPr>
              <a:t>, </a:t>
            </a:r>
            <a:r>
              <a:rPr lang="en-US" sz="2400" b="1" i="1" dirty="0" smtClean="0">
                <a:cs typeface="Arial" charset="0"/>
              </a:rPr>
              <a:t>b</a:t>
            </a:r>
            <a:r>
              <a:rPr lang="ru-RU" sz="2400" b="1" i="1" dirty="0" smtClean="0">
                <a:cs typeface="Arial" charset="0"/>
              </a:rPr>
              <a:t> </a:t>
            </a:r>
            <a:r>
              <a:rPr lang="en-US" sz="2400" dirty="0" smtClean="0">
                <a:cs typeface="Arial" charset="0"/>
              </a:rPr>
              <a:t>&gt;, </a:t>
            </a:r>
            <a:r>
              <a:rPr lang="ru-RU" sz="2400" dirty="0" smtClean="0">
                <a:cs typeface="Arial" charset="0"/>
              </a:rPr>
              <a:t> то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331913" y="2060848"/>
          <a:ext cx="2011362" cy="974725"/>
        </p:xfrm>
        <a:graphic>
          <a:graphicData uri="http://schemas.openxmlformats.org/presentationml/2006/ole">
            <p:oleObj spid="_x0000_s6146" name="Формула" r:id="rId3" imgW="1155600" imgH="558720" progId="Equation.3">
              <p:embed/>
            </p:oleObj>
          </a:graphicData>
        </a:graphic>
      </p:graphicFrame>
      <p:graphicFrame>
        <p:nvGraphicFramePr>
          <p:cNvPr id="6147" name="Object 6"/>
          <p:cNvGraphicFramePr>
            <a:graphicFrameLocks noChangeAspect="1"/>
          </p:cNvGraphicFramePr>
          <p:nvPr/>
        </p:nvGraphicFramePr>
        <p:xfrm>
          <a:off x="3024436" y="4077072"/>
          <a:ext cx="1979612" cy="1004888"/>
        </p:xfrm>
        <a:graphic>
          <a:graphicData uri="http://schemas.openxmlformats.org/presentationml/2006/ole">
            <p:oleObj spid="_x0000_s6147" name="Формула" r:id="rId4" imgW="1104840" imgH="558720" progId="Equation.3">
              <p:embed/>
            </p:oleObj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48680"/>
            <a:ext cx="8208912" cy="936104"/>
          </a:xfrm>
        </p:spPr>
        <p:txBody>
          <a:bodyPr>
            <a:noAutofit/>
          </a:bodyPr>
          <a:lstStyle/>
          <a:p>
            <a:pPr algn="ctr" eaLnBrk="1" hangingPunct="1"/>
            <a:r>
              <a:rPr lang="ru-RU" sz="3200" dirty="0" smtClean="0">
                <a:solidFill>
                  <a:schemeClr val="tx1"/>
                </a:solidFill>
              </a:rPr>
              <a:t>Свойства плотности распределения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29246"/>
            <a:ext cx="8363272" cy="3671962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Значение </a:t>
            </a:r>
            <a:r>
              <a:rPr lang="ru-RU" sz="2400" b="1" i="1" dirty="0" err="1" smtClean="0"/>
              <a:t>х</a:t>
            </a:r>
            <a:r>
              <a:rPr lang="ru-RU" sz="2400" b="1" i="1" baseline="-25000" dirty="0" err="1" smtClean="0"/>
              <a:t>р</a:t>
            </a:r>
            <a:r>
              <a:rPr lang="en-US" sz="2400" b="1" i="1" baseline="-25000" dirty="0" smtClean="0"/>
              <a:t> </a:t>
            </a:r>
            <a:r>
              <a:rPr lang="ru-RU" sz="2400" dirty="0" smtClean="0"/>
              <a:t>, которое СВ </a:t>
            </a:r>
            <a:r>
              <a:rPr lang="en-US" sz="2400" b="1" i="1" dirty="0" smtClean="0"/>
              <a:t>X</a:t>
            </a:r>
            <a:r>
              <a:rPr lang="en-US" sz="2400" dirty="0" smtClean="0"/>
              <a:t> </a:t>
            </a:r>
            <a:r>
              <a:rPr lang="ru-RU" sz="2400" dirty="0" smtClean="0"/>
              <a:t> не превосходит с заданной вероятностью </a:t>
            </a:r>
            <a:r>
              <a:rPr lang="ru-RU" sz="2400" b="1" i="1" dirty="0" err="1" smtClean="0"/>
              <a:t>р</a:t>
            </a:r>
            <a:r>
              <a:rPr lang="ru-RU" sz="2400" dirty="0" smtClean="0"/>
              <a:t>, 	называется </a:t>
            </a:r>
            <a:r>
              <a:rPr lang="ru-RU" sz="2400" b="1" i="1" dirty="0" err="1" smtClean="0"/>
              <a:t>квантилью</a:t>
            </a:r>
            <a:r>
              <a:rPr lang="ru-RU" sz="2400" b="1" dirty="0" smtClean="0"/>
              <a:t> </a:t>
            </a:r>
            <a:r>
              <a:rPr lang="ru-RU" sz="2400" b="1" i="1" dirty="0" smtClean="0"/>
              <a:t>порядка  </a:t>
            </a:r>
            <a:r>
              <a:rPr lang="ru-RU" sz="2400" b="1" i="1" dirty="0" err="1" smtClean="0"/>
              <a:t>р</a:t>
            </a:r>
            <a:r>
              <a:rPr lang="ru-RU" sz="2400" dirty="0" smtClean="0"/>
              <a:t>  (или </a:t>
            </a:r>
            <a:r>
              <a:rPr lang="ru-RU" sz="2400" b="1" i="1" dirty="0" err="1" smtClean="0"/>
              <a:t>р</a:t>
            </a:r>
            <a:r>
              <a:rPr lang="ru-RU" sz="2400" b="1" i="1" dirty="0" smtClean="0">
                <a:cs typeface="Arial" charset="0"/>
              </a:rPr>
              <a:t>•100% -ной </a:t>
            </a:r>
            <a:r>
              <a:rPr lang="ru-RU" sz="2400" b="1" i="1" dirty="0" err="1" smtClean="0">
                <a:cs typeface="Arial" charset="0"/>
              </a:rPr>
              <a:t>квантилью</a:t>
            </a:r>
            <a:r>
              <a:rPr lang="ru-RU" sz="2400" b="1" i="1" dirty="0" smtClean="0">
                <a:cs typeface="Arial" charset="0"/>
              </a:rPr>
              <a:t> </a:t>
            </a:r>
            <a:r>
              <a:rPr lang="ru-RU" sz="2400" dirty="0" smtClean="0">
                <a:cs typeface="Arial" charset="0"/>
              </a:rPr>
              <a:t>).</a:t>
            </a:r>
          </a:p>
          <a:p>
            <a:pPr eaLnBrk="1" hangingPunct="1">
              <a:buFont typeface="Wingdings" pitchFamily="2" charset="2"/>
              <a:buNone/>
            </a:pPr>
            <a:endParaRPr lang="ru-RU" sz="2000" dirty="0" smtClean="0">
              <a:cs typeface="Arial" charset="0"/>
            </a:endParaRPr>
          </a:p>
          <a:p>
            <a:pPr>
              <a:buNone/>
            </a:pPr>
            <a:r>
              <a:rPr lang="ru-RU" sz="2400" dirty="0" smtClean="0">
                <a:cs typeface="Arial" charset="0"/>
              </a:rPr>
              <a:t>Более строго:</a:t>
            </a:r>
          </a:p>
          <a:p>
            <a:pPr>
              <a:buNone/>
            </a:pPr>
            <a:r>
              <a:rPr lang="ru-RU" sz="2400" dirty="0" smtClean="0">
                <a:cs typeface="Arial" charset="0"/>
              </a:rPr>
              <a:t>	</a:t>
            </a:r>
            <a:r>
              <a:rPr lang="ru-RU" sz="2400" b="1" i="1" dirty="0" err="1" smtClean="0">
                <a:cs typeface="Arial" charset="0"/>
              </a:rPr>
              <a:t>квантилью</a:t>
            </a:r>
            <a:r>
              <a:rPr lang="ru-RU" sz="2400" b="1" i="1" dirty="0" smtClean="0">
                <a:cs typeface="Arial" charset="0"/>
              </a:rPr>
              <a:t> порядка </a:t>
            </a:r>
            <a:r>
              <a:rPr lang="en-US" sz="2400" b="1" i="1" dirty="0" smtClean="0">
                <a:cs typeface="Arial" charset="0"/>
              </a:rPr>
              <a:t>p</a:t>
            </a:r>
            <a:r>
              <a:rPr lang="en-US" sz="2400" dirty="0" smtClean="0">
                <a:cs typeface="Arial" charset="0"/>
              </a:rPr>
              <a:t>,  </a:t>
            </a:r>
            <a:r>
              <a:rPr lang="en-US" sz="2400" b="1" i="1" dirty="0" smtClean="0">
                <a:cs typeface="Arial" charset="0"/>
              </a:rPr>
              <a:t>p</a:t>
            </a:r>
            <a:r>
              <a:rPr lang="en-US" sz="2400" dirty="0" smtClean="0">
                <a:cs typeface="Arial" charset="0"/>
              </a:rPr>
              <a:t> ∈(0, 1) </a:t>
            </a:r>
            <a:r>
              <a:rPr lang="ru-RU" sz="2400" dirty="0" smtClean="0">
                <a:cs typeface="Arial" charset="0"/>
              </a:rPr>
              <a:t> называется</a:t>
            </a:r>
            <a:r>
              <a:rPr lang="en-US" sz="2400" dirty="0" smtClean="0">
                <a:cs typeface="Arial" charset="0"/>
              </a:rPr>
              <a:t> </a:t>
            </a:r>
            <a:r>
              <a:rPr lang="ru-RU" sz="2400" dirty="0" smtClean="0">
                <a:cs typeface="Arial" charset="0"/>
              </a:rPr>
              <a:t>величина</a:t>
            </a:r>
            <a:r>
              <a:rPr lang="ru-RU" sz="2400" dirty="0" smtClean="0"/>
              <a:t> </a:t>
            </a:r>
            <a:r>
              <a:rPr lang="ru-RU" sz="2400" b="1" i="1" dirty="0" err="1" smtClean="0"/>
              <a:t>х</a:t>
            </a:r>
            <a:r>
              <a:rPr lang="ru-RU" sz="2400" b="1" i="1" baseline="-25000" dirty="0" err="1" smtClean="0"/>
              <a:t>р</a:t>
            </a:r>
            <a:r>
              <a:rPr lang="ru-RU" sz="2400" dirty="0" smtClean="0">
                <a:cs typeface="Arial" charset="0"/>
              </a:rPr>
              <a:t> ,  такая что</a:t>
            </a:r>
          </a:p>
          <a:p>
            <a:pPr>
              <a:spcBef>
                <a:spcPts val="1200"/>
              </a:spcBef>
              <a:buNone/>
            </a:pPr>
            <a:r>
              <a:rPr lang="ru-RU" sz="2400" dirty="0" smtClean="0">
                <a:cs typeface="Arial" charset="0"/>
              </a:rPr>
              <a:t>   </a:t>
            </a:r>
            <a:r>
              <a:rPr lang="en-US" sz="2400" dirty="0" smtClean="0">
                <a:cs typeface="Arial" charset="0"/>
              </a:rPr>
              <a:t>	</a:t>
            </a:r>
            <a:r>
              <a:rPr lang="en-US" sz="2400" b="1" i="1" dirty="0" smtClean="0"/>
              <a:t>P </a:t>
            </a:r>
            <a:r>
              <a:rPr lang="en-US" sz="2400" dirty="0" smtClean="0"/>
              <a:t>(</a:t>
            </a:r>
            <a:r>
              <a:rPr lang="en-US" sz="2400" b="1" i="1" dirty="0" smtClean="0"/>
              <a:t>X </a:t>
            </a:r>
            <a:r>
              <a:rPr lang="en-US" sz="2400" dirty="0" smtClean="0"/>
              <a:t>≤ </a:t>
            </a:r>
            <a:r>
              <a:rPr lang="ru-RU" sz="2400" b="1" i="1" dirty="0" err="1" smtClean="0"/>
              <a:t>х</a:t>
            </a:r>
            <a:r>
              <a:rPr lang="ru-RU" sz="2400" b="1" i="1" baseline="-25000" dirty="0" err="1" smtClean="0"/>
              <a:t>р</a:t>
            </a:r>
            <a:r>
              <a:rPr lang="ru-RU" sz="2400" b="1" i="1" baseline="-25000" dirty="0" smtClean="0"/>
              <a:t> </a:t>
            </a:r>
            <a:r>
              <a:rPr lang="en-US" sz="2400" dirty="0" smtClean="0"/>
              <a:t>) ≥ </a:t>
            </a:r>
            <a:r>
              <a:rPr lang="ru-RU" sz="2400" b="1" i="1" dirty="0" err="1" smtClean="0"/>
              <a:t>р</a:t>
            </a:r>
            <a:r>
              <a:rPr lang="en-US" sz="2400" dirty="0" smtClean="0"/>
              <a:t>,	</a:t>
            </a:r>
            <a:r>
              <a:rPr lang="en-US" sz="2400" b="1" i="1" dirty="0" smtClean="0"/>
              <a:t> P </a:t>
            </a:r>
            <a:r>
              <a:rPr lang="en-US" sz="2400" dirty="0" smtClean="0"/>
              <a:t>(</a:t>
            </a:r>
            <a:r>
              <a:rPr lang="en-US" sz="2400" b="1" i="1" dirty="0" smtClean="0"/>
              <a:t>X </a:t>
            </a:r>
            <a:r>
              <a:rPr lang="en-US" sz="2400" dirty="0" smtClean="0"/>
              <a:t>≥ </a:t>
            </a:r>
            <a:r>
              <a:rPr lang="ru-RU" sz="2400" b="1" i="1" dirty="0" err="1" smtClean="0"/>
              <a:t>х</a:t>
            </a:r>
            <a:r>
              <a:rPr lang="ru-RU" sz="2400" b="1" i="1" baseline="-25000" dirty="0" err="1" smtClean="0"/>
              <a:t>р</a:t>
            </a:r>
            <a:r>
              <a:rPr lang="ru-RU" sz="2400" b="1" i="1" baseline="-25000" dirty="0" smtClean="0"/>
              <a:t> </a:t>
            </a:r>
            <a:r>
              <a:rPr lang="en-US" sz="2400" dirty="0" smtClean="0"/>
              <a:t>) ≥ 1-</a:t>
            </a:r>
            <a:r>
              <a:rPr lang="ru-RU" sz="2400" b="1" i="1" dirty="0" err="1" smtClean="0"/>
              <a:t>р</a:t>
            </a:r>
            <a:r>
              <a:rPr lang="en-US" sz="2400" dirty="0" smtClean="0"/>
              <a:t>.</a:t>
            </a:r>
            <a:endParaRPr lang="ru-RU" sz="2400" dirty="0" smtClean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548680"/>
            <a:ext cx="8208912" cy="936104"/>
          </a:xfrm>
        </p:spPr>
        <p:txBody>
          <a:bodyPr>
            <a:noAutofit/>
          </a:bodyPr>
          <a:lstStyle/>
          <a:p>
            <a:pPr algn="ctr" eaLnBrk="1" hangingPunct="1"/>
            <a:r>
              <a:rPr lang="ru-RU" sz="3200" dirty="0" smtClean="0">
                <a:solidFill>
                  <a:schemeClr val="tx1"/>
                </a:solidFill>
              </a:rPr>
              <a:t>Квантили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57238"/>
            <a:ext cx="8363272" cy="35999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cs typeface="Arial" charset="0"/>
              </a:rPr>
              <a:t>Для непрерывной СВ квантиль</a:t>
            </a:r>
            <a:r>
              <a:rPr lang="ru-RU" sz="2400" dirty="0" smtClean="0"/>
              <a:t> </a:t>
            </a:r>
            <a:r>
              <a:rPr lang="ru-RU" sz="2400" b="1" i="1" dirty="0" err="1" smtClean="0"/>
              <a:t>х</a:t>
            </a:r>
            <a:r>
              <a:rPr lang="ru-RU" sz="2400" b="1" i="1" baseline="-25000" dirty="0" err="1" smtClean="0"/>
              <a:t>р</a:t>
            </a:r>
            <a:r>
              <a:rPr lang="ru-RU" sz="2400" dirty="0" smtClean="0">
                <a:cs typeface="Arial" charset="0"/>
              </a:rPr>
              <a:t>  определяется из уравнения   </a:t>
            </a:r>
          </a:p>
          <a:p>
            <a:pPr>
              <a:buNone/>
            </a:pPr>
            <a:r>
              <a:rPr lang="ru-RU" sz="2400" b="1" i="1" dirty="0" smtClean="0">
                <a:cs typeface="Arial" charset="0"/>
              </a:rPr>
              <a:t>				</a:t>
            </a:r>
            <a:r>
              <a:rPr lang="en-US" sz="2400" b="1" i="1" dirty="0" smtClean="0"/>
              <a:t>F</a:t>
            </a:r>
            <a:r>
              <a:rPr lang="ru-RU" sz="2400" b="1" i="1" dirty="0" smtClean="0"/>
              <a:t> </a:t>
            </a:r>
            <a:r>
              <a:rPr lang="en-US" sz="2400" dirty="0" smtClean="0"/>
              <a:t>(</a:t>
            </a:r>
            <a:r>
              <a:rPr lang="ru-RU" sz="2400" b="1" i="1" dirty="0" err="1" smtClean="0"/>
              <a:t>х</a:t>
            </a:r>
            <a:r>
              <a:rPr lang="ru-RU" sz="2400" b="1" i="1" baseline="-25000" dirty="0" err="1" smtClean="0"/>
              <a:t>р</a:t>
            </a:r>
            <a:r>
              <a:rPr lang="ru-RU" sz="2400" b="1" i="1" baseline="-25000" dirty="0" smtClean="0"/>
              <a:t> </a:t>
            </a:r>
            <a:r>
              <a:rPr lang="en-US" sz="2400" dirty="0" smtClean="0"/>
              <a:t>) = </a:t>
            </a:r>
            <a:r>
              <a:rPr lang="ru-RU" sz="2400" b="1" i="1" dirty="0" smtClean="0"/>
              <a:t>р</a:t>
            </a:r>
            <a:r>
              <a:rPr lang="ru-RU" sz="2400" dirty="0" smtClean="0"/>
              <a:t>.</a:t>
            </a:r>
          </a:p>
          <a:p>
            <a:pPr>
              <a:buNone/>
            </a:pPr>
            <a:endParaRPr lang="ru-RU" sz="2400" dirty="0" smtClean="0"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>
                <a:cs typeface="Arial" charset="0"/>
              </a:rPr>
              <a:t>Часто используются квантили</a:t>
            </a:r>
            <a:r>
              <a:rPr lang="ru-RU" sz="2400" dirty="0" smtClean="0"/>
              <a:t> </a:t>
            </a:r>
            <a:r>
              <a:rPr lang="ru-RU" sz="2400" b="1" i="1" dirty="0" err="1" smtClean="0"/>
              <a:t>х</a:t>
            </a:r>
            <a:r>
              <a:rPr lang="ru-RU" sz="2400" b="1" i="1" baseline="-25000" dirty="0" err="1" smtClean="0"/>
              <a:t>р</a:t>
            </a:r>
            <a:r>
              <a:rPr lang="ru-RU" sz="2400" dirty="0" smtClean="0">
                <a:cs typeface="Arial" charset="0"/>
              </a:rPr>
              <a:t>  для значений </a:t>
            </a:r>
            <a:r>
              <a:rPr lang="ru-RU" sz="2400" b="1" i="1" dirty="0" err="1" smtClean="0">
                <a:cs typeface="Arial" charset="0"/>
              </a:rPr>
              <a:t>р</a:t>
            </a:r>
            <a:r>
              <a:rPr lang="ru-RU" sz="2400" dirty="0" smtClean="0">
                <a:cs typeface="Arial" charset="0"/>
              </a:rPr>
              <a:t>, равных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>
                <a:cs typeface="Arial" charset="0"/>
              </a:rPr>
              <a:t>			   0,01; 0,05; 0,1; 0,9; 0,95; 0,99.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04664"/>
            <a:ext cx="8208912" cy="936104"/>
          </a:xfrm>
        </p:spPr>
        <p:txBody>
          <a:bodyPr>
            <a:noAutofit/>
          </a:bodyPr>
          <a:lstStyle/>
          <a:p>
            <a:pPr algn="ctr" eaLnBrk="1" hangingPunct="1"/>
            <a:r>
              <a:rPr lang="ru-RU" sz="3200" dirty="0" smtClean="0">
                <a:solidFill>
                  <a:schemeClr val="tx1"/>
                </a:solidFill>
              </a:rPr>
              <a:t>Квантили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385192" y="1700808"/>
            <a:ext cx="8363272" cy="331236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В анализе данных часто вычисляются </a:t>
            </a:r>
            <a:r>
              <a:rPr lang="ru-RU" sz="2400" dirty="0" smtClean="0">
                <a:cs typeface="Arial" charset="0"/>
              </a:rPr>
              <a:t>квантили</a:t>
            </a:r>
            <a:r>
              <a:rPr lang="ru-RU" sz="2400" dirty="0" smtClean="0"/>
              <a:t> </a:t>
            </a:r>
            <a:r>
              <a:rPr lang="ru-RU" sz="2400" dirty="0" smtClean="0">
                <a:cs typeface="Arial" charset="0"/>
              </a:rPr>
              <a:t>для значений вероятности, равных  0,25; 0,5 и 0,75.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>
                <a:cs typeface="Arial" charset="0"/>
              </a:rPr>
              <a:t>	Эти квантили называются </a:t>
            </a:r>
            <a:r>
              <a:rPr lang="ru-RU" sz="2400" b="1" i="1" dirty="0" smtClean="0">
                <a:cs typeface="Arial" charset="0"/>
              </a:rPr>
              <a:t>квартилями</a:t>
            </a:r>
            <a:r>
              <a:rPr lang="ru-RU" sz="2400" dirty="0" smtClean="0">
                <a:cs typeface="Arial" charset="0"/>
              </a:rPr>
              <a:t>.</a:t>
            </a:r>
          </a:p>
          <a:p>
            <a:pPr>
              <a:spcBef>
                <a:spcPts val="1200"/>
              </a:spcBef>
              <a:buNone/>
            </a:pPr>
            <a:r>
              <a:rPr lang="ru-RU" sz="2400" dirty="0" smtClean="0">
                <a:cs typeface="Arial" charset="0"/>
              </a:rPr>
              <a:t>	</a:t>
            </a:r>
            <a:r>
              <a:rPr lang="ru-RU" sz="2400" b="1" i="1" dirty="0" smtClean="0"/>
              <a:t> х</a:t>
            </a:r>
            <a:r>
              <a:rPr lang="ru-RU" sz="2400" b="1" baseline="-25000" dirty="0" smtClean="0"/>
              <a:t>0,25</a:t>
            </a:r>
            <a:r>
              <a:rPr lang="ru-RU" sz="2400" dirty="0" smtClean="0"/>
              <a:t>  </a:t>
            </a:r>
            <a:r>
              <a:rPr lang="ru-RU" sz="2400" dirty="0" smtClean="0">
                <a:cs typeface="Arial" charset="0"/>
              </a:rPr>
              <a:t>-  </a:t>
            </a:r>
            <a:r>
              <a:rPr lang="ru-RU" sz="2400" i="1" dirty="0" smtClean="0">
                <a:cs typeface="Arial" charset="0"/>
              </a:rPr>
              <a:t>первый квартиль</a:t>
            </a:r>
            <a:r>
              <a:rPr lang="ru-RU" sz="2400" dirty="0" smtClean="0">
                <a:cs typeface="Arial" charset="0"/>
              </a:rPr>
              <a:t>;</a:t>
            </a:r>
          </a:p>
          <a:p>
            <a:pPr>
              <a:spcBef>
                <a:spcPts val="1200"/>
              </a:spcBef>
              <a:buNone/>
            </a:pPr>
            <a:r>
              <a:rPr lang="ru-RU" sz="2400" dirty="0" smtClean="0">
                <a:cs typeface="Arial" charset="0"/>
              </a:rPr>
              <a:t>	</a:t>
            </a:r>
            <a:r>
              <a:rPr lang="ru-RU" sz="2400" b="1" i="1" dirty="0" smtClean="0"/>
              <a:t> х</a:t>
            </a:r>
            <a:r>
              <a:rPr lang="ru-RU" sz="2400" b="1" baseline="-25000" dirty="0" smtClean="0"/>
              <a:t>0,5</a:t>
            </a:r>
            <a:r>
              <a:rPr lang="ru-RU" sz="2400" dirty="0" smtClean="0"/>
              <a:t>  </a:t>
            </a:r>
            <a:r>
              <a:rPr lang="ru-RU" sz="2400" dirty="0" smtClean="0">
                <a:cs typeface="Arial" charset="0"/>
              </a:rPr>
              <a:t>-  </a:t>
            </a:r>
            <a:r>
              <a:rPr lang="ru-RU" sz="2400" i="1" dirty="0" smtClean="0">
                <a:cs typeface="Arial" charset="0"/>
              </a:rPr>
              <a:t>второй квартиль</a:t>
            </a:r>
            <a:r>
              <a:rPr lang="ru-RU" sz="2400" dirty="0" smtClean="0">
                <a:cs typeface="Arial" charset="0"/>
              </a:rPr>
              <a:t> (</a:t>
            </a:r>
            <a:r>
              <a:rPr lang="ru-RU" sz="2400" i="1" dirty="0" smtClean="0">
                <a:cs typeface="Arial" charset="0"/>
              </a:rPr>
              <a:t>медиана</a:t>
            </a:r>
            <a:r>
              <a:rPr lang="ru-RU" sz="2400" dirty="0" smtClean="0">
                <a:cs typeface="Arial" charset="0"/>
              </a:rPr>
              <a:t>);</a:t>
            </a:r>
          </a:p>
          <a:p>
            <a:pPr>
              <a:spcBef>
                <a:spcPts val="1200"/>
              </a:spcBef>
              <a:buNone/>
            </a:pPr>
            <a:r>
              <a:rPr lang="ru-RU" sz="2400" dirty="0" smtClean="0">
                <a:cs typeface="Arial" charset="0"/>
              </a:rPr>
              <a:t>	</a:t>
            </a:r>
            <a:r>
              <a:rPr lang="ru-RU" sz="2400" b="1" i="1" dirty="0" smtClean="0"/>
              <a:t> х</a:t>
            </a:r>
            <a:r>
              <a:rPr lang="ru-RU" sz="2400" b="1" baseline="-25000" dirty="0" smtClean="0"/>
              <a:t>0,75</a:t>
            </a:r>
            <a:r>
              <a:rPr lang="ru-RU" sz="2400" dirty="0" smtClean="0"/>
              <a:t>  </a:t>
            </a:r>
            <a:r>
              <a:rPr lang="ru-RU" sz="2400" dirty="0" smtClean="0">
                <a:cs typeface="Arial" charset="0"/>
              </a:rPr>
              <a:t>-  </a:t>
            </a:r>
            <a:r>
              <a:rPr lang="ru-RU" sz="2400" i="1" dirty="0" smtClean="0">
                <a:cs typeface="Arial" charset="0"/>
              </a:rPr>
              <a:t>третий квартиль</a:t>
            </a:r>
            <a:r>
              <a:rPr lang="ru-RU" sz="2400" dirty="0" smtClean="0">
                <a:cs typeface="Arial" charset="0"/>
              </a:rPr>
              <a:t>.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620688"/>
            <a:ext cx="8208912" cy="936104"/>
          </a:xfrm>
        </p:spPr>
        <p:txBody>
          <a:bodyPr>
            <a:noAutofit/>
          </a:bodyPr>
          <a:lstStyle/>
          <a:p>
            <a:pPr algn="ctr" eaLnBrk="1" hangingPunct="1"/>
            <a:r>
              <a:rPr lang="ru-RU" sz="3200" dirty="0" smtClean="0">
                <a:solidFill>
                  <a:schemeClr val="tx1"/>
                </a:solidFill>
              </a:rPr>
              <a:t>Квартили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05038"/>
            <a:ext cx="8229600" cy="30051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Закон распределения рассматриваемой СВ не всегда известен.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ru-RU" sz="2400" dirty="0" smtClean="0"/>
              <a:t>	Во многих задачах достаточно знать отдельные числовые параметры, характеризующие существенные свойства случайной величины – ее </a:t>
            </a:r>
            <a:r>
              <a:rPr lang="ru-RU" sz="2400" i="1" dirty="0" smtClean="0"/>
              <a:t>числовые характеристики</a:t>
            </a:r>
            <a:r>
              <a:rPr lang="ru-RU" sz="2400" dirty="0" smtClean="0"/>
              <a:t>.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28675" y="620713"/>
            <a:ext cx="7127875" cy="1079500"/>
          </a:xfrm>
        </p:spPr>
        <p:txBody>
          <a:bodyPr>
            <a:noAutofit/>
          </a:bodyPr>
          <a:lstStyle/>
          <a:p>
            <a:pPr algn="ctr" eaLnBrk="1" hangingPunct="1"/>
            <a:r>
              <a:rPr lang="ru-RU" sz="3200" dirty="0" smtClean="0">
                <a:solidFill>
                  <a:schemeClr val="tx1"/>
                </a:solidFill>
              </a:rPr>
              <a:t>Числовые характеристики случайных величин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760040" y="2636912"/>
            <a:ext cx="7772400" cy="119970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tx1"/>
                </a:solidFill>
              </a:rPr>
              <a:t>2 </a:t>
            </a:r>
            <a:r>
              <a:rPr lang="ru-RU" sz="2800" b="1" dirty="0" smtClean="0">
                <a:solidFill>
                  <a:schemeClr val="tx1"/>
                </a:solidFill>
              </a:rPr>
              <a:t>Важнейшие числовые характеристики случайных величин</a:t>
            </a:r>
            <a:endParaRPr lang="ru-RU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700808"/>
            <a:ext cx="8229600" cy="3888432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ru-RU" sz="2400" b="1" i="1" dirty="0" smtClean="0"/>
              <a:t>Случайной</a:t>
            </a:r>
            <a:r>
              <a:rPr lang="ru-RU" sz="2400" dirty="0" smtClean="0"/>
              <a:t>  называется величина, которая в результате испытания может принять то или иное значение, заранее не известное, и зависящее от случайных причин, которые заранее не могут быть учтены.</a:t>
            </a:r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Сокращенное обозначение: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	СВ – случайная величина.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276672" y="615280"/>
            <a:ext cx="7543800" cy="725488"/>
          </a:xfrm>
        </p:spPr>
        <p:txBody>
          <a:bodyPr/>
          <a:lstStyle/>
          <a:p>
            <a:pPr eaLnBrk="1" hangingPunct="1"/>
            <a:r>
              <a:rPr lang="ru-RU" sz="3200" dirty="0" smtClean="0">
                <a:solidFill>
                  <a:schemeClr val="tx1"/>
                </a:solidFill>
              </a:rPr>
              <a:t>	Случайные величины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>
          <a:xfrm>
            <a:off x="590872" y="1916053"/>
            <a:ext cx="8229600" cy="3744416"/>
          </a:xfrm>
        </p:spPr>
        <p:txBody>
          <a:bodyPr>
            <a:normAutofit/>
          </a:bodyPr>
          <a:lstStyle/>
          <a:p>
            <a:pPr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ru-RU" sz="2400" dirty="0" smtClean="0"/>
              <a:t>Является «представителем» СВ и заменяет ее          в грубо ориентировочных расчетах.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ru-RU" sz="2400" dirty="0" smtClean="0"/>
              <a:t>	Обозначение: </a:t>
            </a:r>
            <a:r>
              <a:rPr lang="ru-RU" sz="2400" b="1" i="1" dirty="0" smtClean="0"/>
              <a:t>М </a:t>
            </a:r>
            <a:r>
              <a:rPr lang="ru-RU" sz="2400" dirty="0" smtClean="0"/>
              <a:t>(</a:t>
            </a:r>
            <a:r>
              <a:rPr lang="ru-RU" sz="2400" b="1" i="1" dirty="0" smtClean="0"/>
              <a:t>Х </a:t>
            </a:r>
            <a:r>
              <a:rPr lang="ru-RU" sz="2400" dirty="0" smtClean="0"/>
              <a:t>).</a:t>
            </a:r>
          </a:p>
          <a:p>
            <a:pPr eaLnBrk="1" hangingPunct="1">
              <a:buFont typeface="Wingdings" pitchFamily="2" charset="2"/>
              <a:buNone/>
            </a:pPr>
            <a:endParaRPr lang="ru-RU" sz="16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Для дискретной СВ</a:t>
            </a:r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				       или </a:t>
            </a:r>
          </a:p>
        </p:txBody>
      </p:sp>
      <p:grpSp>
        <p:nvGrpSpPr>
          <p:cNvPr id="7175" name="Group 11"/>
          <p:cNvGrpSpPr>
            <a:grpSpLocks/>
          </p:cNvGrpSpPr>
          <p:nvPr/>
        </p:nvGrpSpPr>
        <p:grpSpPr bwMode="auto">
          <a:xfrm>
            <a:off x="1146177" y="4127966"/>
            <a:ext cx="7386642" cy="1965330"/>
            <a:chOff x="722" y="2507"/>
            <a:chExt cx="4653" cy="1238"/>
          </a:xfrm>
        </p:grpSpPr>
        <p:grpSp>
          <p:nvGrpSpPr>
            <p:cNvPr id="7180" name="Group 7"/>
            <p:cNvGrpSpPr>
              <a:grpSpLocks/>
            </p:cNvGrpSpPr>
            <p:nvPr/>
          </p:nvGrpSpPr>
          <p:grpSpPr bwMode="auto">
            <a:xfrm>
              <a:off x="722" y="2507"/>
              <a:ext cx="4063" cy="588"/>
              <a:chOff x="715" y="2825"/>
              <a:chExt cx="4063" cy="588"/>
            </a:xfrm>
          </p:grpSpPr>
          <p:graphicFrame>
            <p:nvGraphicFramePr>
              <p:cNvPr id="7172" name="Object 5"/>
              <p:cNvGraphicFramePr>
                <a:graphicFrameLocks noChangeAspect="1"/>
              </p:cNvGraphicFramePr>
              <p:nvPr/>
            </p:nvGraphicFramePr>
            <p:xfrm>
              <a:off x="715" y="2826"/>
              <a:ext cx="1629" cy="587"/>
            </p:xfrm>
            <a:graphic>
              <a:graphicData uri="http://schemas.openxmlformats.org/presentationml/2006/ole">
                <p:oleObj spid="_x0000_s7172" name="Формула" r:id="rId3" imgW="1447560" imgH="520560" progId="Equation.3">
                  <p:embed/>
                </p:oleObj>
              </a:graphicData>
            </a:graphic>
          </p:graphicFrame>
          <p:graphicFrame>
            <p:nvGraphicFramePr>
              <p:cNvPr id="7173" name="Object 6"/>
              <p:cNvGraphicFramePr>
                <a:graphicFrameLocks noChangeAspect="1"/>
              </p:cNvGraphicFramePr>
              <p:nvPr/>
            </p:nvGraphicFramePr>
            <p:xfrm>
              <a:off x="3121" y="2825"/>
              <a:ext cx="1657" cy="587"/>
            </p:xfrm>
            <a:graphic>
              <a:graphicData uri="http://schemas.openxmlformats.org/presentationml/2006/ole">
                <p:oleObj spid="_x0000_s7173" name="Формула" r:id="rId4" imgW="1473120" imgH="520560" progId="Equation.3">
                  <p:embed/>
                </p:oleObj>
              </a:graphicData>
            </a:graphic>
          </p:graphicFrame>
        </p:grpSp>
        <p:sp>
          <p:nvSpPr>
            <p:cNvPr id="7181" name="AutoShape 8"/>
            <p:cNvSpPr>
              <a:spLocks noChangeArrowheads="1"/>
            </p:cNvSpPr>
            <p:nvPr/>
          </p:nvSpPr>
          <p:spPr bwMode="auto">
            <a:xfrm>
              <a:off x="3107" y="3382"/>
              <a:ext cx="2268" cy="363"/>
            </a:xfrm>
            <a:prstGeom prst="wedgeRoundRectCallout">
              <a:avLst>
                <a:gd name="adj1" fmla="val -18142"/>
                <a:gd name="adj2" fmla="val -154157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108000" tIns="72000" rIns="36000" bIns="72000" anchor="ctr"/>
            <a:lstStyle/>
            <a:p>
              <a:pPr>
                <a:lnSpc>
                  <a:spcPct val="90000"/>
                </a:lnSpc>
              </a:pPr>
              <a:r>
                <a:rPr lang="ru-RU" sz="2000" b="1" i="1">
                  <a:solidFill>
                    <a:srgbClr val="002060"/>
                  </a:solidFill>
                </a:rPr>
                <a:t>М</a:t>
              </a:r>
              <a:r>
                <a:rPr lang="ru-RU" sz="2000" b="1">
                  <a:solidFill>
                    <a:srgbClr val="002060"/>
                  </a:solidFill>
                </a:rPr>
                <a:t>(</a:t>
              </a:r>
              <a:r>
                <a:rPr lang="ru-RU" sz="2000" b="1" i="1">
                  <a:solidFill>
                    <a:srgbClr val="002060"/>
                  </a:solidFill>
                </a:rPr>
                <a:t>Х</a:t>
              </a:r>
              <a:r>
                <a:rPr lang="ru-RU" sz="2000" b="1">
                  <a:solidFill>
                    <a:srgbClr val="002060"/>
                  </a:solidFill>
                </a:rPr>
                <a:t>) существует, если ряд сходится абсолютно</a:t>
              </a:r>
            </a:p>
          </p:txBody>
        </p:sp>
      </p:grp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828501" y="477292"/>
            <a:ext cx="7127875" cy="1079500"/>
          </a:xfrm>
        </p:spPr>
        <p:txBody>
          <a:bodyPr>
            <a:noAutofit/>
          </a:bodyPr>
          <a:lstStyle/>
          <a:p>
            <a:pPr algn="ctr" eaLnBrk="1" hangingPunct="1"/>
            <a:r>
              <a:rPr lang="ru-RU" sz="3200" dirty="0" smtClean="0">
                <a:solidFill>
                  <a:schemeClr val="tx1"/>
                </a:solidFill>
              </a:rPr>
              <a:t>Математическое ожидание (среднее значение) СВ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988840"/>
            <a:ext cx="8229600" cy="4869160"/>
          </a:xfrm>
        </p:spPr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ru-RU" sz="2400" dirty="0" smtClean="0"/>
              <a:t>Для непрерывной СВ</a:t>
            </a:r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16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	или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124078" y="2568288"/>
            <a:ext cx="6804026" cy="1797054"/>
            <a:chOff x="1338" y="3115"/>
            <a:chExt cx="4286" cy="1132"/>
          </a:xfrm>
        </p:grpSpPr>
        <p:graphicFrame>
          <p:nvGraphicFramePr>
            <p:cNvPr id="7171" name="Object 4"/>
            <p:cNvGraphicFramePr>
              <a:graphicFrameLocks noChangeAspect="1"/>
            </p:cNvGraphicFramePr>
            <p:nvPr/>
          </p:nvGraphicFramePr>
          <p:xfrm>
            <a:off x="1338" y="3115"/>
            <a:ext cx="1922" cy="633"/>
          </p:xfrm>
          <a:graphic>
            <a:graphicData uri="http://schemas.openxmlformats.org/presentationml/2006/ole">
              <p:oleObj spid="_x0000_s90115" name="Формула" r:id="rId3" imgW="1701720" imgH="558720" progId="Equation.3">
                <p:embed/>
              </p:oleObj>
            </a:graphicData>
          </a:graphic>
        </p:graphicFrame>
        <p:sp>
          <p:nvSpPr>
            <p:cNvPr id="7179" name="AutoShape 10"/>
            <p:cNvSpPr>
              <a:spLocks noChangeArrowheads="1"/>
            </p:cNvSpPr>
            <p:nvPr/>
          </p:nvSpPr>
          <p:spPr bwMode="auto">
            <a:xfrm>
              <a:off x="2971" y="3884"/>
              <a:ext cx="2653" cy="363"/>
            </a:xfrm>
            <a:prstGeom prst="wedgeRoundRectCallout">
              <a:avLst>
                <a:gd name="adj1" fmla="val -55086"/>
                <a:gd name="adj2" fmla="val -140012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lIns="72000" tIns="72000" rIns="36000" bIns="72000" anchor="ctr"/>
            <a:lstStyle/>
            <a:p>
              <a:pPr>
                <a:lnSpc>
                  <a:spcPct val="90000"/>
                </a:lnSpc>
              </a:pPr>
              <a:r>
                <a:rPr lang="ru-RU" sz="2000" b="1" i="1">
                  <a:solidFill>
                    <a:srgbClr val="002060"/>
                  </a:solidFill>
                </a:rPr>
                <a:t>М</a:t>
              </a:r>
              <a:r>
                <a:rPr lang="ru-RU" sz="2000" b="1">
                  <a:solidFill>
                    <a:srgbClr val="002060"/>
                  </a:solidFill>
                </a:rPr>
                <a:t>(</a:t>
              </a:r>
              <a:r>
                <a:rPr lang="ru-RU" sz="2000" b="1" i="1">
                  <a:solidFill>
                    <a:srgbClr val="002060"/>
                  </a:solidFill>
                </a:rPr>
                <a:t>Х</a:t>
              </a:r>
              <a:r>
                <a:rPr lang="ru-RU" sz="2000" b="1">
                  <a:solidFill>
                    <a:srgbClr val="002060"/>
                  </a:solidFill>
                </a:rPr>
                <a:t>) существует, если интеграл сходится абсолютно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2213991" y="4574503"/>
            <a:ext cx="6750051" cy="1662118"/>
            <a:chOff x="940" y="4100"/>
            <a:chExt cx="4252" cy="1047"/>
          </a:xfrm>
        </p:grpSpPr>
        <p:graphicFrame>
          <p:nvGraphicFramePr>
            <p:cNvPr id="7170" name="Object 12"/>
            <p:cNvGraphicFramePr>
              <a:graphicFrameLocks noChangeAspect="1"/>
            </p:cNvGraphicFramePr>
            <p:nvPr/>
          </p:nvGraphicFramePr>
          <p:xfrm>
            <a:off x="940" y="4100"/>
            <a:ext cx="1863" cy="632"/>
          </p:xfrm>
          <a:graphic>
            <a:graphicData uri="http://schemas.openxmlformats.org/presentationml/2006/ole">
              <p:oleObj spid="_x0000_s90114" name="Формула" r:id="rId4" imgW="1650960" imgH="558720" progId="Equation.3">
                <p:embed/>
              </p:oleObj>
            </a:graphicData>
          </a:graphic>
        </p:graphicFrame>
        <p:sp>
          <p:nvSpPr>
            <p:cNvPr id="7178" name="Text Box 13"/>
            <p:cNvSpPr txBox="1">
              <a:spLocks noChangeArrowheads="1"/>
            </p:cNvSpPr>
            <p:nvPr/>
          </p:nvSpPr>
          <p:spPr bwMode="auto">
            <a:xfrm>
              <a:off x="2085" y="4777"/>
              <a:ext cx="3107" cy="37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108000" tIns="72000" rIns="18000" bIns="72000" anchor="ctr"/>
            <a:lstStyle/>
            <a:p>
              <a:pPr>
                <a:lnSpc>
                  <a:spcPct val="90000"/>
                </a:lnSpc>
              </a:pPr>
              <a:r>
                <a:rPr lang="ru-RU" sz="2000" b="1" dirty="0">
                  <a:solidFill>
                    <a:srgbClr val="002060"/>
                  </a:solidFill>
                </a:rPr>
                <a:t>Если все возможные значения </a:t>
              </a:r>
              <a:r>
                <a:rPr lang="ru-RU" sz="2000" b="1" dirty="0" smtClean="0">
                  <a:solidFill>
                    <a:srgbClr val="002060"/>
                  </a:solidFill>
                </a:rPr>
                <a:t>СВ  </a:t>
              </a:r>
              <a:r>
                <a:rPr lang="ru-RU" sz="2000" b="1" i="1" dirty="0" smtClean="0">
                  <a:solidFill>
                    <a:srgbClr val="002060"/>
                  </a:solidFill>
                </a:rPr>
                <a:t>Х</a:t>
              </a:r>
              <a:r>
                <a:rPr lang="ru-RU" sz="2000" b="1" dirty="0" smtClean="0">
                  <a:solidFill>
                    <a:srgbClr val="002060"/>
                  </a:solidFill>
                </a:rPr>
                <a:t> </a:t>
              </a:r>
              <a:r>
                <a:rPr lang="ru-RU" sz="2000" b="1" dirty="0">
                  <a:solidFill>
                    <a:srgbClr val="002060"/>
                  </a:solidFill>
                </a:rPr>
                <a:t>принадлежат промежутку </a:t>
              </a:r>
              <a:r>
                <a:rPr lang="en-US" sz="2000" b="1" dirty="0">
                  <a:solidFill>
                    <a:srgbClr val="002060"/>
                  </a:solidFill>
                </a:rPr>
                <a:t>&lt;</a:t>
              </a:r>
              <a:r>
                <a:rPr lang="ru-RU" sz="2000" b="1" dirty="0">
                  <a:solidFill>
                    <a:srgbClr val="002060"/>
                  </a:solidFill>
                </a:rPr>
                <a:t> </a:t>
              </a:r>
              <a:r>
                <a:rPr lang="en-US" sz="2000" b="1" i="1" dirty="0">
                  <a:solidFill>
                    <a:srgbClr val="002060"/>
                  </a:solidFill>
                </a:rPr>
                <a:t>a</a:t>
              </a:r>
              <a:r>
                <a:rPr lang="en-US" sz="2000" b="1" dirty="0">
                  <a:solidFill>
                    <a:srgbClr val="002060"/>
                  </a:solidFill>
                </a:rPr>
                <a:t>, </a:t>
              </a:r>
              <a:r>
                <a:rPr lang="en-US" sz="2000" b="1" i="1" dirty="0">
                  <a:solidFill>
                    <a:srgbClr val="002060"/>
                  </a:solidFill>
                </a:rPr>
                <a:t>b</a:t>
              </a:r>
              <a:r>
                <a:rPr lang="ru-RU" sz="2000" b="1" i="1" dirty="0">
                  <a:solidFill>
                    <a:srgbClr val="002060"/>
                  </a:solidFill>
                </a:rPr>
                <a:t> </a:t>
              </a:r>
              <a:r>
                <a:rPr lang="en-US" sz="2000" b="1" dirty="0">
                  <a:solidFill>
                    <a:srgbClr val="002060"/>
                  </a:solidFill>
                </a:rPr>
                <a:t>&gt;</a:t>
              </a:r>
              <a:endParaRPr lang="ru-RU" sz="20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972517" y="405284"/>
            <a:ext cx="7127875" cy="1079500"/>
          </a:xfrm>
        </p:spPr>
        <p:txBody>
          <a:bodyPr>
            <a:noAutofit/>
          </a:bodyPr>
          <a:lstStyle/>
          <a:p>
            <a:pPr algn="ctr" eaLnBrk="1" hangingPunct="1"/>
            <a:r>
              <a:rPr lang="ru-RU" sz="3200" dirty="0" smtClean="0">
                <a:solidFill>
                  <a:schemeClr val="tx1"/>
                </a:solidFill>
              </a:rPr>
              <a:t>Математическое ожидание (среднее значение) СВ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12776"/>
            <a:ext cx="8229600" cy="5124549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Размерность </a:t>
            </a:r>
            <a:r>
              <a:rPr lang="ru-RU" sz="2400" b="1" i="1" dirty="0" smtClean="0"/>
              <a:t>М</a:t>
            </a:r>
            <a:r>
              <a:rPr lang="en-US" sz="2400" b="1" i="1" dirty="0" smtClean="0"/>
              <a:t> </a:t>
            </a:r>
            <a:r>
              <a:rPr lang="ru-RU" sz="2400" dirty="0" smtClean="0"/>
              <a:t>(</a:t>
            </a:r>
            <a:r>
              <a:rPr lang="ru-RU" sz="2400" b="1" i="1" dirty="0" smtClean="0"/>
              <a:t>Х</a:t>
            </a:r>
            <a:r>
              <a:rPr lang="ru-RU" sz="2400" dirty="0" smtClean="0"/>
              <a:t>) совпадает с размерностью СВ </a:t>
            </a:r>
            <a:r>
              <a:rPr lang="ru-RU" sz="2400" b="1" i="1" dirty="0" smtClean="0"/>
              <a:t>Х</a:t>
            </a:r>
            <a:r>
              <a:rPr lang="ru-RU" sz="2400" dirty="0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ru-RU" sz="1000" dirty="0" smtClean="0"/>
          </a:p>
          <a:p>
            <a:pPr lvl="1" eaLnBrk="1" hangingPunct="1">
              <a:spcBef>
                <a:spcPts val="0"/>
              </a:spcBef>
              <a:buClr>
                <a:srgbClr val="002060"/>
              </a:buClr>
              <a:buSzTx/>
              <a:buFont typeface="Wingdings" pitchFamily="2" charset="2"/>
              <a:buChar char="§"/>
            </a:pPr>
            <a:r>
              <a:rPr lang="ru-RU" sz="2400" b="1" i="1" dirty="0" smtClean="0"/>
              <a:t>М </a:t>
            </a:r>
            <a:r>
              <a:rPr lang="ru-RU" sz="2400" dirty="0" smtClean="0"/>
              <a:t>(</a:t>
            </a:r>
            <a:r>
              <a:rPr lang="ru-RU" sz="2400" b="1" i="1" dirty="0" smtClean="0"/>
              <a:t>С </a:t>
            </a:r>
            <a:r>
              <a:rPr lang="ru-RU" sz="2400" dirty="0" smtClean="0"/>
              <a:t>) = </a:t>
            </a:r>
            <a:r>
              <a:rPr lang="ru-RU" sz="2400" b="1" i="1" dirty="0" smtClean="0"/>
              <a:t>С</a:t>
            </a:r>
            <a:r>
              <a:rPr lang="ru-RU" sz="2400" dirty="0" smtClean="0"/>
              <a:t>;</a:t>
            </a:r>
          </a:p>
          <a:p>
            <a:pPr lvl="1" eaLnBrk="1" hangingPunct="1">
              <a:spcBef>
                <a:spcPts val="1200"/>
              </a:spcBef>
              <a:buClr>
                <a:srgbClr val="002060"/>
              </a:buClr>
              <a:buSzTx/>
              <a:buFont typeface="Wingdings" pitchFamily="2" charset="2"/>
              <a:buChar char="§"/>
            </a:pPr>
            <a:r>
              <a:rPr lang="ru-RU" sz="2400" b="1" i="1" dirty="0" smtClean="0"/>
              <a:t>М</a:t>
            </a:r>
            <a:r>
              <a:rPr lang="en-US" sz="2400" b="1" i="1" dirty="0" smtClean="0"/>
              <a:t> </a:t>
            </a:r>
            <a:r>
              <a:rPr lang="ru-RU" sz="2400" dirty="0" smtClean="0"/>
              <a:t>( </a:t>
            </a:r>
            <a:r>
              <a:rPr lang="ru-RU" sz="2400" b="1" i="1" dirty="0" smtClean="0"/>
              <a:t>Х</a:t>
            </a:r>
            <a:r>
              <a:rPr lang="ru-RU" sz="2400" dirty="0" smtClean="0"/>
              <a:t>+</a:t>
            </a:r>
            <a:r>
              <a:rPr lang="ru-RU" sz="2400" b="1" i="1" dirty="0" smtClean="0"/>
              <a:t>С </a:t>
            </a:r>
            <a:r>
              <a:rPr lang="ru-RU" sz="2400" dirty="0" smtClean="0"/>
              <a:t>) = </a:t>
            </a:r>
            <a:r>
              <a:rPr lang="ru-RU" sz="2400" b="1" i="1" dirty="0" smtClean="0"/>
              <a:t>М </a:t>
            </a:r>
            <a:r>
              <a:rPr lang="ru-RU" sz="2400" dirty="0" smtClean="0"/>
              <a:t>(</a:t>
            </a:r>
            <a:r>
              <a:rPr lang="ru-RU" sz="2400" b="1" i="1" dirty="0" smtClean="0"/>
              <a:t>Х </a:t>
            </a:r>
            <a:r>
              <a:rPr lang="ru-RU" sz="2400" dirty="0" smtClean="0"/>
              <a:t>) + </a:t>
            </a:r>
            <a:r>
              <a:rPr lang="ru-RU" sz="2400" b="1" i="1" dirty="0" smtClean="0"/>
              <a:t>С</a:t>
            </a:r>
            <a:r>
              <a:rPr lang="ru-RU" sz="2400" dirty="0" smtClean="0"/>
              <a:t>;</a:t>
            </a:r>
          </a:p>
          <a:p>
            <a:pPr lvl="1">
              <a:spcBef>
                <a:spcPts val="1200"/>
              </a:spcBef>
              <a:buClr>
                <a:srgbClr val="002060"/>
              </a:buClr>
              <a:buFont typeface="Wingdings" pitchFamily="2" charset="2"/>
              <a:buChar char="§"/>
            </a:pPr>
            <a:r>
              <a:rPr lang="ru-RU" sz="2400" b="1" i="1" dirty="0" smtClean="0"/>
              <a:t>М </a:t>
            </a:r>
            <a:r>
              <a:rPr lang="ru-RU" sz="2400" dirty="0" smtClean="0"/>
              <a:t>(</a:t>
            </a:r>
            <a:r>
              <a:rPr lang="ru-RU" sz="2400" b="1" i="1" dirty="0" smtClean="0"/>
              <a:t>С</a:t>
            </a:r>
            <a:r>
              <a:rPr lang="ru-RU" sz="2400" b="1" i="1" dirty="0" smtClean="0">
                <a:cs typeface="Arial" charset="0"/>
              </a:rPr>
              <a:t>•</a:t>
            </a:r>
            <a:r>
              <a:rPr lang="ru-RU" sz="2400" b="1" i="1" dirty="0" smtClean="0"/>
              <a:t>Х </a:t>
            </a:r>
            <a:r>
              <a:rPr lang="ru-RU" sz="2400" dirty="0" smtClean="0"/>
              <a:t>) = </a:t>
            </a:r>
            <a:r>
              <a:rPr lang="ru-RU" sz="2400" b="1" i="1" dirty="0" smtClean="0"/>
              <a:t>С</a:t>
            </a:r>
            <a:r>
              <a:rPr lang="ru-RU" sz="2400" b="1" i="1" dirty="0" smtClean="0">
                <a:cs typeface="Arial" charset="0"/>
              </a:rPr>
              <a:t>•</a:t>
            </a:r>
            <a:r>
              <a:rPr lang="ru-RU" sz="2400" b="1" i="1" dirty="0" smtClean="0"/>
              <a:t>М </a:t>
            </a:r>
            <a:r>
              <a:rPr lang="ru-RU" sz="2400" dirty="0" smtClean="0"/>
              <a:t>(</a:t>
            </a:r>
            <a:r>
              <a:rPr lang="ru-RU" sz="2400" b="1" i="1" dirty="0" smtClean="0"/>
              <a:t>Х </a:t>
            </a:r>
            <a:r>
              <a:rPr lang="ru-RU" sz="2400" dirty="0" smtClean="0"/>
              <a:t>);</a:t>
            </a:r>
          </a:p>
          <a:p>
            <a:pPr lvl="1" eaLnBrk="1" hangingPunct="1">
              <a:spcBef>
                <a:spcPts val="1200"/>
              </a:spcBef>
              <a:buClr>
                <a:srgbClr val="002060"/>
              </a:buClr>
              <a:buSzTx/>
              <a:buFont typeface="Wingdings" pitchFamily="2" charset="2"/>
              <a:buChar char="§"/>
            </a:pPr>
            <a:r>
              <a:rPr lang="ru-RU" sz="2400" dirty="0" smtClean="0"/>
              <a:t>если </a:t>
            </a:r>
            <a:r>
              <a:rPr lang="ru-RU" sz="2400" b="1" i="1" dirty="0" smtClean="0"/>
              <a:t>М </a:t>
            </a:r>
            <a:r>
              <a:rPr lang="ru-RU" sz="2400" dirty="0" smtClean="0"/>
              <a:t>(</a:t>
            </a:r>
            <a:r>
              <a:rPr lang="ru-RU" sz="2400" b="1" i="1" dirty="0" smtClean="0"/>
              <a:t>Х </a:t>
            </a:r>
            <a:r>
              <a:rPr lang="ru-RU" sz="2400" dirty="0" smtClean="0"/>
              <a:t>) и </a:t>
            </a:r>
            <a:r>
              <a:rPr lang="ru-RU" sz="2400" b="1" i="1" dirty="0" smtClean="0"/>
              <a:t>М </a:t>
            </a:r>
            <a:r>
              <a:rPr lang="ru-RU" sz="2400" dirty="0" smtClean="0"/>
              <a:t>(</a:t>
            </a:r>
            <a:r>
              <a:rPr lang="en-US" sz="2400" b="1" i="1" dirty="0" smtClean="0"/>
              <a:t>Y</a:t>
            </a:r>
            <a:r>
              <a:rPr lang="ru-RU" sz="2400" b="1" i="1" dirty="0" smtClean="0"/>
              <a:t> </a:t>
            </a:r>
            <a:r>
              <a:rPr lang="ru-RU" sz="2400" dirty="0" smtClean="0"/>
              <a:t>) существуют, то</a:t>
            </a:r>
          </a:p>
          <a:p>
            <a:pPr lvl="1" eaLnBrk="1" hangingPunct="1">
              <a:spcBef>
                <a:spcPts val="600"/>
              </a:spcBef>
              <a:buClr>
                <a:schemeClr val="tx2"/>
              </a:buClr>
              <a:buSzTx/>
              <a:buFont typeface="Wingdings" pitchFamily="2" charset="2"/>
              <a:buNone/>
            </a:pPr>
            <a:r>
              <a:rPr lang="ru-RU" sz="2400" b="1" i="1" dirty="0" smtClean="0"/>
              <a:t>			М </a:t>
            </a:r>
            <a:r>
              <a:rPr lang="ru-RU" sz="2400" dirty="0" smtClean="0"/>
              <a:t>(</a:t>
            </a:r>
            <a:r>
              <a:rPr lang="ru-RU" sz="2400" b="1" i="1" dirty="0" smtClean="0"/>
              <a:t>Х</a:t>
            </a:r>
            <a:r>
              <a:rPr lang="ru-RU" sz="2400" dirty="0" smtClean="0"/>
              <a:t>+</a:t>
            </a:r>
            <a:r>
              <a:rPr lang="en-US" sz="2400" b="1" i="1" dirty="0" smtClean="0"/>
              <a:t>Y</a:t>
            </a:r>
            <a:r>
              <a:rPr lang="ru-RU" sz="2400" b="1" i="1" dirty="0" smtClean="0"/>
              <a:t> </a:t>
            </a:r>
            <a:r>
              <a:rPr lang="ru-RU" sz="2400" dirty="0" smtClean="0"/>
              <a:t>) = </a:t>
            </a:r>
            <a:r>
              <a:rPr lang="ru-RU" sz="2400" b="1" i="1" dirty="0" smtClean="0"/>
              <a:t>М </a:t>
            </a:r>
            <a:r>
              <a:rPr lang="ru-RU" sz="2400" dirty="0" smtClean="0"/>
              <a:t>(</a:t>
            </a:r>
            <a:r>
              <a:rPr lang="ru-RU" sz="2400" b="1" i="1" dirty="0" smtClean="0"/>
              <a:t>Х </a:t>
            </a:r>
            <a:r>
              <a:rPr lang="ru-RU" sz="2400" dirty="0" smtClean="0"/>
              <a:t>) + </a:t>
            </a:r>
            <a:r>
              <a:rPr lang="ru-RU" sz="2400" b="1" i="1" dirty="0" smtClean="0"/>
              <a:t>М </a:t>
            </a:r>
            <a:r>
              <a:rPr lang="ru-RU" sz="2400" dirty="0" smtClean="0"/>
              <a:t>(</a:t>
            </a:r>
            <a:r>
              <a:rPr lang="en-US" sz="2400" b="1" i="1" dirty="0" smtClean="0"/>
              <a:t>Y</a:t>
            </a:r>
            <a:r>
              <a:rPr lang="ru-RU" sz="2400" b="1" i="1" dirty="0" smtClean="0"/>
              <a:t> </a:t>
            </a:r>
            <a:r>
              <a:rPr lang="ru-RU" sz="2400" dirty="0" smtClean="0"/>
              <a:t>);</a:t>
            </a:r>
          </a:p>
          <a:p>
            <a:pPr lvl="1" eaLnBrk="1" hangingPunct="1">
              <a:spcBef>
                <a:spcPct val="40000"/>
              </a:spcBef>
              <a:buClr>
                <a:srgbClr val="002060"/>
              </a:buClr>
              <a:buSzTx/>
              <a:buFont typeface="Wingdings" pitchFamily="2" charset="2"/>
              <a:buChar char="§"/>
            </a:pPr>
            <a:r>
              <a:rPr lang="ru-RU" sz="2400" dirty="0" smtClean="0"/>
              <a:t>если СВ </a:t>
            </a:r>
            <a:r>
              <a:rPr lang="ru-RU" sz="2400" b="1" i="1" dirty="0" smtClean="0"/>
              <a:t>Х</a:t>
            </a:r>
            <a:r>
              <a:rPr lang="ru-RU" sz="2400" dirty="0" smtClean="0"/>
              <a:t> и </a:t>
            </a:r>
            <a:r>
              <a:rPr lang="en-US" sz="2400" b="1" i="1" dirty="0" smtClean="0"/>
              <a:t>Y</a:t>
            </a:r>
            <a:r>
              <a:rPr lang="ru-RU" sz="2400" dirty="0" smtClean="0"/>
              <a:t>  независимы и </a:t>
            </a:r>
            <a:r>
              <a:rPr lang="ru-RU" sz="2400" b="1" i="1" dirty="0" smtClean="0"/>
              <a:t>М </a:t>
            </a:r>
            <a:r>
              <a:rPr lang="ru-RU" sz="2400" dirty="0" smtClean="0"/>
              <a:t>(</a:t>
            </a:r>
            <a:r>
              <a:rPr lang="ru-RU" sz="2400" b="1" i="1" dirty="0" smtClean="0"/>
              <a:t>Х </a:t>
            </a:r>
            <a:r>
              <a:rPr lang="ru-RU" sz="2400" dirty="0" smtClean="0"/>
              <a:t>) и </a:t>
            </a:r>
            <a:r>
              <a:rPr lang="ru-RU" sz="2400" b="1" i="1" dirty="0" smtClean="0"/>
              <a:t>М </a:t>
            </a:r>
            <a:r>
              <a:rPr lang="ru-RU" sz="2400" dirty="0" smtClean="0"/>
              <a:t>(</a:t>
            </a:r>
            <a:r>
              <a:rPr lang="en-US" sz="2400" b="1" i="1" dirty="0" smtClean="0"/>
              <a:t>Y</a:t>
            </a:r>
            <a:r>
              <a:rPr lang="ru-RU" sz="2400" b="1" i="1" dirty="0" smtClean="0"/>
              <a:t> </a:t>
            </a:r>
            <a:r>
              <a:rPr lang="ru-RU" sz="2400" dirty="0" smtClean="0"/>
              <a:t>) существуют, то</a:t>
            </a:r>
          </a:p>
          <a:p>
            <a:pPr lvl="1">
              <a:buClr>
                <a:schemeClr val="tx2"/>
              </a:buClr>
              <a:buNone/>
            </a:pPr>
            <a:r>
              <a:rPr lang="ru-RU" sz="2400" b="1" i="1" dirty="0" smtClean="0"/>
              <a:t>			М </a:t>
            </a:r>
            <a:r>
              <a:rPr lang="ru-RU" sz="2400" dirty="0" smtClean="0"/>
              <a:t>(</a:t>
            </a:r>
            <a:r>
              <a:rPr lang="ru-RU" sz="2400" b="1" i="1" dirty="0" smtClean="0"/>
              <a:t>Х</a:t>
            </a:r>
            <a:r>
              <a:rPr lang="ru-RU" sz="2400" b="1" i="1" dirty="0" smtClean="0">
                <a:cs typeface="Arial" charset="0"/>
              </a:rPr>
              <a:t>•</a:t>
            </a:r>
            <a:r>
              <a:rPr lang="en-US" sz="2400" b="1" i="1" dirty="0" smtClean="0"/>
              <a:t>Y</a:t>
            </a:r>
            <a:r>
              <a:rPr lang="ru-RU" sz="2400" b="1" i="1" dirty="0" smtClean="0"/>
              <a:t> </a:t>
            </a:r>
            <a:r>
              <a:rPr lang="ru-RU" sz="2400" dirty="0" smtClean="0"/>
              <a:t>) = </a:t>
            </a:r>
            <a:r>
              <a:rPr lang="ru-RU" sz="2400" b="1" i="1" dirty="0" smtClean="0"/>
              <a:t>М </a:t>
            </a:r>
            <a:r>
              <a:rPr lang="ru-RU" sz="2400" dirty="0" smtClean="0"/>
              <a:t>(</a:t>
            </a:r>
            <a:r>
              <a:rPr lang="ru-RU" sz="2400" b="1" i="1" dirty="0" smtClean="0"/>
              <a:t>Х </a:t>
            </a:r>
            <a:r>
              <a:rPr lang="ru-RU" sz="2400" dirty="0" smtClean="0"/>
              <a:t>) </a:t>
            </a:r>
            <a:r>
              <a:rPr lang="ru-RU" sz="2400" b="1" i="1" dirty="0" smtClean="0">
                <a:cs typeface="Arial" charset="0"/>
              </a:rPr>
              <a:t>•</a:t>
            </a:r>
            <a:r>
              <a:rPr lang="ru-RU" sz="2400" dirty="0" smtClean="0"/>
              <a:t> </a:t>
            </a:r>
            <a:r>
              <a:rPr lang="ru-RU" sz="2400" b="1" i="1" dirty="0" smtClean="0"/>
              <a:t>М </a:t>
            </a:r>
            <a:r>
              <a:rPr lang="ru-RU" sz="2400" dirty="0" smtClean="0"/>
              <a:t>(</a:t>
            </a:r>
            <a:r>
              <a:rPr lang="en-US" sz="2400" b="1" i="1" dirty="0" smtClean="0"/>
              <a:t>Y</a:t>
            </a:r>
            <a:r>
              <a:rPr lang="ru-RU" sz="2400" b="1" i="1" dirty="0" smtClean="0"/>
              <a:t> </a:t>
            </a:r>
            <a:r>
              <a:rPr lang="ru-RU" sz="2400" dirty="0" smtClean="0"/>
              <a:t>).</a:t>
            </a:r>
          </a:p>
        </p:txBody>
      </p:sp>
      <p:sp>
        <p:nvSpPr>
          <p:cNvPr id="43012" name="Text Box 6"/>
          <p:cNvSpPr txBox="1">
            <a:spLocks noChangeArrowheads="1"/>
          </p:cNvSpPr>
          <p:nvPr/>
        </p:nvSpPr>
        <p:spPr bwMode="auto">
          <a:xfrm>
            <a:off x="4942012" y="2657588"/>
            <a:ext cx="3302396" cy="69940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18000" bIns="72000" anchor="ctr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ru-RU" sz="2000" b="1" i="1">
                <a:solidFill>
                  <a:srgbClr val="002060"/>
                </a:solidFill>
              </a:rPr>
              <a:t>С</a:t>
            </a:r>
            <a:r>
              <a:rPr lang="ru-RU" sz="2000" b="1">
                <a:solidFill>
                  <a:srgbClr val="002060"/>
                </a:solidFill>
              </a:rPr>
              <a:t> – постоянная (неслучайная) величина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171483" cy="1079500"/>
          </a:xfrm>
        </p:spPr>
        <p:txBody>
          <a:bodyPr>
            <a:noAutofit/>
          </a:bodyPr>
          <a:lstStyle/>
          <a:p>
            <a:pPr algn="ctr" eaLnBrk="1" hangingPunct="1"/>
            <a:r>
              <a:rPr lang="ru-RU" sz="3200" dirty="0" smtClean="0">
                <a:solidFill>
                  <a:schemeClr val="tx1"/>
                </a:solidFill>
              </a:rPr>
              <a:t>Свойства математического ожидания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409992" y="5719608"/>
            <a:ext cx="5554496" cy="976403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18000" bIns="72000" anchor="ctr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ru-RU" sz="2000" b="1" dirty="0" smtClean="0">
                <a:solidFill>
                  <a:srgbClr val="002060"/>
                </a:solidFill>
              </a:rPr>
              <a:t>Независимость СВ:  закон распределения одной из них не зависит от того, какие из возможных значений приняла другая СВ</a:t>
            </a:r>
            <a:endParaRPr lang="ru-RU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28775"/>
            <a:ext cx="8229600" cy="3672433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ru-RU" sz="2400" dirty="0" smtClean="0"/>
              <a:t>Характеризует степень рассеянности значений СВ вокруг математического ожидания.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ru-RU" sz="2400" dirty="0" smtClean="0"/>
              <a:t>	Обозначение: </a:t>
            </a:r>
            <a:r>
              <a:rPr lang="en-US" sz="2400" b="1" i="1" dirty="0" smtClean="0"/>
              <a:t>D</a:t>
            </a:r>
            <a:r>
              <a:rPr lang="ru-RU" sz="2400" b="1" i="1" dirty="0" smtClean="0"/>
              <a:t> </a:t>
            </a:r>
            <a:r>
              <a:rPr lang="ru-RU" sz="2400" dirty="0" smtClean="0"/>
              <a:t>(</a:t>
            </a:r>
            <a:r>
              <a:rPr lang="ru-RU" sz="2400" b="1" i="1" dirty="0" smtClean="0"/>
              <a:t>Х </a:t>
            </a:r>
            <a:r>
              <a:rPr lang="ru-RU" sz="2400" dirty="0" smtClean="0"/>
              <a:t>).</a:t>
            </a:r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Размерность </a:t>
            </a:r>
            <a:r>
              <a:rPr lang="en-US" sz="2400" b="1" i="1" dirty="0" smtClean="0"/>
              <a:t>D</a:t>
            </a:r>
            <a:r>
              <a:rPr lang="ru-RU" sz="2400" b="1" i="1" dirty="0" smtClean="0"/>
              <a:t> </a:t>
            </a:r>
            <a:r>
              <a:rPr lang="ru-RU" sz="2400" dirty="0" smtClean="0"/>
              <a:t>(</a:t>
            </a:r>
            <a:r>
              <a:rPr lang="ru-RU" sz="2400" b="1" i="1" dirty="0" smtClean="0"/>
              <a:t>Х </a:t>
            </a:r>
            <a:r>
              <a:rPr lang="ru-RU" sz="2400" dirty="0" smtClean="0"/>
              <a:t>) равна квадрату размерности СВ.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2377678" y="3212976"/>
          <a:ext cx="3346450" cy="496887"/>
        </p:xfrm>
        <a:graphic>
          <a:graphicData uri="http://schemas.openxmlformats.org/presentationml/2006/ole">
            <p:oleObj spid="_x0000_s8194" name="Формула" r:id="rId3" imgW="1968480" imgH="291960" progId="Equation.3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828501" y="477292"/>
            <a:ext cx="7127875" cy="863476"/>
          </a:xfrm>
        </p:spPr>
        <p:txBody>
          <a:bodyPr>
            <a:noAutofit/>
          </a:bodyPr>
          <a:lstStyle/>
          <a:p>
            <a:pPr algn="ctr" eaLnBrk="1" hangingPunct="1"/>
            <a:r>
              <a:rPr lang="ru-RU" sz="3200" dirty="0" smtClean="0">
                <a:solidFill>
                  <a:schemeClr val="tx1"/>
                </a:solidFill>
              </a:rPr>
              <a:t>Дисперсия СВ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28800"/>
            <a:ext cx="8229600" cy="3492996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400" b="1" u="sng" dirty="0" smtClean="0">
                <a:solidFill>
                  <a:schemeClr val="tx2"/>
                </a:solidFill>
              </a:rPr>
              <a:t>Теорема</a:t>
            </a:r>
            <a:r>
              <a:rPr lang="ru-RU" sz="2400" dirty="0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Для дискретной СВ</a:t>
            </a:r>
          </a:p>
          <a:p>
            <a:pPr eaLnBrk="1" hangingPunct="1">
              <a:buFont typeface="Wingdings" pitchFamily="2" charset="2"/>
              <a:buNone/>
            </a:pPr>
            <a:endParaRPr lang="ru-RU" sz="20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					 или 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2074863" y="2140025"/>
          <a:ext cx="3649662" cy="496887"/>
        </p:xfrm>
        <a:graphic>
          <a:graphicData uri="http://schemas.openxmlformats.org/presentationml/2006/ole">
            <p:oleObj spid="_x0000_s9218" name="Формула" r:id="rId3" imgW="2145960" imgH="291960" progId="Equation.3">
              <p:embed/>
            </p:oleObj>
          </a:graphicData>
        </a:graphic>
      </p:graphicFrame>
      <p:grpSp>
        <p:nvGrpSpPr>
          <p:cNvPr id="9224" name="Group 10"/>
          <p:cNvGrpSpPr>
            <a:grpSpLocks/>
          </p:cNvGrpSpPr>
          <p:nvPr/>
        </p:nvGrpSpPr>
        <p:grpSpPr bwMode="auto">
          <a:xfrm>
            <a:off x="251520" y="3863440"/>
            <a:ext cx="8712200" cy="889000"/>
            <a:chOff x="204" y="1773"/>
            <a:chExt cx="5488" cy="560"/>
          </a:xfrm>
        </p:grpSpPr>
        <p:graphicFrame>
          <p:nvGraphicFramePr>
            <p:cNvPr id="9221" name="Object 7"/>
            <p:cNvGraphicFramePr>
              <a:graphicFrameLocks noChangeAspect="1"/>
            </p:cNvGraphicFramePr>
            <p:nvPr/>
          </p:nvGraphicFramePr>
          <p:xfrm>
            <a:off x="204" y="1773"/>
            <a:ext cx="2408" cy="559"/>
          </p:xfrm>
          <a:graphic>
            <a:graphicData uri="http://schemas.openxmlformats.org/presentationml/2006/ole">
              <p:oleObj spid="_x0000_s9221" name="Формула" r:id="rId4" imgW="2247840" imgH="520560" progId="Equation.3">
                <p:embed/>
              </p:oleObj>
            </a:graphicData>
          </a:graphic>
        </p:graphicFrame>
        <p:graphicFrame>
          <p:nvGraphicFramePr>
            <p:cNvPr id="9222" name="Object 8"/>
            <p:cNvGraphicFramePr>
              <a:graphicFrameLocks noChangeAspect="1"/>
            </p:cNvGraphicFramePr>
            <p:nvPr/>
          </p:nvGraphicFramePr>
          <p:xfrm>
            <a:off x="3189" y="1774"/>
            <a:ext cx="2503" cy="559"/>
          </p:xfrm>
          <a:graphic>
            <a:graphicData uri="http://schemas.openxmlformats.org/presentationml/2006/ole">
              <p:oleObj spid="_x0000_s9222" name="Формула" r:id="rId5" imgW="2336760" imgH="520560" progId="Equation.3">
                <p:embed/>
              </p:oleObj>
            </a:graphicData>
          </a:graphic>
        </p:graphicFrame>
      </p:grp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828501" y="477292"/>
            <a:ext cx="7127875" cy="863476"/>
          </a:xfrm>
        </p:spPr>
        <p:txBody>
          <a:bodyPr>
            <a:noAutofit/>
          </a:bodyPr>
          <a:lstStyle/>
          <a:p>
            <a:pPr algn="ctr" eaLnBrk="1" hangingPunct="1"/>
            <a:r>
              <a:rPr lang="ru-RU" sz="3200" dirty="0" smtClean="0">
                <a:solidFill>
                  <a:schemeClr val="tx1"/>
                </a:solidFill>
              </a:rPr>
              <a:t>Дисперсия СВ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44216"/>
            <a:ext cx="8229600" cy="4293096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ru-RU" sz="2400" dirty="0" smtClean="0"/>
              <a:t>Для непрерывной СВ</a:t>
            </a:r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18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	или</a:t>
            </a:r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</p:txBody>
      </p:sp>
      <p:graphicFrame>
        <p:nvGraphicFramePr>
          <p:cNvPr id="9219" name="Object 12"/>
          <p:cNvGraphicFramePr>
            <a:graphicFrameLocks noChangeAspect="1"/>
          </p:cNvGraphicFramePr>
          <p:nvPr/>
        </p:nvGraphicFramePr>
        <p:xfrm>
          <a:off x="2195736" y="2492375"/>
          <a:ext cx="4667250" cy="1003300"/>
        </p:xfrm>
        <a:graphic>
          <a:graphicData uri="http://schemas.openxmlformats.org/presentationml/2006/ole">
            <p:oleObj spid="_x0000_s91139" name="Формула" r:id="rId3" imgW="2603160" imgH="558720" progId="Equation.3">
              <p:embed/>
            </p:oleObj>
          </a:graphicData>
        </a:graphic>
      </p:graphicFrame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227263" y="4005070"/>
            <a:ext cx="6159501" cy="1728790"/>
            <a:chOff x="1403" y="3438"/>
            <a:chExt cx="3880" cy="1089"/>
          </a:xfrm>
        </p:grpSpPr>
        <p:graphicFrame>
          <p:nvGraphicFramePr>
            <p:cNvPr id="9220" name="Object 15"/>
            <p:cNvGraphicFramePr>
              <a:graphicFrameLocks noChangeAspect="1"/>
            </p:cNvGraphicFramePr>
            <p:nvPr/>
          </p:nvGraphicFramePr>
          <p:xfrm>
            <a:off x="1403" y="3438"/>
            <a:ext cx="2895" cy="632"/>
          </p:xfrm>
          <a:graphic>
            <a:graphicData uri="http://schemas.openxmlformats.org/presentationml/2006/ole">
              <p:oleObj spid="_x0000_s91140" name="Формула" r:id="rId4" imgW="2565360" imgH="558720" progId="Equation.3">
                <p:embed/>
              </p:oleObj>
            </a:graphicData>
          </a:graphic>
        </p:graphicFrame>
        <p:sp>
          <p:nvSpPr>
            <p:cNvPr id="9226" name="Text Box 16"/>
            <p:cNvSpPr txBox="1">
              <a:spLocks noChangeArrowheads="1"/>
            </p:cNvSpPr>
            <p:nvPr/>
          </p:nvSpPr>
          <p:spPr bwMode="auto">
            <a:xfrm>
              <a:off x="2472" y="4157"/>
              <a:ext cx="2811" cy="37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108000" tIns="72000" rIns="18000" bIns="72000" anchor="ctr"/>
            <a:lstStyle/>
            <a:p>
              <a:pPr>
                <a:lnSpc>
                  <a:spcPct val="90000"/>
                </a:lnSpc>
              </a:pPr>
              <a:r>
                <a:rPr lang="ru-RU" sz="2000" b="1" dirty="0">
                  <a:solidFill>
                    <a:srgbClr val="002060"/>
                  </a:solidFill>
                </a:rPr>
                <a:t>Если все возможные значения </a:t>
              </a:r>
              <a:r>
                <a:rPr lang="ru-RU" sz="2000" b="1" i="1" dirty="0">
                  <a:solidFill>
                    <a:srgbClr val="002060"/>
                  </a:solidFill>
                </a:rPr>
                <a:t>Х</a:t>
              </a:r>
              <a:r>
                <a:rPr lang="ru-RU" sz="2000" b="1" dirty="0">
                  <a:solidFill>
                    <a:srgbClr val="002060"/>
                  </a:solidFill>
                </a:rPr>
                <a:t> принадлежат промежутку </a:t>
              </a:r>
              <a:r>
                <a:rPr lang="en-US" sz="2000" b="1" dirty="0">
                  <a:solidFill>
                    <a:srgbClr val="002060"/>
                  </a:solidFill>
                </a:rPr>
                <a:t>&lt;</a:t>
              </a:r>
              <a:r>
                <a:rPr lang="ru-RU" sz="2000" b="1" dirty="0">
                  <a:solidFill>
                    <a:srgbClr val="002060"/>
                  </a:solidFill>
                </a:rPr>
                <a:t> </a:t>
              </a:r>
              <a:r>
                <a:rPr lang="en-US" sz="2000" b="1" i="1" dirty="0">
                  <a:solidFill>
                    <a:srgbClr val="002060"/>
                  </a:solidFill>
                </a:rPr>
                <a:t>a</a:t>
              </a:r>
              <a:r>
                <a:rPr lang="en-US" sz="2000" b="1" dirty="0">
                  <a:solidFill>
                    <a:srgbClr val="002060"/>
                  </a:solidFill>
                </a:rPr>
                <a:t>, </a:t>
              </a:r>
              <a:r>
                <a:rPr lang="en-US" sz="2000" b="1" i="1" dirty="0">
                  <a:solidFill>
                    <a:srgbClr val="002060"/>
                  </a:solidFill>
                </a:rPr>
                <a:t>b</a:t>
              </a:r>
              <a:r>
                <a:rPr lang="ru-RU" sz="2000" b="1" i="1" dirty="0">
                  <a:solidFill>
                    <a:srgbClr val="002060"/>
                  </a:solidFill>
                </a:rPr>
                <a:t> </a:t>
              </a:r>
              <a:r>
                <a:rPr lang="en-US" sz="2000" b="1" dirty="0">
                  <a:solidFill>
                    <a:srgbClr val="002060"/>
                  </a:solidFill>
                </a:rPr>
                <a:t>&gt;</a:t>
              </a:r>
              <a:endParaRPr lang="ru-RU" sz="20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828501" y="621308"/>
            <a:ext cx="7127875" cy="863476"/>
          </a:xfrm>
        </p:spPr>
        <p:txBody>
          <a:bodyPr>
            <a:noAutofit/>
          </a:bodyPr>
          <a:lstStyle/>
          <a:p>
            <a:pPr algn="ctr" eaLnBrk="1" hangingPunct="1"/>
            <a:r>
              <a:rPr lang="ru-RU" sz="3200" dirty="0" smtClean="0">
                <a:solidFill>
                  <a:schemeClr val="tx1"/>
                </a:solidFill>
              </a:rPr>
              <a:t>Дисперсия СВ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idx="1"/>
          </p:nvPr>
        </p:nvSpPr>
        <p:spPr>
          <a:xfrm>
            <a:off x="446088" y="1713259"/>
            <a:ext cx="8229600" cy="4164013"/>
          </a:xfrm>
        </p:spPr>
        <p:txBody>
          <a:bodyPr/>
          <a:lstStyle/>
          <a:p>
            <a:pPr lvl="1" eaLnBrk="1" hangingPunct="1">
              <a:spcBef>
                <a:spcPct val="40000"/>
              </a:spcBef>
              <a:buClr>
                <a:srgbClr val="002060"/>
              </a:buClr>
              <a:buSzTx/>
              <a:buFont typeface="Wingdings" pitchFamily="2" charset="2"/>
              <a:buChar char="§"/>
            </a:pPr>
            <a:r>
              <a:rPr lang="en-US" sz="2400" b="1" i="1" dirty="0" smtClean="0"/>
              <a:t>D</a:t>
            </a:r>
            <a:r>
              <a:rPr lang="ru-RU" sz="2400" b="1" i="1" dirty="0" smtClean="0"/>
              <a:t> </a:t>
            </a:r>
            <a:r>
              <a:rPr lang="ru-RU" sz="2400" dirty="0" smtClean="0"/>
              <a:t>(</a:t>
            </a:r>
            <a:r>
              <a:rPr lang="ru-RU" sz="2400" b="1" i="1" dirty="0" smtClean="0"/>
              <a:t>С </a:t>
            </a:r>
            <a:r>
              <a:rPr lang="ru-RU" sz="2400" dirty="0" smtClean="0"/>
              <a:t>) = </a:t>
            </a:r>
            <a:r>
              <a:rPr lang="en-US" sz="2400" dirty="0" smtClean="0"/>
              <a:t>0</a:t>
            </a:r>
            <a:r>
              <a:rPr lang="ru-RU" sz="2400" dirty="0" smtClean="0"/>
              <a:t>;</a:t>
            </a:r>
          </a:p>
          <a:p>
            <a:pPr lvl="1" eaLnBrk="1" hangingPunct="1">
              <a:spcBef>
                <a:spcPct val="40000"/>
              </a:spcBef>
              <a:buClr>
                <a:srgbClr val="002060"/>
              </a:buClr>
              <a:buSzTx/>
              <a:buFont typeface="Wingdings" pitchFamily="2" charset="2"/>
              <a:buChar char="§"/>
            </a:pPr>
            <a:r>
              <a:rPr lang="en-US" sz="2400" b="1" i="1" dirty="0" smtClean="0"/>
              <a:t>D</a:t>
            </a:r>
            <a:r>
              <a:rPr lang="ru-RU" sz="2400" b="1" i="1" dirty="0" smtClean="0"/>
              <a:t> </a:t>
            </a:r>
            <a:r>
              <a:rPr lang="ru-RU" sz="2400" dirty="0" smtClean="0"/>
              <a:t>(</a:t>
            </a:r>
            <a:r>
              <a:rPr lang="ru-RU" sz="2400" b="1" i="1" dirty="0" smtClean="0"/>
              <a:t>Х</a:t>
            </a:r>
            <a:r>
              <a:rPr lang="ru-RU" sz="2400" dirty="0" smtClean="0"/>
              <a:t>+</a:t>
            </a:r>
            <a:r>
              <a:rPr lang="ru-RU" sz="2400" b="1" i="1" dirty="0" smtClean="0"/>
              <a:t>С </a:t>
            </a:r>
            <a:r>
              <a:rPr lang="ru-RU" sz="2400" dirty="0" smtClean="0"/>
              <a:t>) = </a:t>
            </a:r>
            <a:r>
              <a:rPr lang="en-US" sz="2400" b="1" i="1" dirty="0" smtClean="0"/>
              <a:t>D</a:t>
            </a:r>
            <a:r>
              <a:rPr lang="ru-RU" sz="2400" b="1" i="1" dirty="0" smtClean="0"/>
              <a:t> </a:t>
            </a:r>
            <a:r>
              <a:rPr lang="ru-RU" sz="2400" dirty="0" smtClean="0"/>
              <a:t>(</a:t>
            </a:r>
            <a:r>
              <a:rPr lang="ru-RU" sz="2400" b="1" i="1" dirty="0" smtClean="0"/>
              <a:t>Х </a:t>
            </a:r>
            <a:r>
              <a:rPr lang="ru-RU" sz="2400" dirty="0" smtClean="0"/>
              <a:t>);</a:t>
            </a:r>
          </a:p>
          <a:p>
            <a:pPr lvl="1">
              <a:spcBef>
                <a:spcPct val="40000"/>
              </a:spcBef>
              <a:buClr>
                <a:srgbClr val="002060"/>
              </a:buClr>
              <a:buFont typeface="Wingdings" pitchFamily="2" charset="2"/>
              <a:buChar char="§"/>
            </a:pPr>
            <a:r>
              <a:rPr lang="en-US" sz="2400" b="1" i="1" dirty="0" smtClean="0"/>
              <a:t>D</a:t>
            </a:r>
            <a:r>
              <a:rPr lang="ru-RU" sz="2400" b="1" i="1" dirty="0" smtClean="0"/>
              <a:t> </a:t>
            </a:r>
            <a:r>
              <a:rPr lang="ru-RU" sz="2400" dirty="0" smtClean="0"/>
              <a:t>(</a:t>
            </a:r>
            <a:r>
              <a:rPr lang="ru-RU" sz="2400" b="1" i="1" dirty="0" smtClean="0"/>
              <a:t>С</a:t>
            </a:r>
            <a:r>
              <a:rPr lang="ru-RU" sz="2400" b="1" i="1" dirty="0" smtClean="0">
                <a:cs typeface="Arial" charset="0"/>
              </a:rPr>
              <a:t>•</a:t>
            </a:r>
            <a:r>
              <a:rPr lang="ru-RU" sz="2400" b="1" i="1" dirty="0" smtClean="0"/>
              <a:t>Х </a:t>
            </a:r>
            <a:r>
              <a:rPr lang="ru-RU" sz="2400" dirty="0" smtClean="0"/>
              <a:t>) = </a:t>
            </a:r>
            <a:r>
              <a:rPr lang="ru-RU" sz="2400" b="1" i="1" dirty="0" smtClean="0"/>
              <a:t>С</a:t>
            </a:r>
            <a:r>
              <a:rPr lang="ru-RU" sz="2400" b="1" i="1" baseline="30000" dirty="0" smtClean="0"/>
              <a:t> </a:t>
            </a:r>
            <a:r>
              <a:rPr lang="en-US" sz="2400" b="1" baseline="30000" dirty="0" smtClean="0"/>
              <a:t>2</a:t>
            </a:r>
            <a:r>
              <a:rPr lang="ru-RU" sz="2400" b="1" i="1" dirty="0" smtClean="0">
                <a:cs typeface="Arial" charset="0"/>
              </a:rPr>
              <a:t>•</a:t>
            </a:r>
            <a:r>
              <a:rPr lang="en-US" sz="2400" b="1" i="1" dirty="0" smtClean="0"/>
              <a:t>D</a:t>
            </a:r>
            <a:r>
              <a:rPr lang="ru-RU" sz="2400" b="1" i="1" dirty="0" smtClean="0"/>
              <a:t> </a:t>
            </a:r>
            <a:r>
              <a:rPr lang="ru-RU" sz="2400" dirty="0" smtClean="0"/>
              <a:t>(</a:t>
            </a:r>
            <a:r>
              <a:rPr lang="ru-RU" sz="2400" b="1" i="1" dirty="0" smtClean="0"/>
              <a:t>Х </a:t>
            </a:r>
            <a:r>
              <a:rPr lang="ru-RU" sz="2400" dirty="0" smtClean="0"/>
              <a:t>);</a:t>
            </a:r>
          </a:p>
          <a:p>
            <a:pPr lvl="1" eaLnBrk="1" hangingPunct="1">
              <a:spcBef>
                <a:spcPct val="40000"/>
              </a:spcBef>
              <a:buClr>
                <a:srgbClr val="002060"/>
              </a:buClr>
              <a:buSzTx/>
              <a:buFont typeface="Wingdings" pitchFamily="2" charset="2"/>
              <a:buChar char="§"/>
            </a:pPr>
            <a:r>
              <a:rPr lang="ru-RU" sz="2400" dirty="0" smtClean="0"/>
              <a:t>если случайные величины </a:t>
            </a:r>
            <a:r>
              <a:rPr lang="ru-RU" sz="2400" b="1" i="1" dirty="0" smtClean="0"/>
              <a:t>Х</a:t>
            </a:r>
            <a:r>
              <a:rPr lang="ru-RU" sz="2400" dirty="0" smtClean="0"/>
              <a:t> и </a:t>
            </a:r>
            <a:r>
              <a:rPr lang="en-US" sz="2400" b="1" i="1" dirty="0" smtClean="0"/>
              <a:t>Y</a:t>
            </a:r>
            <a:r>
              <a:rPr lang="ru-RU" sz="2400" dirty="0" smtClean="0"/>
              <a:t> независимы, то</a:t>
            </a:r>
          </a:p>
          <a:p>
            <a:pPr lvl="1" eaLnBrk="1" hangingPunct="1">
              <a:buClr>
                <a:schemeClr val="tx2"/>
              </a:buClr>
              <a:buSzTx/>
              <a:buFont typeface="Wingdings" pitchFamily="2" charset="2"/>
              <a:buNone/>
            </a:pPr>
            <a:r>
              <a:rPr lang="ru-RU" sz="2400" b="1" i="1" dirty="0" smtClean="0"/>
              <a:t>			</a:t>
            </a:r>
            <a:r>
              <a:rPr lang="en-US" sz="2400" b="1" i="1" dirty="0" smtClean="0"/>
              <a:t>D</a:t>
            </a:r>
            <a:r>
              <a:rPr lang="ru-RU" sz="2400" b="1" i="1" dirty="0" smtClean="0"/>
              <a:t> </a:t>
            </a:r>
            <a:r>
              <a:rPr lang="ru-RU" sz="2400" dirty="0" smtClean="0"/>
              <a:t>(</a:t>
            </a:r>
            <a:r>
              <a:rPr lang="ru-RU" sz="2400" b="1" i="1" dirty="0" smtClean="0"/>
              <a:t>Х</a:t>
            </a:r>
            <a:r>
              <a:rPr lang="en-US" sz="2400" dirty="0" smtClean="0">
                <a:cs typeface="Arial" charset="0"/>
              </a:rPr>
              <a:t> +</a:t>
            </a:r>
            <a:r>
              <a:rPr lang="en-US" sz="2400" b="1" i="1" dirty="0" smtClean="0"/>
              <a:t>Y</a:t>
            </a:r>
            <a:r>
              <a:rPr lang="ru-RU" sz="2400" b="1" i="1" dirty="0" smtClean="0"/>
              <a:t> </a:t>
            </a:r>
            <a:r>
              <a:rPr lang="ru-RU" sz="2400" dirty="0" smtClean="0"/>
              <a:t>) = </a:t>
            </a:r>
            <a:r>
              <a:rPr lang="en-US" sz="2400" b="1" i="1" dirty="0" smtClean="0"/>
              <a:t>D</a:t>
            </a:r>
            <a:r>
              <a:rPr lang="ru-RU" sz="2400" b="1" i="1" dirty="0" smtClean="0"/>
              <a:t> </a:t>
            </a:r>
            <a:r>
              <a:rPr lang="ru-RU" sz="2400" dirty="0" smtClean="0"/>
              <a:t>(</a:t>
            </a:r>
            <a:r>
              <a:rPr lang="ru-RU" sz="2400" b="1" i="1" dirty="0" smtClean="0"/>
              <a:t>Х </a:t>
            </a:r>
            <a:r>
              <a:rPr lang="ru-RU" sz="2400" dirty="0" smtClean="0"/>
              <a:t>) </a:t>
            </a:r>
            <a:r>
              <a:rPr lang="en-US" sz="2400" dirty="0" smtClean="0">
                <a:cs typeface="Arial" charset="0"/>
              </a:rPr>
              <a:t>+</a:t>
            </a:r>
            <a:r>
              <a:rPr lang="ru-RU" sz="2400" dirty="0" smtClean="0"/>
              <a:t> </a:t>
            </a:r>
            <a:r>
              <a:rPr lang="en-US" sz="2400" b="1" i="1" dirty="0" smtClean="0"/>
              <a:t>D</a:t>
            </a:r>
            <a:r>
              <a:rPr lang="ru-RU" sz="2400" b="1" i="1" dirty="0" smtClean="0"/>
              <a:t> </a:t>
            </a:r>
            <a:r>
              <a:rPr lang="ru-RU" sz="2400" dirty="0" smtClean="0"/>
              <a:t>(</a:t>
            </a:r>
            <a:r>
              <a:rPr lang="en-US" sz="2400" b="1" i="1" dirty="0" smtClean="0"/>
              <a:t>Y</a:t>
            </a:r>
            <a:r>
              <a:rPr lang="ru-RU" sz="2400" b="1" i="1" dirty="0" smtClean="0"/>
              <a:t> </a:t>
            </a:r>
            <a:r>
              <a:rPr lang="ru-RU" sz="2400" dirty="0" smtClean="0"/>
              <a:t>)</a:t>
            </a:r>
            <a:r>
              <a:rPr lang="en-US" sz="2400" dirty="0" smtClean="0"/>
              <a:t>;</a:t>
            </a:r>
          </a:p>
          <a:p>
            <a:pPr lvl="1" eaLnBrk="1" hangingPunct="1">
              <a:spcBef>
                <a:spcPts val="2400"/>
              </a:spcBef>
              <a:buClr>
                <a:srgbClr val="002060"/>
              </a:buClr>
              <a:buSzTx/>
              <a:buFont typeface="Wingdings" pitchFamily="2" charset="2"/>
              <a:buChar char="§"/>
            </a:pPr>
            <a:r>
              <a:rPr lang="ru-RU" sz="2400" dirty="0" smtClean="0"/>
              <a:t>если случайные величины </a:t>
            </a:r>
            <a:r>
              <a:rPr lang="ru-RU" sz="2400" b="1" i="1" dirty="0" smtClean="0"/>
              <a:t>Х</a:t>
            </a:r>
            <a:r>
              <a:rPr lang="ru-RU" sz="2400" dirty="0" smtClean="0"/>
              <a:t> и </a:t>
            </a:r>
            <a:r>
              <a:rPr lang="en-US" sz="2400" b="1" i="1" dirty="0" smtClean="0"/>
              <a:t>Y</a:t>
            </a:r>
            <a:r>
              <a:rPr lang="ru-RU" sz="2400" dirty="0" smtClean="0"/>
              <a:t>  независимы, то</a:t>
            </a:r>
          </a:p>
          <a:p>
            <a:pPr lvl="1" eaLnBrk="1" hangingPunct="1">
              <a:buClr>
                <a:schemeClr val="tx2"/>
              </a:buClr>
              <a:buSzTx/>
              <a:buFont typeface="Wingdings" pitchFamily="2" charset="2"/>
              <a:buNone/>
            </a:pPr>
            <a:r>
              <a:rPr lang="ru-RU" sz="2400" b="1" i="1" dirty="0" smtClean="0"/>
              <a:t>			</a:t>
            </a:r>
            <a:r>
              <a:rPr lang="en-US" sz="2400" b="1" i="1" dirty="0" smtClean="0"/>
              <a:t>D</a:t>
            </a:r>
            <a:r>
              <a:rPr lang="ru-RU" sz="2400" b="1" i="1" dirty="0" smtClean="0"/>
              <a:t> </a:t>
            </a:r>
            <a:r>
              <a:rPr lang="ru-RU" sz="2400" dirty="0" smtClean="0"/>
              <a:t>(</a:t>
            </a:r>
            <a:r>
              <a:rPr lang="ru-RU" sz="2400" b="1" i="1" dirty="0" smtClean="0"/>
              <a:t>Х</a:t>
            </a:r>
            <a:r>
              <a:rPr lang="en-US" sz="2400" dirty="0" smtClean="0">
                <a:cs typeface="Arial" charset="0"/>
              </a:rPr>
              <a:t> – </a:t>
            </a:r>
            <a:r>
              <a:rPr lang="en-US" sz="2400" b="1" i="1" dirty="0" smtClean="0"/>
              <a:t>Y</a:t>
            </a:r>
            <a:r>
              <a:rPr lang="ru-RU" sz="2400" b="1" i="1" dirty="0" smtClean="0"/>
              <a:t> </a:t>
            </a:r>
            <a:r>
              <a:rPr lang="ru-RU" sz="2400" dirty="0" smtClean="0"/>
              <a:t>) = </a:t>
            </a:r>
            <a:r>
              <a:rPr lang="en-US" sz="2400" b="1" i="1" dirty="0" smtClean="0"/>
              <a:t>D</a:t>
            </a:r>
            <a:r>
              <a:rPr lang="ru-RU" sz="2400" b="1" i="1" dirty="0" smtClean="0"/>
              <a:t> </a:t>
            </a:r>
            <a:r>
              <a:rPr lang="ru-RU" sz="2400" dirty="0" smtClean="0"/>
              <a:t>(</a:t>
            </a:r>
            <a:r>
              <a:rPr lang="ru-RU" sz="2400" b="1" i="1" dirty="0" smtClean="0"/>
              <a:t>Х </a:t>
            </a:r>
            <a:r>
              <a:rPr lang="ru-RU" sz="2400" dirty="0" smtClean="0"/>
              <a:t>) </a:t>
            </a:r>
            <a:r>
              <a:rPr lang="en-US" sz="2400" dirty="0" smtClean="0">
                <a:cs typeface="Arial" charset="0"/>
              </a:rPr>
              <a:t>+</a:t>
            </a:r>
            <a:r>
              <a:rPr lang="ru-RU" sz="2400" dirty="0" smtClean="0"/>
              <a:t> </a:t>
            </a:r>
            <a:r>
              <a:rPr lang="en-US" sz="2400" b="1" i="1" dirty="0" smtClean="0"/>
              <a:t>D</a:t>
            </a:r>
            <a:r>
              <a:rPr lang="ru-RU" sz="2400" b="1" i="1" dirty="0" smtClean="0"/>
              <a:t> </a:t>
            </a:r>
            <a:r>
              <a:rPr lang="ru-RU" sz="2400" dirty="0" smtClean="0"/>
              <a:t>(</a:t>
            </a:r>
            <a:r>
              <a:rPr lang="en-US" sz="2400" b="1" i="1" dirty="0" smtClean="0"/>
              <a:t>Y</a:t>
            </a:r>
            <a:r>
              <a:rPr lang="ru-RU" sz="2400" b="1" i="1" dirty="0" smtClean="0"/>
              <a:t> </a:t>
            </a:r>
            <a:r>
              <a:rPr lang="ru-RU" sz="2400" dirty="0" smtClean="0"/>
              <a:t>)</a:t>
            </a:r>
            <a:r>
              <a:rPr lang="en-US" sz="2400" dirty="0" smtClean="0"/>
              <a:t>.</a:t>
            </a:r>
            <a:endParaRPr lang="ru-RU" sz="2400" dirty="0" smtClean="0"/>
          </a:p>
        </p:txBody>
      </p:sp>
      <p:grpSp>
        <p:nvGrpSpPr>
          <p:cNvPr id="44036" name="Group 8"/>
          <p:cNvGrpSpPr>
            <a:grpSpLocks/>
          </p:cNvGrpSpPr>
          <p:nvPr/>
        </p:nvGrpSpPr>
        <p:grpSpPr bwMode="auto">
          <a:xfrm>
            <a:off x="123825" y="2767533"/>
            <a:ext cx="611188" cy="2173287"/>
            <a:chOff x="182" y="1834"/>
            <a:chExt cx="385" cy="1369"/>
          </a:xfrm>
        </p:grpSpPr>
        <p:sp>
          <p:nvSpPr>
            <p:cNvPr id="44037" name="AutoShape 5"/>
            <p:cNvSpPr>
              <a:spLocks/>
            </p:cNvSpPr>
            <p:nvPr/>
          </p:nvSpPr>
          <p:spPr bwMode="auto">
            <a:xfrm>
              <a:off x="477" y="1834"/>
              <a:ext cx="90" cy="793"/>
            </a:xfrm>
            <a:prstGeom prst="leftBrace">
              <a:avLst>
                <a:gd name="adj1" fmla="val 73426"/>
                <a:gd name="adj2" fmla="val 50000"/>
              </a:avLst>
            </a:prstGeom>
            <a:noFill/>
            <a:ln w="2540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4038" name="AutoShape 7"/>
            <p:cNvSpPr>
              <a:spLocks noChangeArrowheads="1"/>
            </p:cNvSpPr>
            <p:nvPr/>
          </p:nvSpPr>
          <p:spPr bwMode="auto">
            <a:xfrm>
              <a:off x="182" y="2115"/>
              <a:ext cx="249" cy="1088"/>
            </a:xfrm>
            <a:prstGeom prst="curvedRightArrow">
              <a:avLst>
                <a:gd name="adj1" fmla="val 87390"/>
                <a:gd name="adj2" fmla="val 174779"/>
                <a:gd name="adj3" fmla="val 33333"/>
              </a:avLst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828501" y="476672"/>
            <a:ext cx="7127875" cy="863476"/>
          </a:xfrm>
        </p:spPr>
        <p:txBody>
          <a:bodyPr>
            <a:noAutofit/>
          </a:bodyPr>
          <a:lstStyle/>
          <a:p>
            <a:pPr algn="ctr" eaLnBrk="1" hangingPunct="1"/>
            <a:r>
              <a:rPr lang="ru-RU" sz="3200" dirty="0" smtClean="0">
                <a:solidFill>
                  <a:schemeClr val="tx1"/>
                </a:solidFill>
              </a:rPr>
              <a:t>Свойства дисперсии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942012" y="2060500"/>
            <a:ext cx="3302396" cy="69940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18000" bIns="72000" anchor="ctr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ru-RU" sz="2000" b="1" i="1">
                <a:solidFill>
                  <a:srgbClr val="002060"/>
                </a:solidFill>
              </a:rPr>
              <a:t>С</a:t>
            </a:r>
            <a:r>
              <a:rPr lang="ru-RU" sz="2000" b="1">
                <a:solidFill>
                  <a:srgbClr val="002060"/>
                </a:solidFill>
              </a:rPr>
              <a:t> – постоянная (неслучайная) величина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916832"/>
            <a:ext cx="8425184" cy="3529012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ru-RU" sz="2400" dirty="0" smtClean="0"/>
              <a:t>Характеризует степень рассеянности значений СВ вокруг математического ожидания.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ru-RU" sz="2400" dirty="0" smtClean="0"/>
              <a:t>	Обозначение: </a:t>
            </a:r>
            <a:r>
              <a:rPr lang="el-GR" sz="2400" b="1" i="1" dirty="0" smtClean="0">
                <a:cs typeface="Arial" charset="0"/>
              </a:rPr>
              <a:t>σ</a:t>
            </a:r>
            <a:r>
              <a:rPr lang="ru-RU" sz="2400" dirty="0" smtClean="0"/>
              <a:t>(</a:t>
            </a:r>
            <a:r>
              <a:rPr lang="ru-RU" sz="2400" b="1" i="1" dirty="0" smtClean="0"/>
              <a:t>Х </a:t>
            </a:r>
            <a:r>
              <a:rPr lang="ru-RU" sz="2400" dirty="0" smtClean="0"/>
              <a:t>).</a:t>
            </a:r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	Размерность </a:t>
            </a:r>
            <a:r>
              <a:rPr lang="el-GR" sz="2400" b="1" i="1" dirty="0" smtClean="0">
                <a:cs typeface="Arial" charset="0"/>
              </a:rPr>
              <a:t>σ</a:t>
            </a:r>
            <a:r>
              <a:rPr lang="en-US" sz="2400" dirty="0" smtClean="0">
                <a:cs typeface="Arial" charset="0"/>
              </a:rPr>
              <a:t>(</a:t>
            </a:r>
            <a:r>
              <a:rPr lang="ru-RU" sz="2400" b="1" i="1" dirty="0" smtClean="0">
                <a:cs typeface="Arial" charset="0"/>
              </a:rPr>
              <a:t>Х </a:t>
            </a:r>
            <a:r>
              <a:rPr lang="ru-RU" sz="2400" dirty="0" smtClean="0">
                <a:cs typeface="Arial" charset="0"/>
              </a:rPr>
              <a:t>) совпадает с размерностью СВ </a:t>
            </a:r>
            <a:r>
              <a:rPr lang="ru-RU" sz="2400" b="1" i="1" dirty="0" smtClean="0">
                <a:cs typeface="Arial" charset="0"/>
              </a:rPr>
              <a:t>Х</a:t>
            </a:r>
            <a:r>
              <a:rPr lang="ru-RU" sz="2400" dirty="0" smtClean="0">
                <a:cs typeface="Arial" charset="0"/>
              </a:rPr>
              <a:t>.</a:t>
            </a:r>
            <a:endParaRPr lang="el-GR" sz="2400" dirty="0" smtClean="0">
              <a:cs typeface="Arial" charset="0"/>
            </a:endParaRP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2987675" y="3213571"/>
          <a:ext cx="2246313" cy="474663"/>
        </p:xfrm>
        <a:graphic>
          <a:graphicData uri="http://schemas.openxmlformats.org/presentationml/2006/ole">
            <p:oleObj spid="_x0000_s10242" name="Формула" r:id="rId3" imgW="1320480" imgH="279360" progId="Equation.3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765324"/>
            <a:ext cx="7847955" cy="863476"/>
          </a:xfrm>
        </p:spPr>
        <p:txBody>
          <a:bodyPr>
            <a:noAutofit/>
          </a:bodyPr>
          <a:lstStyle/>
          <a:p>
            <a:pPr algn="ctr" eaLnBrk="1" hangingPunct="1"/>
            <a:r>
              <a:rPr lang="ru-RU" sz="3200" dirty="0" smtClean="0">
                <a:solidFill>
                  <a:schemeClr val="tx1"/>
                </a:solidFill>
              </a:rPr>
              <a:t>Среднее </a:t>
            </a:r>
            <a:r>
              <a:rPr lang="ru-RU" sz="3200" dirty="0" err="1" smtClean="0">
                <a:solidFill>
                  <a:schemeClr val="tx1"/>
                </a:solidFill>
              </a:rPr>
              <a:t>квадратическое</a:t>
            </a:r>
            <a:r>
              <a:rPr lang="ru-RU" sz="3200" dirty="0" smtClean="0">
                <a:solidFill>
                  <a:schemeClr val="tx1"/>
                </a:solidFill>
              </a:rPr>
              <a:t> отклонение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760040" y="2636912"/>
            <a:ext cx="7772400" cy="2448272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tx1"/>
                </a:solidFill>
              </a:rPr>
              <a:t>3 </a:t>
            </a:r>
            <a:r>
              <a:rPr lang="ru-RU" sz="2800" b="1" dirty="0" smtClean="0">
                <a:solidFill>
                  <a:schemeClr val="tx1"/>
                </a:solidFill>
              </a:rPr>
              <a:t>Важнейшие законы распределения</a:t>
            </a:r>
          </a:p>
          <a:p>
            <a:endParaRPr lang="ru-RU" sz="1000" b="1" dirty="0" smtClean="0">
              <a:solidFill>
                <a:schemeClr val="tx1"/>
              </a:solidFill>
            </a:endParaRPr>
          </a:p>
          <a:p>
            <a:r>
              <a:rPr lang="ru-RU" sz="2800" b="1" dirty="0" smtClean="0">
                <a:solidFill>
                  <a:schemeClr val="tx1"/>
                </a:solidFill>
              </a:rPr>
              <a:t>3.1 </a:t>
            </a:r>
            <a:r>
              <a:rPr lang="ru-RU" sz="2800" b="1" dirty="0" smtClean="0">
                <a:solidFill>
                  <a:schemeClr val="tx1"/>
                </a:solidFill>
              </a:rPr>
              <a:t>Дискретные законы</a:t>
            </a:r>
            <a:endParaRPr lang="ru-RU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556792"/>
            <a:ext cx="8435280" cy="4104456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СВ </a:t>
            </a:r>
            <a:r>
              <a:rPr lang="ru-RU" sz="2400" b="1" i="1" dirty="0" smtClean="0"/>
              <a:t>Х</a:t>
            </a:r>
            <a:r>
              <a:rPr lang="ru-RU" sz="2400" dirty="0" smtClean="0"/>
              <a:t> имеет </a:t>
            </a:r>
            <a:r>
              <a:rPr lang="ru-RU" sz="2400" b="1" i="1" dirty="0" smtClean="0"/>
              <a:t>биномиальное распределение</a:t>
            </a:r>
            <a:r>
              <a:rPr lang="ru-RU" sz="2400" dirty="0" smtClean="0"/>
              <a:t>,  если ее возможные значения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	   </a:t>
            </a:r>
            <a:r>
              <a:rPr lang="ru-RU" sz="2400" b="1" i="1" dirty="0" err="1" smtClean="0"/>
              <a:t>х</a:t>
            </a:r>
            <a:r>
              <a:rPr lang="en-US" sz="2400" b="1" baseline="-25000" dirty="0" smtClean="0"/>
              <a:t>0</a:t>
            </a:r>
            <a:r>
              <a:rPr lang="ru-RU" sz="2400" dirty="0" smtClean="0"/>
              <a:t> = 0, </a:t>
            </a:r>
            <a:r>
              <a:rPr lang="en-US" sz="2400" dirty="0" smtClean="0"/>
              <a:t> </a:t>
            </a:r>
            <a:r>
              <a:rPr lang="ru-RU" sz="2400" b="1" i="1" dirty="0" err="1" smtClean="0"/>
              <a:t>х</a:t>
            </a:r>
            <a:r>
              <a:rPr lang="en-US" sz="2400" b="1" baseline="-25000" dirty="0" smtClean="0"/>
              <a:t>1</a:t>
            </a:r>
            <a:r>
              <a:rPr lang="ru-RU" sz="2400" dirty="0" smtClean="0"/>
              <a:t> = 1, </a:t>
            </a:r>
            <a:r>
              <a:rPr lang="en-US" sz="2400" dirty="0" smtClean="0"/>
              <a:t> </a:t>
            </a:r>
            <a:r>
              <a:rPr lang="ru-RU" sz="2400" b="1" i="1" dirty="0" err="1" smtClean="0"/>
              <a:t>х</a:t>
            </a:r>
            <a:r>
              <a:rPr lang="en-US" sz="2400" b="1" baseline="-25000" dirty="0" smtClean="0"/>
              <a:t>2</a:t>
            </a:r>
            <a:r>
              <a:rPr lang="ru-RU" sz="2400" dirty="0" smtClean="0"/>
              <a:t> = 2, </a:t>
            </a:r>
            <a:r>
              <a:rPr lang="en-US" sz="2400" dirty="0" smtClean="0"/>
              <a:t> </a:t>
            </a:r>
            <a:r>
              <a:rPr lang="ru-RU" sz="2400" dirty="0" smtClean="0"/>
              <a:t> … , </a:t>
            </a:r>
            <a:r>
              <a:rPr lang="en-US" sz="2400" dirty="0" smtClean="0"/>
              <a:t> </a:t>
            </a:r>
            <a:r>
              <a:rPr lang="ru-RU" sz="2400" b="1" i="1" dirty="0" err="1" smtClean="0"/>
              <a:t>х</a:t>
            </a:r>
            <a:r>
              <a:rPr lang="en-US" sz="2400" b="1" i="1" baseline="-25000" dirty="0" smtClean="0"/>
              <a:t>n</a:t>
            </a:r>
            <a:r>
              <a:rPr lang="en-US" sz="2400" b="1" baseline="-25000" dirty="0" smtClean="0"/>
              <a:t>-1</a:t>
            </a:r>
            <a:r>
              <a:rPr lang="ru-RU" sz="2400" dirty="0" smtClean="0"/>
              <a:t> = </a:t>
            </a:r>
            <a:r>
              <a:rPr lang="en-US" sz="2400" b="1" i="1" dirty="0" smtClean="0"/>
              <a:t>n</a:t>
            </a:r>
            <a:r>
              <a:rPr lang="en-US" sz="2400" dirty="0" smtClean="0"/>
              <a:t>–1</a:t>
            </a:r>
            <a:r>
              <a:rPr lang="ru-RU" sz="2400" dirty="0" smtClean="0"/>
              <a:t>,</a:t>
            </a:r>
            <a:r>
              <a:rPr lang="en-US" sz="2400" dirty="0" smtClean="0"/>
              <a:t>  </a:t>
            </a:r>
            <a:r>
              <a:rPr lang="ru-RU" sz="2400" b="1" i="1" dirty="0" err="1" smtClean="0"/>
              <a:t>х</a:t>
            </a:r>
            <a:r>
              <a:rPr lang="en-US" sz="2400" b="1" i="1" baseline="-25000" dirty="0" smtClean="0"/>
              <a:t>n</a:t>
            </a:r>
            <a:r>
              <a:rPr lang="ru-RU" sz="2400" dirty="0" smtClean="0"/>
              <a:t> = </a:t>
            </a:r>
            <a:r>
              <a:rPr lang="en-US" sz="2400" b="1" i="1" dirty="0" smtClean="0"/>
              <a:t>n</a:t>
            </a:r>
            <a:r>
              <a:rPr lang="ru-RU" sz="2400" dirty="0" smtClean="0"/>
              <a:t>,</a:t>
            </a: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ru-RU" sz="2400" dirty="0" smtClean="0"/>
              <a:t>а соответствующие им вероятности определяются по формуле Бернулли:</a:t>
            </a:r>
          </a:p>
          <a:p>
            <a:pPr eaLnBrk="1" hangingPunct="1">
              <a:buFont typeface="Wingdings" pitchFamily="2" charset="2"/>
              <a:buNone/>
            </a:pPr>
            <a:endParaRPr lang="ru-RU" sz="3200" dirty="0" smtClean="0"/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ru-RU" sz="2400" dirty="0" smtClean="0"/>
              <a:t>	где</a:t>
            </a:r>
            <a:r>
              <a:rPr lang="en-US" sz="2400" dirty="0" smtClean="0"/>
              <a:t>  </a:t>
            </a:r>
            <a:r>
              <a:rPr lang="ru-RU" sz="2400" dirty="0" smtClean="0"/>
              <a:t> 0 </a:t>
            </a:r>
            <a:r>
              <a:rPr lang="en-US" sz="2400" dirty="0" smtClean="0"/>
              <a:t>&lt; </a:t>
            </a:r>
            <a:r>
              <a:rPr lang="en-US" sz="2400" b="1" i="1" dirty="0" smtClean="0"/>
              <a:t>p</a:t>
            </a:r>
            <a:r>
              <a:rPr lang="en-US" sz="2400" dirty="0" smtClean="0"/>
              <a:t> &lt; 1, </a:t>
            </a:r>
            <a:r>
              <a:rPr lang="en-US" sz="2400" b="1" i="1" dirty="0" smtClean="0"/>
              <a:t>q</a:t>
            </a:r>
            <a:r>
              <a:rPr lang="en-US" sz="2400" dirty="0" smtClean="0"/>
              <a:t> = 1 – </a:t>
            </a:r>
            <a:r>
              <a:rPr lang="en-US" sz="2400" b="1" i="1" dirty="0" smtClean="0"/>
              <a:t>p</a:t>
            </a:r>
            <a:r>
              <a:rPr lang="en-US" sz="2400" dirty="0" smtClean="0"/>
              <a:t>.</a:t>
            </a:r>
          </a:p>
          <a:p>
            <a:pPr eaLnBrk="1" hangingPunct="1">
              <a:spcBef>
                <a:spcPts val="2400"/>
              </a:spcBef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b="1" i="1" dirty="0" smtClean="0"/>
              <a:t>n</a:t>
            </a:r>
            <a:r>
              <a:rPr lang="ru-RU" sz="2400" dirty="0" smtClean="0"/>
              <a:t> и</a:t>
            </a:r>
            <a:r>
              <a:rPr lang="en-US" sz="2400" dirty="0" smtClean="0"/>
              <a:t> </a:t>
            </a:r>
            <a:r>
              <a:rPr lang="en-US" sz="2400" b="1" i="1" dirty="0" smtClean="0"/>
              <a:t>p</a:t>
            </a:r>
            <a:r>
              <a:rPr lang="en-US" sz="2400" dirty="0" smtClean="0"/>
              <a:t> </a:t>
            </a:r>
            <a:r>
              <a:rPr lang="ru-RU" sz="2400" dirty="0" smtClean="0"/>
              <a:t> – параметры биномиального распределения.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1525588" y="3584575"/>
          <a:ext cx="6413500" cy="503238"/>
        </p:xfrm>
        <a:graphic>
          <a:graphicData uri="http://schemas.openxmlformats.org/presentationml/2006/ole">
            <p:oleObj spid="_x0000_s98306" name="Формула" r:id="rId3" imgW="3568680" imgH="279360" progId="Equation.3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63024"/>
            <a:ext cx="7847955" cy="863476"/>
          </a:xfrm>
        </p:spPr>
        <p:txBody>
          <a:bodyPr>
            <a:noAutofit/>
          </a:bodyPr>
          <a:lstStyle/>
          <a:p>
            <a:pPr algn="ctr" eaLnBrk="1" hangingPunct="1"/>
            <a:r>
              <a:rPr lang="ru-RU" sz="3200" dirty="0" smtClean="0">
                <a:solidFill>
                  <a:schemeClr val="tx1"/>
                </a:solidFill>
              </a:rPr>
              <a:t>Биномиальный закон распределения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700808"/>
            <a:ext cx="8229600" cy="4104456"/>
          </a:xfrm>
        </p:spPr>
        <p:txBody>
          <a:bodyPr>
            <a:no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ru-RU" sz="2400" dirty="0" smtClean="0"/>
              <a:t>Формально: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ru-RU" sz="2400" dirty="0" smtClean="0"/>
              <a:t>	случайная величина </a:t>
            </a:r>
            <a:r>
              <a:rPr lang="ru-RU" sz="2400" b="1" i="1" dirty="0" smtClean="0"/>
              <a:t>Х  </a:t>
            </a:r>
            <a:r>
              <a:rPr lang="ru-RU" sz="2400" dirty="0" smtClean="0"/>
              <a:t>–  это числовая функция          </a:t>
            </a:r>
            <a:r>
              <a:rPr lang="ru-RU" sz="2400" b="1" i="1" dirty="0" smtClean="0"/>
              <a:t>Х</a:t>
            </a:r>
            <a:r>
              <a:rPr lang="ru-RU" sz="2400" dirty="0" smtClean="0"/>
              <a:t> = </a:t>
            </a:r>
            <a:r>
              <a:rPr lang="ru-RU" sz="2400" b="1" i="1" dirty="0" smtClean="0"/>
              <a:t>Х</a:t>
            </a:r>
            <a:r>
              <a:rPr lang="ru-RU" sz="2400" dirty="0" smtClean="0"/>
              <a:t>(</a:t>
            </a:r>
            <a:r>
              <a:rPr lang="el-GR" sz="2400" b="1" i="1" dirty="0" smtClean="0">
                <a:cs typeface="Arial" charset="0"/>
              </a:rPr>
              <a:t>ω</a:t>
            </a:r>
            <a:r>
              <a:rPr lang="ru-RU" sz="2400" dirty="0" smtClean="0"/>
              <a:t>), определенная на множестве элементарных событий</a:t>
            </a:r>
          </a:p>
          <a:p>
            <a:pPr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ru-RU" sz="2400" dirty="0" smtClean="0"/>
              <a:t>	</a:t>
            </a: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sz="2000" dirty="0" smtClean="0"/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ru-RU" sz="2400" dirty="0" smtClean="0"/>
              <a:t>В частности,</a:t>
            </a:r>
          </a:p>
          <a:p>
            <a:pPr eaLnBrk="1" hangingPunct="1">
              <a:spcBef>
                <a:spcPts val="1000"/>
              </a:spcBef>
              <a:buFont typeface="Wingdings" pitchFamily="2" charset="2"/>
              <a:buNone/>
            </a:pPr>
            <a:r>
              <a:rPr lang="ru-RU" sz="2400" dirty="0" smtClean="0"/>
              <a:t>					или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	  и т. п. 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276672" y="620688"/>
            <a:ext cx="7543800" cy="725488"/>
          </a:xfrm>
        </p:spPr>
        <p:txBody>
          <a:bodyPr/>
          <a:lstStyle/>
          <a:p>
            <a:pPr eaLnBrk="1" hangingPunct="1"/>
            <a:r>
              <a:rPr lang="ru-RU" sz="3200" dirty="0" smtClean="0">
                <a:solidFill>
                  <a:schemeClr val="tx1"/>
                </a:solidFill>
              </a:rPr>
              <a:t>	Случайные величины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4458136" y="2999119"/>
          <a:ext cx="1382712" cy="388937"/>
        </p:xfrm>
        <a:graphic>
          <a:graphicData uri="http://schemas.openxmlformats.org/presentationml/2006/ole">
            <p:oleObj spid="_x0000_s59394" name="Формула" r:id="rId3" imgW="812520" imgH="228600" progId="Equation.3">
              <p:embed/>
            </p:oleObj>
          </a:graphicData>
        </a:graphic>
      </p:graphicFrame>
      <p:graphicFrame>
        <p:nvGraphicFramePr>
          <p:cNvPr id="59395" name="Object 7"/>
          <p:cNvGraphicFramePr>
            <a:graphicFrameLocks noChangeAspect="1"/>
          </p:cNvGraphicFramePr>
          <p:nvPr/>
        </p:nvGraphicFramePr>
        <p:xfrm>
          <a:off x="3027363" y="3614429"/>
          <a:ext cx="1990725" cy="434975"/>
        </p:xfrm>
        <a:graphic>
          <a:graphicData uri="http://schemas.openxmlformats.org/presentationml/2006/ole">
            <p:oleObj spid="_x0000_s59395" name="Формула" r:id="rId4" imgW="1041120" imgH="228600" progId="Equation.3">
              <p:embed/>
            </p:oleObj>
          </a:graphicData>
        </a:graphic>
      </p:graphicFrame>
      <p:grpSp>
        <p:nvGrpSpPr>
          <p:cNvPr id="8" name="Группа 7"/>
          <p:cNvGrpSpPr/>
          <p:nvPr/>
        </p:nvGrpSpPr>
        <p:grpSpPr>
          <a:xfrm>
            <a:off x="1946052" y="4807873"/>
            <a:ext cx="5002212" cy="434975"/>
            <a:chOff x="1909763" y="4754028"/>
            <a:chExt cx="5002212" cy="434975"/>
          </a:xfrm>
        </p:grpSpPr>
        <p:graphicFrame>
          <p:nvGraphicFramePr>
            <p:cNvPr id="59396" name="Object 7"/>
            <p:cNvGraphicFramePr>
              <a:graphicFrameLocks noChangeAspect="1"/>
            </p:cNvGraphicFramePr>
            <p:nvPr/>
          </p:nvGraphicFramePr>
          <p:xfrm>
            <a:off x="1909763" y="4754028"/>
            <a:ext cx="1892300" cy="434975"/>
          </p:xfrm>
          <a:graphic>
            <a:graphicData uri="http://schemas.openxmlformats.org/presentationml/2006/ole">
              <p:oleObj spid="_x0000_s59396" name="Формула" r:id="rId5" imgW="990360" imgH="228600" progId="Equation.3">
                <p:embed/>
              </p:oleObj>
            </a:graphicData>
          </a:graphic>
        </p:graphicFrame>
        <p:graphicFrame>
          <p:nvGraphicFramePr>
            <p:cNvPr id="59397" name="Object 5"/>
            <p:cNvGraphicFramePr>
              <a:graphicFrameLocks noChangeAspect="1"/>
            </p:cNvGraphicFramePr>
            <p:nvPr/>
          </p:nvGraphicFramePr>
          <p:xfrm>
            <a:off x="4852988" y="4754028"/>
            <a:ext cx="2058987" cy="434975"/>
          </p:xfrm>
          <a:graphic>
            <a:graphicData uri="http://schemas.openxmlformats.org/presentationml/2006/ole">
              <p:oleObj spid="_x0000_s59397" name="Формула" r:id="rId6" imgW="1079280" imgH="2286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1052736"/>
            <a:ext cx="8589268" cy="4752528"/>
          </a:xfrm>
        </p:spPr>
        <p:txBody>
          <a:bodyPr/>
          <a:lstStyle/>
          <a:p>
            <a:pPr>
              <a:buNone/>
            </a:pPr>
            <a:r>
              <a:rPr lang="ru-RU" sz="2400" u="sng" dirty="0" smtClean="0"/>
              <a:t>Функция распределения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2400" u="sng" dirty="0" smtClean="0"/>
              <a:t>Условия возникновения</a:t>
            </a:r>
            <a:r>
              <a:rPr lang="ru-RU" sz="2400" dirty="0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Пусть производится </a:t>
            </a:r>
            <a:r>
              <a:rPr lang="en-US" sz="2400" b="1" i="1" dirty="0" smtClean="0"/>
              <a:t>n</a:t>
            </a:r>
            <a:r>
              <a:rPr lang="ru-RU" sz="2400" dirty="0" smtClean="0"/>
              <a:t> независимых испытаний, в каждом из которых событие </a:t>
            </a:r>
            <a:r>
              <a:rPr lang="ru-RU" sz="2400" b="1" i="1" dirty="0" smtClean="0"/>
              <a:t>А</a:t>
            </a:r>
            <a:r>
              <a:rPr lang="ru-RU" sz="2400" dirty="0" smtClean="0"/>
              <a:t> появляется с одной и той же вероятностью </a:t>
            </a:r>
            <a:r>
              <a:rPr lang="ru-RU" sz="2400" b="1" i="1" dirty="0" smtClean="0"/>
              <a:t>р</a:t>
            </a:r>
            <a:r>
              <a:rPr lang="ru-RU" sz="2400" dirty="0" smtClean="0"/>
              <a:t>.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	СВ </a:t>
            </a:r>
            <a:r>
              <a:rPr lang="ru-RU" sz="2400" b="1" i="1" dirty="0" smtClean="0"/>
              <a:t>Х</a:t>
            </a:r>
            <a:r>
              <a:rPr lang="ru-RU" sz="2400" dirty="0" smtClean="0"/>
              <a:t> – число появлений события </a:t>
            </a:r>
            <a:r>
              <a:rPr lang="ru-RU" sz="2400" b="1" i="1" dirty="0" smtClean="0"/>
              <a:t>А</a:t>
            </a:r>
            <a:r>
              <a:rPr lang="ru-RU" sz="2400" dirty="0" smtClean="0"/>
              <a:t> в </a:t>
            </a:r>
            <a:r>
              <a:rPr lang="en-US" sz="2400" b="1" i="1" dirty="0" smtClean="0"/>
              <a:t>n</a:t>
            </a:r>
            <a:r>
              <a:rPr lang="en-US" sz="2400" dirty="0" smtClean="0"/>
              <a:t> </a:t>
            </a:r>
            <a:r>
              <a:rPr lang="ru-RU" sz="2400" dirty="0" smtClean="0"/>
              <a:t>испытаниях –  имеет биномиальное распределение с параметрами </a:t>
            </a:r>
            <a:r>
              <a:rPr lang="en-US" sz="2400" b="1" i="1" dirty="0" smtClean="0"/>
              <a:t>n</a:t>
            </a:r>
            <a:r>
              <a:rPr lang="ru-RU" sz="2400" dirty="0" smtClean="0"/>
              <a:t> и</a:t>
            </a:r>
            <a:r>
              <a:rPr lang="en-US" sz="2400" dirty="0" smtClean="0"/>
              <a:t> </a:t>
            </a:r>
            <a:r>
              <a:rPr lang="en-US" sz="2400" b="1" i="1" dirty="0" smtClean="0"/>
              <a:t>p</a:t>
            </a:r>
            <a:r>
              <a:rPr lang="ru-RU" sz="2400" dirty="0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ru-RU" sz="16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2400" u="sng" dirty="0" smtClean="0"/>
              <a:t>Числовые характеристики</a:t>
            </a:r>
            <a:r>
              <a:rPr lang="ru-RU" sz="2400" dirty="0" smtClean="0"/>
              <a:t>.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1547664" y="5827291"/>
          <a:ext cx="6740525" cy="554037"/>
        </p:xfrm>
        <a:graphic>
          <a:graphicData uri="http://schemas.openxmlformats.org/presentationml/2006/ole">
            <p:oleObj spid="_x0000_s12290" name="Формула" r:id="rId3" imgW="3543120" imgH="291960" progId="Equation.3">
              <p:embed/>
            </p:oleObj>
          </a:graphicData>
        </a:graphic>
      </p:graphicFrame>
      <p:graphicFrame>
        <p:nvGraphicFramePr>
          <p:cNvPr id="12292" name="Object 19"/>
          <p:cNvGraphicFramePr>
            <a:graphicFrameLocks noChangeAspect="1"/>
          </p:cNvGraphicFramePr>
          <p:nvPr/>
        </p:nvGraphicFramePr>
        <p:xfrm>
          <a:off x="3203848" y="1503760"/>
          <a:ext cx="2390775" cy="773112"/>
        </p:xfrm>
        <a:graphic>
          <a:graphicData uri="http://schemas.openxmlformats.org/presentationml/2006/ole">
            <p:oleObj spid="_x0000_s12292" name="Формула" r:id="rId4" imgW="1257120" imgH="406080" progId="Equation.3">
              <p:embed/>
            </p:oleObj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485" y="260648"/>
            <a:ext cx="7847955" cy="863476"/>
          </a:xfrm>
        </p:spPr>
        <p:txBody>
          <a:bodyPr>
            <a:noAutofit/>
          </a:bodyPr>
          <a:lstStyle/>
          <a:p>
            <a:pPr algn="ctr" eaLnBrk="1" hangingPunct="1"/>
            <a:r>
              <a:rPr lang="ru-RU" sz="3200" dirty="0" smtClean="0">
                <a:solidFill>
                  <a:schemeClr val="tx1"/>
                </a:solidFill>
              </a:rPr>
              <a:t>Биномиальный закон распределения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57338"/>
            <a:ext cx="8229600" cy="46799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СВ </a:t>
            </a:r>
            <a:r>
              <a:rPr lang="ru-RU" sz="2400" b="1" i="1" dirty="0" smtClean="0"/>
              <a:t>Х</a:t>
            </a:r>
            <a:r>
              <a:rPr lang="ru-RU" sz="2400" dirty="0" smtClean="0"/>
              <a:t> имеет </a:t>
            </a:r>
            <a:r>
              <a:rPr lang="ru-RU" sz="2400" b="1" i="1" dirty="0" smtClean="0"/>
              <a:t>распределение Пуассона</a:t>
            </a:r>
            <a:r>
              <a:rPr lang="ru-RU" sz="2400" dirty="0" smtClean="0"/>
              <a:t>,  если ее возможные значения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			</a:t>
            </a:r>
            <a:r>
              <a:rPr lang="ru-RU" sz="2400" b="1" i="1" dirty="0" smtClean="0"/>
              <a:t>х</a:t>
            </a:r>
            <a:r>
              <a:rPr lang="ru-RU" sz="2400" b="1" baseline="-25000" dirty="0" smtClean="0"/>
              <a:t>0</a:t>
            </a:r>
            <a:r>
              <a:rPr lang="ru-RU" sz="2400" dirty="0" smtClean="0"/>
              <a:t> = 0, </a:t>
            </a:r>
            <a:r>
              <a:rPr lang="en-US" sz="2400" dirty="0" smtClean="0"/>
              <a:t> </a:t>
            </a:r>
            <a:r>
              <a:rPr lang="ru-RU" sz="2400" b="1" i="1" dirty="0" smtClean="0"/>
              <a:t>х</a:t>
            </a:r>
            <a:r>
              <a:rPr lang="ru-RU" sz="2400" b="1" baseline="-25000" dirty="0" smtClean="0"/>
              <a:t>1</a:t>
            </a:r>
            <a:r>
              <a:rPr lang="ru-RU" sz="2400" dirty="0" smtClean="0"/>
              <a:t> = 1, </a:t>
            </a:r>
            <a:r>
              <a:rPr lang="en-US" sz="2400" dirty="0" smtClean="0"/>
              <a:t> </a:t>
            </a:r>
            <a:r>
              <a:rPr lang="ru-RU" sz="2400" b="1" i="1" dirty="0" smtClean="0"/>
              <a:t>х</a:t>
            </a:r>
            <a:r>
              <a:rPr lang="ru-RU" sz="2400" b="1" baseline="-25000" dirty="0" smtClean="0"/>
              <a:t>2</a:t>
            </a:r>
            <a:r>
              <a:rPr lang="ru-RU" sz="2400" dirty="0" smtClean="0"/>
              <a:t> = 2, </a:t>
            </a:r>
            <a:r>
              <a:rPr lang="en-US" sz="2400" dirty="0" smtClean="0"/>
              <a:t> </a:t>
            </a:r>
            <a:r>
              <a:rPr lang="ru-RU" sz="2400" dirty="0" smtClean="0"/>
              <a:t> … ,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	(бесконечное, но счетное множество значений),</a:t>
            </a: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ru-RU" sz="2400" dirty="0" smtClean="0"/>
              <a:t>а соответствующие им вероятности определяются формулой</a:t>
            </a:r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	где </a:t>
            </a:r>
            <a:r>
              <a:rPr lang="ru-RU" sz="2400" b="1" i="1" dirty="0" smtClean="0"/>
              <a:t>а</a:t>
            </a:r>
            <a:r>
              <a:rPr lang="ru-RU" sz="2400" dirty="0" smtClean="0"/>
              <a:t> </a:t>
            </a:r>
            <a:r>
              <a:rPr lang="en-US" sz="2400" dirty="0" smtClean="0"/>
              <a:t>&gt;</a:t>
            </a:r>
            <a:r>
              <a:rPr lang="ru-RU" sz="2400" dirty="0" smtClean="0"/>
              <a:t> 0 – некоторое число, называемое </a:t>
            </a:r>
            <a:r>
              <a:rPr lang="ru-RU" sz="2400" i="1" dirty="0" smtClean="0"/>
              <a:t>параметром закона Пуассона</a:t>
            </a:r>
            <a:r>
              <a:rPr lang="ru-RU" sz="2400" dirty="0" smtClean="0"/>
              <a:t>.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2123728" y="3860800"/>
          <a:ext cx="5095875" cy="960438"/>
        </p:xfrm>
        <a:graphic>
          <a:graphicData uri="http://schemas.openxmlformats.org/presentationml/2006/ole">
            <p:oleObj spid="_x0000_s13314" name="Формула" r:id="rId3" imgW="2831760" imgH="533160" progId="Equation.3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63024"/>
            <a:ext cx="7847955" cy="863476"/>
          </a:xfrm>
        </p:spPr>
        <p:txBody>
          <a:bodyPr>
            <a:noAutofit/>
          </a:bodyPr>
          <a:lstStyle/>
          <a:p>
            <a:pPr algn="ctr" eaLnBrk="1" hangingPunct="1"/>
            <a:r>
              <a:rPr lang="ru-RU" sz="3200" dirty="0" smtClean="0">
                <a:solidFill>
                  <a:schemeClr val="tx1"/>
                </a:solidFill>
              </a:rPr>
              <a:t>Распределение Пуассона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56792"/>
            <a:ext cx="8229600" cy="4033291"/>
          </a:xfrm>
        </p:spPr>
        <p:txBody>
          <a:bodyPr/>
          <a:lstStyle/>
          <a:p>
            <a:pPr>
              <a:buNone/>
            </a:pPr>
            <a:r>
              <a:rPr lang="ru-RU" sz="2400" u="sng" dirty="0" smtClean="0"/>
              <a:t>Функция распределения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 marL="355600" indent="-355600" eaLnBrk="1" hangingPunct="1">
              <a:buFont typeface="Wingdings" pitchFamily="2" charset="2"/>
              <a:buNone/>
            </a:pPr>
            <a:endParaRPr lang="ru-RU" sz="2400" dirty="0" smtClean="0"/>
          </a:p>
          <a:p>
            <a:pPr marL="355600" indent="-355600" eaLnBrk="1" hangingPunct="1">
              <a:buFont typeface="Wingdings" pitchFamily="2" charset="2"/>
              <a:buNone/>
            </a:pPr>
            <a:r>
              <a:rPr lang="ru-RU" sz="2400" u="sng" dirty="0" smtClean="0"/>
              <a:t>Числовые характеристики</a:t>
            </a:r>
            <a:r>
              <a:rPr lang="ru-RU" sz="2400" dirty="0" smtClean="0"/>
              <a:t>.</a:t>
            </a:r>
          </a:p>
          <a:p>
            <a:pPr marL="355600" indent="-355600" eaLnBrk="1" hangingPunct="1">
              <a:buFont typeface="Wingdings" pitchFamily="2" charset="2"/>
              <a:buNone/>
            </a:pPr>
            <a:endParaRPr lang="ru-RU" sz="2400" dirty="0" smtClean="0"/>
          </a:p>
        </p:txBody>
      </p:sp>
      <p:grpSp>
        <p:nvGrpSpPr>
          <p:cNvPr id="14340" name="Group 6"/>
          <p:cNvGrpSpPr>
            <a:grpSpLocks/>
          </p:cNvGrpSpPr>
          <p:nvPr/>
        </p:nvGrpSpPr>
        <p:grpSpPr bwMode="auto">
          <a:xfrm>
            <a:off x="1663973" y="3942059"/>
            <a:ext cx="7156448" cy="1011238"/>
            <a:chOff x="1003" y="1026"/>
            <a:chExt cx="4508" cy="637"/>
          </a:xfrm>
        </p:grpSpPr>
        <p:graphicFrame>
          <p:nvGraphicFramePr>
            <p:cNvPr id="14338" name="Object 4"/>
            <p:cNvGraphicFramePr>
              <a:graphicFrameLocks noChangeAspect="1"/>
            </p:cNvGraphicFramePr>
            <p:nvPr/>
          </p:nvGraphicFramePr>
          <p:xfrm>
            <a:off x="1003" y="1026"/>
            <a:ext cx="1897" cy="637"/>
          </p:xfrm>
          <a:graphic>
            <a:graphicData uri="http://schemas.openxmlformats.org/presentationml/2006/ole">
              <p:oleObj spid="_x0000_s14338" name="Формула" r:id="rId3" imgW="1625400" imgH="545760" progId="Equation.3">
                <p:embed/>
              </p:oleObj>
            </a:graphicData>
          </a:graphic>
        </p:graphicFrame>
        <p:sp>
          <p:nvSpPr>
            <p:cNvPr id="14341" name="Text Box 5"/>
            <p:cNvSpPr txBox="1">
              <a:spLocks noChangeArrowheads="1"/>
            </p:cNvSpPr>
            <p:nvPr/>
          </p:nvSpPr>
          <p:spPr bwMode="auto">
            <a:xfrm>
              <a:off x="2971" y="1163"/>
              <a:ext cx="2540" cy="4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54000" tIns="10800" rIns="18000" bIns="10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2000" b="1" dirty="0">
                  <a:solidFill>
                    <a:srgbClr val="002060"/>
                  </a:solidFill>
                </a:rPr>
                <a:t>Характеристическое свойство распределения Пуассона</a:t>
              </a:r>
            </a:p>
          </p:txBody>
        </p:sp>
      </p:grpSp>
      <p:graphicFrame>
        <p:nvGraphicFramePr>
          <p:cNvPr id="2" name="Object 19"/>
          <p:cNvGraphicFramePr>
            <a:graphicFrameLocks noChangeAspect="1"/>
          </p:cNvGraphicFramePr>
          <p:nvPr/>
        </p:nvGraphicFramePr>
        <p:xfrm>
          <a:off x="2915816" y="2151832"/>
          <a:ext cx="2390775" cy="773112"/>
        </p:xfrm>
        <a:graphic>
          <a:graphicData uri="http://schemas.openxmlformats.org/presentationml/2006/ole">
            <p:oleObj spid="_x0000_s14339" name="Формула" r:id="rId4" imgW="1257120" imgH="406080" progId="Equation.3">
              <p:embed/>
            </p:oleObj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63024"/>
            <a:ext cx="7847955" cy="863476"/>
          </a:xfrm>
        </p:spPr>
        <p:txBody>
          <a:bodyPr>
            <a:noAutofit/>
          </a:bodyPr>
          <a:lstStyle/>
          <a:p>
            <a:pPr algn="ctr" eaLnBrk="1" hangingPunct="1"/>
            <a:r>
              <a:rPr lang="ru-RU" sz="3200" dirty="0" smtClean="0">
                <a:solidFill>
                  <a:schemeClr val="tx1"/>
                </a:solidFill>
              </a:rPr>
              <a:t>Распределение Пуассона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idx="1"/>
          </p:nvPr>
        </p:nvSpPr>
        <p:spPr>
          <a:xfrm>
            <a:off x="251520" y="863997"/>
            <a:ext cx="8748712" cy="5517331"/>
          </a:xfrm>
        </p:spPr>
        <p:txBody>
          <a:bodyPr/>
          <a:lstStyle/>
          <a:p>
            <a:pPr marL="444500" indent="-444500" eaLnBrk="1" hangingPunct="1">
              <a:buFont typeface="Wingdings" pitchFamily="2" charset="2"/>
              <a:buNone/>
            </a:pPr>
            <a:r>
              <a:rPr lang="ru-RU" sz="2400" u="sng" dirty="0" smtClean="0"/>
              <a:t>Условия возникновения</a:t>
            </a:r>
            <a:r>
              <a:rPr lang="ru-RU" sz="2400" dirty="0" smtClean="0"/>
              <a:t>.</a:t>
            </a:r>
          </a:p>
          <a:p>
            <a:pPr marL="444500" indent="-444500" eaLnBrk="1" hangingPunct="1">
              <a:spcBef>
                <a:spcPct val="40000"/>
              </a:spcBef>
              <a:buClr>
                <a:srgbClr val="002060"/>
              </a:buClr>
              <a:buSzTx/>
              <a:buFont typeface="Wingdings" pitchFamily="2" charset="2"/>
              <a:buAutoNum type="arabicPeriod"/>
            </a:pPr>
            <a:r>
              <a:rPr lang="ru-RU" sz="2400" b="1" dirty="0" smtClean="0"/>
              <a:t> </a:t>
            </a:r>
            <a:r>
              <a:rPr lang="ru-RU" sz="2400" dirty="0" smtClean="0"/>
              <a:t>Распределение Пуассона – предельное для   биномиального, когда</a:t>
            </a:r>
          </a:p>
          <a:p>
            <a:pPr marL="444500" indent="-444500" eaLnBrk="1" hangingPunct="1">
              <a:buFont typeface="Wingdings" pitchFamily="2" charset="2"/>
              <a:buNone/>
            </a:pPr>
            <a:r>
              <a:rPr lang="ru-RU" sz="2400" dirty="0" smtClean="0"/>
              <a:t>		</a:t>
            </a:r>
            <a:r>
              <a:rPr lang="en-US" sz="2400" b="1" i="1" dirty="0" smtClean="0"/>
              <a:t>n </a:t>
            </a:r>
            <a:r>
              <a:rPr lang="en-US" sz="2400" b="1" i="1" dirty="0" smtClean="0">
                <a:cs typeface="Arial" charset="0"/>
              </a:rPr>
              <a:t>→ ∞ </a:t>
            </a:r>
            <a:r>
              <a:rPr lang="en-US" sz="2400" dirty="0" smtClean="0">
                <a:cs typeface="Arial" charset="0"/>
              </a:rPr>
              <a:t>,</a:t>
            </a:r>
          </a:p>
          <a:p>
            <a:pPr marL="444500" indent="-444500"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sz="2400" dirty="0" smtClean="0">
                <a:cs typeface="Arial" charset="0"/>
              </a:rPr>
              <a:t>		</a:t>
            </a:r>
            <a:r>
              <a:rPr lang="en-US" sz="2400" b="1" i="1" dirty="0" smtClean="0">
                <a:cs typeface="Arial" charset="0"/>
              </a:rPr>
              <a:t>p →</a:t>
            </a:r>
            <a:r>
              <a:rPr lang="en-US" sz="2400" dirty="0" smtClean="0">
                <a:cs typeface="Arial" charset="0"/>
              </a:rPr>
              <a:t> 0 ,</a:t>
            </a:r>
            <a:r>
              <a:rPr lang="ru-RU" sz="2400" dirty="0" smtClean="0">
                <a:cs typeface="Arial" charset="0"/>
              </a:rPr>
              <a:t>      причем</a:t>
            </a:r>
          </a:p>
          <a:p>
            <a:pPr marL="444500" indent="-444500" eaLnBrk="1" hangingPunct="1">
              <a:buFont typeface="Wingdings" pitchFamily="2" charset="2"/>
              <a:buNone/>
            </a:pPr>
            <a:endParaRPr lang="ru-RU" sz="2400" dirty="0" smtClean="0">
              <a:cs typeface="Arial" charset="0"/>
            </a:endParaRPr>
          </a:p>
          <a:p>
            <a:pPr marL="444500" indent="-444500" eaLnBrk="1" hangingPunct="1">
              <a:buFont typeface="Wingdings" pitchFamily="2" charset="2"/>
              <a:buNone/>
            </a:pPr>
            <a:endParaRPr lang="ru-RU" sz="2400" dirty="0" smtClean="0">
              <a:cs typeface="Arial" charset="0"/>
            </a:endParaRPr>
          </a:p>
          <a:p>
            <a:pPr marL="444500" indent="-444500" eaLnBrk="1" hangingPunct="1">
              <a:buFont typeface="Wingdings" pitchFamily="2" charset="2"/>
              <a:buNone/>
            </a:pPr>
            <a:r>
              <a:rPr lang="ru-RU" sz="2400" dirty="0" smtClean="0">
                <a:cs typeface="Arial" charset="0"/>
              </a:rPr>
              <a:t>Другое название закона  –  </a:t>
            </a:r>
            <a:r>
              <a:rPr lang="ru-RU" sz="2400" i="1" dirty="0" smtClean="0">
                <a:cs typeface="Arial" charset="0"/>
              </a:rPr>
              <a:t>закон редких явлений</a:t>
            </a:r>
            <a:r>
              <a:rPr lang="ru-RU" sz="2400" dirty="0" smtClean="0">
                <a:cs typeface="Arial" charset="0"/>
              </a:rPr>
              <a:t>.</a:t>
            </a:r>
          </a:p>
          <a:p>
            <a:pPr marL="444500" indent="-444500" eaLnBrk="1" hangingPunct="1">
              <a:buFont typeface="Wingdings" pitchFamily="2" charset="2"/>
              <a:buNone/>
            </a:pPr>
            <a:r>
              <a:rPr lang="ru-RU" sz="2400" dirty="0" smtClean="0">
                <a:cs typeface="Arial" charset="0"/>
              </a:rPr>
              <a:t>	На практике распределение Пуассона с параметром </a:t>
            </a:r>
            <a:r>
              <a:rPr lang="en-US" sz="2400" b="1" i="1" dirty="0" smtClean="0">
                <a:cs typeface="Arial" charset="0"/>
              </a:rPr>
              <a:t>a</a:t>
            </a:r>
            <a:r>
              <a:rPr lang="en-US" sz="2400" dirty="0" smtClean="0">
                <a:cs typeface="Arial" charset="0"/>
              </a:rPr>
              <a:t> = </a:t>
            </a:r>
            <a:r>
              <a:rPr lang="en-US" sz="2400" b="1" i="1" dirty="0" err="1" smtClean="0">
                <a:cs typeface="Arial" charset="0"/>
              </a:rPr>
              <a:t>np</a:t>
            </a:r>
            <a:r>
              <a:rPr lang="en-US" sz="2400" dirty="0" smtClean="0">
                <a:cs typeface="Arial" charset="0"/>
              </a:rPr>
              <a:t> </a:t>
            </a:r>
            <a:r>
              <a:rPr lang="ru-RU" sz="2400" dirty="0" smtClean="0">
                <a:cs typeface="Arial" charset="0"/>
              </a:rPr>
              <a:t> может приближенно применяться вместо биномиального, когда число опытов </a:t>
            </a:r>
            <a:r>
              <a:rPr lang="en-US" sz="2400" b="1" i="1" dirty="0" smtClean="0">
                <a:cs typeface="Arial" charset="0"/>
              </a:rPr>
              <a:t>n</a:t>
            </a:r>
            <a:r>
              <a:rPr lang="en-US" sz="2400" dirty="0" smtClean="0">
                <a:cs typeface="Arial" charset="0"/>
              </a:rPr>
              <a:t> </a:t>
            </a:r>
            <a:r>
              <a:rPr lang="ru-RU" sz="2400" dirty="0" smtClean="0">
                <a:cs typeface="Arial" charset="0"/>
              </a:rPr>
              <a:t> очень велико, а вероятность </a:t>
            </a:r>
            <a:r>
              <a:rPr lang="ru-RU" sz="2400" b="1" i="1" dirty="0" err="1" smtClean="0">
                <a:cs typeface="Arial" charset="0"/>
              </a:rPr>
              <a:t>р</a:t>
            </a:r>
            <a:r>
              <a:rPr lang="ru-RU" sz="2400" dirty="0" smtClean="0">
                <a:cs typeface="Arial" charset="0"/>
              </a:rPr>
              <a:t>  наступления события </a:t>
            </a:r>
            <a:r>
              <a:rPr lang="ru-RU" sz="2400" b="1" i="1" dirty="0" smtClean="0">
                <a:cs typeface="Arial" charset="0"/>
              </a:rPr>
              <a:t>А</a:t>
            </a:r>
            <a:r>
              <a:rPr lang="ru-RU" sz="2400" dirty="0" smtClean="0">
                <a:cs typeface="Arial" charset="0"/>
              </a:rPr>
              <a:t>  в каждом опыте очень мала.</a:t>
            </a:r>
            <a:endParaRPr lang="en-US" sz="2400" dirty="0" smtClean="0">
              <a:cs typeface="Arial" charset="0"/>
            </a:endParaRPr>
          </a:p>
        </p:txBody>
      </p:sp>
      <p:sp>
        <p:nvSpPr>
          <p:cNvPr id="15364" name="AutoShape 6"/>
          <p:cNvSpPr>
            <a:spLocks/>
          </p:cNvSpPr>
          <p:nvPr/>
        </p:nvSpPr>
        <p:spPr bwMode="auto">
          <a:xfrm>
            <a:off x="1053207" y="2230526"/>
            <a:ext cx="144463" cy="792162"/>
          </a:xfrm>
          <a:prstGeom prst="leftBrace">
            <a:avLst>
              <a:gd name="adj1" fmla="val 45696"/>
              <a:gd name="adj2" fmla="val 50000"/>
            </a:avLst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15362" name="Object 7"/>
          <p:cNvGraphicFramePr>
            <a:graphicFrameLocks noChangeAspect="1"/>
          </p:cNvGraphicFramePr>
          <p:nvPr/>
        </p:nvGraphicFramePr>
        <p:xfrm>
          <a:off x="4215507" y="2551201"/>
          <a:ext cx="1806575" cy="866775"/>
        </p:xfrm>
        <a:graphic>
          <a:graphicData uri="http://schemas.openxmlformats.org/presentationml/2006/ole">
            <p:oleObj spid="_x0000_s15362" name="Формула" r:id="rId3" imgW="1002960" imgH="482400" progId="Equation.3">
              <p:embed/>
            </p:oleObj>
          </a:graphicData>
        </a:graphic>
      </p:graphicFrame>
      <p:sp>
        <p:nvSpPr>
          <p:cNvPr id="15365" name="AutoShape 8"/>
          <p:cNvSpPr>
            <a:spLocks noChangeArrowheads="1"/>
          </p:cNvSpPr>
          <p:nvPr/>
        </p:nvSpPr>
        <p:spPr bwMode="auto">
          <a:xfrm>
            <a:off x="2412107" y="3384947"/>
            <a:ext cx="1008063" cy="35877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2">
              <a:lumMod val="9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477" y="121020"/>
            <a:ext cx="7847955" cy="863476"/>
          </a:xfrm>
        </p:spPr>
        <p:txBody>
          <a:bodyPr>
            <a:noAutofit/>
          </a:bodyPr>
          <a:lstStyle/>
          <a:p>
            <a:pPr algn="ctr" eaLnBrk="1" hangingPunct="1"/>
            <a:r>
              <a:rPr lang="ru-RU" sz="3200" dirty="0" smtClean="0">
                <a:solidFill>
                  <a:schemeClr val="tx1"/>
                </a:solidFill>
              </a:rPr>
              <a:t>Распределение Пуассона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88640"/>
            <a:ext cx="8229600" cy="6264275"/>
          </a:xfrm>
        </p:spPr>
        <p:txBody>
          <a:bodyPr/>
          <a:lstStyle/>
          <a:p>
            <a:pPr marL="571500" indent="-571500" eaLnBrk="1" hangingPunct="1">
              <a:buClr>
                <a:srgbClr val="002060"/>
              </a:buClr>
              <a:buSzTx/>
              <a:buFont typeface="Wingdings" pitchFamily="2" charset="2"/>
              <a:buAutoNum type="arabicPeriod" startAt="2"/>
            </a:pPr>
            <a:r>
              <a:rPr lang="ru-RU" sz="2400" b="1" dirty="0" smtClean="0"/>
              <a:t> </a:t>
            </a:r>
            <a:r>
              <a:rPr lang="ru-RU" sz="2400" dirty="0" smtClean="0"/>
              <a:t>Последовательность случайных моментов возникновения некоторых однородных событий называется </a:t>
            </a:r>
            <a:r>
              <a:rPr lang="ru-RU" sz="2400" b="1" i="1" dirty="0" smtClean="0">
                <a:solidFill>
                  <a:schemeClr val="tx2"/>
                </a:solidFill>
              </a:rPr>
              <a:t>потоком событий</a:t>
            </a:r>
            <a:r>
              <a:rPr lang="ru-RU" sz="2400" dirty="0" smtClean="0"/>
              <a:t>.</a:t>
            </a:r>
          </a:p>
          <a:p>
            <a:pPr marL="571500" indent="-571500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ru-RU" sz="2400" dirty="0" smtClean="0"/>
              <a:t>	Поток событий может обладать следующими свойствами.</a:t>
            </a:r>
          </a:p>
          <a:p>
            <a:pPr marL="1208088" lvl="1" indent="-495300" eaLnBrk="1" hangingPunct="1">
              <a:buClr>
                <a:srgbClr val="002060"/>
              </a:buClr>
              <a:buSzTx/>
              <a:buFont typeface="Wingdings" pitchFamily="2" charset="2"/>
              <a:buAutoNum type="arabicParenR"/>
            </a:pPr>
            <a:r>
              <a:rPr lang="ru-RU" sz="2400" dirty="0" smtClean="0">
                <a:solidFill>
                  <a:schemeClr val="tx2"/>
                </a:solidFill>
              </a:rPr>
              <a:t> </a:t>
            </a:r>
            <a:r>
              <a:rPr lang="ru-RU" sz="2400" b="1" i="1" dirty="0" smtClean="0">
                <a:solidFill>
                  <a:schemeClr val="tx2"/>
                </a:solidFill>
              </a:rPr>
              <a:t>Стационарность</a:t>
            </a:r>
            <a:r>
              <a:rPr lang="ru-RU" sz="2400" dirty="0" smtClean="0"/>
              <a:t>.</a:t>
            </a:r>
          </a:p>
          <a:p>
            <a:pPr marL="1208088" lvl="1" indent="-495300" eaLnBrk="1" hangingPunct="1">
              <a:buSzTx/>
              <a:buFont typeface="Wingdings" pitchFamily="2" charset="2"/>
              <a:buNone/>
            </a:pPr>
            <a:r>
              <a:rPr lang="ru-RU" sz="2400" dirty="0" smtClean="0"/>
              <a:t>	Вероятность появления того или иного числа событий на интервале времени длины  </a:t>
            </a:r>
            <a:r>
              <a:rPr lang="el-GR" sz="2400" b="1" i="1" dirty="0" smtClean="0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ru-RU" sz="2400" b="1" dirty="0" smtClean="0"/>
              <a:t> </a:t>
            </a:r>
            <a:r>
              <a:rPr lang="ru-RU" sz="2400" dirty="0" smtClean="0"/>
              <a:t> зависит только от </a:t>
            </a:r>
            <a:r>
              <a:rPr lang="ru-RU" sz="2400" i="1" dirty="0" smtClean="0"/>
              <a:t>длины</a:t>
            </a:r>
            <a:r>
              <a:rPr lang="ru-RU" sz="2400" dirty="0" smtClean="0"/>
              <a:t> этого интервала и не зависит от того, </a:t>
            </a:r>
            <a:r>
              <a:rPr lang="ru-RU" sz="2400" i="1" dirty="0" smtClean="0"/>
              <a:t>где</a:t>
            </a:r>
            <a:r>
              <a:rPr lang="ru-RU" sz="2400" dirty="0" smtClean="0"/>
              <a:t> именно на оси времени  </a:t>
            </a:r>
            <a:r>
              <a:rPr lang="ru-RU" sz="2400" b="1" i="1" dirty="0" smtClean="0"/>
              <a:t>O</a:t>
            </a:r>
            <a:r>
              <a:rPr lang="en-US" sz="2400" b="1" i="1" dirty="0" smtClean="0"/>
              <a:t>t</a:t>
            </a:r>
            <a:r>
              <a:rPr lang="ru-RU" sz="2400" dirty="0" smtClean="0"/>
              <a:t>  расположен этот участок.</a:t>
            </a:r>
          </a:p>
          <a:p>
            <a:pPr marL="1208088" lvl="1" indent="-495300" eaLnBrk="1" hangingPunct="1">
              <a:spcBef>
                <a:spcPct val="70000"/>
              </a:spcBef>
              <a:buSzTx/>
              <a:buFont typeface="Wingdings" pitchFamily="2" charset="2"/>
              <a:buNone/>
            </a:pPr>
            <a:r>
              <a:rPr lang="ru-RU" sz="2400" dirty="0" smtClean="0"/>
              <a:t>	Среднее число событий, появляющихся в единицу времени, постоянно. </a:t>
            </a:r>
          </a:p>
          <a:p>
            <a:pPr marL="1208088" lvl="1" indent="-495300" eaLnBrk="1" hangingPunct="1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ru-RU" sz="2400" dirty="0" smtClean="0"/>
              <a:t>	Обозначим его </a:t>
            </a:r>
            <a:r>
              <a:rPr lang="el-GR" sz="2400" b="1" i="1" dirty="0" smtClean="0">
                <a:cs typeface="Arial" charset="0"/>
              </a:rPr>
              <a:t>λ</a:t>
            </a:r>
            <a:r>
              <a:rPr lang="ru-RU" sz="2400" dirty="0" smtClean="0">
                <a:cs typeface="Arial" charset="0"/>
              </a:rPr>
              <a:t> и будем называть </a:t>
            </a:r>
            <a:r>
              <a:rPr lang="ru-RU" sz="2400" i="1" dirty="0" smtClean="0">
                <a:solidFill>
                  <a:schemeClr val="tx2"/>
                </a:solidFill>
                <a:cs typeface="Arial" charset="0"/>
              </a:rPr>
              <a:t>интенсивностью</a:t>
            </a:r>
            <a:r>
              <a:rPr lang="ru-RU" sz="2400" dirty="0" smtClean="0">
                <a:cs typeface="Arial" charset="0"/>
              </a:rPr>
              <a:t> (</a:t>
            </a:r>
            <a:r>
              <a:rPr lang="ru-RU" sz="2400" i="1" dirty="0" smtClean="0">
                <a:solidFill>
                  <a:schemeClr val="tx2"/>
                </a:solidFill>
                <a:cs typeface="Arial" charset="0"/>
              </a:rPr>
              <a:t>плотностью</a:t>
            </a:r>
            <a:r>
              <a:rPr lang="ru-RU" sz="2400" dirty="0" smtClean="0">
                <a:cs typeface="Arial" charset="0"/>
              </a:rPr>
              <a:t>) потока.</a:t>
            </a:r>
            <a:endParaRPr lang="el-GR" sz="2400" dirty="0" smtClean="0">
              <a:cs typeface="Arial" charset="0"/>
            </a:endParaRPr>
          </a:p>
        </p:txBody>
      </p:sp>
      <p:sp>
        <p:nvSpPr>
          <p:cNvPr id="45059" name="AutoShape 4"/>
          <p:cNvSpPr>
            <a:spLocks noChangeArrowheads="1"/>
          </p:cNvSpPr>
          <p:nvPr/>
        </p:nvSpPr>
        <p:spPr bwMode="auto">
          <a:xfrm>
            <a:off x="2987675" y="4461264"/>
            <a:ext cx="720725" cy="28733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2">
              <a:lumMod val="9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476672"/>
            <a:ext cx="8229600" cy="5111750"/>
          </a:xfrm>
        </p:spPr>
        <p:txBody>
          <a:bodyPr/>
          <a:lstStyle/>
          <a:p>
            <a:pPr marL="571500" indent="-571500" eaLnBrk="1" hangingPunct="1">
              <a:buClr>
                <a:srgbClr val="002060"/>
              </a:buClr>
              <a:buSzTx/>
              <a:buFont typeface="Wingdings" pitchFamily="2" charset="2"/>
              <a:buAutoNum type="arabicParenR" startAt="2"/>
            </a:pPr>
            <a:r>
              <a:rPr lang="ru-RU" sz="2400" dirty="0" smtClean="0">
                <a:solidFill>
                  <a:schemeClr val="tx2"/>
                </a:solidFill>
              </a:rPr>
              <a:t> </a:t>
            </a:r>
            <a:r>
              <a:rPr lang="ru-RU" sz="2400" b="1" i="1" dirty="0" smtClean="0">
                <a:solidFill>
                  <a:schemeClr val="tx2"/>
                </a:solidFill>
              </a:rPr>
              <a:t>Ординарность</a:t>
            </a:r>
            <a:r>
              <a:rPr lang="ru-RU" sz="2400" dirty="0" smtClean="0"/>
              <a:t>.</a:t>
            </a: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ru-RU" sz="2400" dirty="0" smtClean="0"/>
              <a:t>	В</a:t>
            </a:r>
            <a:r>
              <a:rPr lang="ru-RU" sz="2400" dirty="0" smtClean="0">
                <a:solidFill>
                  <a:srgbClr val="000000"/>
                </a:solidFill>
              </a:rPr>
              <a:t>ероятность появления на малом промежутке времени </a:t>
            </a:r>
            <a:r>
              <a:rPr lang="el-GR" sz="2400" b="1" i="1" dirty="0" smtClean="0">
                <a:solidFill>
                  <a:srgbClr val="000000"/>
                </a:solidFill>
                <a:cs typeface="Arial" charset="0"/>
              </a:rPr>
              <a:t>Δ</a:t>
            </a:r>
            <a:r>
              <a:rPr lang="en-US" sz="2400" b="1" i="1" dirty="0" smtClean="0">
                <a:solidFill>
                  <a:srgbClr val="000000"/>
                </a:solidFill>
                <a:cs typeface="Arial" charset="0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cs typeface="Arial" charset="0"/>
              </a:rPr>
              <a:t> двух и более событий пренебрежимо мала по сравнению с вероятностью появления на нем одного события.</a:t>
            </a:r>
          </a:p>
          <a:p>
            <a:pPr marL="571500" indent="-571500" eaLnBrk="1" hangingPunct="1">
              <a:buFont typeface="Wingdings" pitchFamily="2" charset="2"/>
              <a:buNone/>
            </a:pPr>
            <a:endParaRPr lang="ru-RU" sz="2400" dirty="0" smtClean="0">
              <a:solidFill>
                <a:srgbClr val="000000"/>
              </a:solidFill>
              <a:cs typeface="Arial" charset="0"/>
            </a:endParaRPr>
          </a:p>
          <a:p>
            <a:pPr marL="571500" indent="-571500" eaLnBrk="1" hangingPunct="1">
              <a:buFont typeface="Wingdings" pitchFamily="2" charset="2"/>
              <a:buNone/>
            </a:pPr>
            <a:endParaRPr lang="ru-RU" sz="2400" dirty="0" smtClean="0">
              <a:solidFill>
                <a:srgbClr val="000000"/>
              </a:solidFill>
              <a:cs typeface="Arial" charset="0"/>
            </a:endParaRPr>
          </a:p>
          <a:p>
            <a:pPr marL="571500" indent="-571500" eaLnBrk="1" hangingPunct="1">
              <a:buClr>
                <a:srgbClr val="002060"/>
              </a:buClr>
              <a:buSzTx/>
              <a:buFont typeface="Wingdings" pitchFamily="2" charset="2"/>
              <a:buAutoNum type="arabicParenR" startAt="3"/>
            </a:pPr>
            <a:r>
              <a:rPr lang="ru-RU" sz="2400" dirty="0" smtClean="0">
                <a:solidFill>
                  <a:schemeClr val="tx2"/>
                </a:solidFill>
                <a:cs typeface="Arial" charset="0"/>
              </a:rPr>
              <a:t> </a:t>
            </a:r>
            <a:r>
              <a:rPr lang="ru-RU" sz="2400" b="1" i="1" dirty="0" smtClean="0">
                <a:solidFill>
                  <a:schemeClr val="tx2"/>
                </a:solidFill>
                <a:cs typeface="Arial" charset="0"/>
              </a:rPr>
              <a:t>Отсутствие последействия</a:t>
            </a:r>
            <a:r>
              <a:rPr lang="ru-RU" sz="2400" dirty="0" smtClean="0">
                <a:solidFill>
                  <a:srgbClr val="000000"/>
                </a:solidFill>
                <a:cs typeface="Arial" charset="0"/>
              </a:rPr>
              <a:t>.</a:t>
            </a:r>
          </a:p>
          <a:p>
            <a:pPr marL="571500" indent="-571500" eaLnBrk="1" hangingPunct="1">
              <a:buSzTx/>
              <a:buFont typeface="Wingdings" pitchFamily="2" charset="2"/>
              <a:buNone/>
            </a:pPr>
            <a:r>
              <a:rPr lang="ru-RU" sz="2400" dirty="0" smtClean="0">
                <a:solidFill>
                  <a:srgbClr val="000000"/>
                </a:solidFill>
                <a:cs typeface="Arial" charset="0"/>
              </a:rPr>
              <a:t>	Д</a:t>
            </a:r>
            <a:r>
              <a:rPr lang="ru-RU" sz="2400" dirty="0" smtClean="0">
                <a:solidFill>
                  <a:srgbClr val="000000"/>
                </a:solidFill>
              </a:rPr>
              <a:t>ля любых неперекрывающихся промежутков времени число событий, попадающих на один из этих промежутков, не зависит от числа событий, попадающих на другие.</a:t>
            </a: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3059832" y="2564904"/>
            <a:ext cx="5438005" cy="575809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18000" tIns="10800" rIns="18000" bIns="10800" anchor="ctr" anchorCtr="1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ru-RU" sz="2000" b="1" dirty="0">
                <a:solidFill>
                  <a:srgbClr val="002060"/>
                </a:solidFill>
              </a:rPr>
              <a:t>Грубо говоря: события происходят поодиночке, а не парами, тройками, и т. д.</a:t>
            </a:r>
          </a:p>
        </p:txBody>
      </p:sp>
      <p:sp>
        <p:nvSpPr>
          <p:cNvPr id="46084" name="Text Box 5"/>
          <p:cNvSpPr txBox="1">
            <a:spLocks noChangeArrowheads="1"/>
          </p:cNvSpPr>
          <p:nvPr/>
        </p:nvSpPr>
        <p:spPr bwMode="auto">
          <a:xfrm>
            <a:off x="4652963" y="5589240"/>
            <a:ext cx="3591446" cy="575809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18000" tIns="10800" rIns="18000" bIns="10800" anchor="ctr" anchorCtr="1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ru-RU" sz="2000" b="1" dirty="0">
                <a:solidFill>
                  <a:srgbClr val="002060"/>
                </a:solidFill>
              </a:rPr>
              <a:t>События наступают независимо друг от друга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518864" y="692696"/>
            <a:ext cx="8229600" cy="47894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Поток событий, обладающий </a:t>
            </a:r>
            <a:r>
              <a:rPr lang="ru-RU" sz="2400" dirty="0" smtClean="0">
                <a:solidFill>
                  <a:srgbClr val="000000"/>
                </a:solidFill>
                <a:cs typeface="Arial" charset="0"/>
              </a:rPr>
              <a:t>свойствами стационарности, ординарности и отсутствия последействия, называется </a:t>
            </a:r>
            <a:r>
              <a:rPr lang="ru-RU" sz="2400" b="1" i="1" dirty="0" smtClean="0">
                <a:solidFill>
                  <a:schemeClr val="tx2"/>
                </a:solidFill>
                <a:cs typeface="Arial" charset="0"/>
              </a:rPr>
              <a:t>простейшим</a:t>
            </a:r>
            <a:r>
              <a:rPr lang="ru-RU" sz="2400" b="1" i="1" dirty="0" smtClean="0">
                <a:solidFill>
                  <a:srgbClr val="00007D"/>
                </a:solidFill>
                <a:cs typeface="Arial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ru-RU" sz="2400" dirty="0" smtClean="0">
                <a:solidFill>
                  <a:schemeClr val="tx2"/>
                </a:solidFill>
                <a:cs typeface="Arial" charset="0"/>
              </a:rPr>
              <a:t>(</a:t>
            </a:r>
            <a:r>
              <a:rPr lang="ru-RU" sz="2400" b="1" i="1" dirty="0" smtClean="0">
                <a:solidFill>
                  <a:schemeClr val="tx2"/>
                </a:solidFill>
                <a:cs typeface="Arial" charset="0"/>
              </a:rPr>
              <a:t>стационарным пуассоновским </a:t>
            </a:r>
            <a:r>
              <a:rPr lang="ru-RU" sz="2400" dirty="0" smtClean="0">
                <a:solidFill>
                  <a:schemeClr val="tx2"/>
                </a:solidFill>
                <a:cs typeface="Arial" charset="0"/>
              </a:rPr>
              <a:t>)</a:t>
            </a:r>
            <a:r>
              <a:rPr lang="ru-RU" sz="2400" dirty="0" smtClean="0">
                <a:solidFill>
                  <a:srgbClr val="000000"/>
                </a:solidFill>
                <a:cs typeface="Arial" charset="0"/>
              </a:rPr>
              <a:t>  потоком.</a:t>
            </a:r>
          </a:p>
          <a:p>
            <a:pPr eaLnBrk="1" hangingPunct="1">
              <a:buFont typeface="Wingdings" pitchFamily="2" charset="2"/>
              <a:buNone/>
            </a:pPr>
            <a:endParaRPr lang="ru-RU" sz="1600" dirty="0" smtClean="0">
              <a:solidFill>
                <a:srgbClr val="000000"/>
              </a:solidFill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>
                <a:solidFill>
                  <a:srgbClr val="000000"/>
                </a:solidFill>
              </a:rPr>
              <a:t>Пусть имеется простейший поток событий с плотностью </a:t>
            </a:r>
            <a:r>
              <a:rPr lang="el-GR" sz="2400" b="1" i="1" dirty="0" smtClean="0">
                <a:solidFill>
                  <a:srgbClr val="000000"/>
                </a:solidFill>
                <a:cs typeface="Arial" charset="0"/>
              </a:rPr>
              <a:t>λ</a:t>
            </a:r>
            <a:r>
              <a:rPr lang="ru-RU" sz="2400" dirty="0" smtClean="0">
                <a:solidFill>
                  <a:srgbClr val="000000"/>
                </a:solidFill>
              </a:rPr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>
                <a:solidFill>
                  <a:srgbClr val="000000"/>
                </a:solidFill>
              </a:rPr>
              <a:t>	СВ </a:t>
            </a:r>
            <a:r>
              <a:rPr lang="ru-RU" sz="2400" b="1" i="1" dirty="0" smtClean="0">
                <a:solidFill>
                  <a:srgbClr val="000000"/>
                </a:solidFill>
              </a:rPr>
              <a:t>Х</a:t>
            </a:r>
            <a:r>
              <a:rPr lang="ru-RU" sz="2400" dirty="0" smtClean="0">
                <a:solidFill>
                  <a:srgbClr val="000000"/>
                </a:solidFill>
              </a:rPr>
              <a:t>  –  число событий, возникающих на промежутке времени длины </a:t>
            </a:r>
            <a:r>
              <a:rPr lang="el-GR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ru-RU" sz="2400" dirty="0" smtClean="0">
                <a:solidFill>
                  <a:srgbClr val="000000"/>
                </a:solidFill>
              </a:rPr>
              <a:t>, имеет распределение Пуассона с параметром </a:t>
            </a:r>
            <a:r>
              <a:rPr lang="ru-RU" sz="2800" b="1" i="1" dirty="0" smtClean="0">
                <a:solidFill>
                  <a:srgbClr val="000000"/>
                </a:solidFill>
                <a:latin typeface="Times New Roman" pitchFamily="18" charset="0"/>
              </a:rPr>
              <a:t>а</a:t>
            </a:r>
            <a:r>
              <a:rPr lang="ru-RU" sz="2400" dirty="0" smtClean="0">
                <a:solidFill>
                  <a:srgbClr val="000000"/>
                </a:solidFill>
              </a:rPr>
              <a:t> = </a:t>
            </a:r>
            <a:r>
              <a:rPr lang="el-GR" sz="2400" b="1" i="1" dirty="0" smtClean="0">
                <a:solidFill>
                  <a:srgbClr val="000000"/>
                </a:solidFill>
                <a:cs typeface="Arial" charset="0"/>
              </a:rPr>
              <a:t>λ</a:t>
            </a:r>
            <a:r>
              <a:rPr lang="el-GR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ru-RU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cs typeface="Times New Roman" pitchFamily="18" charset="0"/>
              </a:rPr>
              <a:t>:</a:t>
            </a:r>
            <a:endParaRPr lang="ru-RU" sz="2400" dirty="0" smtClean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ru-RU" sz="2400" dirty="0" smtClean="0">
              <a:solidFill>
                <a:srgbClr val="000000"/>
              </a:solidFill>
              <a:cs typeface="Arial" charset="0"/>
            </a:endParaRP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1907704" y="4628803"/>
          <a:ext cx="5584825" cy="960437"/>
        </p:xfrm>
        <a:graphic>
          <a:graphicData uri="http://schemas.openxmlformats.org/presentationml/2006/ole">
            <p:oleObj spid="_x0000_s16386" name="Формула" r:id="rId3" imgW="3098520" imgH="533160" progId="Equation.3">
              <p:embed/>
            </p:oleObj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760040" y="2636912"/>
            <a:ext cx="7772400" cy="2448272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tx1"/>
                </a:solidFill>
              </a:rPr>
              <a:t>3 </a:t>
            </a:r>
            <a:r>
              <a:rPr lang="ru-RU" sz="2800" b="1" dirty="0" smtClean="0">
                <a:solidFill>
                  <a:schemeClr val="tx1"/>
                </a:solidFill>
              </a:rPr>
              <a:t>Важнейшие законы распределения</a:t>
            </a:r>
          </a:p>
          <a:p>
            <a:endParaRPr lang="ru-RU" sz="1000" b="1" dirty="0" smtClean="0">
              <a:solidFill>
                <a:schemeClr val="tx1"/>
              </a:solidFill>
            </a:endParaRPr>
          </a:p>
          <a:p>
            <a:r>
              <a:rPr lang="ru-RU" sz="2800" b="1" dirty="0" smtClean="0">
                <a:solidFill>
                  <a:schemeClr val="tx1"/>
                </a:solidFill>
              </a:rPr>
              <a:t>3.2 </a:t>
            </a:r>
            <a:r>
              <a:rPr lang="ru-RU" sz="2800" b="1" dirty="0" smtClean="0">
                <a:solidFill>
                  <a:schemeClr val="tx1"/>
                </a:solidFill>
              </a:rPr>
              <a:t>Непрерывные законы</a:t>
            </a:r>
            <a:endParaRPr lang="ru-RU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5677"/>
            <a:ext cx="8229600" cy="43195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СВ </a:t>
            </a:r>
            <a:r>
              <a:rPr lang="ru-RU" sz="2400" b="1" i="1" dirty="0" smtClean="0"/>
              <a:t>Х</a:t>
            </a:r>
            <a:r>
              <a:rPr lang="ru-RU" sz="2400" dirty="0" smtClean="0"/>
              <a:t>  имеет </a:t>
            </a:r>
            <a:r>
              <a:rPr lang="ru-RU" sz="2400" b="1" i="1" dirty="0" smtClean="0"/>
              <a:t>равномерное на</a:t>
            </a:r>
            <a:r>
              <a:rPr lang="ru-RU" sz="2400" dirty="0" smtClean="0"/>
              <a:t>  (</a:t>
            </a:r>
            <a:r>
              <a:rPr lang="en-US" sz="2400" b="1" i="1" dirty="0" smtClean="0"/>
              <a:t>a</a:t>
            </a:r>
            <a:r>
              <a:rPr lang="en-US" sz="2400" dirty="0" smtClean="0"/>
              <a:t>, </a:t>
            </a:r>
            <a:r>
              <a:rPr lang="en-US" sz="2400" b="1" i="1" dirty="0" smtClean="0"/>
              <a:t>b</a:t>
            </a:r>
            <a:r>
              <a:rPr lang="ru-RU" sz="2400" b="1" i="1" dirty="0" smtClean="0"/>
              <a:t> </a:t>
            </a:r>
            <a:r>
              <a:rPr lang="ru-RU" sz="2400" dirty="0" smtClean="0"/>
              <a:t>) распределение, если плотность ее распределения имеет вид</a:t>
            </a:r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2225675" y="2349500"/>
          <a:ext cx="4200525" cy="1203325"/>
        </p:xfrm>
        <a:graphic>
          <a:graphicData uri="http://schemas.openxmlformats.org/presentationml/2006/ole">
            <p:oleObj spid="_x0000_s19458" name="Формула" r:id="rId3" imgW="2438280" imgH="685800" progId="Equation.3">
              <p:embed/>
            </p:oleObj>
          </a:graphicData>
        </a:graphic>
      </p:graphicFrame>
      <p:grpSp>
        <p:nvGrpSpPr>
          <p:cNvPr id="19462" name="Group 20"/>
          <p:cNvGrpSpPr>
            <a:grpSpLocks noChangeAspect="1"/>
          </p:cNvGrpSpPr>
          <p:nvPr/>
        </p:nvGrpSpPr>
        <p:grpSpPr bwMode="auto">
          <a:xfrm>
            <a:off x="281248" y="3615053"/>
            <a:ext cx="3642680" cy="2478243"/>
            <a:chOff x="295" y="2791"/>
            <a:chExt cx="2086" cy="1302"/>
          </a:xfrm>
        </p:grpSpPr>
        <p:grpSp>
          <p:nvGrpSpPr>
            <p:cNvPr id="19464" name="Group 13"/>
            <p:cNvGrpSpPr>
              <a:grpSpLocks/>
            </p:cNvGrpSpPr>
            <p:nvPr/>
          </p:nvGrpSpPr>
          <p:grpSpPr bwMode="auto">
            <a:xfrm>
              <a:off x="521" y="2886"/>
              <a:ext cx="1724" cy="1088"/>
              <a:chOff x="340" y="2750"/>
              <a:chExt cx="1724" cy="1088"/>
            </a:xfrm>
          </p:grpSpPr>
          <p:sp>
            <p:nvSpPr>
              <p:cNvPr id="19470" name="Line 5"/>
              <p:cNvSpPr>
                <a:spLocks noChangeShapeType="1"/>
              </p:cNvSpPr>
              <p:nvPr/>
            </p:nvSpPr>
            <p:spPr bwMode="auto">
              <a:xfrm flipV="1">
                <a:off x="521" y="2750"/>
                <a:ext cx="0" cy="10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471" name="Line 6"/>
              <p:cNvSpPr>
                <a:spLocks noChangeShapeType="1"/>
              </p:cNvSpPr>
              <p:nvPr/>
            </p:nvSpPr>
            <p:spPr bwMode="auto">
              <a:xfrm>
                <a:off x="431" y="3748"/>
                <a:ext cx="163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472" name="Line 7"/>
              <p:cNvSpPr>
                <a:spLocks noChangeShapeType="1"/>
              </p:cNvSpPr>
              <p:nvPr/>
            </p:nvSpPr>
            <p:spPr bwMode="auto">
              <a:xfrm>
                <a:off x="522" y="3249"/>
                <a:ext cx="2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473" name="Line 8"/>
              <p:cNvSpPr>
                <a:spLocks noChangeShapeType="1"/>
              </p:cNvSpPr>
              <p:nvPr/>
            </p:nvSpPr>
            <p:spPr bwMode="auto">
              <a:xfrm>
                <a:off x="793" y="3249"/>
                <a:ext cx="0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474" name="Line 9"/>
              <p:cNvSpPr>
                <a:spLocks noChangeShapeType="1"/>
              </p:cNvSpPr>
              <p:nvPr/>
            </p:nvSpPr>
            <p:spPr bwMode="auto">
              <a:xfrm flipH="1">
                <a:off x="1428" y="3249"/>
                <a:ext cx="1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475" name="Line 10"/>
              <p:cNvSpPr>
                <a:spLocks noChangeShapeType="1"/>
              </p:cNvSpPr>
              <p:nvPr/>
            </p:nvSpPr>
            <p:spPr bwMode="auto">
              <a:xfrm>
                <a:off x="793" y="3249"/>
                <a:ext cx="636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476" name="Line 11"/>
              <p:cNvSpPr>
                <a:spLocks noChangeShapeType="1"/>
              </p:cNvSpPr>
              <p:nvPr/>
            </p:nvSpPr>
            <p:spPr bwMode="auto">
              <a:xfrm>
                <a:off x="340" y="3748"/>
                <a:ext cx="453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477" name="Line 12"/>
              <p:cNvSpPr>
                <a:spLocks noChangeShapeType="1"/>
              </p:cNvSpPr>
              <p:nvPr/>
            </p:nvSpPr>
            <p:spPr bwMode="auto">
              <a:xfrm>
                <a:off x="1429" y="3748"/>
                <a:ext cx="453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19465" name="Text Box 14"/>
            <p:cNvSpPr txBox="1">
              <a:spLocks noChangeArrowheads="1"/>
            </p:cNvSpPr>
            <p:nvPr/>
          </p:nvSpPr>
          <p:spPr bwMode="auto">
            <a:xfrm>
              <a:off x="914" y="3854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1800" b="1" i="1"/>
                <a:t>а</a:t>
              </a:r>
            </a:p>
          </p:txBody>
        </p:sp>
        <p:sp>
          <p:nvSpPr>
            <p:cNvPr id="19466" name="Text Box 15"/>
            <p:cNvSpPr txBox="1">
              <a:spLocks noChangeArrowheads="1"/>
            </p:cNvSpPr>
            <p:nvPr/>
          </p:nvSpPr>
          <p:spPr bwMode="auto">
            <a:xfrm>
              <a:off x="1559" y="3852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i="1"/>
                <a:t>b</a:t>
              </a:r>
              <a:endParaRPr lang="ru-RU" sz="1800" b="1" i="1"/>
            </a:p>
          </p:txBody>
        </p:sp>
        <p:sp>
          <p:nvSpPr>
            <p:cNvPr id="19467" name="Text Box 16"/>
            <p:cNvSpPr txBox="1">
              <a:spLocks noChangeArrowheads="1"/>
            </p:cNvSpPr>
            <p:nvPr/>
          </p:nvSpPr>
          <p:spPr bwMode="auto">
            <a:xfrm>
              <a:off x="2245" y="3814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1800" b="1" i="1"/>
                <a:t>х</a:t>
              </a:r>
            </a:p>
          </p:txBody>
        </p:sp>
        <p:sp>
          <p:nvSpPr>
            <p:cNvPr id="19468" name="Text Box 17"/>
            <p:cNvSpPr txBox="1">
              <a:spLocks noChangeArrowheads="1"/>
            </p:cNvSpPr>
            <p:nvPr/>
          </p:nvSpPr>
          <p:spPr bwMode="auto">
            <a:xfrm>
              <a:off x="535" y="3862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1800" b="1" i="1"/>
                <a:t>О</a:t>
              </a:r>
            </a:p>
          </p:txBody>
        </p:sp>
        <p:sp>
          <p:nvSpPr>
            <p:cNvPr id="19469" name="Text Box 18"/>
            <p:cNvSpPr txBox="1">
              <a:spLocks noChangeArrowheads="1"/>
            </p:cNvSpPr>
            <p:nvPr/>
          </p:nvSpPr>
          <p:spPr bwMode="auto">
            <a:xfrm>
              <a:off x="431" y="2791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i="1"/>
                <a:t>f</a:t>
              </a:r>
              <a:r>
                <a:rPr lang="en-US" sz="1800"/>
                <a:t>(</a:t>
              </a:r>
              <a:r>
                <a:rPr lang="en-US" sz="1800" b="1" i="1"/>
                <a:t>x</a:t>
              </a:r>
              <a:r>
                <a:rPr lang="en-US" sz="1800"/>
                <a:t>)</a:t>
              </a:r>
              <a:endParaRPr lang="ru-RU" sz="1800"/>
            </a:p>
          </p:txBody>
        </p:sp>
        <p:graphicFrame>
          <p:nvGraphicFramePr>
            <p:cNvPr id="19459" name="Object 19"/>
            <p:cNvGraphicFramePr>
              <a:graphicFrameLocks noChangeAspect="1"/>
            </p:cNvGraphicFramePr>
            <p:nvPr/>
          </p:nvGraphicFramePr>
          <p:xfrm>
            <a:off x="295" y="3187"/>
            <a:ext cx="370" cy="392"/>
          </p:xfrm>
          <a:graphic>
            <a:graphicData uri="http://schemas.openxmlformats.org/presentationml/2006/ole">
              <p:oleObj spid="_x0000_s19459" name="Формула" r:id="rId4" imgW="419040" imgH="444240" progId="Equation.3">
                <p:embed/>
              </p:oleObj>
            </a:graphicData>
          </a:graphic>
        </p:graphicFrame>
      </p:grpSp>
      <p:sp>
        <p:nvSpPr>
          <p:cNvPr id="19463" name="Text Box 21"/>
          <p:cNvSpPr txBox="1">
            <a:spLocks noChangeArrowheads="1"/>
          </p:cNvSpPr>
          <p:nvPr/>
        </p:nvSpPr>
        <p:spPr bwMode="auto">
          <a:xfrm>
            <a:off x="4140200" y="4221088"/>
            <a:ext cx="4679950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ru-RU" sz="2200" dirty="0"/>
              <a:t>Все возможные значения СВ </a:t>
            </a:r>
            <a:r>
              <a:rPr lang="ru-RU" sz="2200" b="1" i="1" dirty="0"/>
              <a:t>Х</a:t>
            </a:r>
            <a:r>
              <a:rPr lang="ru-RU" sz="2200" dirty="0"/>
              <a:t> принадлежат интервалу (</a:t>
            </a:r>
            <a:r>
              <a:rPr lang="en-US" sz="2200" b="1" i="1" dirty="0"/>
              <a:t>a</a:t>
            </a:r>
            <a:r>
              <a:rPr lang="en-US" sz="2200" dirty="0"/>
              <a:t>, </a:t>
            </a:r>
            <a:r>
              <a:rPr lang="en-US" sz="2200" b="1" i="1" dirty="0"/>
              <a:t>b</a:t>
            </a:r>
            <a:r>
              <a:rPr lang="ru-RU" sz="2200" dirty="0"/>
              <a:t>), причем в пределах этого интервала плотность вероятности постоянна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7847955" cy="863476"/>
          </a:xfrm>
        </p:spPr>
        <p:txBody>
          <a:bodyPr>
            <a:noAutofit/>
          </a:bodyPr>
          <a:lstStyle/>
          <a:p>
            <a:pPr algn="ctr" eaLnBrk="1" hangingPunct="1"/>
            <a:r>
              <a:rPr lang="ru-RU" sz="3200" dirty="0" smtClean="0">
                <a:solidFill>
                  <a:schemeClr val="tx1"/>
                </a:solidFill>
              </a:rPr>
              <a:t>Равномерное распределение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56990"/>
            <a:ext cx="8229600" cy="40322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400" u="sng" dirty="0" smtClean="0"/>
              <a:t>Функция распределения (интегральная функция)</a:t>
            </a:r>
            <a:r>
              <a:rPr lang="ru-RU" sz="2400" dirty="0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14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2400" u="sng" dirty="0" smtClean="0"/>
              <a:t>Числовые характеристики</a:t>
            </a:r>
            <a:r>
              <a:rPr lang="ru-RU" sz="2400" dirty="0" smtClean="0"/>
              <a:t>.</a:t>
            </a:r>
          </a:p>
        </p:txBody>
      </p:sp>
      <p:graphicFrame>
        <p:nvGraphicFramePr>
          <p:cNvPr id="20482" name="Object 4"/>
          <p:cNvGraphicFramePr>
            <a:graphicFrameLocks noChangeAspect="1"/>
          </p:cNvGraphicFramePr>
          <p:nvPr/>
        </p:nvGraphicFramePr>
        <p:xfrm>
          <a:off x="684213" y="2378422"/>
          <a:ext cx="4102100" cy="1554162"/>
        </p:xfrm>
        <a:graphic>
          <a:graphicData uri="http://schemas.openxmlformats.org/presentationml/2006/ole">
            <p:oleObj spid="_x0000_s20482" name="Формула" r:id="rId3" imgW="2412720" imgH="914400" progId="Equation.3">
              <p:embed/>
            </p:oleObj>
          </a:graphicData>
        </a:graphic>
      </p:graphicFrame>
      <p:grpSp>
        <p:nvGrpSpPr>
          <p:cNvPr id="20485" name="Group 25"/>
          <p:cNvGrpSpPr>
            <a:grpSpLocks/>
          </p:cNvGrpSpPr>
          <p:nvPr/>
        </p:nvGrpSpPr>
        <p:grpSpPr bwMode="auto">
          <a:xfrm>
            <a:off x="5235575" y="2131665"/>
            <a:ext cx="3152775" cy="2066925"/>
            <a:chOff x="1710" y="2355"/>
            <a:chExt cx="1986" cy="1302"/>
          </a:xfrm>
        </p:grpSpPr>
        <p:sp>
          <p:nvSpPr>
            <p:cNvPr id="20486" name="Text Box 15"/>
            <p:cNvSpPr txBox="1">
              <a:spLocks noChangeArrowheads="1"/>
            </p:cNvSpPr>
            <p:nvPr/>
          </p:nvSpPr>
          <p:spPr bwMode="auto">
            <a:xfrm>
              <a:off x="2229" y="3418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1800" b="1" i="1"/>
                <a:t>а</a:t>
              </a:r>
            </a:p>
          </p:txBody>
        </p:sp>
        <p:sp>
          <p:nvSpPr>
            <p:cNvPr id="20487" name="Text Box 16"/>
            <p:cNvSpPr txBox="1">
              <a:spLocks noChangeArrowheads="1"/>
            </p:cNvSpPr>
            <p:nvPr/>
          </p:nvSpPr>
          <p:spPr bwMode="auto">
            <a:xfrm>
              <a:off x="2874" y="3416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i="1"/>
                <a:t>b</a:t>
              </a:r>
              <a:endParaRPr lang="ru-RU" sz="1800" b="1" i="1"/>
            </a:p>
          </p:txBody>
        </p:sp>
        <p:sp>
          <p:nvSpPr>
            <p:cNvPr id="20488" name="Text Box 17"/>
            <p:cNvSpPr txBox="1">
              <a:spLocks noChangeArrowheads="1"/>
            </p:cNvSpPr>
            <p:nvPr/>
          </p:nvSpPr>
          <p:spPr bwMode="auto">
            <a:xfrm>
              <a:off x="3560" y="3378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1800" b="1" i="1"/>
                <a:t>х</a:t>
              </a:r>
            </a:p>
          </p:txBody>
        </p:sp>
        <p:sp>
          <p:nvSpPr>
            <p:cNvPr id="20489" name="Text Box 18"/>
            <p:cNvSpPr txBox="1">
              <a:spLocks noChangeArrowheads="1"/>
            </p:cNvSpPr>
            <p:nvPr/>
          </p:nvSpPr>
          <p:spPr bwMode="auto">
            <a:xfrm>
              <a:off x="1850" y="3426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1800" b="1" i="1"/>
                <a:t>О</a:t>
              </a:r>
            </a:p>
          </p:txBody>
        </p:sp>
        <p:sp>
          <p:nvSpPr>
            <p:cNvPr id="20490" name="Text Box 19"/>
            <p:cNvSpPr txBox="1">
              <a:spLocks noChangeArrowheads="1"/>
            </p:cNvSpPr>
            <p:nvPr/>
          </p:nvSpPr>
          <p:spPr bwMode="auto">
            <a:xfrm>
              <a:off x="1710" y="2355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i="1"/>
                <a:t>F</a:t>
              </a:r>
              <a:r>
                <a:rPr lang="en-US" sz="1800"/>
                <a:t>(</a:t>
              </a:r>
              <a:r>
                <a:rPr lang="en-US" sz="1800" b="1" i="1"/>
                <a:t>x</a:t>
              </a:r>
              <a:r>
                <a:rPr lang="en-US" sz="1800"/>
                <a:t>)</a:t>
              </a:r>
              <a:endParaRPr lang="ru-RU" sz="1800"/>
            </a:p>
          </p:txBody>
        </p:sp>
        <p:grpSp>
          <p:nvGrpSpPr>
            <p:cNvPr id="20491" name="Group 23"/>
            <p:cNvGrpSpPr>
              <a:grpSpLocks/>
            </p:cNvGrpSpPr>
            <p:nvPr/>
          </p:nvGrpSpPr>
          <p:grpSpPr bwMode="auto">
            <a:xfrm>
              <a:off x="1836" y="2450"/>
              <a:ext cx="1724" cy="1088"/>
              <a:chOff x="1836" y="2450"/>
              <a:chExt cx="1724" cy="1088"/>
            </a:xfrm>
          </p:grpSpPr>
          <p:sp>
            <p:nvSpPr>
              <p:cNvPr id="20493" name="Line 7"/>
              <p:cNvSpPr>
                <a:spLocks noChangeShapeType="1"/>
              </p:cNvSpPr>
              <p:nvPr/>
            </p:nvSpPr>
            <p:spPr bwMode="auto">
              <a:xfrm flipV="1">
                <a:off x="2017" y="2450"/>
                <a:ext cx="0" cy="10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494" name="Line 8"/>
              <p:cNvSpPr>
                <a:spLocks noChangeShapeType="1"/>
              </p:cNvSpPr>
              <p:nvPr/>
            </p:nvSpPr>
            <p:spPr bwMode="auto">
              <a:xfrm>
                <a:off x="1927" y="3448"/>
                <a:ext cx="163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495" name="Line 9"/>
              <p:cNvSpPr>
                <a:spLocks noChangeShapeType="1"/>
              </p:cNvSpPr>
              <p:nvPr/>
            </p:nvSpPr>
            <p:spPr bwMode="auto">
              <a:xfrm>
                <a:off x="2018" y="2795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496" name="Line 11"/>
              <p:cNvSpPr>
                <a:spLocks noChangeShapeType="1"/>
              </p:cNvSpPr>
              <p:nvPr/>
            </p:nvSpPr>
            <p:spPr bwMode="auto">
              <a:xfrm flipH="1">
                <a:off x="2918" y="2795"/>
                <a:ext cx="1" cy="6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497" name="Line 12"/>
              <p:cNvSpPr>
                <a:spLocks noChangeShapeType="1"/>
              </p:cNvSpPr>
              <p:nvPr/>
            </p:nvSpPr>
            <p:spPr bwMode="auto">
              <a:xfrm>
                <a:off x="2913" y="2795"/>
                <a:ext cx="567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498" name="Line 13"/>
              <p:cNvSpPr>
                <a:spLocks noChangeShapeType="1"/>
              </p:cNvSpPr>
              <p:nvPr/>
            </p:nvSpPr>
            <p:spPr bwMode="auto">
              <a:xfrm>
                <a:off x="1836" y="3448"/>
                <a:ext cx="453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499" name="Freeform 21"/>
              <p:cNvSpPr>
                <a:spLocks/>
              </p:cNvSpPr>
              <p:nvPr/>
            </p:nvSpPr>
            <p:spPr bwMode="auto">
              <a:xfrm>
                <a:off x="2277" y="2793"/>
                <a:ext cx="642" cy="657"/>
              </a:xfrm>
              <a:custGeom>
                <a:avLst/>
                <a:gdLst>
                  <a:gd name="T0" fmla="*/ 0 w 642"/>
                  <a:gd name="T1" fmla="*/ 657 h 657"/>
                  <a:gd name="T2" fmla="*/ 642 w 642"/>
                  <a:gd name="T3" fmla="*/ 0 h 657"/>
                  <a:gd name="T4" fmla="*/ 0 60000 65536"/>
                  <a:gd name="T5" fmla="*/ 0 60000 65536"/>
                  <a:gd name="T6" fmla="*/ 0 w 642"/>
                  <a:gd name="T7" fmla="*/ 0 h 657"/>
                  <a:gd name="T8" fmla="*/ 642 w 642"/>
                  <a:gd name="T9" fmla="*/ 657 h 6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42" h="657">
                    <a:moveTo>
                      <a:pt x="0" y="657"/>
                    </a:moveTo>
                    <a:lnTo>
                      <a:pt x="642" y="0"/>
                    </a:lnTo>
                  </a:path>
                </a:pathLst>
              </a:custGeom>
              <a:noFill/>
              <a:ln w="25400">
                <a:solidFill>
                  <a:schemeClr val="tx2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20492" name="Text Box 24"/>
            <p:cNvSpPr txBox="1">
              <a:spLocks noChangeArrowheads="1"/>
            </p:cNvSpPr>
            <p:nvPr/>
          </p:nvSpPr>
          <p:spPr bwMode="auto">
            <a:xfrm>
              <a:off x="1882" y="2659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1800" b="1"/>
                <a:t>1</a:t>
              </a:r>
            </a:p>
          </p:txBody>
        </p:sp>
      </p:grpSp>
      <p:graphicFrame>
        <p:nvGraphicFramePr>
          <p:cNvPr id="20483" name="Object 26"/>
          <p:cNvGraphicFramePr>
            <a:graphicFrameLocks noChangeAspect="1"/>
          </p:cNvGraphicFramePr>
          <p:nvPr/>
        </p:nvGraphicFramePr>
        <p:xfrm>
          <a:off x="1103313" y="4868863"/>
          <a:ext cx="6992937" cy="909637"/>
        </p:xfrm>
        <a:graphic>
          <a:graphicData uri="http://schemas.openxmlformats.org/presentationml/2006/ole">
            <p:oleObj spid="_x0000_s20483" name="Формула" r:id="rId4" imgW="3987720" imgH="520560" progId="Equation.3">
              <p:embed/>
            </p:oleObj>
          </a:graphicData>
        </a:graphic>
      </p:graphicFrame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485" y="404664"/>
            <a:ext cx="7847955" cy="863476"/>
          </a:xfrm>
        </p:spPr>
        <p:txBody>
          <a:bodyPr>
            <a:noAutofit/>
          </a:bodyPr>
          <a:lstStyle/>
          <a:p>
            <a:pPr algn="ctr" eaLnBrk="1" hangingPunct="1"/>
            <a:r>
              <a:rPr lang="ru-RU" sz="3200" dirty="0" smtClean="0">
                <a:solidFill>
                  <a:schemeClr val="tx1"/>
                </a:solidFill>
              </a:rPr>
              <a:t>Равномерное распределение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590550" y="1773238"/>
            <a:ext cx="8229600" cy="23034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СВ делятся на два основных класса:</a:t>
            </a:r>
          </a:p>
          <a:p>
            <a:pPr lvl="1" eaLnBrk="1" hangingPunct="1">
              <a:spcBef>
                <a:spcPct val="50000"/>
              </a:spcBef>
              <a:buClr>
                <a:srgbClr val="002060"/>
              </a:buClr>
              <a:buSzPct val="120000"/>
              <a:buFont typeface="Wingdings" pitchFamily="2" charset="2"/>
              <a:buChar char="§"/>
            </a:pPr>
            <a:r>
              <a:rPr lang="ru-RU" sz="2400" dirty="0" smtClean="0"/>
              <a:t>дискретные;</a:t>
            </a:r>
          </a:p>
          <a:p>
            <a:pPr lvl="1" eaLnBrk="1" hangingPunct="1">
              <a:spcBef>
                <a:spcPct val="50000"/>
              </a:spcBef>
              <a:buClr>
                <a:srgbClr val="002060"/>
              </a:buClr>
              <a:buSzPct val="120000"/>
              <a:buFont typeface="Wingdings" pitchFamily="2" charset="2"/>
              <a:buChar char="§"/>
            </a:pPr>
            <a:r>
              <a:rPr lang="ru-RU" sz="2400" dirty="0" smtClean="0"/>
              <a:t>непрерывные.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548680"/>
            <a:ext cx="7543800" cy="725488"/>
          </a:xfrm>
        </p:spPr>
        <p:txBody>
          <a:bodyPr/>
          <a:lstStyle/>
          <a:p>
            <a:pPr eaLnBrk="1" hangingPunct="1"/>
            <a:r>
              <a:rPr lang="ru-RU" sz="3200" dirty="0" smtClean="0">
                <a:solidFill>
                  <a:schemeClr val="tx1"/>
                </a:solidFill>
              </a:rPr>
              <a:t>	Случайные величины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11363"/>
            <a:ext cx="6275388" cy="9366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400" u="sng" dirty="0" smtClean="0"/>
              <a:t>Вероятность попадания СВ в интервал</a:t>
            </a:r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6603181" y="2038609"/>
          <a:ext cx="2073275" cy="409575"/>
        </p:xfrm>
        <a:graphic>
          <a:graphicData uri="http://schemas.openxmlformats.org/presentationml/2006/ole">
            <p:oleObj spid="_x0000_s21506" name="Формула" r:id="rId3" imgW="1218960" imgH="241200" progId="Equation.3">
              <p:embed/>
            </p:oleObj>
          </a:graphicData>
        </a:graphic>
      </p:graphicFrame>
      <p:grpSp>
        <p:nvGrpSpPr>
          <p:cNvPr id="21510" name="Group 27"/>
          <p:cNvGrpSpPr>
            <a:grpSpLocks noChangeAspect="1"/>
          </p:cNvGrpSpPr>
          <p:nvPr/>
        </p:nvGrpSpPr>
        <p:grpSpPr bwMode="auto">
          <a:xfrm>
            <a:off x="755647" y="3356992"/>
            <a:ext cx="3642676" cy="2273618"/>
            <a:chOff x="2563" y="1402"/>
            <a:chExt cx="2086" cy="1302"/>
          </a:xfrm>
        </p:grpSpPr>
        <p:grpSp>
          <p:nvGrpSpPr>
            <p:cNvPr id="21511" name="Group 24"/>
            <p:cNvGrpSpPr>
              <a:grpSpLocks/>
            </p:cNvGrpSpPr>
            <p:nvPr/>
          </p:nvGrpSpPr>
          <p:grpSpPr bwMode="auto">
            <a:xfrm>
              <a:off x="3379" y="1995"/>
              <a:ext cx="272" cy="504"/>
              <a:chOff x="3379" y="1995"/>
              <a:chExt cx="272" cy="504"/>
            </a:xfrm>
          </p:grpSpPr>
          <p:sp>
            <p:nvSpPr>
              <p:cNvPr id="21529" name="Rectangle 21" descr="Темный диагональный 2"/>
              <p:cNvSpPr>
                <a:spLocks noChangeArrowheads="1"/>
              </p:cNvSpPr>
              <p:nvPr/>
            </p:nvSpPr>
            <p:spPr bwMode="auto">
              <a:xfrm>
                <a:off x="3379" y="1995"/>
                <a:ext cx="272" cy="499"/>
              </a:xfrm>
              <a:prstGeom prst="rect">
                <a:avLst/>
              </a:prstGeom>
              <a:pattFill prst="dkUpDiag">
                <a:fgClr>
                  <a:schemeClr val="tx2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1530" name="Line 22"/>
              <p:cNvSpPr>
                <a:spLocks noChangeShapeType="1"/>
              </p:cNvSpPr>
              <p:nvPr/>
            </p:nvSpPr>
            <p:spPr bwMode="auto">
              <a:xfrm>
                <a:off x="3651" y="2000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531" name="Line 23"/>
              <p:cNvSpPr>
                <a:spLocks noChangeShapeType="1"/>
              </p:cNvSpPr>
              <p:nvPr/>
            </p:nvSpPr>
            <p:spPr bwMode="auto">
              <a:xfrm>
                <a:off x="3379" y="2000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1512" name="Group 5"/>
            <p:cNvGrpSpPr>
              <a:grpSpLocks/>
            </p:cNvGrpSpPr>
            <p:nvPr/>
          </p:nvGrpSpPr>
          <p:grpSpPr bwMode="auto">
            <a:xfrm>
              <a:off x="2563" y="1402"/>
              <a:ext cx="2086" cy="1302"/>
              <a:chOff x="295" y="2791"/>
              <a:chExt cx="2086" cy="1302"/>
            </a:xfrm>
          </p:grpSpPr>
          <p:grpSp>
            <p:nvGrpSpPr>
              <p:cNvPr id="21515" name="Group 6"/>
              <p:cNvGrpSpPr>
                <a:grpSpLocks/>
              </p:cNvGrpSpPr>
              <p:nvPr/>
            </p:nvGrpSpPr>
            <p:grpSpPr bwMode="auto">
              <a:xfrm>
                <a:off x="521" y="2886"/>
                <a:ext cx="1724" cy="1088"/>
                <a:chOff x="340" y="2750"/>
                <a:chExt cx="1724" cy="1088"/>
              </a:xfrm>
            </p:grpSpPr>
            <p:sp>
              <p:nvSpPr>
                <p:cNvPr id="21521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521" y="2750"/>
                  <a:ext cx="0" cy="10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med" len="lg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1522" name="Line 8"/>
                <p:cNvSpPr>
                  <a:spLocks noChangeShapeType="1"/>
                </p:cNvSpPr>
                <p:nvPr/>
              </p:nvSpPr>
              <p:spPr bwMode="auto">
                <a:xfrm>
                  <a:off x="431" y="3748"/>
                  <a:ext cx="163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med" len="lg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1523" name="Line 9"/>
                <p:cNvSpPr>
                  <a:spLocks noChangeShapeType="1"/>
                </p:cNvSpPr>
                <p:nvPr/>
              </p:nvSpPr>
              <p:spPr bwMode="auto">
                <a:xfrm>
                  <a:off x="522" y="3249"/>
                  <a:ext cx="27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1524" name="Line 10"/>
                <p:cNvSpPr>
                  <a:spLocks noChangeShapeType="1"/>
                </p:cNvSpPr>
                <p:nvPr/>
              </p:nvSpPr>
              <p:spPr bwMode="auto">
                <a:xfrm>
                  <a:off x="793" y="3249"/>
                  <a:ext cx="0" cy="50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1525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428" y="3249"/>
                  <a:ext cx="1" cy="50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1526" name="Line 12"/>
                <p:cNvSpPr>
                  <a:spLocks noChangeShapeType="1"/>
                </p:cNvSpPr>
                <p:nvPr/>
              </p:nvSpPr>
              <p:spPr bwMode="auto">
                <a:xfrm>
                  <a:off x="793" y="3249"/>
                  <a:ext cx="636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1527" name="Line 13"/>
                <p:cNvSpPr>
                  <a:spLocks noChangeShapeType="1"/>
                </p:cNvSpPr>
                <p:nvPr/>
              </p:nvSpPr>
              <p:spPr bwMode="auto">
                <a:xfrm>
                  <a:off x="340" y="3748"/>
                  <a:ext cx="453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1528" name="Line 14"/>
                <p:cNvSpPr>
                  <a:spLocks noChangeShapeType="1"/>
                </p:cNvSpPr>
                <p:nvPr/>
              </p:nvSpPr>
              <p:spPr bwMode="auto">
                <a:xfrm>
                  <a:off x="1429" y="3748"/>
                  <a:ext cx="453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21516" name="Text Box 15"/>
              <p:cNvSpPr txBox="1">
                <a:spLocks noChangeArrowheads="1"/>
              </p:cNvSpPr>
              <p:nvPr/>
            </p:nvSpPr>
            <p:spPr bwMode="auto">
              <a:xfrm>
                <a:off x="914" y="3854"/>
                <a:ext cx="1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rIns="180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ru-RU" sz="1800" b="1" i="1"/>
                  <a:t>а</a:t>
                </a:r>
              </a:p>
            </p:txBody>
          </p:sp>
          <p:sp>
            <p:nvSpPr>
              <p:cNvPr id="21517" name="Text Box 16"/>
              <p:cNvSpPr txBox="1">
                <a:spLocks noChangeArrowheads="1"/>
              </p:cNvSpPr>
              <p:nvPr/>
            </p:nvSpPr>
            <p:spPr bwMode="auto">
              <a:xfrm>
                <a:off x="1559" y="3852"/>
                <a:ext cx="1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rIns="180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b="1" i="1"/>
                  <a:t>b</a:t>
                </a:r>
                <a:endParaRPr lang="ru-RU" sz="1800" b="1" i="1"/>
              </a:p>
            </p:txBody>
          </p:sp>
          <p:sp>
            <p:nvSpPr>
              <p:cNvPr id="21518" name="Text Box 17"/>
              <p:cNvSpPr txBox="1">
                <a:spLocks noChangeArrowheads="1"/>
              </p:cNvSpPr>
              <p:nvPr/>
            </p:nvSpPr>
            <p:spPr bwMode="auto">
              <a:xfrm>
                <a:off x="2245" y="3814"/>
                <a:ext cx="1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rIns="180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ru-RU" sz="1800" b="1" i="1"/>
                  <a:t>х</a:t>
                </a:r>
              </a:p>
            </p:txBody>
          </p:sp>
          <p:sp>
            <p:nvSpPr>
              <p:cNvPr id="21519" name="Text Box 18"/>
              <p:cNvSpPr txBox="1">
                <a:spLocks noChangeArrowheads="1"/>
              </p:cNvSpPr>
              <p:nvPr/>
            </p:nvSpPr>
            <p:spPr bwMode="auto">
              <a:xfrm>
                <a:off x="535" y="3862"/>
                <a:ext cx="1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rIns="180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ru-RU" sz="1800" b="1" i="1"/>
                  <a:t>О</a:t>
                </a:r>
              </a:p>
            </p:txBody>
          </p:sp>
          <p:sp>
            <p:nvSpPr>
              <p:cNvPr id="21520" name="Text Box 19"/>
              <p:cNvSpPr txBox="1">
                <a:spLocks noChangeArrowheads="1"/>
              </p:cNvSpPr>
              <p:nvPr/>
            </p:nvSpPr>
            <p:spPr bwMode="auto">
              <a:xfrm>
                <a:off x="431" y="2791"/>
                <a:ext cx="36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rIns="180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b="1" i="1"/>
                  <a:t>f</a:t>
                </a:r>
                <a:r>
                  <a:rPr lang="en-US" sz="1800"/>
                  <a:t>(</a:t>
                </a:r>
                <a:r>
                  <a:rPr lang="en-US" sz="1800" b="1" i="1"/>
                  <a:t>x</a:t>
                </a:r>
                <a:r>
                  <a:rPr lang="en-US" sz="1800"/>
                  <a:t>)</a:t>
                </a:r>
                <a:endParaRPr lang="ru-RU" sz="1800"/>
              </a:p>
            </p:txBody>
          </p:sp>
          <p:graphicFrame>
            <p:nvGraphicFramePr>
              <p:cNvPr id="21508" name="Object 20"/>
              <p:cNvGraphicFramePr>
                <a:graphicFrameLocks noChangeAspect="1"/>
              </p:cNvGraphicFramePr>
              <p:nvPr/>
            </p:nvGraphicFramePr>
            <p:xfrm>
              <a:off x="295" y="3187"/>
              <a:ext cx="370" cy="392"/>
            </p:xfrm>
            <a:graphic>
              <a:graphicData uri="http://schemas.openxmlformats.org/presentationml/2006/ole">
                <p:oleObj spid="_x0000_s21508" name="Формула" r:id="rId4" imgW="419040" imgH="444240" progId="Equation.3">
                  <p:embed/>
                </p:oleObj>
              </a:graphicData>
            </a:graphic>
          </p:graphicFrame>
        </p:grpSp>
        <p:sp>
          <p:nvSpPr>
            <p:cNvPr id="21513" name="Text Box 25"/>
            <p:cNvSpPr txBox="1">
              <a:spLocks noChangeArrowheads="1"/>
            </p:cNvSpPr>
            <p:nvPr/>
          </p:nvSpPr>
          <p:spPr bwMode="auto">
            <a:xfrm>
              <a:off x="3328" y="2467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1800" b="1" i="1">
                  <a:cs typeface="Arial" charset="0"/>
                </a:rPr>
                <a:t>α</a:t>
              </a:r>
            </a:p>
          </p:txBody>
        </p:sp>
        <p:sp>
          <p:nvSpPr>
            <p:cNvPr id="21514" name="Text Box 26"/>
            <p:cNvSpPr txBox="1">
              <a:spLocks noChangeArrowheads="1"/>
            </p:cNvSpPr>
            <p:nvPr/>
          </p:nvSpPr>
          <p:spPr bwMode="auto">
            <a:xfrm>
              <a:off x="3597" y="2469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1800" b="1" i="1">
                  <a:cs typeface="Arial" charset="0"/>
                </a:rPr>
                <a:t>β</a:t>
              </a:r>
            </a:p>
          </p:txBody>
        </p:sp>
      </p:grpSp>
      <p:graphicFrame>
        <p:nvGraphicFramePr>
          <p:cNvPr id="21507" name="Object 28"/>
          <p:cNvGraphicFramePr>
            <a:graphicFrameLocks noChangeAspect="1"/>
          </p:cNvGraphicFramePr>
          <p:nvPr/>
        </p:nvGraphicFramePr>
        <p:xfrm>
          <a:off x="2411413" y="2657475"/>
          <a:ext cx="5308600" cy="777875"/>
        </p:xfrm>
        <a:graphic>
          <a:graphicData uri="http://schemas.openxmlformats.org/presentationml/2006/ole">
            <p:oleObj spid="_x0000_s21507" name="Формула" r:id="rId5" imgW="3035160" imgH="444240" progId="Equation.3">
              <p:embed/>
            </p:oleObj>
          </a:graphicData>
        </a:graphic>
      </p:graphicFrame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21308"/>
            <a:ext cx="7847955" cy="863476"/>
          </a:xfrm>
        </p:spPr>
        <p:txBody>
          <a:bodyPr>
            <a:noAutofit/>
          </a:bodyPr>
          <a:lstStyle/>
          <a:p>
            <a:pPr algn="ctr" eaLnBrk="1" hangingPunct="1"/>
            <a:r>
              <a:rPr lang="ru-RU" sz="3200" dirty="0" smtClean="0">
                <a:solidFill>
                  <a:schemeClr val="tx1"/>
                </a:solidFill>
              </a:rPr>
              <a:t>Равномерное распределение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35286"/>
            <a:ext cx="8229600" cy="47180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СВ </a:t>
            </a:r>
            <a:r>
              <a:rPr lang="ru-RU" sz="2400" b="1" i="1" dirty="0" smtClean="0"/>
              <a:t>Х</a:t>
            </a:r>
            <a:r>
              <a:rPr lang="ru-RU" sz="2400" dirty="0" smtClean="0"/>
              <a:t> имеет </a:t>
            </a:r>
            <a:r>
              <a:rPr lang="ru-RU" sz="2400" b="1" i="1" dirty="0" smtClean="0"/>
              <a:t>показательное распределение</a:t>
            </a:r>
            <a:r>
              <a:rPr lang="ru-RU" sz="2400" dirty="0" smtClean="0"/>
              <a:t>,  если плотность распределения имеет вид</a:t>
            </a:r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	где </a:t>
            </a:r>
            <a:r>
              <a:rPr lang="el-GR" sz="2400" b="1" i="1" dirty="0" smtClean="0">
                <a:cs typeface="Arial" charset="0"/>
              </a:rPr>
              <a:t>λ</a:t>
            </a:r>
            <a:r>
              <a:rPr lang="ru-RU" sz="2400" dirty="0" smtClean="0"/>
              <a:t> </a:t>
            </a:r>
            <a:r>
              <a:rPr lang="en-US" sz="2400" dirty="0" smtClean="0"/>
              <a:t>&gt;</a:t>
            </a:r>
            <a:r>
              <a:rPr lang="ru-RU" sz="2400" dirty="0" smtClean="0"/>
              <a:t> 0  –  параметр показательного распределения.</a:t>
            </a:r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/>
        </p:nvGraphicFramePr>
        <p:xfrm>
          <a:off x="3779838" y="2852738"/>
          <a:ext cx="3970337" cy="931862"/>
        </p:xfrm>
        <a:graphic>
          <a:graphicData uri="http://schemas.openxmlformats.org/presentationml/2006/ole">
            <p:oleObj spid="_x0000_s22530" name="Формула" r:id="rId3" imgW="2273040" imgH="533160" progId="Equation.3">
              <p:embed/>
            </p:oleObj>
          </a:graphicData>
        </a:graphic>
      </p:graphicFrame>
      <p:grpSp>
        <p:nvGrpSpPr>
          <p:cNvPr id="22532" name="Group 24"/>
          <p:cNvGrpSpPr>
            <a:grpSpLocks noChangeAspect="1"/>
          </p:cNvGrpSpPr>
          <p:nvPr/>
        </p:nvGrpSpPr>
        <p:grpSpPr bwMode="auto">
          <a:xfrm>
            <a:off x="863891" y="2667550"/>
            <a:ext cx="3564093" cy="2273618"/>
            <a:chOff x="521" y="1752"/>
            <a:chExt cx="2041" cy="1302"/>
          </a:xfrm>
        </p:grpSpPr>
        <p:grpSp>
          <p:nvGrpSpPr>
            <p:cNvPr id="22533" name="Group 22"/>
            <p:cNvGrpSpPr>
              <a:grpSpLocks/>
            </p:cNvGrpSpPr>
            <p:nvPr/>
          </p:nvGrpSpPr>
          <p:grpSpPr bwMode="auto">
            <a:xfrm>
              <a:off x="612" y="1752"/>
              <a:ext cx="1950" cy="1302"/>
              <a:chOff x="604" y="2478"/>
              <a:chExt cx="1950" cy="1302"/>
            </a:xfrm>
          </p:grpSpPr>
          <p:sp>
            <p:nvSpPr>
              <p:cNvPr id="22535" name="Line 7"/>
              <p:cNvSpPr>
                <a:spLocks noChangeShapeType="1"/>
              </p:cNvSpPr>
              <p:nvPr/>
            </p:nvSpPr>
            <p:spPr bwMode="auto">
              <a:xfrm flipV="1">
                <a:off x="875" y="2573"/>
                <a:ext cx="0" cy="10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536" name="Line 8"/>
              <p:cNvSpPr>
                <a:spLocks noChangeShapeType="1"/>
              </p:cNvSpPr>
              <p:nvPr/>
            </p:nvSpPr>
            <p:spPr bwMode="auto">
              <a:xfrm>
                <a:off x="785" y="3571"/>
                <a:ext cx="163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537" name="Text Box 15"/>
              <p:cNvSpPr txBox="1">
                <a:spLocks noChangeArrowheads="1"/>
              </p:cNvSpPr>
              <p:nvPr/>
            </p:nvSpPr>
            <p:spPr bwMode="auto">
              <a:xfrm>
                <a:off x="748" y="2795"/>
                <a:ext cx="1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rIns="180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l-GR" sz="1800" b="1" i="1">
                    <a:cs typeface="Arial" charset="0"/>
                  </a:rPr>
                  <a:t>λ</a:t>
                </a:r>
              </a:p>
            </p:txBody>
          </p:sp>
          <p:sp>
            <p:nvSpPr>
              <p:cNvPr id="22538" name="Text Box 17"/>
              <p:cNvSpPr txBox="1">
                <a:spLocks noChangeArrowheads="1"/>
              </p:cNvSpPr>
              <p:nvPr/>
            </p:nvSpPr>
            <p:spPr bwMode="auto">
              <a:xfrm>
                <a:off x="2418" y="3501"/>
                <a:ext cx="1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rIns="180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ru-RU" sz="1800" b="1" i="1"/>
                  <a:t>х</a:t>
                </a:r>
              </a:p>
            </p:txBody>
          </p:sp>
          <p:sp>
            <p:nvSpPr>
              <p:cNvPr id="22539" name="Text Box 18"/>
              <p:cNvSpPr txBox="1">
                <a:spLocks noChangeArrowheads="1"/>
              </p:cNvSpPr>
              <p:nvPr/>
            </p:nvSpPr>
            <p:spPr bwMode="auto">
              <a:xfrm>
                <a:off x="708" y="3549"/>
                <a:ext cx="1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rIns="180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ru-RU" sz="1800" b="1" i="1"/>
                  <a:t>О</a:t>
                </a:r>
              </a:p>
            </p:txBody>
          </p:sp>
          <p:sp>
            <p:nvSpPr>
              <p:cNvPr id="22540" name="Text Box 19"/>
              <p:cNvSpPr txBox="1">
                <a:spLocks noChangeArrowheads="1"/>
              </p:cNvSpPr>
              <p:nvPr/>
            </p:nvSpPr>
            <p:spPr bwMode="auto">
              <a:xfrm>
                <a:off x="604" y="2478"/>
                <a:ext cx="36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rIns="180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b="1" i="1"/>
                  <a:t>f</a:t>
                </a:r>
                <a:r>
                  <a:rPr lang="en-US" sz="1800"/>
                  <a:t>(</a:t>
                </a:r>
                <a:r>
                  <a:rPr lang="en-US" sz="1800" b="1" i="1"/>
                  <a:t>x</a:t>
                </a:r>
                <a:r>
                  <a:rPr lang="en-US" sz="1800"/>
                  <a:t>)</a:t>
                </a:r>
                <a:endParaRPr lang="ru-RU" sz="1800"/>
              </a:p>
            </p:txBody>
          </p:sp>
          <p:sp>
            <p:nvSpPr>
              <p:cNvPr id="22541" name="Freeform 21"/>
              <p:cNvSpPr>
                <a:spLocks/>
              </p:cNvSpPr>
              <p:nvPr/>
            </p:nvSpPr>
            <p:spPr bwMode="auto">
              <a:xfrm>
                <a:off x="876" y="2931"/>
                <a:ext cx="1269" cy="621"/>
              </a:xfrm>
              <a:custGeom>
                <a:avLst/>
                <a:gdLst>
                  <a:gd name="T0" fmla="*/ 0 w 1269"/>
                  <a:gd name="T1" fmla="*/ 0 h 621"/>
                  <a:gd name="T2" fmla="*/ 1269 w 1269"/>
                  <a:gd name="T3" fmla="*/ 621 h 621"/>
                  <a:gd name="T4" fmla="*/ 0 60000 65536"/>
                  <a:gd name="T5" fmla="*/ 0 60000 65536"/>
                  <a:gd name="T6" fmla="*/ 0 w 1269"/>
                  <a:gd name="T7" fmla="*/ 0 h 621"/>
                  <a:gd name="T8" fmla="*/ 1269 w 1269"/>
                  <a:gd name="T9" fmla="*/ 621 h 62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69" h="621">
                    <a:moveTo>
                      <a:pt x="0" y="0"/>
                    </a:moveTo>
                    <a:cubicBezTo>
                      <a:pt x="84" y="318"/>
                      <a:pt x="189" y="564"/>
                      <a:pt x="1269" y="621"/>
                    </a:cubicBezTo>
                  </a:path>
                </a:pathLst>
              </a:cu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22534" name="Line 23"/>
            <p:cNvSpPr>
              <a:spLocks noChangeShapeType="1"/>
            </p:cNvSpPr>
            <p:nvPr/>
          </p:nvSpPr>
          <p:spPr bwMode="auto">
            <a:xfrm flipH="1">
              <a:off x="521" y="2846"/>
              <a:ext cx="363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77292"/>
            <a:ext cx="7847955" cy="863476"/>
          </a:xfrm>
        </p:spPr>
        <p:txBody>
          <a:bodyPr>
            <a:noAutofit/>
          </a:bodyPr>
          <a:lstStyle/>
          <a:p>
            <a:pPr algn="ctr" eaLnBrk="1" hangingPunct="1"/>
            <a:r>
              <a:rPr lang="ru-RU" sz="3200" dirty="0" smtClean="0">
                <a:solidFill>
                  <a:schemeClr val="tx1"/>
                </a:solidFill>
              </a:rPr>
              <a:t>Показательное (экспоненциальное) распределение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28800"/>
            <a:ext cx="8229600" cy="40322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400" u="sng" dirty="0" smtClean="0"/>
              <a:t>Функция распределения (интегральная функция)</a:t>
            </a:r>
            <a:r>
              <a:rPr lang="ru-RU" sz="2400" dirty="0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1000" dirty="0" smtClean="0"/>
          </a:p>
          <a:p>
            <a:pPr eaLnBrk="1" hangingPunct="1">
              <a:buFont typeface="Wingdings" pitchFamily="2" charset="2"/>
              <a:buNone/>
            </a:pPr>
            <a:endParaRPr lang="ru-RU" sz="8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2400" u="sng" dirty="0" smtClean="0"/>
              <a:t>Числовые характеристики</a:t>
            </a:r>
            <a:r>
              <a:rPr lang="ru-RU" sz="2400" dirty="0" smtClean="0"/>
              <a:t>.</a:t>
            </a:r>
          </a:p>
        </p:txBody>
      </p:sp>
      <p:graphicFrame>
        <p:nvGraphicFramePr>
          <p:cNvPr id="23554" name="Object 19"/>
          <p:cNvGraphicFramePr>
            <a:graphicFrameLocks noChangeAspect="1"/>
          </p:cNvGraphicFramePr>
          <p:nvPr/>
        </p:nvGraphicFramePr>
        <p:xfrm>
          <a:off x="1403648" y="5006752"/>
          <a:ext cx="5487987" cy="798512"/>
        </p:xfrm>
        <a:graphic>
          <a:graphicData uri="http://schemas.openxmlformats.org/presentationml/2006/ole">
            <p:oleObj spid="_x0000_s23554" name="Формула" r:id="rId3" imgW="3136680" imgH="457200" progId="Equation.3">
              <p:embed/>
            </p:oleObj>
          </a:graphicData>
        </a:graphic>
      </p:graphicFrame>
      <p:graphicFrame>
        <p:nvGraphicFramePr>
          <p:cNvPr id="23555" name="Object 20"/>
          <p:cNvGraphicFramePr>
            <a:graphicFrameLocks noChangeAspect="1"/>
          </p:cNvGraphicFramePr>
          <p:nvPr/>
        </p:nvGraphicFramePr>
        <p:xfrm>
          <a:off x="755650" y="2522091"/>
          <a:ext cx="4033838" cy="931863"/>
        </p:xfrm>
        <a:graphic>
          <a:graphicData uri="http://schemas.openxmlformats.org/presentationml/2006/ole">
            <p:oleObj spid="_x0000_s23555" name="Формула" r:id="rId4" imgW="2311200" imgH="533160" progId="Equation.3">
              <p:embed/>
            </p:oleObj>
          </a:graphicData>
        </a:graphic>
      </p:graphicFrame>
      <p:grpSp>
        <p:nvGrpSpPr>
          <p:cNvPr id="23557" name="Group 29"/>
          <p:cNvGrpSpPr>
            <a:grpSpLocks/>
          </p:cNvGrpSpPr>
          <p:nvPr/>
        </p:nvGrpSpPr>
        <p:grpSpPr bwMode="auto">
          <a:xfrm>
            <a:off x="5219700" y="2091486"/>
            <a:ext cx="3079750" cy="2273618"/>
            <a:chOff x="3334" y="1207"/>
            <a:chExt cx="1940" cy="1302"/>
          </a:xfrm>
        </p:grpSpPr>
        <p:sp>
          <p:nvSpPr>
            <p:cNvPr id="23558" name="Text Box 7"/>
            <p:cNvSpPr txBox="1">
              <a:spLocks noChangeArrowheads="1"/>
            </p:cNvSpPr>
            <p:nvPr/>
          </p:nvSpPr>
          <p:spPr bwMode="auto">
            <a:xfrm>
              <a:off x="5138" y="2230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1800" b="1" i="1"/>
                <a:t>х</a:t>
              </a:r>
            </a:p>
          </p:txBody>
        </p:sp>
        <p:sp>
          <p:nvSpPr>
            <p:cNvPr id="23559" name="Text Box 8"/>
            <p:cNvSpPr txBox="1">
              <a:spLocks noChangeArrowheads="1"/>
            </p:cNvSpPr>
            <p:nvPr/>
          </p:nvSpPr>
          <p:spPr bwMode="auto">
            <a:xfrm>
              <a:off x="3622" y="2278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1800" b="1" i="1"/>
                <a:t>О</a:t>
              </a:r>
            </a:p>
          </p:txBody>
        </p:sp>
        <p:sp>
          <p:nvSpPr>
            <p:cNvPr id="23560" name="Text Box 9"/>
            <p:cNvSpPr txBox="1">
              <a:spLocks noChangeArrowheads="1"/>
            </p:cNvSpPr>
            <p:nvPr/>
          </p:nvSpPr>
          <p:spPr bwMode="auto">
            <a:xfrm>
              <a:off x="3470" y="1207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i="1"/>
                <a:t>F</a:t>
              </a:r>
              <a:r>
                <a:rPr lang="en-US" sz="1800"/>
                <a:t>(</a:t>
              </a:r>
              <a:r>
                <a:rPr lang="en-US" sz="1800" b="1" i="1"/>
                <a:t>x</a:t>
              </a:r>
              <a:r>
                <a:rPr lang="en-US" sz="1800"/>
                <a:t>)</a:t>
              </a:r>
              <a:endParaRPr lang="ru-RU" sz="1800"/>
            </a:p>
          </p:txBody>
        </p:sp>
        <p:sp>
          <p:nvSpPr>
            <p:cNvPr id="23561" name="Line 11"/>
            <p:cNvSpPr>
              <a:spLocks noChangeShapeType="1"/>
            </p:cNvSpPr>
            <p:nvPr/>
          </p:nvSpPr>
          <p:spPr bwMode="auto">
            <a:xfrm flipV="1">
              <a:off x="3777" y="1302"/>
              <a:ext cx="0" cy="1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562" name="Line 12"/>
            <p:cNvSpPr>
              <a:spLocks noChangeShapeType="1"/>
            </p:cNvSpPr>
            <p:nvPr/>
          </p:nvSpPr>
          <p:spPr bwMode="auto">
            <a:xfrm>
              <a:off x="3505" y="2300"/>
              <a:ext cx="16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563" name="Line 13"/>
            <p:cNvSpPr>
              <a:spLocks noChangeShapeType="1"/>
            </p:cNvSpPr>
            <p:nvPr/>
          </p:nvSpPr>
          <p:spPr bwMode="auto">
            <a:xfrm flipV="1">
              <a:off x="3778" y="1616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564" name="Line 16"/>
            <p:cNvSpPr>
              <a:spLocks noChangeShapeType="1"/>
            </p:cNvSpPr>
            <p:nvPr/>
          </p:nvSpPr>
          <p:spPr bwMode="auto">
            <a:xfrm>
              <a:off x="3334" y="2300"/>
              <a:ext cx="453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565" name="Text Box 18"/>
            <p:cNvSpPr txBox="1">
              <a:spLocks noChangeArrowheads="1"/>
            </p:cNvSpPr>
            <p:nvPr/>
          </p:nvSpPr>
          <p:spPr bwMode="auto">
            <a:xfrm>
              <a:off x="3642" y="1511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1800" b="1"/>
                <a:t>1</a:t>
              </a:r>
            </a:p>
          </p:txBody>
        </p:sp>
        <p:sp>
          <p:nvSpPr>
            <p:cNvPr id="23566" name="Freeform 28"/>
            <p:cNvSpPr>
              <a:spLocks/>
            </p:cNvSpPr>
            <p:nvPr/>
          </p:nvSpPr>
          <p:spPr bwMode="auto">
            <a:xfrm>
              <a:off x="3779" y="1641"/>
              <a:ext cx="1252" cy="658"/>
            </a:xfrm>
            <a:custGeom>
              <a:avLst/>
              <a:gdLst>
                <a:gd name="T0" fmla="*/ 0 w 1252"/>
                <a:gd name="T1" fmla="*/ 658 h 658"/>
                <a:gd name="T2" fmla="*/ 1252 w 1252"/>
                <a:gd name="T3" fmla="*/ 0 h 658"/>
                <a:gd name="T4" fmla="*/ 0 60000 65536"/>
                <a:gd name="T5" fmla="*/ 0 60000 65536"/>
                <a:gd name="T6" fmla="*/ 0 w 1252"/>
                <a:gd name="T7" fmla="*/ 0 h 658"/>
                <a:gd name="T8" fmla="*/ 1252 w 1252"/>
                <a:gd name="T9" fmla="*/ 658 h 65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52" h="658">
                  <a:moveTo>
                    <a:pt x="0" y="658"/>
                  </a:moveTo>
                  <a:cubicBezTo>
                    <a:pt x="244" y="336"/>
                    <a:pt x="499" y="27"/>
                    <a:pt x="1252" y="0"/>
                  </a:cubicBez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612477" y="404664"/>
            <a:ext cx="7847955" cy="863476"/>
          </a:xfrm>
        </p:spPr>
        <p:txBody>
          <a:bodyPr>
            <a:noAutofit/>
          </a:bodyPr>
          <a:lstStyle/>
          <a:p>
            <a:pPr algn="ctr" eaLnBrk="1" hangingPunct="1"/>
            <a:r>
              <a:rPr lang="ru-RU" sz="3200" dirty="0" smtClean="0">
                <a:solidFill>
                  <a:schemeClr val="tx1"/>
                </a:solidFill>
              </a:rPr>
              <a:t>Показательное (экспоненциальное) распределение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56792"/>
            <a:ext cx="8229600" cy="48625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400" u="sng" dirty="0" smtClean="0"/>
              <a:t>Вероятность попадания СВ в интервал</a:t>
            </a:r>
            <a:r>
              <a:rPr lang="ru-RU" sz="2400" dirty="0" smtClean="0"/>
              <a:t> (</a:t>
            </a:r>
            <a:r>
              <a:rPr lang="ru-RU" sz="2400" b="1" i="1" dirty="0" smtClean="0"/>
              <a:t>а</a:t>
            </a:r>
            <a:r>
              <a:rPr lang="ru-RU" sz="2400" dirty="0" smtClean="0"/>
              <a:t>, </a:t>
            </a:r>
            <a:r>
              <a:rPr lang="en-US" sz="2400" b="1" i="1" dirty="0" smtClean="0"/>
              <a:t>b</a:t>
            </a:r>
            <a:r>
              <a:rPr lang="ru-RU" sz="2400" dirty="0" smtClean="0"/>
              <a:t>), </a:t>
            </a:r>
            <a:r>
              <a:rPr lang="en-US" sz="2400" dirty="0" smtClean="0"/>
              <a:t>                </a:t>
            </a:r>
            <a:r>
              <a:rPr lang="en-US" sz="2400" b="1" i="1" dirty="0" smtClean="0"/>
              <a:t>a</a:t>
            </a:r>
            <a:r>
              <a:rPr lang="en-US" sz="2400" dirty="0" smtClean="0"/>
              <a:t> &gt; 0,  </a:t>
            </a:r>
            <a:r>
              <a:rPr lang="en-US" sz="2400" b="1" i="1" dirty="0" smtClean="0"/>
              <a:t>b</a:t>
            </a:r>
            <a:r>
              <a:rPr lang="en-US" sz="2400" dirty="0" smtClean="0"/>
              <a:t> &gt; 0.</a:t>
            </a: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10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2400" u="sng" dirty="0" smtClean="0"/>
              <a:t>Условия возникновения</a:t>
            </a:r>
            <a:r>
              <a:rPr lang="ru-RU" sz="2400" dirty="0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Пусть имеется простейший поток событий с плотностью </a:t>
            </a:r>
            <a:r>
              <a:rPr lang="el-GR" sz="2400" b="1" i="1" dirty="0" smtClean="0">
                <a:cs typeface="Arial" charset="0"/>
              </a:rPr>
              <a:t>λ</a:t>
            </a:r>
            <a:r>
              <a:rPr lang="ru-RU" sz="2400" dirty="0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	СВ </a:t>
            </a:r>
            <a:r>
              <a:rPr lang="ru-RU" sz="2400" b="1" i="1" dirty="0" smtClean="0"/>
              <a:t>Т</a:t>
            </a:r>
            <a:r>
              <a:rPr lang="ru-RU" sz="2400" dirty="0" smtClean="0"/>
              <a:t> – интервал времени между двумя соседними событиями в потоке – имеет показательное распределение с параметром </a:t>
            </a:r>
            <a:r>
              <a:rPr lang="el-GR" sz="2400" b="1" i="1" dirty="0" smtClean="0">
                <a:cs typeface="Arial" charset="0"/>
              </a:rPr>
              <a:t>λ</a:t>
            </a:r>
            <a:r>
              <a:rPr lang="ru-RU" sz="2400" dirty="0" smtClean="0"/>
              <a:t>.</a:t>
            </a:r>
          </a:p>
        </p:txBody>
      </p:sp>
      <p:graphicFrame>
        <p:nvGraphicFramePr>
          <p:cNvPr id="24578" name="Object 5"/>
          <p:cNvGraphicFramePr>
            <a:graphicFrameLocks noChangeAspect="1"/>
          </p:cNvGraphicFramePr>
          <p:nvPr/>
        </p:nvGraphicFramePr>
        <p:xfrm>
          <a:off x="1447800" y="2436813"/>
          <a:ext cx="5729288" cy="511175"/>
        </p:xfrm>
        <a:graphic>
          <a:graphicData uri="http://schemas.openxmlformats.org/presentationml/2006/ole">
            <p:oleObj spid="_x0000_s24578" name="Формула" r:id="rId3" imgW="3276360" imgH="291960" progId="Equation.3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7847955" cy="863476"/>
          </a:xfrm>
        </p:spPr>
        <p:txBody>
          <a:bodyPr>
            <a:noAutofit/>
          </a:bodyPr>
          <a:lstStyle/>
          <a:p>
            <a:pPr algn="ctr" eaLnBrk="1" hangingPunct="1"/>
            <a:r>
              <a:rPr lang="ru-RU" sz="3200" dirty="0" smtClean="0">
                <a:solidFill>
                  <a:schemeClr val="tx1"/>
                </a:solidFill>
              </a:rPr>
              <a:t>Показательное (экспоненциальное) распределение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957"/>
            <a:ext cx="8229600" cy="48243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СВ </a:t>
            </a:r>
            <a:r>
              <a:rPr lang="ru-RU" sz="2400" b="1" i="1" dirty="0" smtClean="0"/>
              <a:t>Х</a:t>
            </a:r>
            <a:r>
              <a:rPr lang="ru-RU" sz="2400" dirty="0" smtClean="0"/>
              <a:t> имеет </a:t>
            </a:r>
            <a:r>
              <a:rPr lang="ru-RU" sz="2400" b="1" i="1" dirty="0" smtClean="0"/>
              <a:t>нормальное распределение</a:t>
            </a:r>
            <a:r>
              <a:rPr lang="ru-RU" sz="2400" dirty="0" smtClean="0"/>
              <a:t>,  если плотность распределения имеет вид</a:t>
            </a:r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	</a:t>
            </a:r>
            <a:r>
              <a:rPr lang="en-US" sz="2400" b="1" i="1" dirty="0" smtClean="0"/>
              <a:t>m</a:t>
            </a:r>
            <a:r>
              <a:rPr lang="en-US" sz="2400" dirty="0" smtClean="0"/>
              <a:t> </a:t>
            </a:r>
            <a:r>
              <a:rPr lang="ru-RU" sz="2400" dirty="0" smtClean="0"/>
              <a:t>и </a:t>
            </a:r>
            <a:r>
              <a:rPr lang="el-GR" sz="2400" b="1" i="1" dirty="0" smtClean="0">
                <a:cs typeface="Arial" charset="0"/>
              </a:rPr>
              <a:t>σ</a:t>
            </a:r>
            <a:r>
              <a:rPr lang="ru-RU" sz="2400" dirty="0" smtClean="0">
                <a:cs typeface="Arial" charset="0"/>
              </a:rPr>
              <a:t>  – параметры нормального распределения.</a:t>
            </a:r>
            <a:endParaRPr lang="el-GR" sz="2400" dirty="0" smtClean="0">
              <a:cs typeface="Arial" charset="0"/>
            </a:endParaRPr>
          </a:p>
        </p:txBody>
      </p:sp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3692525" y="2291779"/>
          <a:ext cx="3351213" cy="1065213"/>
        </p:xfrm>
        <a:graphic>
          <a:graphicData uri="http://schemas.openxmlformats.org/presentationml/2006/ole">
            <p:oleObj spid="_x0000_s25602" name="Формула" r:id="rId3" imgW="1917360" imgH="609480" progId="Equation.3">
              <p:embed/>
            </p:oleObj>
          </a:graphicData>
        </a:graphic>
      </p:graphicFrame>
      <p:grpSp>
        <p:nvGrpSpPr>
          <p:cNvPr id="25606" name="Group 21"/>
          <p:cNvGrpSpPr>
            <a:grpSpLocks noChangeAspect="1"/>
          </p:cNvGrpSpPr>
          <p:nvPr/>
        </p:nvGrpSpPr>
        <p:grpSpPr bwMode="auto">
          <a:xfrm>
            <a:off x="755647" y="2996952"/>
            <a:ext cx="3789363" cy="2376646"/>
            <a:chOff x="801" y="2341"/>
            <a:chExt cx="2170" cy="1361"/>
          </a:xfrm>
        </p:grpSpPr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 flipV="1">
              <a:off x="1292" y="2495"/>
              <a:ext cx="0" cy="1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>
              <a:off x="1202" y="3493"/>
              <a:ext cx="16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5610" name="Text Box 10"/>
            <p:cNvSpPr txBox="1">
              <a:spLocks noChangeArrowheads="1"/>
            </p:cNvSpPr>
            <p:nvPr/>
          </p:nvSpPr>
          <p:spPr bwMode="auto">
            <a:xfrm>
              <a:off x="2835" y="3423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1800" b="1" i="1"/>
                <a:t>х</a:t>
              </a:r>
            </a:p>
          </p:txBody>
        </p:sp>
        <p:sp>
          <p:nvSpPr>
            <p:cNvPr id="25611" name="Text Box 11"/>
            <p:cNvSpPr txBox="1">
              <a:spLocks noChangeArrowheads="1"/>
            </p:cNvSpPr>
            <p:nvPr/>
          </p:nvSpPr>
          <p:spPr bwMode="auto">
            <a:xfrm>
              <a:off x="1125" y="3471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1800" b="1" i="1"/>
                <a:t>О</a:t>
              </a:r>
            </a:p>
          </p:txBody>
        </p:sp>
        <p:sp>
          <p:nvSpPr>
            <p:cNvPr id="25612" name="Text Box 12"/>
            <p:cNvSpPr txBox="1">
              <a:spLocks noChangeArrowheads="1"/>
            </p:cNvSpPr>
            <p:nvPr/>
          </p:nvSpPr>
          <p:spPr bwMode="auto">
            <a:xfrm>
              <a:off x="1021" y="2341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i="1"/>
                <a:t>f</a:t>
              </a:r>
              <a:r>
                <a:rPr lang="en-US" sz="1800"/>
                <a:t>(</a:t>
              </a:r>
              <a:r>
                <a:rPr lang="en-US" sz="1800" b="1" i="1"/>
                <a:t>x</a:t>
              </a:r>
              <a:r>
                <a:rPr lang="en-US" sz="1800"/>
                <a:t>)</a:t>
              </a:r>
              <a:endParaRPr lang="ru-RU" sz="1800"/>
            </a:p>
          </p:txBody>
        </p:sp>
        <p:sp>
          <p:nvSpPr>
            <p:cNvPr id="25613" name="Freeform 15"/>
            <p:cNvSpPr>
              <a:spLocks/>
            </p:cNvSpPr>
            <p:nvPr/>
          </p:nvSpPr>
          <p:spPr bwMode="auto">
            <a:xfrm>
              <a:off x="1270" y="2743"/>
              <a:ext cx="1247" cy="752"/>
            </a:xfrm>
            <a:custGeom>
              <a:avLst/>
              <a:gdLst>
                <a:gd name="T0" fmla="*/ 0 w 1247"/>
                <a:gd name="T1" fmla="*/ 726 h 752"/>
                <a:gd name="T2" fmla="*/ 624 w 1247"/>
                <a:gd name="T3" fmla="*/ 0 h 752"/>
                <a:gd name="T4" fmla="*/ 1247 w 1247"/>
                <a:gd name="T5" fmla="*/ 726 h 752"/>
                <a:gd name="T6" fmla="*/ 0 60000 65536"/>
                <a:gd name="T7" fmla="*/ 0 60000 65536"/>
                <a:gd name="T8" fmla="*/ 0 60000 65536"/>
                <a:gd name="T9" fmla="*/ 0 w 1247"/>
                <a:gd name="T10" fmla="*/ 0 h 752"/>
                <a:gd name="T11" fmla="*/ 1247 w 1247"/>
                <a:gd name="T12" fmla="*/ 752 h 7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7" h="752">
                  <a:moveTo>
                    <a:pt x="0" y="726"/>
                  </a:moveTo>
                  <a:cubicBezTo>
                    <a:pt x="339" y="752"/>
                    <a:pt x="416" y="0"/>
                    <a:pt x="624" y="0"/>
                  </a:cubicBezTo>
                  <a:cubicBezTo>
                    <a:pt x="831" y="0"/>
                    <a:pt x="927" y="746"/>
                    <a:pt x="1247" y="726"/>
                  </a:cubicBez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5614" name="Line 17"/>
            <p:cNvSpPr>
              <a:spLocks noChangeShapeType="1"/>
            </p:cNvSpPr>
            <p:nvPr/>
          </p:nvSpPr>
          <p:spPr bwMode="auto">
            <a:xfrm>
              <a:off x="1891" y="2743"/>
              <a:ext cx="0" cy="7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5615" name="Line 18"/>
            <p:cNvSpPr>
              <a:spLocks noChangeShapeType="1"/>
            </p:cNvSpPr>
            <p:nvPr/>
          </p:nvSpPr>
          <p:spPr bwMode="auto">
            <a:xfrm flipH="1">
              <a:off x="1292" y="2741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5616" name="Text Box 19"/>
            <p:cNvSpPr txBox="1">
              <a:spLocks noChangeArrowheads="1"/>
            </p:cNvSpPr>
            <p:nvPr/>
          </p:nvSpPr>
          <p:spPr bwMode="auto">
            <a:xfrm>
              <a:off x="1813" y="3471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i="1"/>
                <a:t>m</a:t>
              </a:r>
              <a:endParaRPr lang="ru-RU" sz="1800" b="1" i="1"/>
            </a:p>
          </p:txBody>
        </p:sp>
        <p:graphicFrame>
          <p:nvGraphicFramePr>
            <p:cNvPr id="25603" name="Object 20"/>
            <p:cNvGraphicFramePr>
              <a:graphicFrameLocks noChangeAspect="1"/>
            </p:cNvGraphicFramePr>
            <p:nvPr/>
          </p:nvGraphicFramePr>
          <p:xfrm>
            <a:off x="801" y="2606"/>
            <a:ext cx="483" cy="416"/>
          </p:xfrm>
          <a:graphic>
            <a:graphicData uri="http://schemas.openxmlformats.org/presentationml/2006/ole">
              <p:oleObj spid="_x0000_s25603" name="Формула" r:id="rId4" imgW="545760" imgH="469800" progId="Equation.3">
                <p:embed/>
              </p:oleObj>
            </a:graphicData>
          </a:graphic>
        </p:graphicFrame>
      </p:grpSp>
      <p:sp>
        <p:nvSpPr>
          <p:cNvPr id="25607" name="Text Box 22"/>
          <p:cNvSpPr txBox="1">
            <a:spLocks noChangeArrowheads="1"/>
          </p:cNvSpPr>
          <p:nvPr/>
        </p:nvSpPr>
        <p:spPr bwMode="auto">
          <a:xfrm>
            <a:off x="4716463" y="3645024"/>
            <a:ext cx="3887985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200" dirty="0">
                <a:latin typeface="+mn-lt"/>
              </a:rPr>
              <a:t>Кривая нормального распределения называется </a:t>
            </a:r>
            <a:r>
              <a:rPr lang="ru-RU" sz="2200" b="1" i="1" dirty="0">
                <a:latin typeface="+mn-lt"/>
              </a:rPr>
              <a:t>нормальной кривой</a:t>
            </a:r>
            <a:r>
              <a:rPr lang="ru-RU" sz="2200" dirty="0">
                <a:latin typeface="+mn-lt"/>
              </a:rPr>
              <a:t> или </a:t>
            </a:r>
            <a:r>
              <a:rPr lang="ru-RU" sz="2200" b="1" i="1" dirty="0">
                <a:latin typeface="+mn-lt"/>
              </a:rPr>
              <a:t>кривой Гаусса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377368"/>
            <a:ext cx="7847955" cy="863476"/>
          </a:xfrm>
        </p:spPr>
        <p:txBody>
          <a:bodyPr>
            <a:noAutofit/>
          </a:bodyPr>
          <a:lstStyle/>
          <a:p>
            <a:pPr algn="ctr" eaLnBrk="1" hangingPunct="1"/>
            <a:r>
              <a:rPr lang="ru-RU" sz="3200" dirty="0" smtClean="0">
                <a:solidFill>
                  <a:schemeClr val="tx1"/>
                </a:solidFill>
              </a:rPr>
              <a:t>Нормальный закон распределения (закон Гаусса)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989038"/>
            <a:ext cx="8229600" cy="40322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400" u="sng" dirty="0" smtClean="0"/>
              <a:t>Числовые характеристики</a:t>
            </a:r>
            <a:r>
              <a:rPr lang="ru-RU" sz="2400" dirty="0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2400" u="sng" dirty="0" smtClean="0"/>
              <a:t>Функция распределения (интегральная функция)</a:t>
            </a:r>
            <a:r>
              <a:rPr lang="ru-RU" sz="2400" dirty="0" smtClean="0"/>
              <a:t>.</a:t>
            </a:r>
          </a:p>
        </p:txBody>
      </p:sp>
      <p:graphicFrame>
        <p:nvGraphicFramePr>
          <p:cNvPr id="26626" name="Object 3"/>
          <p:cNvGraphicFramePr>
            <a:graphicFrameLocks noChangeAspect="1"/>
          </p:cNvGraphicFramePr>
          <p:nvPr/>
        </p:nvGraphicFramePr>
        <p:xfrm>
          <a:off x="1449164" y="2636912"/>
          <a:ext cx="5499100" cy="488950"/>
        </p:xfrm>
        <a:graphic>
          <a:graphicData uri="http://schemas.openxmlformats.org/presentationml/2006/ole">
            <p:oleObj spid="_x0000_s26626" name="Формула" r:id="rId3" imgW="3136680" imgH="279360" progId="Equation.3">
              <p:embed/>
            </p:oleObj>
          </a:graphicData>
        </a:graphic>
      </p:graphicFrame>
      <p:graphicFrame>
        <p:nvGraphicFramePr>
          <p:cNvPr id="26627" name="Object 4"/>
          <p:cNvGraphicFramePr>
            <a:graphicFrameLocks noChangeAspect="1"/>
          </p:cNvGraphicFramePr>
          <p:nvPr/>
        </p:nvGraphicFramePr>
        <p:xfrm>
          <a:off x="1258888" y="4149080"/>
          <a:ext cx="6445250" cy="1244600"/>
        </p:xfrm>
        <a:graphic>
          <a:graphicData uri="http://schemas.openxmlformats.org/presentationml/2006/ole">
            <p:oleObj spid="_x0000_s26627" name="Формула" r:id="rId4" imgW="3682800" imgH="711000" progId="Equation.3">
              <p:embed/>
            </p:oleObj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3316"/>
            <a:ext cx="7847955" cy="863476"/>
          </a:xfrm>
        </p:spPr>
        <p:txBody>
          <a:bodyPr>
            <a:noAutofit/>
          </a:bodyPr>
          <a:lstStyle/>
          <a:p>
            <a:pPr algn="ctr" eaLnBrk="1" hangingPunct="1"/>
            <a:r>
              <a:rPr lang="ru-RU" sz="3200" dirty="0" smtClean="0">
                <a:solidFill>
                  <a:schemeClr val="tx1"/>
                </a:solidFill>
              </a:rPr>
              <a:t>Нормальный закон распределения (закон Гаусса)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0056"/>
            <a:ext cx="8229600" cy="47180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400" b="1" i="1" dirty="0" smtClean="0"/>
              <a:t>Нормированным</a:t>
            </a:r>
            <a:r>
              <a:rPr lang="ru-RU" sz="2400" dirty="0" smtClean="0"/>
              <a:t>  </a:t>
            </a:r>
            <a:r>
              <a:rPr lang="ru-RU" sz="2400" b="1" dirty="0" smtClean="0"/>
              <a:t>(</a:t>
            </a:r>
            <a:r>
              <a:rPr lang="ru-RU" sz="2400" b="1" i="1" dirty="0" smtClean="0"/>
              <a:t>стандартным </a:t>
            </a:r>
            <a:r>
              <a:rPr lang="ru-RU" sz="2400" b="1" dirty="0" smtClean="0"/>
              <a:t>)</a:t>
            </a:r>
            <a:r>
              <a:rPr lang="ru-RU" sz="2400" dirty="0" smtClean="0"/>
              <a:t>  нормальным распределением называется нормальное распределение с параметрами  </a:t>
            </a:r>
            <a:r>
              <a:rPr lang="en-US" sz="2400" b="1" i="1" dirty="0" smtClean="0"/>
              <a:t>m</a:t>
            </a:r>
            <a:r>
              <a:rPr lang="en-US" sz="2400" dirty="0" smtClean="0"/>
              <a:t> = 0</a:t>
            </a:r>
            <a:r>
              <a:rPr lang="ru-RU" sz="2400" dirty="0" smtClean="0"/>
              <a:t> и </a:t>
            </a:r>
            <a:r>
              <a:rPr lang="el-GR" sz="2400" b="1" i="1" dirty="0" smtClean="0">
                <a:cs typeface="Arial" charset="0"/>
              </a:rPr>
              <a:t>σ</a:t>
            </a:r>
            <a:r>
              <a:rPr lang="ru-RU" sz="2400" dirty="0" smtClean="0">
                <a:cs typeface="Arial" charset="0"/>
              </a:rPr>
              <a:t> = 1.</a:t>
            </a:r>
          </a:p>
          <a:p>
            <a:pPr eaLnBrk="1" hangingPunct="1">
              <a:buFont typeface="Wingdings" pitchFamily="2" charset="2"/>
              <a:buNone/>
            </a:pPr>
            <a:endParaRPr lang="ru-RU" sz="1200" dirty="0" smtClean="0"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>
                <a:cs typeface="Arial" charset="0"/>
              </a:rPr>
              <a:t>	Плотность нормированного распределения</a:t>
            </a:r>
          </a:p>
          <a:p>
            <a:pPr eaLnBrk="1" hangingPunct="1">
              <a:buFont typeface="Wingdings" pitchFamily="2" charset="2"/>
              <a:buNone/>
            </a:pPr>
            <a:endParaRPr lang="ru-RU" sz="2400" dirty="0" smtClean="0"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ru-RU" sz="2400" dirty="0" smtClean="0"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ru-RU" sz="1000" dirty="0" smtClean="0"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>
                <a:cs typeface="Arial" charset="0"/>
              </a:rPr>
              <a:t>	интегральная функция</a:t>
            </a:r>
            <a:endParaRPr lang="el-GR" sz="2400" dirty="0" smtClean="0">
              <a:cs typeface="Arial" charset="0"/>
            </a:endParaRPr>
          </a:p>
        </p:txBody>
      </p:sp>
      <p:graphicFrame>
        <p:nvGraphicFramePr>
          <p:cNvPr id="27650" name="Object 4"/>
          <p:cNvGraphicFramePr>
            <a:graphicFrameLocks noChangeAspect="1"/>
          </p:cNvGraphicFramePr>
          <p:nvPr/>
        </p:nvGraphicFramePr>
        <p:xfrm>
          <a:off x="3053382" y="3320157"/>
          <a:ext cx="2598738" cy="1022350"/>
        </p:xfrm>
        <a:graphic>
          <a:graphicData uri="http://schemas.openxmlformats.org/presentationml/2006/ole">
            <p:oleObj spid="_x0000_s27650" name="Формула" r:id="rId3" imgW="1485720" imgH="583920" progId="Equation.3">
              <p:embed/>
            </p:oleObj>
          </a:graphicData>
        </a:graphic>
      </p:graphicFrame>
      <p:graphicFrame>
        <p:nvGraphicFramePr>
          <p:cNvPr id="27651" name="Object 5"/>
          <p:cNvGraphicFramePr>
            <a:graphicFrameLocks noChangeAspect="1"/>
          </p:cNvGraphicFramePr>
          <p:nvPr/>
        </p:nvGraphicFramePr>
        <p:xfrm>
          <a:off x="2625898" y="4831581"/>
          <a:ext cx="3170238" cy="1087438"/>
        </p:xfrm>
        <a:graphic>
          <a:graphicData uri="http://schemas.openxmlformats.org/presentationml/2006/ole">
            <p:oleObj spid="_x0000_s27651" name="Формула" r:id="rId4" imgW="1815840" imgH="622080" progId="Equation.3">
              <p:embed/>
            </p:oleObj>
          </a:graphicData>
        </a:graphic>
      </p:graphicFrame>
      <p:sp>
        <p:nvSpPr>
          <p:cNvPr id="27653" name="Text Box 6"/>
          <p:cNvSpPr txBox="1">
            <a:spLocks noChangeArrowheads="1"/>
          </p:cNvSpPr>
          <p:nvPr/>
        </p:nvSpPr>
        <p:spPr bwMode="auto">
          <a:xfrm>
            <a:off x="5077147" y="5912445"/>
            <a:ext cx="3743325" cy="39687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lIns="54000" rIns="180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b="1">
                <a:solidFill>
                  <a:srgbClr val="002060"/>
                </a:solidFill>
              </a:rPr>
              <a:t>Обе функции табулированы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377368"/>
            <a:ext cx="7847955" cy="863476"/>
          </a:xfrm>
        </p:spPr>
        <p:txBody>
          <a:bodyPr>
            <a:noAutofit/>
          </a:bodyPr>
          <a:lstStyle/>
          <a:p>
            <a:pPr algn="ctr" eaLnBrk="1" hangingPunct="1"/>
            <a:r>
              <a:rPr lang="ru-RU" sz="3200" dirty="0" smtClean="0">
                <a:solidFill>
                  <a:schemeClr val="tx1"/>
                </a:solidFill>
              </a:rPr>
              <a:t>Нормальный закон распределения (закон Гаусса)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>
          <a:xfrm>
            <a:off x="446088" y="1375941"/>
            <a:ext cx="8229600" cy="50053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Функция распределения нормального закона с параметрами </a:t>
            </a:r>
            <a:r>
              <a:rPr lang="en-US" sz="2400" b="1" i="1" dirty="0" smtClean="0"/>
              <a:t>m</a:t>
            </a:r>
            <a:r>
              <a:rPr lang="ru-RU" sz="2400" dirty="0" smtClean="0"/>
              <a:t> и </a:t>
            </a:r>
            <a:r>
              <a:rPr lang="el-GR" sz="2400" b="1" i="1" dirty="0" smtClean="0">
                <a:cs typeface="Arial" charset="0"/>
              </a:rPr>
              <a:t>σ</a:t>
            </a:r>
            <a:r>
              <a:rPr lang="ru-RU" sz="2400" dirty="0" smtClean="0">
                <a:cs typeface="Arial" charset="0"/>
              </a:rPr>
              <a:t> </a:t>
            </a:r>
            <a:r>
              <a:rPr lang="en-US" sz="2400" dirty="0" smtClean="0">
                <a:cs typeface="Arial" charset="0"/>
              </a:rPr>
              <a:t> </a:t>
            </a:r>
            <a:r>
              <a:rPr lang="ru-RU" sz="2400" dirty="0" smtClean="0"/>
              <a:t>может быть выражена через табулированные функции.</a:t>
            </a:r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Примеры:</a:t>
            </a:r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16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	где </a:t>
            </a:r>
          </a:p>
          <a:p>
            <a:pPr eaLnBrk="1" hangingPunct="1">
              <a:buFont typeface="Wingdings" pitchFamily="2" charset="2"/>
              <a:buNone/>
            </a:pPr>
            <a:endParaRPr lang="ru-RU" sz="32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				</a:t>
            </a:r>
            <a:r>
              <a:rPr lang="ru-RU" sz="2400" i="1" dirty="0" smtClean="0"/>
              <a:t>интегральная функция Лапласа</a:t>
            </a:r>
            <a:r>
              <a:rPr lang="ru-RU" sz="2400" dirty="0" smtClean="0"/>
              <a:t>.</a:t>
            </a:r>
          </a:p>
        </p:txBody>
      </p:sp>
      <p:graphicFrame>
        <p:nvGraphicFramePr>
          <p:cNvPr id="28675" name="Object 8"/>
          <p:cNvGraphicFramePr>
            <a:graphicFrameLocks noChangeAspect="1"/>
          </p:cNvGraphicFramePr>
          <p:nvPr/>
        </p:nvGraphicFramePr>
        <p:xfrm>
          <a:off x="1820094" y="4748584"/>
          <a:ext cx="3255962" cy="1057275"/>
        </p:xfrm>
        <a:graphic>
          <a:graphicData uri="http://schemas.openxmlformats.org/presentationml/2006/ole">
            <p:oleObj spid="_x0000_s28675" name="Формула" r:id="rId3" imgW="1917360" imgH="622080" progId="Equation.3">
              <p:embed/>
            </p:oleObj>
          </a:graphicData>
        </a:graphic>
      </p:graphicFrame>
      <p:grpSp>
        <p:nvGrpSpPr>
          <p:cNvPr id="7" name="Группа 6"/>
          <p:cNvGrpSpPr/>
          <p:nvPr/>
        </p:nvGrpSpPr>
        <p:grpSpPr>
          <a:xfrm>
            <a:off x="2618978" y="2781523"/>
            <a:ext cx="3105150" cy="1833563"/>
            <a:chOff x="2618978" y="2781523"/>
            <a:chExt cx="3105150" cy="1833563"/>
          </a:xfrm>
        </p:grpSpPr>
        <p:graphicFrame>
          <p:nvGraphicFramePr>
            <p:cNvPr id="28674" name="Object 5"/>
            <p:cNvGraphicFramePr>
              <a:graphicFrameLocks noChangeAspect="1"/>
            </p:cNvGraphicFramePr>
            <p:nvPr/>
          </p:nvGraphicFramePr>
          <p:xfrm>
            <a:off x="2618978" y="3773711"/>
            <a:ext cx="3105150" cy="841375"/>
          </p:xfrm>
          <a:graphic>
            <a:graphicData uri="http://schemas.openxmlformats.org/presentationml/2006/ole">
              <p:oleObj spid="_x0000_s28674" name="Формула" r:id="rId4" imgW="1828800" imgH="495000" progId="Equation.3">
                <p:embed/>
              </p:oleObj>
            </a:graphicData>
          </a:graphic>
        </p:graphicFrame>
        <p:graphicFrame>
          <p:nvGraphicFramePr>
            <p:cNvPr id="28676" name="Object 10"/>
            <p:cNvGraphicFramePr>
              <a:graphicFrameLocks noChangeAspect="1"/>
            </p:cNvGraphicFramePr>
            <p:nvPr/>
          </p:nvGraphicFramePr>
          <p:xfrm>
            <a:off x="2618978" y="2781523"/>
            <a:ext cx="2693988" cy="841375"/>
          </p:xfrm>
          <a:graphic>
            <a:graphicData uri="http://schemas.openxmlformats.org/presentationml/2006/ole">
              <p:oleObj spid="_x0000_s28676" name="Формула" r:id="rId5" imgW="1587240" imgH="495000" progId="Equation.3">
                <p:embed/>
              </p:oleObj>
            </a:graphicData>
          </a:graphic>
        </p:graphicFrame>
      </p:grp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377368"/>
            <a:ext cx="7847955" cy="863476"/>
          </a:xfrm>
        </p:spPr>
        <p:txBody>
          <a:bodyPr>
            <a:noAutofit/>
          </a:bodyPr>
          <a:lstStyle/>
          <a:p>
            <a:pPr algn="ctr" eaLnBrk="1" hangingPunct="1"/>
            <a:r>
              <a:rPr lang="ru-RU" sz="3200" dirty="0" smtClean="0">
                <a:solidFill>
                  <a:schemeClr val="tx1"/>
                </a:solidFill>
              </a:rPr>
              <a:t>Нормальный закон распределения (закон Гаусса)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idx="1"/>
          </p:nvPr>
        </p:nvSpPr>
        <p:spPr>
          <a:xfrm>
            <a:off x="395288" y="1124545"/>
            <a:ext cx="8229600" cy="51847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400" u="sng" dirty="0" smtClean="0"/>
              <a:t>Вероятность попадания СВ в интервал</a:t>
            </a:r>
            <a:r>
              <a:rPr lang="ru-RU" sz="2400" dirty="0" smtClean="0"/>
              <a:t> (</a:t>
            </a:r>
            <a:r>
              <a:rPr lang="ru-RU" sz="2400" b="1" i="1" dirty="0" smtClean="0"/>
              <a:t>а</a:t>
            </a:r>
            <a:r>
              <a:rPr lang="ru-RU" sz="2400" dirty="0" smtClean="0"/>
              <a:t>, </a:t>
            </a:r>
            <a:r>
              <a:rPr lang="en-US" sz="2400" b="1" i="1" dirty="0" smtClean="0"/>
              <a:t>b</a:t>
            </a:r>
            <a:r>
              <a:rPr lang="ru-RU" sz="2400" b="1" i="1" dirty="0" smtClean="0"/>
              <a:t> </a:t>
            </a:r>
            <a:r>
              <a:rPr lang="ru-RU" sz="2400" dirty="0" smtClean="0"/>
              <a:t>), </a:t>
            </a:r>
            <a:r>
              <a:rPr lang="en-US" sz="2400" dirty="0" smtClean="0"/>
              <a:t>                </a:t>
            </a:r>
            <a:r>
              <a:rPr lang="en-US" sz="2400" b="1" i="1" dirty="0" smtClean="0"/>
              <a:t>a</a:t>
            </a:r>
            <a:r>
              <a:rPr lang="en-US" sz="2400" dirty="0" smtClean="0"/>
              <a:t> &gt; 0,  </a:t>
            </a:r>
            <a:r>
              <a:rPr lang="en-US" sz="2400" b="1" i="1" dirty="0" smtClean="0"/>
              <a:t>b</a:t>
            </a:r>
            <a:r>
              <a:rPr lang="en-US" sz="2400" dirty="0" smtClean="0"/>
              <a:t> &gt; 0.</a:t>
            </a: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10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	Может быть выражена через табулированные функции. Например:</a:t>
            </a:r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16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	В частности, </a:t>
            </a:r>
            <a:endParaRPr lang="ru-RU" sz="1000" dirty="0" smtClean="0"/>
          </a:p>
        </p:txBody>
      </p:sp>
      <p:graphicFrame>
        <p:nvGraphicFramePr>
          <p:cNvPr id="29698" name="Object 3"/>
          <p:cNvGraphicFramePr>
            <a:graphicFrameLocks noChangeAspect="1"/>
          </p:cNvGraphicFramePr>
          <p:nvPr/>
        </p:nvGraphicFramePr>
        <p:xfrm>
          <a:off x="765175" y="1628576"/>
          <a:ext cx="7240588" cy="1533525"/>
        </p:xfrm>
        <a:graphic>
          <a:graphicData uri="http://schemas.openxmlformats.org/presentationml/2006/ole">
            <p:oleObj spid="_x0000_s29698" name="Формула" r:id="rId3" imgW="4140000" imgH="876240" progId="Equation.3">
              <p:embed/>
            </p:oleObj>
          </a:graphicData>
        </a:graphic>
      </p:graphicFrame>
      <p:graphicFrame>
        <p:nvGraphicFramePr>
          <p:cNvPr id="29699" name="Object 4"/>
          <p:cNvGraphicFramePr>
            <a:graphicFrameLocks noChangeAspect="1"/>
          </p:cNvGraphicFramePr>
          <p:nvPr/>
        </p:nvGraphicFramePr>
        <p:xfrm>
          <a:off x="395536" y="4267373"/>
          <a:ext cx="8507413" cy="838200"/>
        </p:xfrm>
        <a:graphic>
          <a:graphicData uri="http://schemas.openxmlformats.org/presentationml/2006/ole">
            <p:oleObj spid="_x0000_s29699" name="Формула" r:id="rId4" imgW="5029200" imgH="495000" progId="Equation.3">
              <p:embed/>
            </p:oleObj>
          </a:graphicData>
        </a:graphic>
      </p:graphicFrame>
      <p:graphicFrame>
        <p:nvGraphicFramePr>
          <p:cNvPr id="29700" name="Object 5"/>
          <p:cNvGraphicFramePr>
            <a:graphicFrameLocks noChangeAspect="1"/>
          </p:cNvGraphicFramePr>
          <p:nvPr/>
        </p:nvGraphicFramePr>
        <p:xfrm>
          <a:off x="669230" y="5635773"/>
          <a:ext cx="8223250" cy="817563"/>
        </p:xfrm>
        <a:graphic>
          <a:graphicData uri="http://schemas.openxmlformats.org/presentationml/2006/ole">
            <p:oleObj spid="_x0000_s29700" name="Формула" r:id="rId5" imgW="4991040" imgH="495000" progId="Equation.3">
              <p:embed/>
            </p:oleObj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7252"/>
            <a:ext cx="7847955" cy="863476"/>
          </a:xfrm>
        </p:spPr>
        <p:txBody>
          <a:bodyPr>
            <a:noAutofit/>
          </a:bodyPr>
          <a:lstStyle/>
          <a:p>
            <a:pPr algn="ctr" eaLnBrk="1" hangingPunct="1"/>
            <a:r>
              <a:rPr lang="ru-RU" sz="3200" dirty="0" smtClean="0">
                <a:solidFill>
                  <a:schemeClr val="tx1"/>
                </a:solidFill>
              </a:rPr>
              <a:t>Нормальный закон распределения (закон Гаусса)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idx="1"/>
          </p:nvPr>
        </p:nvSpPr>
        <p:spPr>
          <a:xfrm>
            <a:off x="395288" y="1700808"/>
            <a:ext cx="8229600" cy="4824536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ru-RU" sz="2400" u="sng" dirty="0" smtClean="0"/>
              <a:t>Правило «трех сигма»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1000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1000" dirty="0" smtClean="0"/>
          </a:p>
          <a:p>
            <a:pPr>
              <a:buNone/>
            </a:pPr>
            <a:r>
              <a:rPr lang="ru-RU" sz="2400" dirty="0" smtClean="0"/>
              <a:t>	С вероятностью, близкой к 1, нормально распределенная СВ будет принимать значения, принадлежащие промежутку </a:t>
            </a:r>
            <a:r>
              <a:rPr lang="ru-RU" sz="2400" b="1" dirty="0" smtClean="0"/>
              <a:t>(</a:t>
            </a:r>
            <a:r>
              <a:rPr lang="en-US" sz="2400" b="1" i="1" dirty="0" smtClean="0"/>
              <a:t>m</a:t>
            </a:r>
            <a:r>
              <a:rPr lang="en-US" sz="2400" dirty="0" smtClean="0"/>
              <a:t> – </a:t>
            </a:r>
            <a:r>
              <a:rPr lang="en-US" sz="2400" b="1" dirty="0" smtClean="0"/>
              <a:t>3</a:t>
            </a:r>
            <a:r>
              <a:rPr lang="el-GR" sz="2400" b="1" i="1" dirty="0" smtClean="0">
                <a:cs typeface="Arial" charset="0"/>
              </a:rPr>
              <a:t>σ</a:t>
            </a:r>
            <a:r>
              <a:rPr lang="en-US" sz="2400" dirty="0" smtClean="0"/>
              <a:t>,  </a:t>
            </a:r>
            <a:r>
              <a:rPr lang="en-US" sz="2400" b="1" i="1" dirty="0" smtClean="0"/>
              <a:t>m </a:t>
            </a:r>
            <a:r>
              <a:rPr lang="en-US" sz="2400" b="1" dirty="0" smtClean="0"/>
              <a:t>+3</a:t>
            </a:r>
            <a:r>
              <a:rPr lang="el-GR" sz="2400" b="1" i="1" dirty="0" smtClean="0">
                <a:cs typeface="Arial" charset="0"/>
              </a:rPr>
              <a:t>σ</a:t>
            </a:r>
            <a:r>
              <a:rPr lang="en-US" sz="2400" b="1" i="1" dirty="0" smtClean="0">
                <a:cs typeface="Arial" charset="0"/>
              </a:rPr>
              <a:t> </a:t>
            </a:r>
            <a:r>
              <a:rPr lang="en-US" sz="2400" b="1" dirty="0" smtClean="0"/>
              <a:t>)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	При проведении расчетов принимают, что практически все возможные значения нормально распределенной СВ принадлежат этому 							промежутку. </a:t>
            </a:r>
            <a:endParaRPr lang="ru-RU" sz="1000" dirty="0" smtClean="0"/>
          </a:p>
        </p:txBody>
      </p:sp>
      <p:graphicFrame>
        <p:nvGraphicFramePr>
          <p:cNvPr id="29700" name="Object 5"/>
          <p:cNvGraphicFramePr>
            <a:graphicFrameLocks noChangeAspect="1"/>
          </p:cNvGraphicFramePr>
          <p:nvPr/>
        </p:nvGraphicFramePr>
        <p:xfrm>
          <a:off x="1187624" y="2276872"/>
          <a:ext cx="6248400" cy="982663"/>
        </p:xfrm>
        <a:graphic>
          <a:graphicData uri="http://schemas.openxmlformats.org/presentationml/2006/ole">
            <p:oleObj spid="_x0000_s103428" name="Формула" r:id="rId3" imgW="3479760" imgH="545760" progId="Equation.3">
              <p:embed/>
            </p:oleObj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77292"/>
            <a:ext cx="7847955" cy="863476"/>
          </a:xfrm>
        </p:spPr>
        <p:txBody>
          <a:bodyPr>
            <a:noAutofit/>
          </a:bodyPr>
          <a:lstStyle/>
          <a:p>
            <a:pPr algn="ctr" eaLnBrk="1" hangingPunct="1"/>
            <a:r>
              <a:rPr lang="ru-RU" sz="3200" dirty="0" smtClean="0">
                <a:solidFill>
                  <a:schemeClr val="tx1"/>
                </a:solidFill>
              </a:rPr>
              <a:t>Нормальный закон распределения (закон Гаусса)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987675" y="4553832"/>
            <a:ext cx="1008261" cy="36004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2">
              <a:lumMod val="9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518864" y="1484784"/>
            <a:ext cx="8229600" cy="4536504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ru-RU" sz="2400" b="1" i="1" dirty="0" smtClean="0"/>
              <a:t>Дискретной</a:t>
            </a:r>
            <a:r>
              <a:rPr lang="ru-RU" sz="2400" dirty="0" smtClean="0"/>
              <a:t>  называется СВ, которая принимает отдельные, изолированные возможные значения с определенными вероятностями.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ru-RU" sz="2400" u="sng" dirty="0" smtClean="0"/>
              <a:t>Более строго</a:t>
            </a:r>
            <a:r>
              <a:rPr lang="ru-RU" sz="2400" dirty="0" smtClean="0"/>
              <a:t>: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ru-RU" sz="2400" dirty="0" smtClean="0"/>
              <a:t>	СВ </a:t>
            </a:r>
            <a:r>
              <a:rPr lang="ru-RU" sz="2400" b="1" i="1" dirty="0" smtClean="0"/>
              <a:t>Х</a:t>
            </a:r>
            <a:r>
              <a:rPr lang="ru-RU" sz="2400" dirty="0" smtClean="0"/>
              <a:t>  называется </a:t>
            </a:r>
            <a:r>
              <a:rPr lang="ru-RU" sz="2400" b="1" i="1" dirty="0" smtClean="0"/>
              <a:t>дискретной</a:t>
            </a:r>
            <a:r>
              <a:rPr lang="ru-RU" sz="2400" dirty="0" smtClean="0"/>
              <a:t>,  если существует конечное или счетное множество чисел 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ru-RU" sz="2400" b="1" i="1" dirty="0" smtClean="0"/>
              <a:t>                      х</a:t>
            </a:r>
            <a:r>
              <a:rPr lang="ru-RU" sz="2400" b="1" baseline="-25000" dirty="0" smtClean="0"/>
              <a:t>1</a:t>
            </a:r>
            <a:r>
              <a:rPr lang="ru-RU" sz="2400" dirty="0" smtClean="0"/>
              <a:t>, </a:t>
            </a:r>
            <a:r>
              <a:rPr lang="ru-RU" sz="2400" b="1" i="1" dirty="0" smtClean="0"/>
              <a:t>х</a:t>
            </a:r>
            <a:r>
              <a:rPr lang="ru-RU" sz="2400" b="1" baseline="-25000" dirty="0" smtClean="0"/>
              <a:t>2</a:t>
            </a:r>
            <a:r>
              <a:rPr lang="ru-RU" sz="2400" dirty="0" smtClean="0"/>
              <a:t>, </a:t>
            </a:r>
            <a:r>
              <a:rPr lang="ru-RU" sz="2400" b="1" i="1" dirty="0" smtClean="0"/>
              <a:t>х</a:t>
            </a:r>
            <a:r>
              <a:rPr lang="ru-RU" sz="2400" b="1" baseline="-25000" dirty="0" smtClean="0"/>
              <a:t>3</a:t>
            </a:r>
            <a:r>
              <a:rPr lang="ru-RU" sz="2400" dirty="0" smtClean="0"/>
              <a:t>,  … ,  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ru-RU" sz="2400" dirty="0" smtClean="0"/>
              <a:t>	таких что</a:t>
            </a:r>
          </a:p>
          <a:p>
            <a:pPr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ru-RU" sz="2400" dirty="0" smtClean="0"/>
              <a:t>		</a:t>
            </a:r>
            <a:r>
              <a:rPr lang="ru-RU" sz="2400" b="1" i="1" dirty="0" smtClean="0"/>
              <a:t>Р </a:t>
            </a:r>
            <a:r>
              <a:rPr lang="ru-RU" sz="2400" dirty="0" smtClean="0"/>
              <a:t>(</a:t>
            </a:r>
            <a:r>
              <a:rPr lang="ru-RU" sz="2400" b="1" i="1" dirty="0" smtClean="0"/>
              <a:t>Х</a:t>
            </a:r>
            <a:r>
              <a:rPr lang="ru-RU" sz="2400" dirty="0" smtClean="0"/>
              <a:t> = </a:t>
            </a:r>
            <a:r>
              <a:rPr lang="en-US" sz="2400" b="1" i="1" dirty="0" smtClean="0"/>
              <a:t>x</a:t>
            </a:r>
            <a:r>
              <a:rPr lang="en-US" sz="2400" b="1" i="1" baseline="-25000" dirty="0" smtClean="0"/>
              <a:t>i</a:t>
            </a:r>
            <a:r>
              <a:rPr lang="ru-RU" sz="2400" b="1" i="1" baseline="-25000" dirty="0" smtClean="0"/>
              <a:t> </a:t>
            </a:r>
            <a:r>
              <a:rPr lang="en-US" sz="2400" dirty="0" smtClean="0"/>
              <a:t>) = </a:t>
            </a:r>
            <a:r>
              <a:rPr lang="en-US" sz="2400" b="1" i="1" dirty="0" smtClean="0"/>
              <a:t>p</a:t>
            </a:r>
            <a:r>
              <a:rPr lang="en-US" sz="2400" b="1" i="1" baseline="-25000" dirty="0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>
                <a:cs typeface="Arial" charset="0"/>
              </a:rPr>
              <a:t>≥ 0,    </a:t>
            </a:r>
            <a:r>
              <a:rPr lang="en-US" sz="2400" b="1" i="1" dirty="0" err="1" smtClean="0">
                <a:cs typeface="Arial" charset="0"/>
              </a:rPr>
              <a:t>i</a:t>
            </a:r>
            <a:r>
              <a:rPr lang="en-US" sz="2400" dirty="0" smtClean="0">
                <a:cs typeface="Arial" charset="0"/>
              </a:rPr>
              <a:t> = 1, 2, 3, … 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cs typeface="Arial" charset="0"/>
              </a:rPr>
              <a:t>		</a:t>
            </a:r>
            <a:r>
              <a:rPr lang="en-US" sz="2400" b="1" i="1" dirty="0" smtClean="0">
                <a:cs typeface="Arial" charset="0"/>
              </a:rPr>
              <a:t>p</a:t>
            </a:r>
            <a:r>
              <a:rPr lang="en-US" sz="2400" b="1" baseline="-25000" dirty="0" smtClean="0">
                <a:cs typeface="Arial" charset="0"/>
              </a:rPr>
              <a:t>1</a:t>
            </a:r>
            <a:r>
              <a:rPr lang="en-US" sz="2400" dirty="0" smtClean="0">
                <a:cs typeface="Arial" charset="0"/>
              </a:rPr>
              <a:t> + </a:t>
            </a:r>
            <a:r>
              <a:rPr lang="en-US" sz="2400" b="1" i="1" dirty="0" smtClean="0">
                <a:cs typeface="Arial" charset="0"/>
              </a:rPr>
              <a:t>p</a:t>
            </a:r>
            <a:r>
              <a:rPr lang="en-US" sz="2400" b="1" baseline="-25000" dirty="0" smtClean="0">
                <a:cs typeface="Arial" charset="0"/>
              </a:rPr>
              <a:t>2</a:t>
            </a:r>
            <a:r>
              <a:rPr lang="en-US" sz="2400" dirty="0" smtClean="0">
                <a:cs typeface="Arial" charset="0"/>
              </a:rPr>
              <a:t> + </a:t>
            </a:r>
            <a:r>
              <a:rPr lang="en-US" sz="2400" b="1" i="1" dirty="0" smtClean="0">
                <a:cs typeface="Arial" charset="0"/>
              </a:rPr>
              <a:t>p</a:t>
            </a:r>
            <a:r>
              <a:rPr lang="en-US" sz="2400" b="1" baseline="-25000" dirty="0" smtClean="0">
                <a:cs typeface="Arial" charset="0"/>
              </a:rPr>
              <a:t>3</a:t>
            </a:r>
            <a:r>
              <a:rPr lang="en-US" sz="2400" dirty="0" smtClean="0">
                <a:cs typeface="Arial" charset="0"/>
              </a:rPr>
              <a:t> +  …  = 1.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76672"/>
            <a:ext cx="8352928" cy="941387"/>
          </a:xfrm>
        </p:spPr>
        <p:txBody>
          <a:bodyPr>
            <a:noAutofit/>
          </a:bodyPr>
          <a:lstStyle/>
          <a:p>
            <a:pPr eaLnBrk="1" hangingPunct="1"/>
            <a:r>
              <a:rPr lang="ru-RU" sz="3200" dirty="0" smtClean="0">
                <a:solidFill>
                  <a:schemeClr val="tx1"/>
                </a:solidFill>
              </a:rPr>
              <a:t>	Дискретные случайные величины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idx="1"/>
          </p:nvPr>
        </p:nvSpPr>
        <p:spPr>
          <a:xfrm>
            <a:off x="395288" y="2132856"/>
            <a:ext cx="8229600" cy="2808312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ru-RU" sz="2400" u="sng" dirty="0" smtClean="0"/>
              <a:t>Пример применения правила «трех сигма»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pPr>
              <a:spcBef>
                <a:spcPts val="600"/>
              </a:spcBef>
              <a:buNone/>
            </a:pPr>
            <a:r>
              <a:rPr lang="ru-RU" sz="2400" dirty="0" smtClean="0"/>
              <a:t>Результаты IQ-теста формируются таким образом, чтобы они подчинялись нормальному закону распределения с параметрами 100 и 14.</a:t>
            </a:r>
            <a:endParaRPr lang="ru-RU" sz="1000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3316"/>
            <a:ext cx="7847955" cy="863476"/>
          </a:xfrm>
        </p:spPr>
        <p:txBody>
          <a:bodyPr>
            <a:noAutofit/>
          </a:bodyPr>
          <a:lstStyle/>
          <a:p>
            <a:pPr algn="ctr" eaLnBrk="1" hangingPunct="1"/>
            <a:r>
              <a:rPr lang="ru-RU" sz="3200" dirty="0" smtClean="0">
                <a:solidFill>
                  <a:schemeClr val="tx1"/>
                </a:solidFill>
              </a:rPr>
              <a:t>Нормальный закон распределения (закон Гаусса)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7371"/>
            <a:ext cx="8568630" cy="56880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400" u="sng" dirty="0" smtClean="0"/>
              <a:t>Условия возникновения</a:t>
            </a:r>
            <a:r>
              <a:rPr lang="ru-RU" sz="2400" dirty="0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Установление этих условий – в различных формах </a:t>
            </a:r>
            <a:r>
              <a:rPr lang="ru-RU" sz="2400" b="1" i="1" dirty="0" smtClean="0"/>
              <a:t>центральной предельной теоремы</a:t>
            </a:r>
            <a:r>
              <a:rPr lang="en-US" sz="2400" b="1" i="1" dirty="0" smtClean="0"/>
              <a:t> </a:t>
            </a:r>
            <a:r>
              <a:rPr lang="ru-RU" sz="2400" dirty="0" smtClean="0"/>
              <a:t> (ЦПТ).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ru-RU" sz="2400" dirty="0" smtClean="0"/>
              <a:t>Нормальный закон распределения возникает, когда рассматриваемая СВ может быть представлена в виде суммы достаточно большого числа независимых (или слабо зависимых) элементарных слагаемых, каждое из которых в отдельности сравнительно мало влияет на сумму.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ru-RU" sz="2400" dirty="0" smtClean="0"/>
              <a:t>		Такая ситуация часто встречается на практике</a:t>
            </a:r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ru-RU" sz="2400" dirty="0" smtClean="0"/>
              <a:t>		широкая распространенность нормального 							закона.</a:t>
            </a:r>
          </a:p>
        </p:txBody>
      </p:sp>
      <p:sp>
        <p:nvSpPr>
          <p:cNvPr id="47107" name="AutoShape 4"/>
          <p:cNvSpPr>
            <a:spLocks noChangeArrowheads="1"/>
          </p:cNvSpPr>
          <p:nvPr/>
        </p:nvSpPr>
        <p:spPr bwMode="auto">
          <a:xfrm>
            <a:off x="2554288" y="5373911"/>
            <a:ext cx="865187" cy="287337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2">
              <a:lumMod val="9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847955" cy="863476"/>
          </a:xfrm>
        </p:spPr>
        <p:txBody>
          <a:bodyPr>
            <a:noAutofit/>
          </a:bodyPr>
          <a:lstStyle/>
          <a:p>
            <a:pPr algn="ctr" eaLnBrk="1" hangingPunct="1"/>
            <a:r>
              <a:rPr lang="ru-RU" sz="3200" dirty="0" smtClean="0">
                <a:solidFill>
                  <a:schemeClr val="tx1"/>
                </a:solidFill>
              </a:rPr>
              <a:t>Нормальный закон распределения (закон Гаусса)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84536"/>
            <a:ext cx="8229600" cy="468076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Одна из самых простых форм ЦПТ – 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ru-RU" sz="2400" b="1" i="1" dirty="0" smtClean="0"/>
              <a:t>ЦПТ для одинаково распределенных слагаемых</a:t>
            </a:r>
            <a:r>
              <a:rPr lang="ru-RU" sz="2400" dirty="0" smtClean="0"/>
              <a:t>.</a:t>
            </a:r>
          </a:p>
          <a:p>
            <a:pPr>
              <a:buNone/>
            </a:pPr>
            <a:r>
              <a:rPr lang="ru-RU" sz="2400" dirty="0" smtClean="0"/>
              <a:t>	Если независимые СВ </a:t>
            </a:r>
            <a:r>
              <a:rPr lang="en-US" sz="2400" b="1" i="1" dirty="0" smtClean="0"/>
              <a:t>X</a:t>
            </a:r>
            <a:r>
              <a:rPr lang="en-US" sz="2400" b="1" baseline="-25000" dirty="0" smtClean="0"/>
              <a:t>1</a:t>
            </a:r>
            <a:r>
              <a:rPr lang="en-US" sz="2400" dirty="0" smtClean="0"/>
              <a:t>, </a:t>
            </a:r>
            <a:r>
              <a:rPr lang="en-US" sz="2400" b="1" i="1" dirty="0" smtClean="0"/>
              <a:t>X</a:t>
            </a:r>
            <a:r>
              <a:rPr lang="ru-RU" sz="2400" b="1" baseline="-25000" dirty="0" smtClean="0"/>
              <a:t>2</a:t>
            </a:r>
            <a:r>
              <a:rPr lang="en-US" sz="2400" dirty="0" smtClean="0"/>
              <a:t>, </a:t>
            </a:r>
            <a:r>
              <a:rPr lang="ru-RU" sz="2400" dirty="0" smtClean="0"/>
              <a:t>… , </a:t>
            </a:r>
            <a:r>
              <a:rPr lang="en-US" sz="2400" b="1" i="1" dirty="0" err="1" smtClean="0"/>
              <a:t>X</a:t>
            </a:r>
            <a:r>
              <a:rPr lang="en-US" sz="2400" b="1" i="1" baseline="-25000" dirty="0" err="1" smtClean="0"/>
              <a:t>n</a:t>
            </a:r>
            <a:r>
              <a:rPr lang="ru-RU" sz="2400" b="1" i="1" baseline="-25000" dirty="0" smtClean="0"/>
              <a:t> </a:t>
            </a:r>
            <a:r>
              <a:rPr lang="en-US" sz="2400" dirty="0" smtClean="0"/>
              <a:t>, </a:t>
            </a:r>
            <a:r>
              <a:rPr lang="ru-RU" sz="2400" dirty="0" smtClean="0"/>
              <a:t>…  имеют </a:t>
            </a:r>
            <a:r>
              <a:rPr lang="ru-RU" sz="2400" dirty="0" smtClean="0">
                <a:cs typeface="Arial" charset="0"/>
              </a:rPr>
              <a:t>одно и то же распределение с математическим ожиданием </a:t>
            </a:r>
            <a:r>
              <a:rPr lang="en-US" sz="2400" b="1" i="1" dirty="0" smtClean="0">
                <a:cs typeface="Arial" charset="0"/>
              </a:rPr>
              <a:t>m</a:t>
            </a:r>
            <a:r>
              <a:rPr lang="ru-RU" sz="2400" b="1" baseline="-25000" dirty="0" smtClean="0">
                <a:cs typeface="Arial" charset="0"/>
              </a:rPr>
              <a:t>1</a:t>
            </a:r>
            <a:r>
              <a:rPr lang="ru-RU" sz="2400" dirty="0" smtClean="0">
                <a:cs typeface="Arial" charset="0"/>
              </a:rPr>
              <a:t> и средним </a:t>
            </a:r>
            <a:r>
              <a:rPr lang="ru-RU" sz="2400" dirty="0" err="1" smtClean="0">
                <a:cs typeface="Arial" charset="0"/>
              </a:rPr>
              <a:t>квадратическим</a:t>
            </a:r>
            <a:r>
              <a:rPr lang="ru-RU" sz="2400" dirty="0" smtClean="0">
                <a:cs typeface="Arial" charset="0"/>
              </a:rPr>
              <a:t> отклонением </a:t>
            </a:r>
            <a:r>
              <a:rPr lang="el-GR" sz="2400" b="1" i="1" dirty="0" smtClean="0">
                <a:cs typeface="Arial" charset="0"/>
              </a:rPr>
              <a:t>σ</a:t>
            </a:r>
            <a:r>
              <a:rPr lang="ru-RU" sz="2400" b="1" baseline="-25000" dirty="0" smtClean="0">
                <a:cs typeface="Arial" charset="0"/>
              </a:rPr>
              <a:t>1</a:t>
            </a:r>
            <a:r>
              <a:rPr lang="ru-RU" sz="2400" dirty="0" smtClean="0">
                <a:cs typeface="Arial" charset="0"/>
              </a:rPr>
              <a:t>, </a:t>
            </a:r>
            <a:r>
              <a:rPr lang="en-US" sz="2400" dirty="0" smtClean="0">
                <a:cs typeface="Arial" charset="0"/>
              </a:rPr>
              <a:t> </a:t>
            </a:r>
            <a:r>
              <a:rPr lang="ru-RU" sz="2400" dirty="0" smtClean="0">
                <a:cs typeface="Arial" charset="0"/>
              </a:rPr>
              <a:t>то СВ</a:t>
            </a:r>
          </a:p>
          <a:p>
            <a:pPr eaLnBrk="1" hangingPunct="1">
              <a:buFont typeface="Wingdings" pitchFamily="2" charset="2"/>
              <a:buNone/>
            </a:pPr>
            <a:endParaRPr lang="ru-RU" sz="4400" dirty="0" smtClean="0">
              <a:cs typeface="Arial" charset="0"/>
            </a:endParaRPr>
          </a:p>
          <a:p>
            <a:pPr>
              <a:buNone/>
            </a:pPr>
            <a:r>
              <a:rPr lang="ru-RU" sz="2400" dirty="0" smtClean="0"/>
              <a:t>	имеет асимптотически нормальное распределение </a:t>
            </a:r>
            <a:r>
              <a:rPr lang="en-US" sz="2400" dirty="0" smtClean="0"/>
              <a:t>c </a:t>
            </a:r>
            <a:r>
              <a:rPr lang="ru-RU" sz="2400" dirty="0" smtClean="0"/>
              <a:t>параметрами  </a:t>
            </a:r>
            <a:r>
              <a:rPr lang="en-US" sz="2400" b="1" i="1" dirty="0" smtClean="0"/>
              <a:t>m</a:t>
            </a:r>
            <a:r>
              <a:rPr lang="en-US" sz="2400" b="1" dirty="0" smtClean="0"/>
              <a:t> = </a:t>
            </a:r>
            <a:r>
              <a:rPr lang="en-US" sz="2400" b="1" i="1" dirty="0" smtClean="0"/>
              <a:t>n</a:t>
            </a:r>
            <a:r>
              <a:rPr lang="en-US" sz="2400" b="1" dirty="0" smtClean="0">
                <a:cs typeface="Arial" charset="0"/>
              </a:rPr>
              <a:t>•</a:t>
            </a:r>
            <a:r>
              <a:rPr lang="en-US" sz="2400" b="1" i="1" dirty="0" smtClean="0"/>
              <a:t>m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  </a:t>
            </a:r>
            <a:r>
              <a:rPr lang="ru-RU" sz="2400" dirty="0" smtClean="0"/>
              <a:t>и</a:t>
            </a:r>
            <a:endParaRPr lang="en-US" sz="2400" dirty="0" smtClean="0"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l-GR" sz="2400" dirty="0" smtClean="0">
              <a:cs typeface="Arial" charset="0"/>
            </a:endParaRPr>
          </a:p>
        </p:txBody>
      </p:sp>
      <p:graphicFrame>
        <p:nvGraphicFramePr>
          <p:cNvPr id="30722" name="Object 4"/>
          <p:cNvGraphicFramePr>
            <a:graphicFrameLocks noChangeAspect="1"/>
          </p:cNvGraphicFramePr>
          <p:nvPr/>
        </p:nvGraphicFramePr>
        <p:xfrm>
          <a:off x="3171825" y="3848100"/>
          <a:ext cx="1490663" cy="819150"/>
        </p:xfrm>
        <a:graphic>
          <a:graphicData uri="http://schemas.openxmlformats.org/presentationml/2006/ole">
            <p:oleObj spid="_x0000_s30722" name="Формула" r:id="rId3" imgW="876240" imgH="482400" progId="Equation.3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5284"/>
            <a:ext cx="7847955" cy="863476"/>
          </a:xfrm>
        </p:spPr>
        <p:txBody>
          <a:bodyPr>
            <a:noAutofit/>
          </a:bodyPr>
          <a:lstStyle/>
          <a:p>
            <a:pPr algn="ctr" eaLnBrk="1" hangingPunct="1"/>
            <a:r>
              <a:rPr lang="ru-RU" sz="3200" dirty="0" smtClean="0">
                <a:solidFill>
                  <a:schemeClr val="tx1"/>
                </a:solidFill>
              </a:rPr>
              <a:t>Центральная предельная теорема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827584" y="5404280"/>
          <a:ext cx="1860550" cy="496887"/>
        </p:xfrm>
        <a:graphic>
          <a:graphicData uri="http://schemas.openxmlformats.org/presentationml/2006/ole">
            <p:oleObj spid="_x0000_s30723" name="Формула" r:id="rId4" imgW="1091880" imgH="291960" progId="Equation.3">
              <p:embed/>
            </p:oleObj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84536"/>
            <a:ext cx="8229600" cy="252052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На практике: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	существует множество примеров СВ, которые имеют распределение, напоминающее нормальное, но при этом не могут принимать отрицательных значений. </a:t>
            </a:r>
            <a:endParaRPr lang="ru-RU" sz="2400" dirty="0" smtClean="0">
              <a:cs typeface="Arial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340768"/>
            <a:ext cx="8229600" cy="4680768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В отличие от нормально распределенной СВ, СВ, имеющая логнормальное распределение, может принимать только положительные значения. </a:t>
            </a:r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r>
              <a:rPr lang="ru-RU" sz="2400" dirty="0" smtClean="0"/>
              <a:t>СВ </a:t>
            </a:r>
            <a:r>
              <a:rPr lang="ru-RU" sz="2400" b="1" i="1" dirty="0" smtClean="0"/>
              <a:t>Х</a:t>
            </a:r>
            <a:r>
              <a:rPr lang="ru-RU" sz="2400" dirty="0" smtClean="0"/>
              <a:t> имеет </a:t>
            </a:r>
            <a:r>
              <a:rPr lang="ru-RU" sz="2400" b="1" i="1" dirty="0" smtClean="0"/>
              <a:t>логнормальное распределение</a:t>
            </a:r>
            <a:r>
              <a:rPr lang="ru-RU" sz="2400" dirty="0" smtClean="0"/>
              <a:t>,  если  СВ  </a:t>
            </a:r>
            <a:r>
              <a:rPr lang="en-US" sz="2400" b="1" dirty="0" err="1" smtClean="0"/>
              <a:t>ln</a:t>
            </a:r>
            <a:r>
              <a:rPr lang="en-US" sz="2400" b="1" i="1" dirty="0" err="1" smtClean="0"/>
              <a:t>X</a:t>
            </a:r>
            <a:r>
              <a:rPr lang="en-US" sz="2400" dirty="0" smtClean="0"/>
              <a:t> </a:t>
            </a:r>
            <a:r>
              <a:rPr lang="ru-RU" sz="2400" dirty="0" smtClean="0"/>
              <a:t> имеет нормальное распределение.</a:t>
            </a:r>
          </a:p>
          <a:p>
            <a:pPr>
              <a:spcBef>
                <a:spcPts val="1200"/>
              </a:spcBef>
              <a:buNone/>
            </a:pPr>
            <a:r>
              <a:rPr lang="ru-RU" sz="2400" dirty="0" smtClean="0"/>
              <a:t>Обратно:</a:t>
            </a:r>
          </a:p>
          <a:p>
            <a:pPr>
              <a:buNone/>
            </a:pPr>
            <a:r>
              <a:rPr lang="ru-RU" sz="2400" dirty="0" smtClean="0"/>
              <a:t>	если СВ </a:t>
            </a:r>
            <a:r>
              <a:rPr lang="en-US" sz="2400" b="1" i="1" dirty="0" smtClean="0"/>
              <a:t>Y</a:t>
            </a:r>
            <a:r>
              <a:rPr lang="en-US" sz="2400" dirty="0" smtClean="0"/>
              <a:t> </a:t>
            </a:r>
            <a:r>
              <a:rPr lang="ru-RU" sz="2400" dirty="0" smtClean="0"/>
              <a:t> имеет нормальное распределение, то СВ </a:t>
            </a:r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	имеет логнормальное распределение.</a:t>
            </a:r>
            <a:endParaRPr lang="en-US" sz="2400" dirty="0" smtClean="0"/>
          </a:p>
          <a:p>
            <a:pPr>
              <a:buNone/>
            </a:pPr>
            <a:endParaRPr lang="ru-RU" sz="2400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5284"/>
            <a:ext cx="7847955" cy="863476"/>
          </a:xfrm>
        </p:spPr>
        <p:txBody>
          <a:bodyPr>
            <a:noAutofit/>
          </a:bodyPr>
          <a:lstStyle/>
          <a:p>
            <a:pPr algn="ctr" eaLnBrk="1" hangingPunct="1"/>
            <a:r>
              <a:rPr lang="ru-RU" sz="3200" dirty="0" smtClean="0">
                <a:solidFill>
                  <a:schemeClr val="tx1"/>
                </a:solidFill>
              </a:rPr>
              <a:t>Логнормальное распределение</a:t>
            </a:r>
          </a:p>
        </p:txBody>
      </p:sp>
      <p:graphicFrame>
        <p:nvGraphicFramePr>
          <p:cNvPr id="110595" name="Object 4"/>
          <p:cNvGraphicFramePr>
            <a:graphicFrameLocks noChangeAspect="1"/>
          </p:cNvGraphicFramePr>
          <p:nvPr/>
        </p:nvGraphicFramePr>
        <p:xfrm>
          <a:off x="1979712" y="4653955"/>
          <a:ext cx="1166812" cy="503237"/>
        </p:xfrm>
        <a:graphic>
          <a:graphicData uri="http://schemas.openxmlformats.org/presentationml/2006/ole">
            <p:oleObj spid="_x0000_s110595" name="Формула" r:id="rId3" imgW="647640" imgH="279360" progId="Equation.3">
              <p:embed/>
            </p:oleObj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628552"/>
            <a:ext cx="8229600" cy="37446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/>
              <a:t>Плотность распределения логнормальной СВ </a:t>
            </a:r>
            <a:r>
              <a:rPr lang="ru-RU" sz="2400" b="1" i="1" dirty="0" smtClean="0"/>
              <a:t>Х</a:t>
            </a:r>
            <a:r>
              <a:rPr lang="ru-RU" sz="2400" dirty="0" smtClean="0"/>
              <a:t> имеет вид</a:t>
            </a:r>
            <a:endParaRPr lang="en-US" sz="2400" dirty="0" smtClean="0"/>
          </a:p>
          <a:p>
            <a:pPr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sz="2400" dirty="0" smtClean="0"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sz="2400" dirty="0" smtClean="0"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sz="2400" dirty="0" smtClean="0">
              <a:cs typeface="Arial" charset="0"/>
            </a:endParaRPr>
          </a:p>
          <a:p>
            <a:pPr>
              <a:buNone/>
            </a:pPr>
            <a:r>
              <a:rPr lang="ru-RU" sz="2400" b="1" i="1" dirty="0" smtClean="0"/>
              <a:t>	</a:t>
            </a:r>
            <a:r>
              <a:rPr lang="en-US" sz="2400" b="1" i="1" dirty="0" smtClean="0"/>
              <a:t>m</a:t>
            </a:r>
            <a:r>
              <a:rPr lang="en-US" sz="2400" dirty="0" smtClean="0"/>
              <a:t> </a:t>
            </a:r>
            <a:r>
              <a:rPr lang="ru-RU" sz="2400" dirty="0" smtClean="0"/>
              <a:t>и </a:t>
            </a:r>
            <a:r>
              <a:rPr lang="el-GR" sz="2400" b="1" i="1" dirty="0" smtClean="0">
                <a:cs typeface="Arial" charset="0"/>
              </a:rPr>
              <a:t>σ</a:t>
            </a:r>
            <a:r>
              <a:rPr lang="ru-RU" sz="2400" dirty="0" smtClean="0">
                <a:cs typeface="Arial" charset="0"/>
              </a:rPr>
              <a:t>   –  параметры логнормального 				распределения.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549300"/>
            <a:ext cx="7847955" cy="863476"/>
          </a:xfrm>
        </p:spPr>
        <p:txBody>
          <a:bodyPr>
            <a:noAutofit/>
          </a:bodyPr>
          <a:lstStyle/>
          <a:p>
            <a:pPr algn="ctr" eaLnBrk="1" hangingPunct="1"/>
            <a:r>
              <a:rPr lang="ru-RU" sz="3200" dirty="0" smtClean="0">
                <a:solidFill>
                  <a:schemeClr val="tx1"/>
                </a:solidFill>
              </a:rPr>
              <a:t>Логнормальное распределение</a:t>
            </a:r>
          </a:p>
        </p:txBody>
      </p:sp>
      <p:graphicFrame>
        <p:nvGraphicFramePr>
          <p:cNvPr id="110594" name="Object 4"/>
          <p:cNvGraphicFramePr>
            <a:graphicFrameLocks noChangeAspect="1"/>
          </p:cNvGraphicFramePr>
          <p:nvPr/>
        </p:nvGraphicFramePr>
        <p:xfrm>
          <a:off x="1968500" y="2501900"/>
          <a:ext cx="4862513" cy="998538"/>
        </p:xfrm>
        <a:graphic>
          <a:graphicData uri="http://schemas.openxmlformats.org/presentationml/2006/ole">
            <p:oleObj spid="_x0000_s113666" name="Формула" r:id="rId3" imgW="2781000" imgH="571320" progId="Equation.3">
              <p:embed/>
            </p:oleObj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10835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/>
              <a:t>Графики плотности логнормального распределения при различных значениях </a:t>
            </a:r>
            <a:r>
              <a:rPr lang="en-US" sz="2400" b="1" i="1" dirty="0" smtClean="0"/>
              <a:t>m</a:t>
            </a:r>
            <a:r>
              <a:rPr lang="en-US" sz="2400" dirty="0" smtClean="0"/>
              <a:t> </a:t>
            </a:r>
            <a:r>
              <a:rPr lang="ru-RU" sz="2400" dirty="0" smtClean="0"/>
              <a:t>и </a:t>
            </a:r>
            <a:r>
              <a:rPr lang="el-GR" sz="2400" b="1" i="1" dirty="0" smtClean="0">
                <a:cs typeface="Arial" charset="0"/>
              </a:rPr>
              <a:t>σ</a:t>
            </a:r>
            <a:r>
              <a:rPr lang="ru-RU" sz="2400" dirty="0" smtClean="0">
                <a:cs typeface="Arial" charset="0"/>
              </a:rPr>
              <a:t> :</a:t>
            </a:r>
            <a:endParaRPr lang="ru-RU" sz="2400" dirty="0"/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2348880"/>
            <a:ext cx="4173379" cy="4228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485" y="405284"/>
            <a:ext cx="7847955" cy="863476"/>
          </a:xfrm>
        </p:spPr>
        <p:txBody>
          <a:bodyPr>
            <a:noAutofit/>
          </a:bodyPr>
          <a:lstStyle/>
          <a:p>
            <a:pPr algn="ctr" eaLnBrk="1" hangingPunct="1"/>
            <a:r>
              <a:rPr lang="ru-RU" sz="3200" dirty="0" smtClean="0">
                <a:solidFill>
                  <a:schemeClr val="tx1"/>
                </a:solidFill>
              </a:rPr>
              <a:t>Логнормальное распределение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773014"/>
            <a:ext cx="8229600" cy="40322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400" u="sng" dirty="0" smtClean="0">
                <a:solidFill>
                  <a:schemeClr val="tx2"/>
                </a:solidFill>
              </a:rPr>
              <a:t>Числовые характеристики</a:t>
            </a:r>
            <a:r>
              <a:rPr lang="ru-RU" sz="2400" dirty="0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2400" u="sng" dirty="0" smtClean="0">
                <a:solidFill>
                  <a:schemeClr val="tx2"/>
                </a:solidFill>
              </a:rPr>
              <a:t>Функция распределения</a:t>
            </a:r>
            <a:r>
              <a:rPr lang="ru-RU" sz="2400" u="sng" dirty="0" smtClean="0"/>
              <a:t> (</a:t>
            </a:r>
            <a:r>
              <a:rPr lang="ru-RU" sz="2400" u="sng" dirty="0" smtClean="0">
                <a:solidFill>
                  <a:schemeClr val="tx2"/>
                </a:solidFill>
              </a:rPr>
              <a:t>интегральная функция</a:t>
            </a:r>
            <a:r>
              <a:rPr lang="ru-RU" sz="2400" u="sng" dirty="0" smtClean="0"/>
              <a:t>)</a:t>
            </a:r>
            <a:r>
              <a:rPr lang="ru-RU" sz="2400" dirty="0" smtClean="0"/>
              <a:t>.</a:t>
            </a:r>
          </a:p>
        </p:txBody>
      </p:sp>
      <p:graphicFrame>
        <p:nvGraphicFramePr>
          <p:cNvPr id="26626" name="Object 3"/>
          <p:cNvGraphicFramePr>
            <a:graphicFrameLocks noChangeAspect="1"/>
          </p:cNvGraphicFramePr>
          <p:nvPr/>
        </p:nvGraphicFramePr>
        <p:xfrm>
          <a:off x="1563688" y="2205038"/>
          <a:ext cx="5832475" cy="777875"/>
        </p:xfrm>
        <a:graphic>
          <a:graphicData uri="http://schemas.openxmlformats.org/presentationml/2006/ole">
            <p:oleObj spid="_x0000_s111618" name="Формула" r:id="rId3" imgW="3327120" imgH="444240" progId="Equation.3">
              <p:embed/>
            </p:oleObj>
          </a:graphicData>
        </a:graphic>
      </p:graphicFrame>
      <p:graphicFrame>
        <p:nvGraphicFramePr>
          <p:cNvPr id="26627" name="Object 4"/>
          <p:cNvGraphicFramePr>
            <a:graphicFrameLocks noChangeAspect="1"/>
          </p:cNvGraphicFramePr>
          <p:nvPr/>
        </p:nvGraphicFramePr>
        <p:xfrm>
          <a:off x="1523578" y="4032250"/>
          <a:ext cx="6000750" cy="1044575"/>
        </p:xfrm>
        <a:graphic>
          <a:graphicData uri="http://schemas.openxmlformats.org/presentationml/2006/ole">
            <p:oleObj spid="_x0000_s111619" name="Формула" r:id="rId4" imgW="3429000" imgH="596880" progId="Equation.3">
              <p:embed/>
            </p:oleObj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77292"/>
            <a:ext cx="7847955" cy="863476"/>
          </a:xfrm>
        </p:spPr>
        <p:txBody>
          <a:bodyPr>
            <a:noAutofit/>
          </a:bodyPr>
          <a:lstStyle/>
          <a:p>
            <a:pPr algn="ctr" eaLnBrk="1" hangingPunct="1"/>
            <a:r>
              <a:rPr lang="ru-RU" sz="3200" dirty="0" smtClean="0">
                <a:solidFill>
                  <a:schemeClr val="tx1"/>
                </a:solidFill>
              </a:rPr>
              <a:t>Логнормальное распределение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628552"/>
            <a:ext cx="8353176" cy="37446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/>
              <a:t>При</a:t>
            </a:r>
            <a:r>
              <a:rPr lang="en-US" sz="2400" dirty="0" smtClean="0"/>
              <a:t> </a:t>
            </a:r>
            <a:r>
              <a:rPr lang="ru-RU" sz="2400" dirty="0" smtClean="0"/>
              <a:t>неограниченном увеличении </a:t>
            </a:r>
            <a:r>
              <a:rPr lang="en-US" sz="2400" b="1" i="1" dirty="0" smtClean="0"/>
              <a:t>x</a:t>
            </a:r>
            <a:r>
              <a:rPr lang="en-US" sz="2400" dirty="0" smtClean="0"/>
              <a:t> </a:t>
            </a:r>
            <a:r>
              <a:rPr lang="ru-RU" sz="2400" dirty="0" smtClean="0"/>
              <a:t> логнормальное распределение приближается к </a:t>
            </a:r>
            <a:r>
              <a:rPr lang="ru-RU" sz="2400" dirty="0" smtClean="0">
                <a:cs typeface="Arial" charset="0"/>
              </a:rPr>
              <a:t>нормальному.</a:t>
            </a:r>
          </a:p>
          <a:p>
            <a:pPr>
              <a:buNone/>
            </a:pPr>
            <a:endParaRPr lang="ru-RU" sz="2400" dirty="0" smtClean="0">
              <a:cs typeface="Arial" charset="0"/>
            </a:endParaRPr>
          </a:p>
          <a:p>
            <a:pPr>
              <a:buNone/>
            </a:pPr>
            <a:r>
              <a:rPr lang="ru-RU" sz="2400" dirty="0" smtClean="0">
                <a:cs typeface="Arial" charset="0"/>
              </a:rPr>
              <a:t>Практика статистических исследований:</a:t>
            </a:r>
          </a:p>
          <a:p>
            <a:pPr>
              <a:buNone/>
            </a:pPr>
            <a:r>
              <a:rPr lang="ru-RU" sz="2400" dirty="0" smtClean="0">
                <a:cs typeface="Arial" charset="0"/>
              </a:rPr>
              <a:t>	при работе с непрерывной СВ, которая по своей природе не может принимать отрицательных значений, эту СВ логарифмируют и проверяют полученные данные на нормальность распределения.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549300"/>
            <a:ext cx="7847955" cy="863476"/>
          </a:xfrm>
        </p:spPr>
        <p:txBody>
          <a:bodyPr>
            <a:noAutofit/>
          </a:bodyPr>
          <a:lstStyle/>
          <a:p>
            <a:pPr algn="ctr" eaLnBrk="1" hangingPunct="1"/>
            <a:r>
              <a:rPr lang="ru-RU" sz="3200" dirty="0" smtClean="0">
                <a:solidFill>
                  <a:schemeClr val="tx1"/>
                </a:solidFill>
              </a:rPr>
              <a:t>Логнормальное распределение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760040" y="2636912"/>
            <a:ext cx="7772400" cy="1440160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tx1"/>
                </a:solidFill>
              </a:rPr>
              <a:t>4 </a:t>
            </a:r>
            <a:r>
              <a:rPr lang="ru-RU" sz="2800" b="1" dirty="0" smtClean="0">
                <a:solidFill>
                  <a:schemeClr val="tx1"/>
                </a:solidFill>
              </a:rPr>
              <a:t>Зависимость и независимость случайных величин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268760"/>
            <a:ext cx="8497068" cy="4824437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ru-RU" sz="2400" b="1" i="1" dirty="0" smtClean="0"/>
              <a:t>Законом распределения дискретной СВ</a:t>
            </a:r>
            <a:r>
              <a:rPr lang="ru-RU" sz="2400" dirty="0" smtClean="0"/>
              <a:t>   называется соответствие между возможными значениями этой случайной величины и их вероятностями.</a:t>
            </a:r>
          </a:p>
          <a:p>
            <a:pPr eaLnBrk="1" hangingPunct="1">
              <a:buFont typeface="Wingdings" pitchFamily="2" charset="2"/>
              <a:buNone/>
            </a:pPr>
            <a:endParaRPr lang="ru-RU" sz="14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Способы задания закона распределения:</a:t>
            </a:r>
          </a:p>
          <a:p>
            <a:pPr lvl="1" eaLnBrk="1" hangingPunct="1">
              <a:spcBef>
                <a:spcPct val="30000"/>
              </a:spcBef>
              <a:buClr>
                <a:schemeClr val="tx2"/>
              </a:buClr>
              <a:buSzTx/>
              <a:buFontTx/>
              <a:buChar char="•"/>
            </a:pPr>
            <a:r>
              <a:rPr lang="ru-RU" sz="2400" i="1" dirty="0" smtClean="0"/>
              <a:t>табличный</a:t>
            </a:r>
            <a:r>
              <a:rPr lang="ru-RU" sz="2400" dirty="0" smtClean="0"/>
              <a:t>  (</a:t>
            </a:r>
            <a:r>
              <a:rPr lang="ru-RU" sz="2400" b="1" i="1" dirty="0" smtClean="0"/>
              <a:t>ряд распределения</a:t>
            </a:r>
            <a:r>
              <a:rPr lang="en-US" sz="2400" b="1" i="1" dirty="0" smtClean="0"/>
              <a:t> </a:t>
            </a:r>
            <a:r>
              <a:rPr lang="ru-RU" sz="2400" dirty="0" smtClean="0"/>
              <a:t>);</a:t>
            </a:r>
          </a:p>
          <a:p>
            <a:pPr lvl="1" eaLnBrk="1" hangingPunct="1">
              <a:spcBef>
                <a:spcPct val="30000"/>
              </a:spcBef>
              <a:buClr>
                <a:schemeClr val="tx2"/>
              </a:buClr>
              <a:buSzTx/>
              <a:buFontTx/>
              <a:buChar char="•"/>
            </a:pPr>
            <a:r>
              <a:rPr lang="ru-RU" sz="2400" i="1" dirty="0" smtClean="0"/>
              <a:t>графический </a:t>
            </a:r>
          </a:p>
          <a:p>
            <a:pPr lvl="1" eaLnBrk="1" hangingPunct="1">
              <a:spcBef>
                <a:spcPts val="0"/>
              </a:spcBef>
              <a:buClr>
                <a:schemeClr val="tx2"/>
              </a:buClr>
              <a:buSzTx/>
              <a:buNone/>
            </a:pPr>
            <a:r>
              <a:rPr lang="ru-RU" sz="2400" dirty="0" smtClean="0"/>
              <a:t>	(</a:t>
            </a:r>
            <a:r>
              <a:rPr lang="ru-RU" sz="2400" b="1" i="1" dirty="0" smtClean="0"/>
              <a:t>многоугольник распределения</a:t>
            </a:r>
            <a:r>
              <a:rPr lang="en-US" sz="2400" b="1" i="1" dirty="0" smtClean="0"/>
              <a:t> </a:t>
            </a:r>
            <a:r>
              <a:rPr lang="ru-RU" sz="2400" dirty="0" smtClean="0"/>
              <a:t>);</a:t>
            </a:r>
          </a:p>
          <a:p>
            <a:pPr lvl="1" eaLnBrk="1" hangingPunct="1">
              <a:spcBef>
                <a:spcPct val="30000"/>
              </a:spcBef>
              <a:buClr>
                <a:schemeClr val="tx2"/>
              </a:buClr>
              <a:buSzTx/>
              <a:buFontTx/>
              <a:buChar char="•"/>
            </a:pPr>
            <a:r>
              <a:rPr lang="ru-RU" sz="2400" b="1" i="1" dirty="0" smtClean="0"/>
              <a:t>аналитический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 lvl="1" eaLnBrk="1" hangingPunct="1">
              <a:spcBef>
                <a:spcPct val="70000"/>
              </a:spcBef>
              <a:buClr>
                <a:schemeClr val="tx2"/>
              </a:buClr>
              <a:buSzTx/>
              <a:buFontTx/>
              <a:buChar char="•"/>
            </a:pPr>
            <a:r>
              <a:rPr lang="ru-RU" sz="2400" b="1" i="1" dirty="0" smtClean="0"/>
              <a:t>функция распределения</a:t>
            </a:r>
            <a:r>
              <a:rPr lang="ru-RU" sz="2400" dirty="0" smtClean="0"/>
              <a:t> (</a:t>
            </a:r>
            <a:r>
              <a:rPr lang="ru-RU" sz="2400" b="1" i="1" dirty="0" smtClean="0"/>
              <a:t>интегральная функция</a:t>
            </a:r>
            <a:r>
              <a:rPr lang="ru-RU" sz="2400" i="1" dirty="0" smtClean="0"/>
              <a:t> </a:t>
            </a:r>
            <a:r>
              <a:rPr lang="ru-RU" sz="2400" dirty="0" smtClean="0"/>
              <a:t>).</a:t>
            </a:r>
          </a:p>
        </p:txBody>
      </p:sp>
      <p:grpSp>
        <p:nvGrpSpPr>
          <p:cNvPr id="36867" name="Group 6"/>
          <p:cNvGrpSpPr>
            <a:grpSpLocks/>
          </p:cNvGrpSpPr>
          <p:nvPr/>
        </p:nvGrpSpPr>
        <p:grpSpPr bwMode="auto">
          <a:xfrm>
            <a:off x="6444212" y="3212976"/>
            <a:ext cx="2003426" cy="1668463"/>
            <a:chOff x="4694" y="2598"/>
            <a:chExt cx="1262" cy="1051"/>
          </a:xfrm>
        </p:grpSpPr>
        <p:sp>
          <p:nvSpPr>
            <p:cNvPr id="36869" name="AutoShape 4"/>
            <p:cNvSpPr>
              <a:spLocks/>
            </p:cNvSpPr>
            <p:nvPr/>
          </p:nvSpPr>
          <p:spPr bwMode="auto">
            <a:xfrm>
              <a:off x="4694" y="2598"/>
              <a:ext cx="91" cy="1051"/>
            </a:xfrm>
            <a:prstGeom prst="rightBracket">
              <a:avLst>
                <a:gd name="adj" fmla="val 74725"/>
              </a:avLst>
            </a:prstGeom>
            <a:noFill/>
            <a:ln w="25400">
              <a:solidFill>
                <a:srgbClr val="002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6870" name="Text Box 5"/>
            <p:cNvSpPr txBox="1">
              <a:spLocks noChangeArrowheads="1"/>
            </p:cNvSpPr>
            <p:nvPr/>
          </p:nvSpPr>
          <p:spPr bwMode="auto">
            <a:xfrm>
              <a:off x="4859" y="2825"/>
              <a:ext cx="1097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8000" rIns="18000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ru-RU" sz="2000" b="1" dirty="0">
                  <a:solidFill>
                    <a:srgbClr val="002060"/>
                  </a:solidFill>
                </a:rPr>
                <a:t>Только для дискретных СВ</a:t>
              </a:r>
            </a:p>
          </p:txBody>
        </p:sp>
      </p:grpSp>
      <p:sp>
        <p:nvSpPr>
          <p:cNvPr id="36868" name="Text Box 7"/>
          <p:cNvSpPr txBox="1">
            <a:spLocks noChangeArrowheads="1"/>
          </p:cNvSpPr>
          <p:nvPr/>
        </p:nvSpPr>
        <p:spPr bwMode="auto">
          <a:xfrm>
            <a:off x="3563888" y="5589240"/>
            <a:ext cx="54007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200" b="1" dirty="0">
                <a:solidFill>
                  <a:srgbClr val="002060"/>
                </a:solidFill>
              </a:rPr>
              <a:t>Для дискретных и непрерывных СВ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-180528" y="332656"/>
            <a:ext cx="8856984" cy="941387"/>
          </a:xfrm>
        </p:spPr>
        <p:txBody>
          <a:bodyPr>
            <a:noAutofit/>
          </a:bodyPr>
          <a:lstStyle/>
          <a:p>
            <a:pPr eaLnBrk="1" hangingPunct="1"/>
            <a:r>
              <a:rPr lang="ru-RU" sz="3200" dirty="0" smtClean="0">
                <a:solidFill>
                  <a:schemeClr val="tx1"/>
                </a:solidFill>
              </a:rPr>
              <a:t>	Закон распределения дискретной СВ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2060600"/>
            <a:ext cx="8353176" cy="23765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/>
              <a:t>Случайные величины </a:t>
            </a:r>
            <a:r>
              <a:rPr lang="en-US" sz="2400" b="1" i="1" dirty="0" smtClean="0"/>
              <a:t>X</a:t>
            </a:r>
            <a:r>
              <a:rPr lang="en-US" sz="2400" dirty="0" smtClean="0"/>
              <a:t> </a:t>
            </a:r>
            <a:r>
              <a:rPr lang="ru-RU" sz="2400" dirty="0" smtClean="0"/>
              <a:t>и </a:t>
            </a:r>
            <a:r>
              <a:rPr lang="en-US" sz="2400" b="1" i="1" dirty="0" smtClean="0"/>
              <a:t>Y</a:t>
            </a:r>
            <a:r>
              <a:rPr lang="ru-RU" sz="2400" dirty="0" smtClean="0"/>
              <a:t>  называются независимыми, если закон распределения каждой из них не зависит от того, какое возможное значение приняла другая СВ.</a:t>
            </a:r>
            <a:endParaRPr lang="ru-RU" sz="2400" dirty="0" smtClean="0">
              <a:cs typeface="Arial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765324"/>
            <a:ext cx="7847955" cy="863476"/>
          </a:xfrm>
        </p:spPr>
        <p:txBody>
          <a:bodyPr>
            <a:noAutofit/>
          </a:bodyPr>
          <a:lstStyle/>
          <a:p>
            <a:pPr algn="ctr" eaLnBrk="1" hangingPunct="1"/>
            <a:r>
              <a:rPr lang="ru-RU" sz="3200" dirty="0" smtClean="0">
                <a:solidFill>
                  <a:schemeClr val="tx1"/>
                </a:solidFill>
              </a:rPr>
              <a:t>Независимость случайных величин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700808"/>
            <a:ext cx="8353176" cy="3960440"/>
          </a:xfrm>
        </p:spPr>
        <p:txBody>
          <a:bodyPr>
            <a:normAutofit/>
          </a:bodyPr>
          <a:lstStyle/>
          <a:p>
            <a:pPr>
              <a:spcBef>
                <a:spcPct val="120000"/>
              </a:spcBef>
              <a:buNone/>
            </a:pPr>
            <a:r>
              <a:rPr lang="ru-RU" sz="2400" dirty="0" smtClean="0"/>
              <a:t>Если закон распределения одной СВ зависит от того, какое значение приняла другая СВ, то между этими величинами существует </a:t>
            </a:r>
            <a:r>
              <a:rPr lang="ru-RU" sz="2400" b="1" i="1" dirty="0" smtClean="0"/>
              <a:t>стохастическая зависимость</a:t>
            </a:r>
            <a:r>
              <a:rPr lang="ru-RU" sz="2400" dirty="0" smtClean="0"/>
              <a:t>.</a:t>
            </a:r>
          </a:p>
          <a:p>
            <a:pPr>
              <a:spcBef>
                <a:spcPct val="40000"/>
              </a:spcBef>
              <a:buNone/>
            </a:pPr>
            <a:r>
              <a:rPr lang="ru-RU" sz="2400" dirty="0" smtClean="0"/>
              <a:t>	В частности, если при изменении одной СВ изменяется среднее значение другой СВ, то между этими СВ существует </a:t>
            </a:r>
            <a:r>
              <a:rPr lang="ru-RU" sz="2400" b="1" i="1" dirty="0" smtClean="0"/>
              <a:t>корреляционная зависимость</a:t>
            </a:r>
            <a:r>
              <a:rPr lang="ru-RU" sz="2400" dirty="0" smtClean="0"/>
              <a:t>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21308"/>
            <a:ext cx="7847955" cy="863476"/>
          </a:xfrm>
        </p:spPr>
        <p:txBody>
          <a:bodyPr>
            <a:noAutofit/>
          </a:bodyPr>
          <a:lstStyle/>
          <a:p>
            <a:pPr algn="ctr" eaLnBrk="1" hangingPunct="1"/>
            <a:r>
              <a:rPr lang="ru-RU" sz="3200" dirty="0" smtClean="0">
                <a:solidFill>
                  <a:schemeClr val="tx1"/>
                </a:solidFill>
              </a:rPr>
              <a:t>Стохастическая зависимость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00808"/>
            <a:ext cx="8507413" cy="432048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Степень тесноты </a:t>
            </a:r>
            <a:r>
              <a:rPr lang="ru-RU" sz="2400" u="sng" dirty="0" smtClean="0"/>
              <a:t>линейной</a:t>
            </a:r>
            <a:r>
              <a:rPr lang="ru-RU" sz="2400" dirty="0" smtClean="0"/>
              <a:t> зависимости между СВ характеризует коэффициент корреляции</a:t>
            </a:r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	При  </a:t>
            </a:r>
            <a:r>
              <a:rPr lang="en-US" sz="2400" b="1" i="1" dirty="0" err="1" smtClean="0"/>
              <a:t>r</a:t>
            </a:r>
            <a:r>
              <a:rPr lang="en-US" sz="2400" b="1" i="1" baseline="-25000" dirty="0" err="1" smtClean="0">
                <a:cs typeface="Arial" charset="0"/>
              </a:rPr>
              <a:t>XY</a:t>
            </a:r>
            <a:r>
              <a:rPr lang="en-US" sz="2400" dirty="0" smtClean="0">
                <a:cs typeface="Arial" charset="0"/>
              </a:rPr>
              <a:t> = 0 </a:t>
            </a:r>
            <a:r>
              <a:rPr lang="ru-RU" sz="2400" dirty="0" smtClean="0">
                <a:cs typeface="Arial" charset="0"/>
              </a:rPr>
              <a:t> </a:t>
            </a:r>
            <a:r>
              <a:rPr lang="en-US" sz="2400" dirty="0" smtClean="0">
                <a:cs typeface="Arial" charset="0"/>
              </a:rPr>
              <a:t> </a:t>
            </a:r>
            <a:r>
              <a:rPr lang="ru-RU" sz="2400" dirty="0" smtClean="0">
                <a:cs typeface="Arial" charset="0"/>
              </a:rPr>
              <a:t>СВ  </a:t>
            </a:r>
            <a:r>
              <a:rPr lang="en-US" sz="2400" b="1" i="1" dirty="0" smtClean="0">
                <a:cs typeface="Arial" charset="0"/>
              </a:rPr>
              <a:t>X</a:t>
            </a:r>
            <a:r>
              <a:rPr lang="ru-RU" sz="2400" dirty="0" smtClean="0">
                <a:cs typeface="Arial" charset="0"/>
              </a:rPr>
              <a:t>  и </a:t>
            </a:r>
            <a:r>
              <a:rPr lang="en-US" sz="2400" b="1" i="1" dirty="0" smtClean="0">
                <a:cs typeface="Arial" charset="0"/>
              </a:rPr>
              <a:t>Y</a:t>
            </a:r>
            <a:r>
              <a:rPr lang="ru-RU" sz="2400" dirty="0" smtClean="0">
                <a:cs typeface="Arial" charset="0"/>
              </a:rPr>
              <a:t>  </a:t>
            </a:r>
            <a:r>
              <a:rPr lang="ru-RU" sz="2400" b="1" i="1" dirty="0" err="1" smtClean="0">
                <a:cs typeface="Arial" charset="0"/>
              </a:rPr>
              <a:t>некоррелированы</a:t>
            </a:r>
            <a:r>
              <a:rPr lang="ru-RU" sz="2400" dirty="0" smtClean="0">
                <a:cs typeface="Arial" charset="0"/>
              </a:rPr>
              <a:t>,</a:t>
            </a:r>
            <a:endParaRPr lang="el-GR" sz="2400" dirty="0" smtClean="0"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	при  </a:t>
            </a:r>
            <a:r>
              <a:rPr lang="en-US" sz="2400" b="1" i="1" dirty="0" err="1" smtClean="0"/>
              <a:t>r</a:t>
            </a:r>
            <a:r>
              <a:rPr lang="en-US" sz="2400" b="1" i="1" baseline="-25000" dirty="0" err="1" smtClean="0">
                <a:cs typeface="Arial" charset="0"/>
              </a:rPr>
              <a:t>XY</a:t>
            </a:r>
            <a:r>
              <a:rPr lang="en-US" sz="2400" dirty="0" smtClean="0">
                <a:cs typeface="Arial" charset="0"/>
              </a:rPr>
              <a:t> ≠ 0</a:t>
            </a:r>
            <a:r>
              <a:rPr lang="ru-RU" sz="2400" dirty="0" smtClean="0">
                <a:cs typeface="Arial" charset="0"/>
              </a:rPr>
              <a:t> </a:t>
            </a:r>
            <a:r>
              <a:rPr lang="ru-RU" sz="2400" dirty="0" smtClean="0"/>
              <a:t>  </a:t>
            </a:r>
            <a:r>
              <a:rPr lang="ru-RU" sz="2400" dirty="0" smtClean="0">
                <a:cs typeface="Arial" charset="0"/>
              </a:rPr>
              <a:t>СВ  </a:t>
            </a:r>
            <a:r>
              <a:rPr lang="en-US" sz="2400" b="1" i="1" dirty="0" smtClean="0">
                <a:cs typeface="Arial" charset="0"/>
              </a:rPr>
              <a:t>X</a:t>
            </a:r>
            <a:r>
              <a:rPr lang="ru-RU" sz="2400" dirty="0" smtClean="0">
                <a:cs typeface="Arial" charset="0"/>
              </a:rPr>
              <a:t>  и </a:t>
            </a:r>
            <a:r>
              <a:rPr lang="en-US" sz="2400" b="1" i="1" dirty="0" smtClean="0">
                <a:cs typeface="Arial" charset="0"/>
              </a:rPr>
              <a:t>Y</a:t>
            </a:r>
            <a:r>
              <a:rPr lang="ru-RU" sz="2400" dirty="0" smtClean="0">
                <a:cs typeface="Arial" charset="0"/>
              </a:rPr>
              <a:t>  </a:t>
            </a:r>
            <a:r>
              <a:rPr lang="ru-RU" sz="2400" b="1" i="1" dirty="0" err="1" smtClean="0">
                <a:cs typeface="Arial" charset="0"/>
              </a:rPr>
              <a:t>коррелированы</a:t>
            </a:r>
            <a:r>
              <a:rPr lang="ru-RU" sz="2400" dirty="0" smtClean="0">
                <a:cs typeface="Arial" charset="0"/>
              </a:rPr>
              <a:t>.</a:t>
            </a:r>
            <a:endParaRPr lang="el-GR" sz="2400" dirty="0" smtClean="0">
              <a:cs typeface="Arial" charset="0"/>
            </a:endParaRP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2132013" y="2586038"/>
          <a:ext cx="4552950" cy="842962"/>
        </p:xfrm>
        <a:graphic>
          <a:graphicData uri="http://schemas.openxmlformats.org/presentationml/2006/ole">
            <p:oleObj spid="_x0000_s119810" name="Формула" r:id="rId3" imgW="2679480" imgH="495000" progId="Equation.3">
              <p:embed/>
            </p:oleObj>
          </a:graphicData>
        </a:graphic>
      </p:graphicFrame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6552480" y="3213230"/>
            <a:ext cx="1691928" cy="64800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18000" tIns="10800" rIns="18000" bIns="10800" anchor="ctr" anchorCtr="1">
            <a:spAutoFit/>
          </a:bodyPr>
          <a:lstStyle/>
          <a:p>
            <a:pPr>
              <a:lnSpc>
                <a:spcPct val="90000"/>
              </a:lnSpc>
            </a:pPr>
            <a:r>
              <a:rPr lang="ru-RU" sz="2000" b="1" dirty="0">
                <a:solidFill>
                  <a:srgbClr val="002060"/>
                </a:solidFill>
              </a:rPr>
              <a:t>Для любых СВ</a:t>
            </a:r>
            <a:r>
              <a:rPr lang="en-US" sz="2000" b="1" dirty="0">
                <a:solidFill>
                  <a:srgbClr val="002060"/>
                </a:solidFill>
              </a:rPr>
              <a:t>  |</a:t>
            </a:r>
            <a:r>
              <a:rPr lang="en-US" sz="2000" b="1" i="1" dirty="0" err="1" smtClean="0">
                <a:solidFill>
                  <a:srgbClr val="002060"/>
                </a:solidFill>
              </a:rPr>
              <a:t>r</a:t>
            </a:r>
            <a:r>
              <a:rPr lang="en-US" sz="2000" b="1" i="1" baseline="-25000" dirty="0" err="1" smtClean="0">
                <a:solidFill>
                  <a:srgbClr val="002060"/>
                </a:solidFill>
                <a:cs typeface="Arial" charset="0"/>
              </a:rPr>
              <a:t>XY</a:t>
            </a:r>
            <a:r>
              <a:rPr lang="en-US" sz="2000" dirty="0" smtClean="0">
                <a:solidFill>
                  <a:srgbClr val="002060"/>
                </a:solidFill>
                <a:cs typeface="Arial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cs typeface="Arial" charset="0"/>
              </a:rPr>
              <a:t>|</a:t>
            </a:r>
            <a:r>
              <a:rPr lang="en-US" sz="2000" dirty="0">
                <a:solidFill>
                  <a:srgbClr val="002060"/>
                </a:solidFill>
                <a:cs typeface="Arial" charset="0"/>
              </a:rPr>
              <a:t> ≤</a:t>
            </a:r>
            <a:r>
              <a:rPr lang="ru-RU" sz="2000" b="1" dirty="0">
                <a:solidFill>
                  <a:srgbClr val="002060"/>
                </a:solidFill>
                <a:cs typeface="Arial" charset="0"/>
              </a:rPr>
              <a:t> 1</a:t>
            </a:r>
            <a:endParaRPr lang="en-US" sz="2000" b="1" dirty="0">
              <a:solidFill>
                <a:srgbClr val="002060"/>
              </a:solidFill>
              <a:cs typeface="Arial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21308"/>
            <a:ext cx="7847955" cy="863476"/>
          </a:xfrm>
        </p:spPr>
        <p:txBody>
          <a:bodyPr>
            <a:noAutofit/>
          </a:bodyPr>
          <a:lstStyle/>
          <a:p>
            <a:pPr algn="ctr" eaLnBrk="1" hangingPunct="1"/>
            <a:r>
              <a:rPr lang="ru-RU" sz="3200" dirty="0" smtClean="0">
                <a:solidFill>
                  <a:schemeClr val="tx1"/>
                </a:solidFill>
              </a:rPr>
              <a:t>Коэффициент корреляции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060848"/>
            <a:ext cx="8507413" cy="3528392"/>
          </a:xfrm>
        </p:spPr>
        <p:txBody>
          <a:bodyPr/>
          <a:lstStyle/>
          <a:p>
            <a:pPr eaLnBrk="1" hangingPunct="1">
              <a:buClr>
                <a:schemeClr val="accent5"/>
              </a:buClr>
              <a:buSzPct val="100000"/>
              <a:buFont typeface="Wingdings" pitchFamily="2" charset="2"/>
              <a:buChar char="§"/>
            </a:pPr>
            <a:r>
              <a:rPr lang="ru-RU" sz="2400" dirty="0" smtClean="0"/>
              <a:t>Из независимости СВ следует их некоррелированность (но не наоборот!!!).</a:t>
            </a:r>
          </a:p>
          <a:p>
            <a:pPr eaLnBrk="1" hangingPunct="1">
              <a:spcBef>
                <a:spcPts val="1800"/>
              </a:spcBef>
              <a:buClr>
                <a:schemeClr val="accent5"/>
              </a:buClr>
              <a:buSzPct val="100000"/>
              <a:buFont typeface="Wingdings" pitchFamily="2" charset="2"/>
              <a:buChar char="§"/>
            </a:pPr>
            <a:r>
              <a:rPr lang="ru-RU" sz="2400" dirty="0" smtClean="0"/>
              <a:t>Из коррелированности СВ следует их стохастическая зависимость.</a:t>
            </a:r>
          </a:p>
          <a:p>
            <a:pPr>
              <a:spcBef>
                <a:spcPts val="1800"/>
              </a:spcBef>
              <a:buClr>
                <a:schemeClr val="accent5"/>
              </a:buClr>
              <a:buSzPct val="100000"/>
              <a:buFont typeface="Wingdings" pitchFamily="2" charset="2"/>
              <a:buChar char="§"/>
            </a:pPr>
            <a:r>
              <a:rPr lang="ru-RU" sz="2400" dirty="0" smtClean="0"/>
              <a:t>В случае нормально распределенных СВ некоррелированность равносильна независимости СВ.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21308"/>
            <a:ext cx="7847955" cy="1079500"/>
          </a:xfrm>
        </p:spPr>
        <p:txBody>
          <a:bodyPr>
            <a:noAutofit/>
          </a:bodyPr>
          <a:lstStyle/>
          <a:p>
            <a:pPr algn="ctr" eaLnBrk="1" hangingPunct="1"/>
            <a:r>
              <a:rPr lang="ru-RU" sz="3200" dirty="0" smtClean="0">
                <a:solidFill>
                  <a:schemeClr val="tx1"/>
                </a:solidFill>
              </a:rPr>
              <a:t>Коррелированность и зависимость случайных величин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6632"/>
            <a:ext cx="8686800" cy="5318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ru-RU" sz="2400" b="1" i="1" dirty="0" smtClean="0"/>
              <a:t>Различные случаи корреляции нормально распределенных СВ.</a:t>
            </a:r>
          </a:p>
          <a:p>
            <a:pPr eaLnBrk="1" hangingPunct="1">
              <a:buFont typeface="Wingdings" pitchFamily="2" charset="2"/>
              <a:buNone/>
            </a:pPr>
            <a:endParaRPr lang="ru-RU" sz="2400" b="1" i="1" dirty="0" smtClean="0">
              <a:solidFill>
                <a:schemeClr val="bg2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400" b="1" dirty="0" smtClean="0">
                <a:solidFill>
                  <a:srgbClr val="002060"/>
                </a:solidFill>
              </a:rPr>
              <a:t>1.</a:t>
            </a:r>
            <a:r>
              <a:rPr lang="ru-RU" sz="2400" dirty="0" smtClean="0"/>
              <a:t>					</a:t>
            </a:r>
            <a:r>
              <a:rPr lang="ru-RU" sz="2400" b="1" dirty="0" smtClean="0">
                <a:solidFill>
                  <a:srgbClr val="002060"/>
                </a:solidFill>
              </a:rPr>
              <a:t>2.</a:t>
            </a:r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b="1" dirty="0" smtClean="0">
              <a:solidFill>
                <a:schemeClr val="bg2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400" b="1" dirty="0" smtClean="0">
                <a:solidFill>
                  <a:srgbClr val="002060"/>
                </a:solidFill>
              </a:rPr>
              <a:t>3.</a:t>
            </a:r>
            <a:r>
              <a:rPr lang="ru-RU" sz="2400" dirty="0" smtClean="0"/>
              <a:t>					</a:t>
            </a:r>
            <a:r>
              <a:rPr lang="ru-RU" sz="2400" b="1" dirty="0" smtClean="0">
                <a:solidFill>
                  <a:srgbClr val="002060"/>
                </a:solidFill>
              </a:rPr>
              <a:t>4.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899592" y="1052736"/>
            <a:ext cx="3082925" cy="2341562"/>
            <a:chOff x="575" y="935"/>
            <a:chExt cx="1942" cy="1475"/>
          </a:xfrm>
        </p:grpSpPr>
        <p:grpSp>
          <p:nvGrpSpPr>
            <p:cNvPr id="3" name="Group 31"/>
            <p:cNvGrpSpPr>
              <a:grpSpLocks/>
            </p:cNvGrpSpPr>
            <p:nvPr/>
          </p:nvGrpSpPr>
          <p:grpSpPr bwMode="auto">
            <a:xfrm>
              <a:off x="575" y="935"/>
              <a:ext cx="1942" cy="1339"/>
              <a:chOff x="575" y="1026"/>
              <a:chExt cx="1942" cy="1339"/>
            </a:xfrm>
          </p:grpSpPr>
          <p:sp>
            <p:nvSpPr>
              <p:cNvPr id="46147" name="Oval 6"/>
              <p:cNvSpPr>
                <a:spLocks noChangeArrowheads="1"/>
              </p:cNvSpPr>
              <p:nvPr/>
            </p:nvSpPr>
            <p:spPr bwMode="auto">
              <a:xfrm>
                <a:off x="975" y="1752"/>
                <a:ext cx="45" cy="4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575" y="1026"/>
                <a:ext cx="1942" cy="1339"/>
                <a:chOff x="484" y="1026"/>
                <a:chExt cx="1942" cy="1339"/>
              </a:xfrm>
            </p:grpSpPr>
            <p:sp>
              <p:nvSpPr>
                <p:cNvPr id="46163" name="Line 4"/>
                <p:cNvSpPr>
                  <a:spLocks noChangeShapeType="1"/>
                </p:cNvSpPr>
                <p:nvPr/>
              </p:nvSpPr>
              <p:spPr bwMode="auto">
                <a:xfrm>
                  <a:off x="613" y="2115"/>
                  <a:ext cx="167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lg" len="lg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46164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703" y="1117"/>
                  <a:ext cx="0" cy="10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lg" len="lg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4616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154" y="2115"/>
                  <a:ext cx="27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b="1" i="1" dirty="0" smtClean="0">
                      <a:cs typeface="Arial" charset="0"/>
                    </a:rPr>
                    <a:t>X</a:t>
                  </a:r>
                  <a:endParaRPr lang="el-GR" sz="2000" b="1" i="1" dirty="0">
                    <a:cs typeface="Arial" charset="0"/>
                  </a:endParaRPr>
                </a:p>
              </p:txBody>
            </p:sp>
            <p:sp>
              <p:nvSpPr>
                <p:cNvPr id="4616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84" y="1026"/>
                  <a:ext cx="22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b="1" i="1" dirty="0" smtClean="0">
                      <a:cs typeface="Arial" charset="0"/>
                    </a:rPr>
                    <a:t>Y</a:t>
                  </a:r>
                  <a:endParaRPr lang="el-GR" sz="2000" b="1" i="1" dirty="0">
                    <a:cs typeface="Arial" charset="0"/>
                  </a:endParaRPr>
                </a:p>
              </p:txBody>
            </p:sp>
          </p:grpSp>
          <p:sp>
            <p:nvSpPr>
              <p:cNvPr id="46149" name="Oval 10"/>
              <p:cNvSpPr>
                <a:spLocks noChangeArrowheads="1"/>
              </p:cNvSpPr>
              <p:nvPr/>
            </p:nvSpPr>
            <p:spPr bwMode="auto">
              <a:xfrm>
                <a:off x="1111" y="1888"/>
                <a:ext cx="45" cy="4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6150" name="Oval 11"/>
              <p:cNvSpPr>
                <a:spLocks noChangeArrowheads="1"/>
              </p:cNvSpPr>
              <p:nvPr/>
            </p:nvSpPr>
            <p:spPr bwMode="auto">
              <a:xfrm>
                <a:off x="1610" y="1706"/>
                <a:ext cx="45" cy="4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6151" name="Oval 12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" cy="4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6152" name="Oval 13"/>
              <p:cNvSpPr>
                <a:spLocks noChangeArrowheads="1"/>
              </p:cNvSpPr>
              <p:nvPr/>
            </p:nvSpPr>
            <p:spPr bwMode="auto">
              <a:xfrm>
                <a:off x="1655" y="1253"/>
                <a:ext cx="45" cy="4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6153" name="Oval 14"/>
              <p:cNvSpPr>
                <a:spLocks noChangeArrowheads="1"/>
              </p:cNvSpPr>
              <p:nvPr/>
            </p:nvSpPr>
            <p:spPr bwMode="auto">
              <a:xfrm>
                <a:off x="1292" y="1797"/>
                <a:ext cx="45" cy="4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6154" name="Oval 15"/>
              <p:cNvSpPr>
                <a:spLocks noChangeArrowheads="1"/>
              </p:cNvSpPr>
              <p:nvPr/>
            </p:nvSpPr>
            <p:spPr bwMode="auto">
              <a:xfrm>
                <a:off x="1066" y="1525"/>
                <a:ext cx="45" cy="4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6155" name="Oval 16"/>
              <p:cNvSpPr>
                <a:spLocks noChangeArrowheads="1"/>
              </p:cNvSpPr>
              <p:nvPr/>
            </p:nvSpPr>
            <p:spPr bwMode="auto">
              <a:xfrm>
                <a:off x="1474" y="1842"/>
                <a:ext cx="45" cy="4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6156" name="Oval 17"/>
              <p:cNvSpPr>
                <a:spLocks noChangeArrowheads="1"/>
              </p:cNvSpPr>
              <p:nvPr/>
            </p:nvSpPr>
            <p:spPr bwMode="auto">
              <a:xfrm>
                <a:off x="1746" y="1480"/>
                <a:ext cx="45" cy="4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6157" name="Oval 18"/>
              <p:cNvSpPr>
                <a:spLocks noChangeArrowheads="1"/>
              </p:cNvSpPr>
              <p:nvPr/>
            </p:nvSpPr>
            <p:spPr bwMode="auto">
              <a:xfrm>
                <a:off x="1338" y="1434"/>
                <a:ext cx="45" cy="4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6158" name="Oval 19"/>
              <p:cNvSpPr>
                <a:spLocks noChangeArrowheads="1"/>
              </p:cNvSpPr>
              <p:nvPr/>
            </p:nvSpPr>
            <p:spPr bwMode="auto">
              <a:xfrm>
                <a:off x="1746" y="1842"/>
                <a:ext cx="45" cy="4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6159" name="Oval 20"/>
              <p:cNvSpPr>
                <a:spLocks noChangeArrowheads="1"/>
              </p:cNvSpPr>
              <p:nvPr/>
            </p:nvSpPr>
            <p:spPr bwMode="auto">
              <a:xfrm>
                <a:off x="1610" y="1979"/>
                <a:ext cx="45" cy="4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6160" name="Oval 21"/>
              <p:cNvSpPr>
                <a:spLocks noChangeArrowheads="1"/>
              </p:cNvSpPr>
              <p:nvPr/>
            </p:nvSpPr>
            <p:spPr bwMode="auto">
              <a:xfrm>
                <a:off x="1882" y="1616"/>
                <a:ext cx="45" cy="4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6161" name="Oval 22"/>
              <p:cNvSpPr>
                <a:spLocks noChangeArrowheads="1"/>
              </p:cNvSpPr>
              <p:nvPr/>
            </p:nvSpPr>
            <p:spPr bwMode="auto">
              <a:xfrm>
                <a:off x="2018" y="1389"/>
                <a:ext cx="45" cy="4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6162" name="Text Box 23"/>
              <p:cNvSpPr txBox="1">
                <a:spLocks noChangeArrowheads="1"/>
              </p:cNvSpPr>
              <p:nvPr/>
            </p:nvSpPr>
            <p:spPr bwMode="auto">
              <a:xfrm>
                <a:off x="975" y="1031"/>
                <a:ext cx="544" cy="231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18000" tIns="10800" rIns="18000" bIns="4680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 i="1" dirty="0" err="1" smtClean="0"/>
                  <a:t>r</a:t>
                </a:r>
                <a:r>
                  <a:rPr lang="en-US" sz="2000" b="1" i="1" baseline="-25000" dirty="0" err="1" smtClean="0"/>
                  <a:t>XY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= 0</a:t>
                </a:r>
                <a:endParaRPr lang="ru-RU" sz="2000" dirty="0"/>
              </a:p>
            </p:txBody>
          </p:sp>
        </p:grpSp>
        <p:sp>
          <p:nvSpPr>
            <p:cNvPr id="46146" name="Text Box 57"/>
            <p:cNvSpPr txBox="1">
              <a:spLocks noChangeArrowheads="1"/>
            </p:cNvSpPr>
            <p:nvPr/>
          </p:nvSpPr>
          <p:spPr bwMode="auto">
            <a:xfrm>
              <a:off x="839" y="2160"/>
              <a:ext cx="14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2000" b="1"/>
                <a:t>Независимость</a:t>
              </a:r>
            </a:p>
          </p:txBody>
        </p:sp>
      </p:grp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5350942" y="1052736"/>
            <a:ext cx="3313112" cy="2341562"/>
            <a:chOff x="3379" y="935"/>
            <a:chExt cx="2087" cy="1475"/>
          </a:xfrm>
        </p:grpSpPr>
        <p:grpSp>
          <p:nvGrpSpPr>
            <p:cNvPr id="6" name="Group 40"/>
            <p:cNvGrpSpPr>
              <a:grpSpLocks/>
            </p:cNvGrpSpPr>
            <p:nvPr/>
          </p:nvGrpSpPr>
          <p:grpSpPr bwMode="auto">
            <a:xfrm>
              <a:off x="3523" y="935"/>
              <a:ext cx="1942" cy="1339"/>
              <a:chOff x="3433" y="1026"/>
              <a:chExt cx="1942" cy="1339"/>
            </a:xfrm>
          </p:grpSpPr>
          <p:grpSp>
            <p:nvGrpSpPr>
              <p:cNvPr id="7" name="Group 24"/>
              <p:cNvGrpSpPr>
                <a:grpSpLocks/>
              </p:cNvGrpSpPr>
              <p:nvPr/>
            </p:nvGrpSpPr>
            <p:grpSpPr bwMode="auto">
              <a:xfrm>
                <a:off x="3433" y="1026"/>
                <a:ext cx="1942" cy="1339"/>
                <a:chOff x="484" y="1026"/>
                <a:chExt cx="1942" cy="1339"/>
              </a:xfrm>
            </p:grpSpPr>
            <p:sp>
              <p:nvSpPr>
                <p:cNvPr id="46141" name="Line 25"/>
                <p:cNvSpPr>
                  <a:spLocks noChangeShapeType="1"/>
                </p:cNvSpPr>
                <p:nvPr/>
              </p:nvSpPr>
              <p:spPr bwMode="auto">
                <a:xfrm>
                  <a:off x="613" y="2115"/>
                  <a:ext cx="167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lg" len="lg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46142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703" y="1117"/>
                  <a:ext cx="0" cy="10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lg" len="lg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4614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154" y="2115"/>
                  <a:ext cx="27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b="1" i="1" dirty="0" smtClean="0">
                      <a:cs typeface="Arial" charset="0"/>
                    </a:rPr>
                    <a:t>X</a:t>
                  </a:r>
                  <a:endParaRPr lang="el-GR" sz="2000" b="1" i="1" dirty="0">
                    <a:cs typeface="Arial" charset="0"/>
                  </a:endParaRPr>
                </a:p>
              </p:txBody>
            </p:sp>
            <p:sp>
              <p:nvSpPr>
                <p:cNvPr id="4614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84" y="1026"/>
                  <a:ext cx="22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b="1" i="1" dirty="0" smtClean="0">
                      <a:cs typeface="Arial" charset="0"/>
                    </a:rPr>
                    <a:t>Y</a:t>
                  </a:r>
                  <a:endParaRPr lang="el-GR" sz="2000" b="1" i="1" dirty="0">
                    <a:cs typeface="Arial" charset="0"/>
                  </a:endParaRPr>
                </a:p>
              </p:txBody>
            </p:sp>
          </p:grpSp>
          <p:sp>
            <p:nvSpPr>
              <p:cNvPr id="46131" name="Text Box 30"/>
              <p:cNvSpPr txBox="1">
                <a:spLocks noChangeArrowheads="1"/>
              </p:cNvSpPr>
              <p:nvPr/>
            </p:nvSpPr>
            <p:spPr bwMode="auto">
              <a:xfrm>
                <a:off x="3833" y="1031"/>
                <a:ext cx="544" cy="231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18000" tIns="10800" rIns="18000" bIns="4680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 i="1" dirty="0" err="1" smtClean="0"/>
                  <a:t>r</a:t>
                </a:r>
                <a:r>
                  <a:rPr lang="en-US" sz="2000" b="1" i="1" baseline="-25000" dirty="0" err="1" smtClean="0"/>
                  <a:t>XY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= </a:t>
                </a:r>
                <a:r>
                  <a:rPr lang="ru-RU" sz="2000" dirty="0"/>
                  <a:t>1</a:t>
                </a:r>
              </a:p>
            </p:txBody>
          </p:sp>
          <p:grpSp>
            <p:nvGrpSpPr>
              <p:cNvPr id="8" name="Group 39"/>
              <p:cNvGrpSpPr>
                <a:grpSpLocks/>
              </p:cNvGrpSpPr>
              <p:nvPr/>
            </p:nvGrpSpPr>
            <p:grpSpPr bwMode="auto">
              <a:xfrm rot="-4578365">
                <a:off x="3878" y="1117"/>
                <a:ext cx="997" cy="997"/>
                <a:chOff x="3924" y="1525"/>
                <a:chExt cx="997" cy="997"/>
              </a:xfrm>
            </p:grpSpPr>
            <p:sp>
              <p:nvSpPr>
                <p:cNvPr id="46133" name="Oval 29"/>
                <p:cNvSpPr>
                  <a:spLocks noChangeArrowheads="1"/>
                </p:cNvSpPr>
                <p:nvPr/>
              </p:nvSpPr>
              <p:spPr bwMode="auto">
                <a:xfrm>
                  <a:off x="3924" y="1525"/>
                  <a:ext cx="45" cy="45"/>
                </a:xfrm>
                <a:prstGeom prst="ellipse">
                  <a:avLst/>
                </a:prstGeom>
                <a:solidFill>
                  <a:srgbClr val="0070C0"/>
                </a:solidFill>
                <a:ln w="9525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6134" name="Oval 32"/>
                <p:cNvSpPr>
                  <a:spLocks noChangeArrowheads="1"/>
                </p:cNvSpPr>
                <p:nvPr/>
              </p:nvSpPr>
              <p:spPr bwMode="auto">
                <a:xfrm>
                  <a:off x="4060" y="1661"/>
                  <a:ext cx="45" cy="45"/>
                </a:xfrm>
                <a:prstGeom prst="ellipse">
                  <a:avLst/>
                </a:prstGeom>
                <a:solidFill>
                  <a:srgbClr val="0070C0"/>
                </a:solidFill>
                <a:ln w="9525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6135" name="Oval 33"/>
                <p:cNvSpPr>
                  <a:spLocks noChangeArrowheads="1"/>
                </p:cNvSpPr>
                <p:nvPr/>
              </p:nvSpPr>
              <p:spPr bwMode="auto">
                <a:xfrm>
                  <a:off x="4196" y="1797"/>
                  <a:ext cx="45" cy="45"/>
                </a:xfrm>
                <a:prstGeom prst="ellipse">
                  <a:avLst/>
                </a:prstGeom>
                <a:solidFill>
                  <a:srgbClr val="0070C0"/>
                </a:solidFill>
                <a:ln w="9525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6136" name="Oval 34"/>
                <p:cNvSpPr>
                  <a:spLocks noChangeArrowheads="1"/>
                </p:cNvSpPr>
                <p:nvPr/>
              </p:nvSpPr>
              <p:spPr bwMode="auto">
                <a:xfrm>
                  <a:off x="4332" y="1933"/>
                  <a:ext cx="45" cy="45"/>
                </a:xfrm>
                <a:prstGeom prst="ellipse">
                  <a:avLst/>
                </a:prstGeom>
                <a:solidFill>
                  <a:srgbClr val="0070C0"/>
                </a:solidFill>
                <a:ln w="9525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6137" name="Oval 35"/>
                <p:cNvSpPr>
                  <a:spLocks noChangeArrowheads="1"/>
                </p:cNvSpPr>
                <p:nvPr/>
              </p:nvSpPr>
              <p:spPr bwMode="auto">
                <a:xfrm>
                  <a:off x="4468" y="2069"/>
                  <a:ext cx="45" cy="45"/>
                </a:xfrm>
                <a:prstGeom prst="ellipse">
                  <a:avLst/>
                </a:prstGeom>
                <a:solidFill>
                  <a:srgbClr val="0070C0"/>
                </a:solidFill>
                <a:ln w="9525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6138" name="Oval 36"/>
                <p:cNvSpPr>
                  <a:spLocks noChangeArrowheads="1"/>
                </p:cNvSpPr>
                <p:nvPr/>
              </p:nvSpPr>
              <p:spPr bwMode="auto">
                <a:xfrm>
                  <a:off x="4604" y="2205"/>
                  <a:ext cx="45" cy="45"/>
                </a:xfrm>
                <a:prstGeom prst="ellipse">
                  <a:avLst/>
                </a:prstGeom>
                <a:solidFill>
                  <a:srgbClr val="0070C0"/>
                </a:solidFill>
                <a:ln w="9525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6139" name="Oval 37"/>
                <p:cNvSpPr>
                  <a:spLocks noChangeArrowheads="1"/>
                </p:cNvSpPr>
                <p:nvPr/>
              </p:nvSpPr>
              <p:spPr bwMode="auto">
                <a:xfrm>
                  <a:off x="4740" y="2341"/>
                  <a:ext cx="45" cy="45"/>
                </a:xfrm>
                <a:prstGeom prst="ellipse">
                  <a:avLst/>
                </a:prstGeom>
                <a:solidFill>
                  <a:srgbClr val="0070C0"/>
                </a:solidFill>
                <a:ln w="9525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6140" name="Oval 38"/>
                <p:cNvSpPr>
                  <a:spLocks noChangeArrowheads="1"/>
                </p:cNvSpPr>
                <p:nvPr/>
              </p:nvSpPr>
              <p:spPr bwMode="auto">
                <a:xfrm>
                  <a:off x="4876" y="2477"/>
                  <a:ext cx="45" cy="45"/>
                </a:xfrm>
                <a:prstGeom prst="ellipse">
                  <a:avLst/>
                </a:prstGeom>
                <a:solidFill>
                  <a:srgbClr val="0070C0"/>
                </a:solidFill>
                <a:ln w="9525">
                  <a:solidFill>
                    <a:srgbClr val="00206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sp>
          <p:nvSpPr>
            <p:cNvPr id="46129" name="Text Box 58"/>
            <p:cNvSpPr txBox="1">
              <a:spLocks noChangeArrowheads="1"/>
            </p:cNvSpPr>
            <p:nvPr/>
          </p:nvSpPr>
          <p:spPr bwMode="auto">
            <a:xfrm>
              <a:off x="3379" y="2160"/>
              <a:ext cx="20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2000" b="1" dirty="0"/>
                <a:t>Линейная зависимость</a:t>
              </a:r>
            </a:p>
          </p:txBody>
        </p:sp>
      </p:grp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755650" y="3826098"/>
            <a:ext cx="3455989" cy="2478088"/>
            <a:chOff x="476" y="2817"/>
            <a:chExt cx="2177" cy="1561"/>
          </a:xfrm>
        </p:grpSpPr>
        <p:grpSp>
          <p:nvGrpSpPr>
            <p:cNvPr id="10" name="Group 42"/>
            <p:cNvGrpSpPr>
              <a:grpSpLocks/>
            </p:cNvGrpSpPr>
            <p:nvPr/>
          </p:nvGrpSpPr>
          <p:grpSpPr bwMode="auto">
            <a:xfrm>
              <a:off x="575" y="2817"/>
              <a:ext cx="2078" cy="1339"/>
              <a:chOff x="484" y="1026"/>
              <a:chExt cx="2078" cy="1339"/>
            </a:xfrm>
          </p:grpSpPr>
          <p:sp>
            <p:nvSpPr>
              <p:cNvPr id="46124" name="Line 43"/>
              <p:cNvSpPr>
                <a:spLocks noChangeShapeType="1"/>
              </p:cNvSpPr>
              <p:nvPr/>
            </p:nvSpPr>
            <p:spPr bwMode="auto">
              <a:xfrm>
                <a:off x="613" y="2115"/>
                <a:ext cx="167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125" name="Line 44"/>
              <p:cNvSpPr>
                <a:spLocks noChangeShapeType="1"/>
              </p:cNvSpPr>
              <p:nvPr/>
            </p:nvSpPr>
            <p:spPr bwMode="auto">
              <a:xfrm flipV="1">
                <a:off x="703" y="1117"/>
                <a:ext cx="0" cy="10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126" name="Text Box 45"/>
              <p:cNvSpPr txBox="1">
                <a:spLocks noChangeArrowheads="1"/>
              </p:cNvSpPr>
              <p:nvPr/>
            </p:nvSpPr>
            <p:spPr bwMode="auto">
              <a:xfrm>
                <a:off x="2290" y="2115"/>
                <a:ext cx="27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 i="1" dirty="0" smtClean="0">
                    <a:cs typeface="Arial" charset="0"/>
                  </a:rPr>
                  <a:t>X</a:t>
                </a:r>
                <a:endParaRPr lang="el-GR" sz="2000" b="1" i="1" dirty="0">
                  <a:cs typeface="Arial" charset="0"/>
                </a:endParaRPr>
              </a:p>
            </p:txBody>
          </p:sp>
          <p:sp>
            <p:nvSpPr>
              <p:cNvPr id="46127" name="Text Box 46"/>
              <p:cNvSpPr txBox="1">
                <a:spLocks noChangeArrowheads="1"/>
              </p:cNvSpPr>
              <p:nvPr/>
            </p:nvSpPr>
            <p:spPr bwMode="auto">
              <a:xfrm>
                <a:off x="484" y="1026"/>
                <a:ext cx="2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 i="1" dirty="0" smtClean="0">
                    <a:cs typeface="Arial" charset="0"/>
                  </a:rPr>
                  <a:t>Y</a:t>
                </a:r>
                <a:endParaRPr lang="el-GR" sz="2000" b="1" i="1" dirty="0">
                  <a:cs typeface="Arial" charset="0"/>
                </a:endParaRPr>
              </a:p>
            </p:txBody>
          </p:sp>
        </p:grpSp>
        <p:sp>
          <p:nvSpPr>
            <p:cNvPr id="46109" name="Text Box 47"/>
            <p:cNvSpPr txBox="1">
              <a:spLocks noChangeArrowheads="1"/>
            </p:cNvSpPr>
            <p:nvPr/>
          </p:nvSpPr>
          <p:spPr bwMode="auto">
            <a:xfrm>
              <a:off x="884" y="2923"/>
              <a:ext cx="771" cy="231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18000" tIns="10800" rIns="18000" bIns="4680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0 &lt;</a:t>
              </a:r>
              <a:r>
                <a:rPr lang="en-US" sz="2000" b="1" i="1" dirty="0"/>
                <a:t> </a:t>
              </a:r>
              <a:r>
                <a:rPr lang="en-US" sz="2000" b="1" i="1" dirty="0" err="1" smtClean="0"/>
                <a:t>r</a:t>
              </a:r>
              <a:r>
                <a:rPr lang="en-US" sz="2000" b="1" i="1" baseline="-25000" dirty="0" err="1" smtClean="0"/>
                <a:t>XY</a:t>
              </a:r>
              <a:r>
                <a:rPr lang="en-US" sz="2000" dirty="0" smtClean="0"/>
                <a:t> </a:t>
              </a:r>
              <a:r>
                <a:rPr lang="en-US" sz="2000" dirty="0"/>
                <a:t>&lt; </a:t>
              </a:r>
              <a:r>
                <a:rPr lang="ru-RU" sz="2000" dirty="0"/>
                <a:t>1</a:t>
              </a:r>
            </a:p>
          </p:txBody>
        </p:sp>
        <p:sp>
          <p:nvSpPr>
            <p:cNvPr id="46110" name="Text Box 61"/>
            <p:cNvSpPr txBox="1">
              <a:spLocks noChangeArrowheads="1"/>
            </p:cNvSpPr>
            <p:nvPr/>
          </p:nvSpPr>
          <p:spPr bwMode="auto">
            <a:xfrm>
              <a:off x="476" y="3974"/>
              <a:ext cx="1950" cy="4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ru-RU" sz="2000" b="1" dirty="0"/>
                <a:t>Линейная корреляция с рассеянием</a:t>
              </a:r>
            </a:p>
          </p:txBody>
        </p:sp>
        <p:grpSp>
          <p:nvGrpSpPr>
            <p:cNvPr id="11" name="Group 66"/>
            <p:cNvGrpSpPr>
              <a:grpSpLocks/>
            </p:cNvGrpSpPr>
            <p:nvPr/>
          </p:nvGrpSpPr>
          <p:grpSpPr bwMode="auto">
            <a:xfrm>
              <a:off x="920" y="3009"/>
              <a:ext cx="1196" cy="769"/>
              <a:chOff x="920" y="3009"/>
              <a:chExt cx="1196" cy="769"/>
            </a:xfrm>
          </p:grpSpPr>
          <p:sp>
            <p:nvSpPr>
              <p:cNvPr id="46112" name="Oval 49"/>
              <p:cNvSpPr>
                <a:spLocks noChangeArrowheads="1"/>
              </p:cNvSpPr>
              <p:nvPr/>
            </p:nvSpPr>
            <p:spPr bwMode="auto">
              <a:xfrm rot="-4578365">
                <a:off x="920" y="3733"/>
                <a:ext cx="45" cy="4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6113" name="Oval 50"/>
              <p:cNvSpPr>
                <a:spLocks noChangeArrowheads="1"/>
              </p:cNvSpPr>
              <p:nvPr/>
            </p:nvSpPr>
            <p:spPr bwMode="auto">
              <a:xfrm rot="-4578365">
                <a:off x="1085" y="3703"/>
                <a:ext cx="45" cy="4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6114" name="Oval 51"/>
              <p:cNvSpPr>
                <a:spLocks noChangeArrowheads="1"/>
              </p:cNvSpPr>
              <p:nvPr/>
            </p:nvSpPr>
            <p:spPr bwMode="auto">
              <a:xfrm rot="-4578365">
                <a:off x="1281" y="3529"/>
                <a:ext cx="45" cy="4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6115" name="Oval 52"/>
              <p:cNvSpPr>
                <a:spLocks noChangeArrowheads="1"/>
              </p:cNvSpPr>
              <p:nvPr/>
            </p:nvSpPr>
            <p:spPr bwMode="auto">
              <a:xfrm rot="-4578365">
                <a:off x="1413" y="3476"/>
                <a:ext cx="45" cy="4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6116" name="Oval 53"/>
              <p:cNvSpPr>
                <a:spLocks noChangeArrowheads="1"/>
              </p:cNvSpPr>
              <p:nvPr/>
            </p:nvSpPr>
            <p:spPr bwMode="auto">
              <a:xfrm rot="-4578365">
                <a:off x="1554" y="3492"/>
                <a:ext cx="45" cy="4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6117" name="Oval 54"/>
              <p:cNvSpPr>
                <a:spLocks noChangeArrowheads="1"/>
              </p:cNvSpPr>
              <p:nvPr/>
            </p:nvSpPr>
            <p:spPr bwMode="auto">
              <a:xfrm rot="-4578365">
                <a:off x="1742" y="3294"/>
                <a:ext cx="45" cy="4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6118" name="Oval 55"/>
              <p:cNvSpPr>
                <a:spLocks noChangeArrowheads="1"/>
              </p:cNvSpPr>
              <p:nvPr/>
            </p:nvSpPr>
            <p:spPr bwMode="auto">
              <a:xfrm rot="-4578365">
                <a:off x="1906" y="3134"/>
                <a:ext cx="45" cy="4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6119" name="Oval 56"/>
              <p:cNvSpPr>
                <a:spLocks noChangeArrowheads="1"/>
              </p:cNvSpPr>
              <p:nvPr/>
            </p:nvSpPr>
            <p:spPr bwMode="auto">
              <a:xfrm rot="-4578365">
                <a:off x="2071" y="3034"/>
                <a:ext cx="45" cy="4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6120" name="Oval 62"/>
              <p:cNvSpPr>
                <a:spLocks noChangeArrowheads="1"/>
              </p:cNvSpPr>
              <p:nvPr/>
            </p:nvSpPr>
            <p:spPr bwMode="auto">
              <a:xfrm rot="-4578365">
                <a:off x="1202" y="3657"/>
                <a:ext cx="45" cy="4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6121" name="Oval 63"/>
              <p:cNvSpPr>
                <a:spLocks noChangeArrowheads="1"/>
              </p:cNvSpPr>
              <p:nvPr/>
            </p:nvSpPr>
            <p:spPr bwMode="auto">
              <a:xfrm rot="-4578365">
                <a:off x="1610" y="3339"/>
                <a:ext cx="45" cy="4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6122" name="Oval 64"/>
              <p:cNvSpPr>
                <a:spLocks noChangeArrowheads="1"/>
              </p:cNvSpPr>
              <p:nvPr/>
            </p:nvSpPr>
            <p:spPr bwMode="auto">
              <a:xfrm rot="-4578365">
                <a:off x="1858" y="3241"/>
                <a:ext cx="45" cy="4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6123" name="Oval 65"/>
              <p:cNvSpPr>
                <a:spLocks noChangeArrowheads="1"/>
              </p:cNvSpPr>
              <p:nvPr/>
            </p:nvSpPr>
            <p:spPr bwMode="auto">
              <a:xfrm rot="-4578365">
                <a:off x="1973" y="3009"/>
                <a:ext cx="45" cy="4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grpSp>
        <p:nvGrpSpPr>
          <p:cNvPr id="12" name="Group 95"/>
          <p:cNvGrpSpPr>
            <a:grpSpLocks/>
          </p:cNvGrpSpPr>
          <p:nvPr/>
        </p:nvGrpSpPr>
        <p:grpSpPr bwMode="auto">
          <a:xfrm>
            <a:off x="4859338" y="3826098"/>
            <a:ext cx="3673475" cy="2303463"/>
            <a:chOff x="3061" y="2750"/>
            <a:chExt cx="2314" cy="1451"/>
          </a:xfrm>
        </p:grpSpPr>
        <p:grpSp>
          <p:nvGrpSpPr>
            <p:cNvPr id="13" name="Group 69"/>
            <p:cNvGrpSpPr>
              <a:grpSpLocks/>
            </p:cNvGrpSpPr>
            <p:nvPr/>
          </p:nvGrpSpPr>
          <p:grpSpPr bwMode="auto">
            <a:xfrm>
              <a:off x="3387" y="2750"/>
              <a:ext cx="1988" cy="1339"/>
              <a:chOff x="484" y="1026"/>
              <a:chExt cx="1988" cy="1339"/>
            </a:xfrm>
          </p:grpSpPr>
          <p:sp>
            <p:nvSpPr>
              <p:cNvPr id="46104" name="Line 70"/>
              <p:cNvSpPr>
                <a:spLocks noChangeShapeType="1"/>
              </p:cNvSpPr>
              <p:nvPr/>
            </p:nvSpPr>
            <p:spPr bwMode="auto">
              <a:xfrm>
                <a:off x="613" y="2115"/>
                <a:ext cx="167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105" name="Line 71"/>
              <p:cNvSpPr>
                <a:spLocks noChangeShapeType="1"/>
              </p:cNvSpPr>
              <p:nvPr/>
            </p:nvSpPr>
            <p:spPr bwMode="auto">
              <a:xfrm flipV="1">
                <a:off x="703" y="1117"/>
                <a:ext cx="0" cy="10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106" name="Text Box 72"/>
              <p:cNvSpPr txBox="1">
                <a:spLocks noChangeArrowheads="1"/>
              </p:cNvSpPr>
              <p:nvPr/>
            </p:nvSpPr>
            <p:spPr bwMode="auto">
              <a:xfrm>
                <a:off x="2200" y="2115"/>
                <a:ext cx="27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 i="1" dirty="0" smtClean="0">
                    <a:cs typeface="Arial" charset="0"/>
                  </a:rPr>
                  <a:t>X</a:t>
                </a:r>
                <a:endParaRPr lang="el-GR" sz="2000" b="1" i="1" dirty="0">
                  <a:cs typeface="Arial" charset="0"/>
                </a:endParaRPr>
              </a:p>
            </p:txBody>
          </p:sp>
          <p:sp>
            <p:nvSpPr>
              <p:cNvPr id="46107" name="Text Box 73"/>
              <p:cNvSpPr txBox="1">
                <a:spLocks noChangeArrowheads="1"/>
              </p:cNvSpPr>
              <p:nvPr/>
            </p:nvSpPr>
            <p:spPr bwMode="auto">
              <a:xfrm>
                <a:off x="484" y="1026"/>
                <a:ext cx="2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 i="1" dirty="0" smtClean="0">
                    <a:cs typeface="Arial" charset="0"/>
                  </a:rPr>
                  <a:t>Y</a:t>
                </a:r>
                <a:endParaRPr lang="el-GR" sz="2000" b="1" i="1" dirty="0">
                  <a:cs typeface="Arial" charset="0"/>
                </a:endParaRPr>
              </a:p>
            </p:txBody>
          </p:sp>
        </p:grpSp>
        <p:sp>
          <p:nvSpPr>
            <p:cNvPr id="46088" name="Text Box 74"/>
            <p:cNvSpPr txBox="1">
              <a:spLocks noChangeArrowheads="1"/>
            </p:cNvSpPr>
            <p:nvPr/>
          </p:nvSpPr>
          <p:spPr bwMode="auto">
            <a:xfrm>
              <a:off x="3696" y="2856"/>
              <a:ext cx="771" cy="231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18000" tIns="10800" rIns="18000" bIns="4680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0 &lt;</a:t>
              </a:r>
              <a:r>
                <a:rPr lang="en-US" sz="2000" b="1" i="1" dirty="0"/>
                <a:t> </a:t>
              </a:r>
              <a:r>
                <a:rPr lang="en-US" sz="2000" b="1" i="1" dirty="0" err="1" smtClean="0"/>
                <a:t>r</a:t>
              </a:r>
              <a:r>
                <a:rPr lang="en-US" sz="2000" b="1" i="1" baseline="-25000" dirty="0" err="1" smtClean="0"/>
                <a:t>XY</a:t>
              </a:r>
              <a:r>
                <a:rPr lang="en-US" sz="2000" dirty="0" smtClean="0"/>
                <a:t> </a:t>
              </a:r>
              <a:r>
                <a:rPr lang="en-US" sz="2000" dirty="0"/>
                <a:t>&lt; </a:t>
              </a:r>
              <a:r>
                <a:rPr lang="ru-RU" sz="2000" dirty="0"/>
                <a:t>1</a:t>
              </a:r>
            </a:p>
          </p:txBody>
        </p:sp>
        <p:sp>
          <p:nvSpPr>
            <p:cNvPr id="46089" name="Text Box 75"/>
            <p:cNvSpPr txBox="1">
              <a:spLocks noChangeArrowheads="1"/>
            </p:cNvSpPr>
            <p:nvPr/>
          </p:nvSpPr>
          <p:spPr bwMode="auto">
            <a:xfrm>
              <a:off x="3061" y="3970"/>
              <a:ext cx="208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ru-RU" sz="2000" b="1"/>
                <a:t>Нелинейная корреляция</a:t>
              </a:r>
            </a:p>
          </p:txBody>
        </p:sp>
        <p:grpSp>
          <p:nvGrpSpPr>
            <p:cNvPr id="14" name="Group 94"/>
            <p:cNvGrpSpPr>
              <a:grpSpLocks/>
            </p:cNvGrpSpPr>
            <p:nvPr/>
          </p:nvGrpSpPr>
          <p:grpSpPr bwMode="auto">
            <a:xfrm>
              <a:off x="3787" y="3146"/>
              <a:ext cx="1170" cy="638"/>
              <a:chOff x="3787" y="3146"/>
              <a:chExt cx="1170" cy="638"/>
            </a:xfrm>
          </p:grpSpPr>
          <p:sp>
            <p:nvSpPr>
              <p:cNvPr id="46091" name="Oval 77"/>
              <p:cNvSpPr>
                <a:spLocks noChangeArrowheads="1"/>
              </p:cNvSpPr>
              <p:nvPr/>
            </p:nvSpPr>
            <p:spPr bwMode="auto">
              <a:xfrm rot="-4578365">
                <a:off x="3787" y="3739"/>
                <a:ext cx="45" cy="4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6092" name="Oval 78"/>
              <p:cNvSpPr>
                <a:spLocks noChangeArrowheads="1"/>
              </p:cNvSpPr>
              <p:nvPr/>
            </p:nvSpPr>
            <p:spPr bwMode="auto">
              <a:xfrm rot="-4578365">
                <a:off x="3902" y="3729"/>
                <a:ext cx="45" cy="4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6093" name="Oval 79"/>
              <p:cNvSpPr>
                <a:spLocks noChangeArrowheads="1"/>
              </p:cNvSpPr>
              <p:nvPr/>
            </p:nvSpPr>
            <p:spPr bwMode="auto">
              <a:xfrm rot="-4578365">
                <a:off x="4011" y="3699"/>
                <a:ext cx="45" cy="4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6094" name="Oval 80"/>
              <p:cNvSpPr>
                <a:spLocks noChangeArrowheads="1"/>
              </p:cNvSpPr>
              <p:nvPr/>
            </p:nvSpPr>
            <p:spPr bwMode="auto">
              <a:xfrm rot="-4578365">
                <a:off x="4114" y="3648"/>
                <a:ext cx="45" cy="4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6095" name="Oval 81"/>
              <p:cNvSpPr>
                <a:spLocks noChangeArrowheads="1"/>
              </p:cNvSpPr>
              <p:nvPr/>
            </p:nvSpPr>
            <p:spPr bwMode="auto">
              <a:xfrm rot="-4578365">
                <a:off x="4201" y="3581"/>
                <a:ext cx="45" cy="4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6096" name="Oval 82"/>
              <p:cNvSpPr>
                <a:spLocks noChangeArrowheads="1"/>
              </p:cNvSpPr>
              <p:nvPr/>
            </p:nvSpPr>
            <p:spPr bwMode="auto">
              <a:xfrm rot="-4578365">
                <a:off x="4428" y="3366"/>
                <a:ext cx="45" cy="4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6097" name="Oval 83"/>
              <p:cNvSpPr>
                <a:spLocks noChangeArrowheads="1"/>
              </p:cNvSpPr>
              <p:nvPr/>
            </p:nvSpPr>
            <p:spPr bwMode="auto">
              <a:xfrm rot="-4578365">
                <a:off x="4592" y="3240"/>
                <a:ext cx="45" cy="4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6098" name="Oval 84"/>
              <p:cNvSpPr>
                <a:spLocks noChangeArrowheads="1"/>
              </p:cNvSpPr>
              <p:nvPr/>
            </p:nvSpPr>
            <p:spPr bwMode="auto">
              <a:xfrm rot="-4578365">
                <a:off x="4794" y="3164"/>
                <a:ext cx="45" cy="4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6099" name="Oval 85"/>
              <p:cNvSpPr>
                <a:spLocks noChangeArrowheads="1"/>
              </p:cNvSpPr>
              <p:nvPr/>
            </p:nvSpPr>
            <p:spPr bwMode="auto">
              <a:xfrm rot="-4578365">
                <a:off x="4280" y="3512"/>
                <a:ext cx="45" cy="4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6100" name="Oval 86"/>
              <p:cNvSpPr>
                <a:spLocks noChangeArrowheads="1"/>
              </p:cNvSpPr>
              <p:nvPr/>
            </p:nvSpPr>
            <p:spPr bwMode="auto">
              <a:xfrm rot="-4578365">
                <a:off x="4353" y="3439"/>
                <a:ext cx="45" cy="4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6101" name="Oval 87"/>
              <p:cNvSpPr>
                <a:spLocks noChangeArrowheads="1"/>
              </p:cNvSpPr>
              <p:nvPr/>
            </p:nvSpPr>
            <p:spPr bwMode="auto">
              <a:xfrm rot="-4578365">
                <a:off x="4507" y="3297"/>
                <a:ext cx="45" cy="4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6102" name="Oval 88"/>
              <p:cNvSpPr>
                <a:spLocks noChangeArrowheads="1"/>
              </p:cNvSpPr>
              <p:nvPr/>
            </p:nvSpPr>
            <p:spPr bwMode="auto">
              <a:xfrm rot="-4578365">
                <a:off x="4688" y="3197"/>
                <a:ext cx="45" cy="4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6103" name="Oval 90"/>
              <p:cNvSpPr>
                <a:spLocks noChangeArrowheads="1"/>
              </p:cNvSpPr>
              <p:nvPr/>
            </p:nvSpPr>
            <p:spPr bwMode="auto">
              <a:xfrm rot="-4578365">
                <a:off x="4912" y="3146"/>
                <a:ext cx="45" cy="4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268413"/>
            <a:ext cx="8641084" cy="4862512"/>
          </a:xfrm>
        </p:spPr>
        <p:txBody>
          <a:bodyPr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ru-RU" sz="2400" b="1" i="1" dirty="0" smtClean="0">
                <a:solidFill>
                  <a:schemeClr val="tx2"/>
                </a:solidFill>
              </a:rPr>
              <a:t>Функцией распределения</a:t>
            </a:r>
            <a:r>
              <a:rPr lang="ru-RU" sz="2400" dirty="0" smtClean="0"/>
              <a:t> </a:t>
            </a:r>
            <a:r>
              <a:rPr lang="en-US" sz="2400" dirty="0" smtClean="0"/>
              <a:t> </a:t>
            </a:r>
            <a:r>
              <a:rPr lang="ru-RU" sz="2400" dirty="0" smtClean="0"/>
              <a:t>(</a:t>
            </a:r>
            <a:r>
              <a:rPr lang="ru-RU" sz="2400" b="1" i="1" dirty="0" smtClean="0">
                <a:solidFill>
                  <a:schemeClr val="tx2"/>
                </a:solidFill>
              </a:rPr>
              <a:t>интегральной функцией </a:t>
            </a:r>
            <a:r>
              <a:rPr lang="ru-RU" sz="2400" dirty="0" smtClean="0"/>
              <a:t>) СВ </a:t>
            </a:r>
            <a:r>
              <a:rPr lang="ru-RU" sz="2400" b="1" i="1" dirty="0" smtClean="0"/>
              <a:t>Х</a:t>
            </a:r>
            <a:r>
              <a:rPr lang="ru-RU" sz="2400" dirty="0" smtClean="0"/>
              <a:t>  называется функция </a:t>
            </a:r>
            <a:r>
              <a:rPr lang="en-US" sz="2400" b="1" i="1" dirty="0" smtClean="0"/>
              <a:t>F</a:t>
            </a:r>
            <a:r>
              <a:rPr lang="en-US" sz="2400" b="1" i="1" baseline="-25000" dirty="0" smtClean="0"/>
              <a:t>X </a:t>
            </a:r>
            <a:r>
              <a:rPr lang="en-US" sz="2400" dirty="0" smtClean="0"/>
              <a:t>(</a:t>
            </a:r>
            <a:r>
              <a:rPr lang="en-US" sz="2400" b="1" i="1" dirty="0" smtClean="0"/>
              <a:t>x</a:t>
            </a:r>
            <a:r>
              <a:rPr lang="ru-RU" sz="2400" b="1" i="1" dirty="0" smtClean="0"/>
              <a:t> </a:t>
            </a:r>
            <a:r>
              <a:rPr lang="en-US" sz="2400" dirty="0" smtClean="0"/>
              <a:t>)</a:t>
            </a:r>
            <a:r>
              <a:rPr lang="ru-RU" sz="2400" dirty="0" smtClean="0"/>
              <a:t>:</a:t>
            </a:r>
          </a:p>
          <a:p>
            <a:pPr marL="571500" indent="-57150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ru-RU" sz="2400" dirty="0" smtClean="0"/>
              <a:t>				</a:t>
            </a:r>
            <a:r>
              <a:rPr lang="en-US" sz="2400" b="1" i="1" dirty="0" smtClean="0"/>
              <a:t>F</a:t>
            </a:r>
            <a:r>
              <a:rPr lang="en-US" sz="2400" b="1" i="1" baseline="-25000" dirty="0" smtClean="0"/>
              <a:t>X</a:t>
            </a:r>
            <a:r>
              <a:rPr lang="ru-RU" sz="2400" b="1" i="1" baseline="-25000" dirty="0" smtClean="0"/>
              <a:t> </a:t>
            </a:r>
            <a:r>
              <a:rPr lang="en-US" sz="2400" dirty="0" smtClean="0"/>
              <a:t>(</a:t>
            </a:r>
            <a:r>
              <a:rPr lang="en-US" sz="2400" b="1" i="1" dirty="0" smtClean="0"/>
              <a:t>x</a:t>
            </a:r>
            <a:r>
              <a:rPr lang="ru-RU" sz="2400" b="1" i="1" dirty="0" smtClean="0"/>
              <a:t> </a:t>
            </a:r>
            <a:r>
              <a:rPr lang="en-US" sz="2400" dirty="0" smtClean="0"/>
              <a:t>)</a:t>
            </a:r>
            <a:r>
              <a:rPr lang="ru-RU" sz="2400" dirty="0" smtClean="0"/>
              <a:t> = </a:t>
            </a:r>
            <a:r>
              <a:rPr lang="ru-RU" sz="2400" b="1" i="1" dirty="0" smtClean="0"/>
              <a:t>Р </a:t>
            </a:r>
            <a:r>
              <a:rPr lang="ru-RU" sz="2400" dirty="0" smtClean="0"/>
              <a:t>(</a:t>
            </a:r>
            <a:r>
              <a:rPr lang="ru-RU" sz="2400" b="1" i="1" dirty="0" smtClean="0"/>
              <a:t>Х</a:t>
            </a:r>
            <a:r>
              <a:rPr lang="ru-RU" sz="2400" dirty="0" smtClean="0"/>
              <a:t> </a:t>
            </a:r>
            <a:r>
              <a:rPr lang="en-US" sz="2400" dirty="0" smtClean="0"/>
              <a:t>&lt;</a:t>
            </a:r>
            <a:r>
              <a:rPr lang="ru-RU" sz="2400" dirty="0" smtClean="0"/>
              <a:t> </a:t>
            </a:r>
            <a:r>
              <a:rPr lang="ru-RU" sz="2400" b="1" i="1" dirty="0" err="1" smtClean="0"/>
              <a:t>х</a:t>
            </a:r>
            <a:r>
              <a:rPr lang="ru-RU" sz="2400" b="1" i="1" dirty="0" smtClean="0"/>
              <a:t> </a:t>
            </a:r>
            <a:r>
              <a:rPr lang="ru-RU" sz="2400" dirty="0" smtClean="0"/>
              <a:t>).</a:t>
            </a:r>
          </a:p>
          <a:p>
            <a:pPr marL="571500" indent="-571500" eaLnBrk="1" hangingPunct="1">
              <a:buFont typeface="Wingdings" pitchFamily="2" charset="2"/>
              <a:buNone/>
            </a:pPr>
            <a:endParaRPr lang="ru-RU" sz="1800" dirty="0" smtClean="0"/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ru-RU" sz="2400" b="1" dirty="0" smtClean="0"/>
              <a:t>Основные свойства функции распределения</a:t>
            </a:r>
            <a:r>
              <a:rPr lang="ru-RU" sz="2400" dirty="0" smtClean="0"/>
              <a:t>:</a:t>
            </a:r>
          </a:p>
          <a:p>
            <a:pPr marL="839788" lvl="1" indent="-495300" eaLnBrk="1" hangingPunct="1">
              <a:buClr>
                <a:srgbClr val="002060"/>
              </a:buClr>
              <a:buSzTx/>
              <a:buFont typeface="Wingdings" pitchFamily="2" charset="2"/>
              <a:buAutoNum type="arabicParenR"/>
            </a:pPr>
            <a:r>
              <a:rPr lang="ru-RU" sz="2400" b="1" dirty="0" smtClean="0"/>
              <a:t> </a:t>
            </a:r>
            <a:r>
              <a:rPr lang="ru-RU" sz="2400" dirty="0" smtClean="0"/>
              <a:t>для любого </a:t>
            </a:r>
            <a:r>
              <a:rPr lang="ru-RU" sz="2400" b="1" i="1" dirty="0" err="1" smtClean="0"/>
              <a:t>х</a:t>
            </a:r>
            <a:r>
              <a:rPr lang="ru-RU" sz="2400" dirty="0" smtClean="0"/>
              <a:t>    0 </a:t>
            </a:r>
            <a:r>
              <a:rPr lang="ru-RU" sz="2400" dirty="0" smtClean="0">
                <a:cs typeface="Arial" charset="0"/>
              </a:rPr>
              <a:t>≤</a:t>
            </a:r>
            <a:r>
              <a:rPr lang="ru-RU" sz="2400" dirty="0" smtClean="0"/>
              <a:t> </a:t>
            </a:r>
            <a:r>
              <a:rPr lang="en-US" sz="2400" b="1" i="1" dirty="0" smtClean="0"/>
              <a:t>F</a:t>
            </a:r>
            <a:r>
              <a:rPr lang="en-US" sz="2400" dirty="0" smtClean="0"/>
              <a:t>(</a:t>
            </a:r>
            <a:r>
              <a:rPr lang="en-US" sz="2400" b="1" i="1" dirty="0" smtClean="0"/>
              <a:t>x</a:t>
            </a:r>
            <a:r>
              <a:rPr lang="ru-RU" sz="2400" b="1" i="1" dirty="0" smtClean="0"/>
              <a:t> </a:t>
            </a:r>
            <a:r>
              <a:rPr lang="en-US" sz="2400" dirty="0" smtClean="0"/>
              <a:t>)</a:t>
            </a:r>
            <a:r>
              <a:rPr lang="ru-RU" sz="2400" dirty="0" smtClean="0"/>
              <a:t> </a:t>
            </a:r>
            <a:r>
              <a:rPr lang="ru-RU" sz="2400" dirty="0" smtClean="0">
                <a:cs typeface="Arial" charset="0"/>
              </a:rPr>
              <a:t>≤ 1;</a:t>
            </a:r>
          </a:p>
          <a:p>
            <a:pPr marL="839788" lvl="1" indent="-495300" eaLnBrk="1" hangingPunct="1">
              <a:buClr>
                <a:srgbClr val="002060"/>
              </a:buClr>
              <a:buSzTx/>
              <a:buFont typeface="Wingdings" pitchFamily="2" charset="2"/>
              <a:buAutoNum type="arabicParenR"/>
            </a:pPr>
            <a:r>
              <a:rPr lang="ru-RU" sz="2400" b="1" dirty="0" smtClean="0">
                <a:cs typeface="Arial" charset="0"/>
              </a:rPr>
              <a:t> </a:t>
            </a:r>
            <a:r>
              <a:rPr lang="ru-RU" sz="2400" dirty="0" smtClean="0">
                <a:cs typeface="Arial" charset="0"/>
              </a:rPr>
              <a:t>из </a:t>
            </a:r>
            <a:r>
              <a:rPr lang="ru-RU" sz="2400" b="1" i="1" dirty="0" smtClean="0">
                <a:cs typeface="Arial" charset="0"/>
              </a:rPr>
              <a:t>х</a:t>
            </a:r>
            <a:r>
              <a:rPr lang="ru-RU" sz="2400" b="1" baseline="-25000" dirty="0" smtClean="0">
                <a:cs typeface="Arial" charset="0"/>
              </a:rPr>
              <a:t>1</a:t>
            </a:r>
            <a:r>
              <a:rPr lang="ru-RU" sz="2400" dirty="0" smtClean="0">
                <a:cs typeface="Arial" charset="0"/>
              </a:rPr>
              <a:t> </a:t>
            </a:r>
            <a:r>
              <a:rPr lang="en-US" sz="2400" dirty="0" smtClean="0">
                <a:cs typeface="Arial" charset="0"/>
              </a:rPr>
              <a:t>&lt;</a:t>
            </a:r>
            <a:r>
              <a:rPr lang="ru-RU" sz="2400" dirty="0" smtClean="0">
                <a:cs typeface="Arial" charset="0"/>
              </a:rPr>
              <a:t> </a:t>
            </a:r>
            <a:r>
              <a:rPr lang="ru-RU" sz="2400" b="1" i="1" dirty="0" smtClean="0">
                <a:cs typeface="Arial" charset="0"/>
              </a:rPr>
              <a:t>х</a:t>
            </a:r>
            <a:r>
              <a:rPr lang="ru-RU" sz="2400" b="1" baseline="-25000" dirty="0" smtClean="0">
                <a:cs typeface="Arial" charset="0"/>
              </a:rPr>
              <a:t>2</a:t>
            </a:r>
            <a:r>
              <a:rPr lang="ru-RU" sz="2400" dirty="0" smtClean="0">
                <a:cs typeface="Arial" charset="0"/>
              </a:rPr>
              <a:t>  следует </a:t>
            </a:r>
            <a:r>
              <a:rPr lang="en-US" sz="2400" b="1" i="1" dirty="0" smtClean="0"/>
              <a:t>F</a:t>
            </a:r>
            <a:r>
              <a:rPr lang="en-US" sz="2400" dirty="0" smtClean="0"/>
              <a:t>(</a:t>
            </a:r>
            <a:r>
              <a:rPr lang="en-US" sz="2400" b="1" i="1" dirty="0" smtClean="0"/>
              <a:t>x</a:t>
            </a:r>
            <a:r>
              <a:rPr lang="ru-RU" sz="2400" b="1" baseline="-25000" dirty="0" smtClean="0">
                <a:cs typeface="Arial" charset="0"/>
              </a:rPr>
              <a:t>1</a:t>
            </a:r>
            <a:r>
              <a:rPr lang="en-US" sz="2400" dirty="0" smtClean="0"/>
              <a:t>)</a:t>
            </a:r>
            <a:r>
              <a:rPr lang="ru-RU" sz="2400" dirty="0" smtClean="0"/>
              <a:t> </a:t>
            </a:r>
            <a:r>
              <a:rPr lang="ru-RU" sz="2400" dirty="0" smtClean="0">
                <a:cs typeface="Arial" charset="0"/>
              </a:rPr>
              <a:t>≤ </a:t>
            </a:r>
            <a:r>
              <a:rPr lang="en-US" sz="2400" b="1" i="1" dirty="0" smtClean="0"/>
              <a:t>F</a:t>
            </a:r>
            <a:r>
              <a:rPr lang="en-US" sz="2400" dirty="0" smtClean="0"/>
              <a:t>(</a:t>
            </a:r>
            <a:r>
              <a:rPr lang="en-US" sz="2400" b="1" i="1" dirty="0" smtClean="0"/>
              <a:t>x</a:t>
            </a:r>
            <a:r>
              <a:rPr lang="ru-RU" sz="2400" b="1" baseline="-25000" dirty="0" smtClean="0">
                <a:cs typeface="Arial" charset="0"/>
              </a:rPr>
              <a:t>2</a:t>
            </a:r>
            <a:r>
              <a:rPr lang="en-US" sz="2400" dirty="0" smtClean="0"/>
              <a:t>)</a:t>
            </a:r>
            <a:r>
              <a:rPr lang="ru-RU" sz="2400" dirty="0" smtClean="0"/>
              <a:t>;</a:t>
            </a:r>
          </a:p>
          <a:p>
            <a:pPr marL="839788" lvl="1" indent="-495300" eaLnBrk="1" hangingPunct="1">
              <a:spcBef>
                <a:spcPts val="600"/>
              </a:spcBef>
              <a:buClr>
                <a:srgbClr val="002060"/>
              </a:buClr>
              <a:buSzTx/>
              <a:buFont typeface="Wingdings" pitchFamily="2" charset="2"/>
              <a:buAutoNum type="arabicParenR"/>
            </a:pPr>
            <a:r>
              <a:rPr lang="ru-RU" sz="2400" b="1" dirty="0" smtClean="0"/>
              <a:t> </a:t>
            </a:r>
            <a:r>
              <a:rPr lang="ru-RU" sz="2400" dirty="0" smtClean="0"/>
              <a:t> </a:t>
            </a:r>
            <a:r>
              <a:rPr lang="ru-RU" sz="2400" b="1" dirty="0" smtClean="0"/>
              <a:t> </a:t>
            </a:r>
          </a:p>
          <a:p>
            <a:pPr marL="839788" lvl="1" indent="-495300" eaLnBrk="1" hangingPunct="1">
              <a:spcBef>
                <a:spcPct val="70000"/>
              </a:spcBef>
              <a:buClr>
                <a:srgbClr val="002060"/>
              </a:buClr>
              <a:buSzTx/>
              <a:buFont typeface="Wingdings" pitchFamily="2" charset="2"/>
              <a:buAutoNum type="arabicParenR"/>
            </a:pPr>
            <a:r>
              <a:rPr lang="ru-RU" sz="2400" b="1" dirty="0" smtClean="0"/>
              <a:t> </a:t>
            </a:r>
            <a:r>
              <a:rPr lang="ru-RU" sz="2400" dirty="0" smtClean="0"/>
              <a:t>для любого </a:t>
            </a:r>
            <a:r>
              <a:rPr lang="ru-RU" sz="2400" b="1" i="1" dirty="0" err="1" smtClean="0"/>
              <a:t>х</a:t>
            </a:r>
            <a:r>
              <a:rPr lang="ru-RU" sz="2000" dirty="0" smtClean="0"/>
              <a:t> 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066602" y="4077072"/>
          <a:ext cx="4081462" cy="561975"/>
        </p:xfrm>
        <a:graphic>
          <a:graphicData uri="http://schemas.openxmlformats.org/presentationml/2006/ole">
            <p:oleObj spid="_x0000_s3074" name="Формула" r:id="rId3" imgW="2400120" imgH="330120" progId="Equation.3">
              <p:embed/>
            </p:oleObj>
          </a:graphicData>
        </a:graphic>
      </p:graphicFrame>
      <p:grpSp>
        <p:nvGrpSpPr>
          <p:cNvPr id="3078" name="Group 8"/>
          <p:cNvGrpSpPr>
            <a:grpSpLocks/>
          </p:cNvGrpSpPr>
          <p:nvPr/>
        </p:nvGrpSpPr>
        <p:grpSpPr bwMode="auto">
          <a:xfrm>
            <a:off x="3418904" y="4724581"/>
            <a:ext cx="5329239" cy="1011240"/>
            <a:chOff x="2154" y="3105"/>
            <a:chExt cx="3357" cy="637"/>
          </a:xfrm>
        </p:grpSpPr>
        <p:graphicFrame>
          <p:nvGraphicFramePr>
            <p:cNvPr id="3076" name="Object 5"/>
            <p:cNvGraphicFramePr>
              <a:graphicFrameLocks noChangeAspect="1"/>
            </p:cNvGraphicFramePr>
            <p:nvPr/>
          </p:nvGraphicFramePr>
          <p:xfrm>
            <a:off x="2154" y="3105"/>
            <a:ext cx="1905" cy="354"/>
          </p:xfrm>
          <a:graphic>
            <a:graphicData uri="http://schemas.openxmlformats.org/presentationml/2006/ole">
              <p:oleObj spid="_x0000_s3076" name="Формула" r:id="rId4" imgW="1777680" imgH="330120" progId="Equation.3">
                <p:embed/>
              </p:oleObj>
            </a:graphicData>
          </a:graphic>
        </p:graphicFrame>
        <p:sp>
          <p:nvSpPr>
            <p:cNvPr id="3079" name="Text Box 6"/>
            <p:cNvSpPr txBox="1">
              <a:spLocks noChangeArrowheads="1"/>
            </p:cNvSpPr>
            <p:nvPr/>
          </p:nvSpPr>
          <p:spPr bwMode="auto">
            <a:xfrm>
              <a:off x="3606" y="3335"/>
              <a:ext cx="1905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8000" rIns="18000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ru-RU" sz="2000" b="1" dirty="0">
                  <a:solidFill>
                    <a:srgbClr val="002060"/>
                  </a:solidFill>
                </a:rPr>
                <a:t>Непрерывность слева в каждой точке</a:t>
              </a:r>
            </a:p>
          </p:txBody>
        </p:sp>
      </p:grpSp>
      <p:graphicFrame>
        <p:nvGraphicFramePr>
          <p:cNvPr id="3075" name="Object 7"/>
          <p:cNvGraphicFramePr>
            <a:graphicFrameLocks noChangeAspect="1"/>
          </p:cNvGraphicFramePr>
          <p:nvPr/>
        </p:nvGraphicFramePr>
        <p:xfrm>
          <a:off x="2051050" y="5970166"/>
          <a:ext cx="4319588" cy="411162"/>
        </p:xfrm>
        <a:graphic>
          <a:graphicData uri="http://schemas.openxmlformats.org/presentationml/2006/ole">
            <p:oleObj spid="_x0000_s3075" name="Формула" r:id="rId5" imgW="2539800" imgH="241200" progId="Equation.3">
              <p:embed/>
            </p:oleObj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92888" cy="941387"/>
          </a:xfrm>
        </p:spPr>
        <p:txBody>
          <a:bodyPr>
            <a:noAutofit/>
          </a:bodyPr>
          <a:lstStyle/>
          <a:p>
            <a:pPr eaLnBrk="1" hangingPunct="1"/>
            <a:r>
              <a:rPr lang="ru-RU" sz="3200" dirty="0" smtClean="0">
                <a:solidFill>
                  <a:schemeClr val="tx1"/>
                </a:solidFill>
              </a:rPr>
              <a:t>	Функция распределения СВ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29753"/>
            <a:ext cx="8733730" cy="62515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400" b="1" u="sng" dirty="0" smtClean="0"/>
              <a:t>Пример</a:t>
            </a:r>
            <a:r>
              <a:rPr lang="ru-RU" sz="2400" dirty="0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Случайная величина </a:t>
            </a:r>
            <a:r>
              <a:rPr lang="ru-RU" sz="2400" b="1" i="1" dirty="0" smtClean="0"/>
              <a:t>Х</a:t>
            </a:r>
            <a:r>
              <a:rPr lang="ru-RU" sz="2400" dirty="0" smtClean="0"/>
              <a:t>  –  число попаданий в мишень при условии, что сделано 3 выстрела, вероятность попадания в каждом выстреле равна 0,4.</a:t>
            </a:r>
          </a:p>
          <a:p>
            <a:pPr lvl="3">
              <a:spcBef>
                <a:spcPts val="1200"/>
              </a:spcBef>
              <a:buClr>
                <a:schemeClr val="tx2"/>
              </a:buClr>
              <a:buFontTx/>
              <a:buChar char="•"/>
            </a:pPr>
            <a:r>
              <a:rPr lang="ru-RU" sz="2400" b="1" i="1" dirty="0" smtClean="0"/>
              <a:t>Ряд распределения</a:t>
            </a:r>
            <a:r>
              <a:rPr lang="ru-RU" sz="2400" dirty="0" smtClean="0"/>
              <a:t>.</a:t>
            </a:r>
          </a:p>
          <a:p>
            <a:pPr lvl="1" eaLnBrk="1" hangingPunct="1">
              <a:buClr>
                <a:schemeClr val="tx2"/>
              </a:buClr>
              <a:buSzTx/>
              <a:buFontTx/>
              <a:buNone/>
            </a:pPr>
            <a:endParaRPr lang="ru-RU" sz="2400" dirty="0" smtClean="0"/>
          </a:p>
          <a:p>
            <a:pPr lvl="1" eaLnBrk="1" hangingPunct="1">
              <a:buClr>
                <a:schemeClr val="tx2"/>
              </a:buClr>
              <a:buSzTx/>
              <a:buFontTx/>
              <a:buNone/>
            </a:pPr>
            <a:endParaRPr lang="ru-RU" sz="2400" dirty="0" smtClean="0"/>
          </a:p>
          <a:p>
            <a:pPr lvl="1" eaLnBrk="1" hangingPunct="1">
              <a:buClr>
                <a:schemeClr val="tx2"/>
              </a:buClr>
              <a:buSzTx/>
              <a:buFontTx/>
              <a:buNone/>
            </a:pPr>
            <a:endParaRPr lang="ru-RU" sz="1000" dirty="0" smtClean="0"/>
          </a:p>
          <a:p>
            <a:pPr lvl="3">
              <a:buClr>
                <a:schemeClr val="tx2"/>
              </a:buClr>
              <a:buFontTx/>
              <a:buChar char="•"/>
            </a:pPr>
            <a:r>
              <a:rPr lang="ru-RU" sz="2400" b="1" i="1" dirty="0" smtClean="0"/>
              <a:t>Многоугольник распределения</a:t>
            </a:r>
            <a:r>
              <a:rPr lang="ru-RU" sz="2400" dirty="0" smtClean="0"/>
              <a:t>.</a:t>
            </a:r>
          </a:p>
          <a:p>
            <a:pPr lvl="1" eaLnBrk="1" hangingPunct="1">
              <a:buClr>
                <a:schemeClr val="tx2"/>
              </a:buClr>
              <a:buSzTx/>
              <a:buFontTx/>
              <a:buNone/>
            </a:pPr>
            <a:endParaRPr lang="ru-RU" sz="2400" dirty="0" smtClean="0"/>
          </a:p>
          <a:p>
            <a:pPr lvl="1" eaLnBrk="1" hangingPunct="1">
              <a:buClr>
                <a:schemeClr val="tx2"/>
              </a:buClr>
              <a:buSzTx/>
              <a:buFontTx/>
              <a:buNone/>
            </a:pPr>
            <a:endParaRPr lang="ru-RU" sz="2400" dirty="0" smtClean="0"/>
          </a:p>
          <a:p>
            <a:pPr lvl="1" eaLnBrk="1" hangingPunct="1">
              <a:buClr>
                <a:schemeClr val="tx2"/>
              </a:buClr>
              <a:buSzTx/>
              <a:buFontTx/>
              <a:buNone/>
            </a:pPr>
            <a:endParaRPr lang="ru-RU" sz="2800" dirty="0" smtClean="0"/>
          </a:p>
          <a:p>
            <a:pPr lvl="1" eaLnBrk="1" hangingPunct="1">
              <a:buClr>
                <a:schemeClr val="tx2"/>
              </a:buClr>
              <a:buSzTx/>
              <a:buFontTx/>
              <a:buNone/>
            </a:pPr>
            <a:endParaRPr lang="ru-RU" sz="2400" dirty="0" smtClean="0"/>
          </a:p>
          <a:p>
            <a:pPr lvl="1" eaLnBrk="1" hangingPunct="1">
              <a:buClr>
                <a:schemeClr val="tx2"/>
              </a:buClr>
              <a:buSzTx/>
              <a:buFontTx/>
              <a:buNone/>
            </a:pPr>
            <a:endParaRPr lang="ru-RU" sz="2800" dirty="0" smtClean="0"/>
          </a:p>
          <a:p>
            <a:pPr lvl="3">
              <a:buClr>
                <a:schemeClr val="tx2"/>
              </a:buClr>
              <a:buFontTx/>
              <a:buChar char="•"/>
            </a:pPr>
            <a:r>
              <a:rPr lang="ru-RU" sz="2400" b="1" i="1" dirty="0" smtClean="0"/>
              <a:t>Аналитическое задание</a:t>
            </a:r>
            <a:r>
              <a:rPr lang="ru-RU" sz="2400" dirty="0" smtClean="0"/>
              <a:t>.</a:t>
            </a:r>
          </a:p>
        </p:txBody>
      </p:sp>
      <p:graphicFrame>
        <p:nvGraphicFramePr>
          <p:cNvPr id="11302" name="Group 38"/>
          <p:cNvGraphicFramePr>
            <a:graphicFrameLocks noGrp="1"/>
          </p:cNvGraphicFramePr>
          <p:nvPr/>
        </p:nvGraphicFramePr>
        <p:xfrm>
          <a:off x="2532732" y="2276872"/>
          <a:ext cx="4127500" cy="75360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  <a:gridCol w="825500"/>
                <a:gridCol w="825500"/>
              </a:tblGrid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marL="36000" marR="36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36000" marR="36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р</a:t>
                      </a:r>
                      <a:endParaRPr kumimoji="0" lang="ru-RU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0,216</a:t>
                      </a:r>
                    </a:p>
                  </a:txBody>
                  <a:tcPr marL="36000" marR="36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0,432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0,288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0,064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073" name="Group 46"/>
          <p:cNvGrpSpPr>
            <a:grpSpLocks/>
          </p:cNvGrpSpPr>
          <p:nvPr/>
        </p:nvGrpSpPr>
        <p:grpSpPr bwMode="auto">
          <a:xfrm>
            <a:off x="2589435" y="3573016"/>
            <a:ext cx="4214813" cy="2017713"/>
            <a:chOff x="1186" y="2341"/>
            <a:chExt cx="2655" cy="1271"/>
          </a:xfrm>
        </p:grpSpPr>
        <p:grpSp>
          <p:nvGrpSpPr>
            <p:cNvPr id="2074" name="Group 43"/>
            <p:cNvGrpSpPr>
              <a:grpSpLocks/>
            </p:cNvGrpSpPr>
            <p:nvPr/>
          </p:nvGrpSpPr>
          <p:grpSpPr bwMode="auto">
            <a:xfrm>
              <a:off x="1186" y="2436"/>
              <a:ext cx="2486" cy="1176"/>
              <a:chOff x="1186" y="2436"/>
              <a:chExt cx="2486" cy="1176"/>
            </a:xfrm>
          </p:grpSpPr>
          <p:graphicFrame>
            <p:nvGraphicFramePr>
              <p:cNvPr id="2051" name="Object 42"/>
              <p:cNvGraphicFramePr>
                <a:graphicFrameLocks noChangeAspect="1"/>
              </p:cNvGraphicFramePr>
              <p:nvPr/>
            </p:nvGraphicFramePr>
            <p:xfrm>
              <a:off x="1186" y="2436"/>
              <a:ext cx="2142" cy="1176"/>
            </p:xfrm>
            <a:graphic>
              <a:graphicData uri="http://schemas.openxmlformats.org/presentationml/2006/ole">
                <p:oleObj spid="_x0000_s2051" name="Диаграмма" r:id="rId3" imgW="3400425" imgH="2085975" progId="Excel.Sheet.8">
                  <p:embed/>
                </p:oleObj>
              </a:graphicData>
            </a:graphic>
          </p:graphicFrame>
          <p:sp>
            <p:nvSpPr>
              <p:cNvPr id="2077" name="Line 39"/>
              <p:cNvSpPr>
                <a:spLocks noChangeShapeType="1"/>
              </p:cNvSpPr>
              <p:nvPr/>
            </p:nvSpPr>
            <p:spPr bwMode="auto">
              <a:xfrm>
                <a:off x="1541" y="3405"/>
                <a:ext cx="213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78" name="Line 40"/>
              <p:cNvSpPr>
                <a:spLocks noChangeShapeType="1"/>
              </p:cNvSpPr>
              <p:nvPr/>
            </p:nvSpPr>
            <p:spPr bwMode="auto">
              <a:xfrm flipV="1">
                <a:off x="1556" y="2448"/>
                <a:ext cx="0" cy="9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2075" name="Text Box 44"/>
            <p:cNvSpPr txBox="1">
              <a:spLocks noChangeArrowheads="1"/>
            </p:cNvSpPr>
            <p:nvPr/>
          </p:nvSpPr>
          <p:spPr bwMode="auto">
            <a:xfrm>
              <a:off x="3660" y="3294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1800" b="1" i="1"/>
                <a:t>х</a:t>
              </a:r>
            </a:p>
          </p:txBody>
        </p:sp>
        <p:sp>
          <p:nvSpPr>
            <p:cNvPr id="2076" name="Text Box 45"/>
            <p:cNvSpPr txBox="1">
              <a:spLocks noChangeArrowheads="1"/>
            </p:cNvSpPr>
            <p:nvPr/>
          </p:nvSpPr>
          <p:spPr bwMode="auto">
            <a:xfrm>
              <a:off x="1360" y="2341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1800" b="1" i="1"/>
                <a:t>р</a:t>
              </a:r>
            </a:p>
          </p:txBody>
        </p:sp>
      </p:grpSp>
      <p:graphicFrame>
        <p:nvGraphicFramePr>
          <p:cNvPr id="2050" name="Object 47"/>
          <p:cNvGraphicFramePr>
            <a:graphicFrameLocks noChangeAspect="1"/>
          </p:cNvGraphicFramePr>
          <p:nvPr/>
        </p:nvGraphicFramePr>
        <p:xfrm>
          <a:off x="2362274" y="6189888"/>
          <a:ext cx="6026150" cy="496888"/>
        </p:xfrm>
        <a:graphic>
          <a:graphicData uri="http://schemas.openxmlformats.org/presentationml/2006/ole">
            <p:oleObj spid="_x0000_s2050" name="Формула" r:id="rId4" imgW="3543120" imgH="291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1" name="Group 18"/>
          <p:cNvGrpSpPr>
            <a:grpSpLocks/>
          </p:cNvGrpSpPr>
          <p:nvPr/>
        </p:nvGrpSpPr>
        <p:grpSpPr bwMode="auto">
          <a:xfrm>
            <a:off x="251049" y="2205635"/>
            <a:ext cx="6361113" cy="3800475"/>
            <a:chOff x="1474" y="1062"/>
            <a:chExt cx="4007" cy="2394"/>
          </a:xfrm>
        </p:grpSpPr>
        <p:grpSp>
          <p:nvGrpSpPr>
            <p:cNvPr id="4102" name="Group 15"/>
            <p:cNvGrpSpPr>
              <a:grpSpLocks/>
            </p:cNvGrpSpPr>
            <p:nvPr/>
          </p:nvGrpSpPr>
          <p:grpSpPr bwMode="auto">
            <a:xfrm>
              <a:off x="1474" y="1062"/>
              <a:ext cx="3870" cy="2394"/>
              <a:chOff x="809" y="1062"/>
              <a:chExt cx="3870" cy="2394"/>
            </a:xfrm>
          </p:grpSpPr>
          <p:grpSp>
            <p:nvGrpSpPr>
              <p:cNvPr id="4105" name="Group 10"/>
              <p:cNvGrpSpPr>
                <a:grpSpLocks/>
              </p:cNvGrpSpPr>
              <p:nvPr/>
            </p:nvGrpSpPr>
            <p:grpSpPr bwMode="auto">
              <a:xfrm>
                <a:off x="809" y="1062"/>
                <a:ext cx="3870" cy="2394"/>
                <a:chOff x="809" y="1062"/>
                <a:chExt cx="3870" cy="2394"/>
              </a:xfrm>
            </p:grpSpPr>
            <p:graphicFrame>
              <p:nvGraphicFramePr>
                <p:cNvPr id="4099" name="Object 6"/>
                <p:cNvGraphicFramePr>
                  <a:graphicFrameLocks noChangeAspect="1"/>
                </p:cNvGraphicFramePr>
                <p:nvPr/>
              </p:nvGraphicFramePr>
              <p:xfrm>
                <a:off x="809" y="1062"/>
                <a:ext cx="3576" cy="2394"/>
              </p:xfrm>
              <a:graphic>
                <a:graphicData uri="http://schemas.openxmlformats.org/presentationml/2006/ole">
                  <p:oleObj spid="_x0000_s4099" name="Диаграмма" r:id="rId3" imgW="5676900" imgH="3800475" progId="Excel.Sheet.8">
                    <p:embed/>
                  </p:oleObj>
                </a:graphicData>
              </a:graphic>
            </p:graphicFrame>
            <p:sp>
              <p:nvSpPr>
                <p:cNvPr id="4110" name="Line 7"/>
                <p:cNvSpPr>
                  <a:spLocks noChangeShapeType="1"/>
                </p:cNvSpPr>
                <p:nvPr/>
              </p:nvSpPr>
              <p:spPr bwMode="auto">
                <a:xfrm>
                  <a:off x="1619" y="3103"/>
                  <a:ext cx="306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med" len="lg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4111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1619" y="1222"/>
                  <a:ext cx="0" cy="190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med" len="lg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4112" name="Rectangle 9"/>
                <p:cNvSpPr>
                  <a:spLocks noChangeArrowheads="1"/>
                </p:cNvSpPr>
                <p:nvPr/>
              </p:nvSpPr>
              <p:spPr bwMode="auto">
                <a:xfrm>
                  <a:off x="1353" y="1198"/>
                  <a:ext cx="181" cy="13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4106" name="Oval 11"/>
              <p:cNvSpPr>
                <a:spLocks noChangeAspect="1" noChangeArrowheads="1"/>
              </p:cNvSpPr>
              <p:nvPr/>
            </p:nvSpPr>
            <p:spPr bwMode="auto">
              <a:xfrm>
                <a:off x="2258" y="2090"/>
                <a:ext cx="23" cy="2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107" name="Oval 12"/>
              <p:cNvSpPr>
                <a:spLocks noChangeAspect="1" noChangeArrowheads="1"/>
              </p:cNvSpPr>
              <p:nvPr/>
            </p:nvSpPr>
            <p:spPr bwMode="auto">
              <a:xfrm>
                <a:off x="2906" y="1655"/>
                <a:ext cx="23" cy="2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108" name="Oval 13"/>
              <p:cNvSpPr>
                <a:spLocks noChangeAspect="1" noChangeArrowheads="1"/>
              </p:cNvSpPr>
              <p:nvPr/>
            </p:nvSpPr>
            <p:spPr bwMode="auto">
              <a:xfrm>
                <a:off x="1604" y="2755"/>
                <a:ext cx="23" cy="2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109" name="Oval 14"/>
              <p:cNvSpPr>
                <a:spLocks noChangeAspect="1" noChangeArrowheads="1"/>
              </p:cNvSpPr>
              <p:nvPr/>
            </p:nvSpPr>
            <p:spPr bwMode="auto">
              <a:xfrm>
                <a:off x="3559" y="1555"/>
                <a:ext cx="23" cy="2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4103" name="Text Box 16"/>
            <p:cNvSpPr txBox="1">
              <a:spLocks noChangeArrowheads="1"/>
            </p:cNvSpPr>
            <p:nvPr/>
          </p:nvSpPr>
          <p:spPr bwMode="auto">
            <a:xfrm>
              <a:off x="5300" y="3028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1800" b="1" i="1"/>
                <a:t>х</a:t>
              </a:r>
            </a:p>
          </p:txBody>
        </p:sp>
        <p:sp>
          <p:nvSpPr>
            <p:cNvPr id="4104" name="Text Box 17"/>
            <p:cNvSpPr txBox="1">
              <a:spLocks noChangeArrowheads="1"/>
            </p:cNvSpPr>
            <p:nvPr/>
          </p:nvSpPr>
          <p:spPr bwMode="auto">
            <a:xfrm>
              <a:off x="1980" y="1066"/>
              <a:ext cx="3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i="1"/>
                <a:t>F</a:t>
              </a:r>
              <a:r>
                <a:rPr lang="en-US" sz="1800"/>
                <a:t>(</a:t>
              </a:r>
              <a:r>
                <a:rPr lang="ru-RU" sz="1800" b="1" i="1"/>
                <a:t>х</a:t>
              </a:r>
              <a:r>
                <a:rPr lang="en-US" sz="1800"/>
                <a:t>)</a:t>
              </a:r>
              <a:endParaRPr lang="ru-RU" sz="1800"/>
            </a:p>
          </p:txBody>
        </p:sp>
      </p:grpSp>
      <p:graphicFrame>
        <p:nvGraphicFramePr>
          <p:cNvPr id="4098" name="Object 19"/>
          <p:cNvGraphicFramePr>
            <a:graphicFrameLocks noChangeAspect="1"/>
          </p:cNvGraphicFramePr>
          <p:nvPr/>
        </p:nvGraphicFramePr>
        <p:xfrm>
          <a:off x="5394077" y="645741"/>
          <a:ext cx="3354387" cy="2135187"/>
        </p:xfrm>
        <a:graphic>
          <a:graphicData uri="http://schemas.openxmlformats.org/presentationml/2006/ole">
            <p:oleObj spid="_x0000_s4098" name="Формула" r:id="rId4" imgW="2095200" imgH="1333440" progId="Equation.3">
              <p:embed/>
            </p:oleObj>
          </a:graphicData>
        </a:graphic>
      </p:graphicFrame>
      <p:sp>
        <p:nvSpPr>
          <p:cNvPr id="17" name="Содержимое 16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1155584"/>
          </a:xfrm>
        </p:spPr>
        <p:txBody>
          <a:bodyPr/>
          <a:lstStyle/>
          <a:p>
            <a:pPr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ru-RU" b="1" i="1" dirty="0" smtClean="0"/>
              <a:t>Функция распределения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5695</TotalTime>
  <Words>1372</Words>
  <Application>Microsoft Office PowerPoint</Application>
  <PresentationFormat>Экран (4:3)</PresentationFormat>
  <Paragraphs>487</Paragraphs>
  <Slides>64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64</vt:i4>
      </vt:variant>
    </vt:vector>
  </HeadingPairs>
  <TitlesOfParts>
    <vt:vector size="67" baseType="lpstr">
      <vt:lpstr>Открытая</vt:lpstr>
      <vt:lpstr>Формула</vt:lpstr>
      <vt:lpstr>Диаграмма</vt:lpstr>
      <vt:lpstr>Случайные величины</vt:lpstr>
      <vt:lpstr> Случайные величины</vt:lpstr>
      <vt:lpstr> Случайные величины</vt:lpstr>
      <vt:lpstr> Случайные величины</vt:lpstr>
      <vt:lpstr> Дискретные случайные величины</vt:lpstr>
      <vt:lpstr> Закон распределения дискретной СВ</vt:lpstr>
      <vt:lpstr> Функция распределения СВ</vt:lpstr>
      <vt:lpstr>Слайд 8</vt:lpstr>
      <vt:lpstr>Слайд 9</vt:lpstr>
      <vt:lpstr> Непрерывные случайные величины</vt:lpstr>
      <vt:lpstr>Закон распределения непрерывной СВ</vt:lpstr>
      <vt:lpstr>Плотность распределения непрерывной СВ</vt:lpstr>
      <vt:lpstr>Слайд 13</vt:lpstr>
      <vt:lpstr>Свойства плотности распределения</vt:lpstr>
      <vt:lpstr>Квантили</vt:lpstr>
      <vt:lpstr>Квантили</vt:lpstr>
      <vt:lpstr>Квартили</vt:lpstr>
      <vt:lpstr>Числовые характеристики случайных величин</vt:lpstr>
      <vt:lpstr>Слайд 19</vt:lpstr>
      <vt:lpstr>Математическое ожидание (среднее значение) СВ</vt:lpstr>
      <vt:lpstr>Математическое ожидание (среднее значение) СВ</vt:lpstr>
      <vt:lpstr>Свойства математического ожидания</vt:lpstr>
      <vt:lpstr>Дисперсия СВ</vt:lpstr>
      <vt:lpstr>Дисперсия СВ</vt:lpstr>
      <vt:lpstr>Дисперсия СВ</vt:lpstr>
      <vt:lpstr>Свойства дисперсии</vt:lpstr>
      <vt:lpstr>Среднее квадратическое отклонение</vt:lpstr>
      <vt:lpstr>Слайд 28</vt:lpstr>
      <vt:lpstr>Биномиальный закон распределения</vt:lpstr>
      <vt:lpstr>Биномиальный закон распределения</vt:lpstr>
      <vt:lpstr>Распределение Пуассона</vt:lpstr>
      <vt:lpstr>Распределение Пуассона</vt:lpstr>
      <vt:lpstr>Распределение Пуассона</vt:lpstr>
      <vt:lpstr>Слайд 34</vt:lpstr>
      <vt:lpstr>Слайд 35</vt:lpstr>
      <vt:lpstr>Слайд 36</vt:lpstr>
      <vt:lpstr>Слайд 37</vt:lpstr>
      <vt:lpstr>Равномерное распределение</vt:lpstr>
      <vt:lpstr>Равномерное распределение</vt:lpstr>
      <vt:lpstr>Равномерное распределение</vt:lpstr>
      <vt:lpstr>Показательное (экспоненциальное) распределение</vt:lpstr>
      <vt:lpstr>Показательное (экспоненциальное) распределение</vt:lpstr>
      <vt:lpstr>Показательное (экспоненциальное) распределение</vt:lpstr>
      <vt:lpstr>Нормальный закон распределения (закон Гаусса)</vt:lpstr>
      <vt:lpstr>Нормальный закон распределения (закон Гаусса)</vt:lpstr>
      <vt:lpstr>Нормальный закон распределения (закон Гаусса)</vt:lpstr>
      <vt:lpstr>Нормальный закон распределения (закон Гаусса)</vt:lpstr>
      <vt:lpstr>Нормальный закон распределения (закон Гаусса)</vt:lpstr>
      <vt:lpstr>Нормальный закон распределения (закон Гаусса)</vt:lpstr>
      <vt:lpstr>Нормальный закон распределения (закон Гаусса)</vt:lpstr>
      <vt:lpstr>Нормальный закон распределения (закон Гаусса)</vt:lpstr>
      <vt:lpstr>Центральная предельная теорема</vt:lpstr>
      <vt:lpstr>Слайд 53</vt:lpstr>
      <vt:lpstr>Логнормальное распределение</vt:lpstr>
      <vt:lpstr>Логнормальное распределение</vt:lpstr>
      <vt:lpstr>Логнормальное распределение</vt:lpstr>
      <vt:lpstr>Логнормальное распределение</vt:lpstr>
      <vt:lpstr>Логнормальное распределение</vt:lpstr>
      <vt:lpstr>Слайд 59</vt:lpstr>
      <vt:lpstr>Независимость случайных величин</vt:lpstr>
      <vt:lpstr>Стохастическая зависимость</vt:lpstr>
      <vt:lpstr>Коэффициент корреляции</vt:lpstr>
      <vt:lpstr>Коррелированность и зависимость случайных величин</vt:lpstr>
      <vt:lpstr>Слайд 64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Случайные величины</dc:title>
  <dc:creator>Мария Цыганова</dc:creator>
  <cp:lastModifiedBy>Мария</cp:lastModifiedBy>
  <cp:revision>185</cp:revision>
  <dcterms:created xsi:type="dcterms:W3CDTF">2013-10-15T05:59:36Z</dcterms:created>
  <dcterms:modified xsi:type="dcterms:W3CDTF">2020-09-27T17:03:58Z</dcterms:modified>
</cp:coreProperties>
</file>