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692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4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54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3571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533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288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65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325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3/21/2016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09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29163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02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23749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67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863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53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52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11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3/21/2016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070353"/>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_Toc432684064"/><Relationship Id="rId7" Type="http://schemas.openxmlformats.org/officeDocument/2006/relationships/hyperlink" Target="#_Toc432684068"/><Relationship Id="rId2" Type="http://schemas.openxmlformats.org/officeDocument/2006/relationships/hyperlink" Target="#_Toc432684063"/><Relationship Id="rId1" Type="http://schemas.openxmlformats.org/officeDocument/2006/relationships/slideLayout" Target="../slideLayouts/slideLayout2.xml"/><Relationship Id="rId6" Type="http://schemas.openxmlformats.org/officeDocument/2006/relationships/hyperlink" Target="#_Toc432684067"/><Relationship Id="rId5" Type="http://schemas.openxmlformats.org/officeDocument/2006/relationships/hyperlink" Target="#_Toc432684066"/><Relationship Id="rId4" Type="http://schemas.openxmlformats.org/officeDocument/2006/relationships/hyperlink" Target="#_Toc432684065"/></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a:t>Online Alumni Tracking System</a:t>
            </a:r>
          </a:p>
        </p:txBody>
      </p:sp>
      <p:sp>
        <p:nvSpPr>
          <p:cNvPr id="3" name="Subtitle 2"/>
          <p:cNvSpPr>
            <a:spLocks noGrp="1"/>
          </p:cNvSpPr>
          <p:nvPr>
            <p:ph type="subTitle" idx="1"/>
          </p:nvPr>
        </p:nvSpPr>
        <p:spPr/>
        <p:txBody>
          <a:bodyPr>
            <a:normAutofit fontScale="70000" lnSpcReduction="20000"/>
          </a:bodyPr>
          <a:lstStyle/>
          <a:p>
            <a:r>
              <a:rPr lang="en-PH" b="1" dirty="0"/>
              <a:t>­Republic of the Philippines</a:t>
            </a:r>
          </a:p>
          <a:p>
            <a:r>
              <a:rPr lang="en-PH" b="1" dirty="0"/>
              <a:t>Cagayan State University</a:t>
            </a:r>
          </a:p>
          <a:p>
            <a:r>
              <a:rPr lang="en-PH" b="1" dirty="0" err="1"/>
              <a:t>Carig</a:t>
            </a:r>
            <a:r>
              <a:rPr lang="en-PH" b="1" dirty="0"/>
              <a:t> Campus</a:t>
            </a:r>
          </a:p>
          <a:p>
            <a:r>
              <a:rPr lang="en-PH" b="1" dirty="0" err="1"/>
              <a:t>Carig</a:t>
            </a:r>
            <a:r>
              <a:rPr lang="en-PH" b="1" dirty="0"/>
              <a:t> Sur, </a:t>
            </a:r>
            <a:r>
              <a:rPr lang="en-PH" b="1" dirty="0" err="1"/>
              <a:t>Tuguegarao</a:t>
            </a:r>
            <a:r>
              <a:rPr lang="en-PH" b="1" dirty="0"/>
              <a:t> City</a:t>
            </a:r>
          </a:p>
          <a:p>
            <a:endParaRPr lang="en-PH" dirty="0"/>
          </a:p>
        </p:txBody>
      </p:sp>
      <p:pic>
        <p:nvPicPr>
          <p:cNvPr id="13" name="Picture 1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4011" y="119604"/>
            <a:ext cx="1257301" cy="1257301"/>
          </a:xfrm>
          <a:prstGeom prst="rect">
            <a:avLst/>
          </a:prstGeom>
          <a:noFill/>
          <a:ln>
            <a:noFill/>
          </a:ln>
        </p:spPr>
      </p:pic>
    </p:spTree>
    <p:extLst>
      <p:ext uri="{BB962C8B-B14F-4D97-AF65-F5344CB8AC3E}">
        <p14:creationId xmlns:p14="http://schemas.microsoft.com/office/powerpoint/2010/main" val="79996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24" y="399245"/>
            <a:ext cx="9762186" cy="5509200"/>
          </a:xfrm>
          <a:prstGeom prst="rect">
            <a:avLst/>
          </a:prstGeom>
          <a:noFill/>
        </p:spPr>
        <p:txBody>
          <a:bodyPr wrap="square" rtlCol="0">
            <a:spAutoFit/>
          </a:bodyPr>
          <a:lstStyle/>
          <a:p>
            <a:r>
              <a:rPr lang="en-PH" sz="2800" b="1" dirty="0">
                <a:solidFill>
                  <a:schemeClr val="bg1"/>
                </a:solidFill>
              </a:rPr>
              <a:t>GENERAL OBJECTIVES</a:t>
            </a:r>
          </a:p>
          <a:p>
            <a:pPr algn="just"/>
            <a:r>
              <a:rPr lang="en-PH" sz="2800" b="1" dirty="0">
                <a:solidFill>
                  <a:schemeClr val="bg1"/>
                </a:solidFill>
              </a:rPr>
              <a:t>		</a:t>
            </a:r>
            <a:r>
              <a:rPr lang="en-PH" sz="2800" b="1" dirty="0"/>
              <a:t>To design and develop an online alumni tracking system for CAGAYAN STATE UNIVERSITY-CARIG CAMPUS that can help the alumni and placement officer track all alumni easily and disseminate accurate information, generate accurate reports and keep alumni in touch with their fellow alumni and the institution.</a:t>
            </a:r>
          </a:p>
          <a:p>
            <a:pPr algn="just"/>
            <a:r>
              <a:rPr lang="en-PH" sz="2800" b="1" dirty="0">
                <a:solidFill>
                  <a:schemeClr val="bg1"/>
                </a:solidFill>
              </a:rPr>
              <a:t>SPECIFIC OBJECTIVES</a:t>
            </a:r>
          </a:p>
          <a:p>
            <a:pPr marL="742950" lvl="1" indent="-285750">
              <a:buFont typeface="Wingdings" panose="05000000000000000000" pitchFamily="2" charset="2"/>
              <a:buChar char="v"/>
            </a:pPr>
            <a:r>
              <a:rPr lang="en-PH" sz="2800" b="1" dirty="0">
                <a:solidFill>
                  <a:schemeClr val="bg1"/>
                </a:solidFill>
              </a:rPr>
              <a:t> </a:t>
            </a:r>
            <a:r>
              <a:rPr lang="en-PH" sz="3200" b="1" dirty="0"/>
              <a:t>To design and develop a module that will help the alumni and placement officer to communicate with all the alumni through the use of internet.</a:t>
            </a: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8101" y="673395"/>
            <a:ext cx="1257301" cy="1257301"/>
          </a:xfrm>
          <a:prstGeom prst="rect">
            <a:avLst/>
          </a:prstGeom>
          <a:noFill/>
          <a:ln>
            <a:noFill/>
          </a:ln>
        </p:spPr>
      </p:pic>
    </p:spTree>
    <p:extLst>
      <p:ext uri="{BB962C8B-B14F-4D97-AF65-F5344CB8AC3E}">
        <p14:creationId xmlns:p14="http://schemas.microsoft.com/office/powerpoint/2010/main" val="252812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5" y="0"/>
            <a:ext cx="10174310" cy="6832640"/>
          </a:xfrm>
          <a:prstGeom prst="rect">
            <a:avLst/>
          </a:prstGeom>
          <a:noFill/>
        </p:spPr>
        <p:txBody>
          <a:bodyPr wrap="square" rtlCol="0">
            <a:spAutoFit/>
          </a:bodyPr>
          <a:lstStyle/>
          <a:p>
            <a:pPr marL="1200150" lvl="2" indent="-285750" algn="just">
              <a:buFont typeface="Courier New" panose="02070309020205020404" pitchFamily="49" charset="0"/>
              <a:buChar char="o"/>
            </a:pPr>
            <a:r>
              <a:rPr lang="en-PH" sz="2800" b="1" dirty="0"/>
              <a:t>		The developers designed and developed a module that will help the alumni and placement officer to communicate with all the alumni of the school. This will solve the communication problems between school, the alumni, and placement officer and the alumni. Alumni in Cagayan State University can easily access this through the use of internet. In order to achieve this objective, the developers have developed a form in the website that will allow them to post topics in the forum section.</a:t>
            </a:r>
          </a:p>
          <a:p>
            <a:pPr marL="1200150" lvl="2" indent="-285750" algn="just">
              <a:buFont typeface="Courier New" panose="02070309020205020404" pitchFamily="49" charset="0"/>
              <a:buChar char="o"/>
            </a:pPr>
            <a:r>
              <a:rPr lang="en-PH" sz="2800" dirty="0"/>
              <a:t>      To design and develop the alumni a module that will help the alumni update their personal profile, their information and their current job status online to make it accessible even without them spending much time and effort. </a:t>
            </a:r>
            <a:endParaRPr lang="en-PH" sz="5400" b="1" dirty="0">
              <a:solidFill>
                <a:schemeClr val="bg1"/>
              </a:solidFill>
            </a:endParaRPr>
          </a:p>
          <a:p>
            <a:endParaRPr lang="en-PH" b="1" dirty="0">
              <a:solidFill>
                <a:schemeClr val="bg1"/>
              </a:solidFill>
            </a:endParaRP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8101" y="699154"/>
            <a:ext cx="1257301" cy="1257301"/>
          </a:xfrm>
          <a:prstGeom prst="rect">
            <a:avLst/>
          </a:prstGeom>
          <a:noFill/>
          <a:ln>
            <a:noFill/>
          </a:ln>
        </p:spPr>
      </p:pic>
    </p:spTree>
    <p:extLst>
      <p:ext uri="{BB962C8B-B14F-4D97-AF65-F5344CB8AC3E}">
        <p14:creationId xmlns:p14="http://schemas.microsoft.com/office/powerpoint/2010/main" val="381663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20" y="0"/>
            <a:ext cx="10071279" cy="6986528"/>
          </a:xfrm>
          <a:prstGeom prst="rect">
            <a:avLst/>
          </a:prstGeom>
          <a:noFill/>
        </p:spPr>
        <p:txBody>
          <a:bodyPr wrap="square" rtlCol="0">
            <a:spAutoFit/>
          </a:bodyPr>
          <a:lstStyle/>
          <a:p>
            <a:pPr lvl="2" algn="just"/>
            <a:r>
              <a:rPr lang="en-PH" sz="2800" b="1" dirty="0"/>
              <a:t>The developers designed and developed a module that will help the alumni to update their profiles online. This can help them lessen the time in doing this transaction because they can access the system even when they are working. The developers developed a module that allows the user to display their contact information and status.</a:t>
            </a:r>
          </a:p>
          <a:p>
            <a:r>
              <a:rPr lang="en-PH" sz="2800" b="1" dirty="0">
                <a:solidFill>
                  <a:schemeClr val="bg1"/>
                </a:solidFill>
              </a:rPr>
              <a:t>III.	SCOPE AND DELIMITATIONS</a:t>
            </a:r>
          </a:p>
          <a:p>
            <a:pPr algn="just"/>
            <a:r>
              <a:rPr lang="en-PH" sz="2800" dirty="0"/>
              <a:t>	</a:t>
            </a:r>
            <a:r>
              <a:rPr lang="en-PH" sz="2800" b="1" dirty="0"/>
              <a:t>The scope of our study focuses on the participants of the program and their personal trajectories, and the extent to which the program intervention may have contributed to their life choices and opportunities. The alumnus was the main subject of this tracking system. However, they also stated that they did not approve the idea of being asked for financial contribution to their alma mater. </a:t>
            </a: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0980" y="686275"/>
            <a:ext cx="1257301" cy="1257301"/>
          </a:xfrm>
          <a:prstGeom prst="rect">
            <a:avLst/>
          </a:prstGeom>
          <a:noFill/>
          <a:ln>
            <a:noFill/>
          </a:ln>
        </p:spPr>
      </p:pic>
    </p:spTree>
    <p:extLst>
      <p:ext uri="{BB962C8B-B14F-4D97-AF65-F5344CB8AC3E}">
        <p14:creationId xmlns:p14="http://schemas.microsoft.com/office/powerpoint/2010/main" val="370665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2" y="283335"/>
            <a:ext cx="10006884" cy="4832092"/>
          </a:xfrm>
          <a:prstGeom prst="rect">
            <a:avLst/>
          </a:prstGeom>
          <a:noFill/>
        </p:spPr>
        <p:txBody>
          <a:bodyPr wrap="square" rtlCol="0">
            <a:spAutoFit/>
          </a:bodyPr>
          <a:lstStyle/>
          <a:p>
            <a:r>
              <a:rPr lang="en-PH" sz="2800" b="1" dirty="0">
                <a:solidFill>
                  <a:schemeClr val="bg1"/>
                </a:solidFill>
              </a:rPr>
              <a:t>IV.	 SIGNIFICANCE OF THE STUDY</a:t>
            </a:r>
          </a:p>
          <a:p>
            <a:r>
              <a:rPr lang="en-PH" sz="2800" b="1" dirty="0"/>
              <a:t>		The significance of our study is to track alumni over time, promote alumni engagement and measure impact through continuous assessment. The importance of ensuring that alumni have a sense of purpose of value in the study, creating a feedback mechanism for them to respond and contribute to the study’s implementation. Opportunities for further alumni engagement, whether through networking events or alumni awards, are effective ways to maintain the interest among the alumni beyond fellowship.</a:t>
            </a: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8102" y="673395"/>
            <a:ext cx="1257301" cy="1257301"/>
          </a:xfrm>
          <a:prstGeom prst="rect">
            <a:avLst/>
          </a:prstGeom>
          <a:noFill/>
          <a:ln>
            <a:noFill/>
          </a:ln>
        </p:spPr>
      </p:pic>
    </p:spTree>
    <p:extLst>
      <p:ext uri="{BB962C8B-B14F-4D97-AF65-F5344CB8AC3E}">
        <p14:creationId xmlns:p14="http://schemas.microsoft.com/office/powerpoint/2010/main" val="217162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0" y="746975"/>
            <a:ext cx="10200068" cy="5401479"/>
          </a:xfrm>
          <a:prstGeom prst="rect">
            <a:avLst/>
          </a:prstGeom>
          <a:noFill/>
        </p:spPr>
        <p:txBody>
          <a:bodyPr wrap="square" rtlCol="0">
            <a:spAutoFit/>
          </a:bodyPr>
          <a:lstStyle/>
          <a:p>
            <a:pPr algn="ctr"/>
            <a:r>
              <a:rPr lang="en-PH" sz="11500" dirty="0"/>
              <a:t>The End!!!</a:t>
            </a:r>
          </a:p>
          <a:p>
            <a:pPr algn="ctr"/>
            <a:r>
              <a:rPr lang="en-PH" sz="11500" dirty="0"/>
              <a:t>Thank you. </a:t>
            </a:r>
          </a:p>
          <a:p>
            <a:pPr algn="ctr"/>
            <a:r>
              <a:rPr lang="en-PH" sz="11500" dirty="0">
                <a:sym typeface="Wingdings" panose="05000000000000000000" pitchFamily="2" charset="2"/>
              </a:rPr>
              <a:t></a:t>
            </a:r>
            <a:endParaRPr lang="en-PH" sz="11500" dirty="0"/>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0980" y="647638"/>
            <a:ext cx="1257301" cy="1257301"/>
          </a:xfrm>
          <a:prstGeom prst="rect">
            <a:avLst/>
          </a:prstGeom>
          <a:noFill/>
          <a:ln>
            <a:noFill/>
          </a:ln>
        </p:spPr>
      </p:pic>
    </p:spTree>
    <p:extLst>
      <p:ext uri="{BB962C8B-B14F-4D97-AF65-F5344CB8AC3E}">
        <p14:creationId xmlns:p14="http://schemas.microsoft.com/office/powerpoint/2010/main" val="162979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In partial fulfillment of the course requirements in:</a:t>
            </a:r>
            <a:br>
              <a:rPr lang="en-PH" sz="4400" b="1" dirty="0"/>
            </a:br>
            <a:r>
              <a:rPr lang="en-US" sz="4400" dirty="0"/>
              <a:t>Software Engineering</a:t>
            </a:r>
            <a:endParaRPr lang="en-PH" sz="4400" dirty="0"/>
          </a:p>
        </p:txBody>
      </p:sp>
      <p:sp>
        <p:nvSpPr>
          <p:cNvPr id="3" name="Text Placeholder 2"/>
          <p:cNvSpPr>
            <a:spLocks noGrp="1"/>
          </p:cNvSpPr>
          <p:nvPr>
            <p:ph type="body" sz="half" idx="2"/>
          </p:nvPr>
        </p:nvSpPr>
        <p:spPr/>
        <p:txBody>
          <a:bodyPr>
            <a:normAutofit/>
          </a:bodyPr>
          <a:lstStyle/>
          <a:p>
            <a:r>
              <a:rPr lang="en-US" sz="2400" dirty="0"/>
              <a:t>Presented to:</a:t>
            </a:r>
            <a:endParaRPr lang="en-PH" sz="2400" b="1" dirty="0"/>
          </a:p>
          <a:p>
            <a:r>
              <a:rPr lang="en-US" sz="2400" dirty="0"/>
              <a:t>Mr. Edison Bravo</a:t>
            </a:r>
            <a:endParaRPr lang="en-PH" sz="2400" b="1" dirty="0"/>
          </a:p>
        </p:txBody>
      </p:sp>
      <p:pic>
        <p:nvPicPr>
          <p:cNvPr id="4" name="Picture 3"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374" y="4628358"/>
            <a:ext cx="1257301" cy="1257301"/>
          </a:xfrm>
          <a:prstGeom prst="rect">
            <a:avLst/>
          </a:prstGeom>
          <a:noFill/>
          <a:ln>
            <a:noFill/>
          </a:ln>
        </p:spPr>
      </p:pic>
    </p:spTree>
    <p:extLst>
      <p:ext uri="{BB962C8B-B14F-4D97-AF65-F5344CB8AC3E}">
        <p14:creationId xmlns:p14="http://schemas.microsoft.com/office/powerpoint/2010/main" val="20095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2" y="257576"/>
            <a:ext cx="9613858" cy="4340181"/>
          </a:xfrm>
        </p:spPr>
        <p:txBody>
          <a:bodyPr>
            <a:normAutofit fontScale="90000"/>
          </a:bodyPr>
          <a:lstStyle/>
          <a:p>
            <a:br>
              <a:rPr lang="en-US" dirty="0"/>
            </a:br>
            <a:br>
              <a:rPr lang="en-US" dirty="0"/>
            </a:br>
            <a:r>
              <a:rPr lang="en-US" dirty="0"/>
              <a:t>Submitted by:</a:t>
            </a:r>
            <a:br>
              <a:rPr lang="en-PH" b="1" dirty="0"/>
            </a:br>
            <a:r>
              <a:rPr lang="en-US" dirty="0"/>
              <a:t> </a:t>
            </a:r>
            <a:br>
              <a:rPr lang="en-PH" b="1" dirty="0"/>
            </a:br>
            <a:r>
              <a:rPr lang="en-PH" dirty="0"/>
              <a:t>	Francisco, Mary Joy</a:t>
            </a:r>
            <a:br>
              <a:rPr lang="en-PH" b="1" dirty="0"/>
            </a:br>
            <a:r>
              <a:rPr lang="en-PH" dirty="0"/>
              <a:t>	Llanto, Arnold</a:t>
            </a:r>
            <a:br>
              <a:rPr lang="en-PH" b="1" dirty="0"/>
            </a:br>
            <a:r>
              <a:rPr lang="en-PH" dirty="0"/>
              <a:t>	</a:t>
            </a:r>
            <a:r>
              <a:rPr lang="en-PH" dirty="0" err="1"/>
              <a:t>Iquin</a:t>
            </a:r>
            <a:r>
              <a:rPr lang="en-PH" dirty="0"/>
              <a:t>, John Deane	</a:t>
            </a:r>
            <a:br>
              <a:rPr lang="en-PH" b="1" dirty="0"/>
            </a:br>
            <a:r>
              <a:rPr lang="en-PH" dirty="0"/>
              <a:t>	Domingo, Tuesday</a:t>
            </a:r>
            <a:br>
              <a:rPr lang="en-PH" b="1" dirty="0"/>
            </a:br>
            <a:r>
              <a:rPr lang="en-PH" dirty="0"/>
              <a:t>	</a:t>
            </a:r>
            <a:r>
              <a:rPr lang="en-PH" dirty="0" err="1"/>
              <a:t>Tangan</a:t>
            </a:r>
            <a:r>
              <a:rPr lang="en-PH" dirty="0"/>
              <a:t>, Divine</a:t>
            </a:r>
            <a:br>
              <a:rPr lang="en-PH" b="1" dirty="0"/>
            </a:br>
            <a:r>
              <a:rPr lang="en-PH" dirty="0"/>
              <a:t>	</a:t>
            </a:r>
            <a:r>
              <a:rPr lang="en-PH" dirty="0" err="1"/>
              <a:t>Masarate</a:t>
            </a:r>
            <a:r>
              <a:rPr lang="en-PH" dirty="0"/>
              <a:t>, John Vincent</a:t>
            </a:r>
            <a:br>
              <a:rPr lang="en-PH" b="1" dirty="0"/>
            </a:br>
            <a:r>
              <a:rPr lang="en-PH" dirty="0"/>
              <a:t>	</a:t>
            </a:r>
            <a:r>
              <a:rPr lang="en-PH" dirty="0" err="1"/>
              <a:t>Ulep</a:t>
            </a:r>
            <a:r>
              <a:rPr lang="en-PH" dirty="0"/>
              <a:t>, John Mark</a:t>
            </a:r>
            <a:br>
              <a:rPr lang="en-PH" b="1" dirty="0"/>
            </a:br>
            <a:r>
              <a:rPr lang="en-US" dirty="0"/>
              <a:t> </a:t>
            </a:r>
            <a:br>
              <a:rPr lang="en-PH" b="1" dirty="0"/>
            </a:br>
            <a:br>
              <a:rPr lang="en-PH" b="1" dirty="0"/>
            </a:br>
            <a:endParaRPr lang="en-PH" b="1" dirty="0"/>
          </a:p>
        </p:txBody>
      </p:sp>
      <p:sp>
        <p:nvSpPr>
          <p:cNvPr id="3" name="Text Placeholder 2"/>
          <p:cNvSpPr>
            <a:spLocks noGrp="1"/>
          </p:cNvSpPr>
          <p:nvPr>
            <p:ph type="body" sz="half" idx="2"/>
          </p:nvPr>
        </p:nvSpPr>
        <p:spPr/>
        <p:txBody>
          <a:bodyPr>
            <a:normAutofit/>
          </a:bodyPr>
          <a:lstStyle/>
          <a:p>
            <a:r>
              <a:rPr lang="en-US" sz="3200" dirty="0"/>
              <a:t>March 22, 2016</a:t>
            </a:r>
            <a:endParaRPr lang="en-PH" sz="3200" dirty="0"/>
          </a:p>
        </p:txBody>
      </p:sp>
      <p:pic>
        <p:nvPicPr>
          <p:cNvPr id="4" name="Picture 3"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0980" y="4628358"/>
            <a:ext cx="1257301" cy="1257301"/>
          </a:xfrm>
          <a:prstGeom prst="rect">
            <a:avLst/>
          </a:prstGeom>
          <a:noFill/>
          <a:ln>
            <a:noFill/>
          </a:ln>
        </p:spPr>
      </p:pic>
    </p:spTree>
    <p:extLst>
      <p:ext uri="{BB962C8B-B14F-4D97-AF65-F5344CB8AC3E}">
        <p14:creationId xmlns:p14="http://schemas.microsoft.com/office/powerpoint/2010/main" val="380248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altLang="en-US" sz="6000" b="1" dirty="0">
                <a:latin typeface="Calibri Light" panose="020F0302020204030204" pitchFamily="34" charset="0"/>
                <a:ea typeface="Times New Roman" panose="02020603050405020304" pitchFamily="18" charset="0"/>
                <a:cs typeface="Times New Roman" panose="02020603050405020304" pitchFamily="18" charset="0"/>
              </a:rPr>
              <a:t>T</a:t>
            </a:r>
            <a:r>
              <a:rPr lang="en-PH" altLang="en-US" sz="6000" b="1" dirty="0" bmk="">
                <a:latin typeface="Calibri Light" panose="020F0302020204030204" pitchFamily="34" charset="0"/>
                <a:ea typeface="Times New Roman" panose="02020603050405020304" pitchFamily="18" charset="0"/>
                <a:cs typeface="Times New Roman" panose="02020603050405020304" pitchFamily="18" charset="0"/>
              </a:rPr>
              <a:t>able of Contents</a:t>
            </a:r>
            <a:endParaRPr lang="en-PH" sz="6000" b="1" dirty="0"/>
          </a:p>
        </p:txBody>
      </p:sp>
      <p:sp>
        <p:nvSpPr>
          <p:cNvPr id="4" name="Rectangle 1"/>
          <p:cNvSpPr>
            <a:spLocks noGrp="1" noChangeArrowheads="1"/>
          </p:cNvSpPr>
          <p:nvPr>
            <p:ph idx="1"/>
          </p:nvPr>
        </p:nvSpPr>
        <p:spPr bwMode="auto">
          <a:xfrm>
            <a:off x="435623" y="2190698"/>
            <a:ext cx="11243078" cy="427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lvl1pPr indent="53975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539750" algn="l" defTabSz="914400" rtl="0" eaLnBrk="0" fontAlgn="base" latinLnBrk="0" hangingPunct="0">
              <a:lnSpc>
                <a:spcPct val="100000"/>
              </a:lnSpc>
              <a:spcBef>
                <a:spcPct val="0"/>
              </a:spcBef>
              <a:spcAft>
                <a:spcPct val="0"/>
              </a:spcAft>
              <a:buClrTx/>
              <a:buSzTx/>
              <a:buFontTx/>
              <a:buNone/>
              <a:tabLst>
                <a:tab pos="5937250" algn="r"/>
              </a:tabLst>
            </a:pPr>
            <a:r>
              <a:rPr kumimoji="0" lang="en-PH" altLang="en-US" sz="4800" b="1" i="0" u="none" strike="noStrike" cap="none" normalizeH="0" baseline="0" dirty="0">
                <a:ln>
                  <a:noFill/>
                </a:ln>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rPr>
              <a:t>Online Alumni Tracking System</a:t>
            </a:r>
            <a:r>
              <a:rPr kumimoji="0" lang="en-PH" altLang="en-US" sz="4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kumimoji="0" lang="en-PH" altLang="en-US" sz="4400" b="0" i="0" u="none" strike="noStrike" cap="none" normalizeH="0" baseline="0" dirty="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tab pos="5937250" algn="r"/>
              </a:tabLst>
            </a:pP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Introduction</a:t>
            </a: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PH" altLang="en-US" sz="4400" dirty="0"/>
          </a:p>
          <a:p>
            <a:pPr marL="0" marR="0" lvl="0" indent="539750" algn="just" defTabSz="914400" rtl="0" eaLnBrk="0" fontAlgn="base" latinLnBrk="0" hangingPunct="0">
              <a:lnSpc>
                <a:spcPct val="100000"/>
              </a:lnSpc>
              <a:spcBef>
                <a:spcPct val="0"/>
              </a:spcBef>
              <a:spcAft>
                <a:spcPct val="0"/>
              </a:spcAft>
              <a:buClrTx/>
              <a:buSzTx/>
              <a:buFontTx/>
              <a:buNone/>
              <a:tabLst>
                <a:tab pos="5937250" algn="r"/>
              </a:tabLst>
            </a:pP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Background of the Study</a:t>
            </a:r>
            <a:r>
              <a:rPr lang="en-PH" altLang="en-US" sz="4400" b="1" dirty="0">
                <a:latin typeface="Calibri" panose="020F0502020204030204" pitchFamily="34" charset="0"/>
                <a:ea typeface="Times New Roman" panose="02020603050405020304" pitchFamily="18" charset="0"/>
                <a:cs typeface="Times New Roman" panose="02020603050405020304" pitchFamily="18" charset="0"/>
              </a:rPr>
              <a:t>…………………………..</a:t>
            </a: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endParaRPr kumimoji="0" lang="en-PH" altLang="en-US" sz="4400" b="0" i="0" u="none" strike="noStrike" cap="none" normalizeH="0" baseline="0" dirty="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tab pos="5937250" algn="r"/>
              </a:tabLst>
            </a:pP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Background of Objectives</a:t>
            </a: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endParaRPr kumimoji="0" lang="en-PH" altLang="en-US" sz="4400" b="0" i="0" u="none" strike="noStrike" cap="none" normalizeH="0" baseline="0" dirty="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tab pos="5937250" algn="r"/>
              </a:tabLst>
            </a:pP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6"/>
              </a:rPr>
              <a:t>Scope and Delimitations</a:t>
            </a: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……………………………5</a:t>
            </a:r>
            <a:endParaRPr kumimoji="0" lang="en-PH" altLang="en-US" sz="4400" b="0" i="0" u="none" strike="noStrike" cap="none" normalizeH="0" baseline="0" dirty="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tab pos="5937250" algn="r"/>
              </a:tabLst>
            </a:pP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7"/>
              </a:rPr>
              <a:t>Significance of the Study</a:t>
            </a:r>
            <a:r>
              <a:rPr kumimoji="0" lang="en-PH"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……………………………6</a:t>
            </a:r>
            <a:endParaRPr kumimoji="0" lang="en-PH" altLang="en-US" sz="6600" b="0" i="0" u="none" strike="noStrike" cap="none" normalizeH="0" baseline="0" dirty="0">
              <a:ln>
                <a:noFill/>
              </a:ln>
              <a:solidFill>
                <a:schemeClr val="tx1"/>
              </a:solidFill>
              <a:effectLst/>
              <a:latin typeface="Arial" panose="020B0604020202020204" pitchFamily="34" charset="0"/>
            </a:endParaRPr>
          </a:p>
        </p:txBody>
      </p:sp>
      <p:pic>
        <p:nvPicPr>
          <p:cNvPr id="5" name="Picture 4" descr="File:CSU cagayan.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92496" y="665046"/>
            <a:ext cx="1257301" cy="1257301"/>
          </a:xfrm>
          <a:prstGeom prst="rect">
            <a:avLst/>
          </a:prstGeom>
          <a:noFill/>
          <a:ln>
            <a:noFill/>
          </a:ln>
        </p:spPr>
      </p:pic>
    </p:spTree>
    <p:extLst>
      <p:ext uri="{BB962C8B-B14F-4D97-AF65-F5344CB8AC3E}">
        <p14:creationId xmlns:p14="http://schemas.microsoft.com/office/powerpoint/2010/main" val="236851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PH" sz="4800" dirty="0"/>
              <a:t>Online Alumni-Tracking System</a:t>
            </a:r>
          </a:p>
        </p:txBody>
      </p:sp>
      <p:sp>
        <p:nvSpPr>
          <p:cNvPr id="3" name="TextBox 2"/>
          <p:cNvSpPr txBox="1"/>
          <p:nvPr/>
        </p:nvSpPr>
        <p:spPr>
          <a:xfrm>
            <a:off x="821989" y="2047740"/>
            <a:ext cx="11245516" cy="4585871"/>
          </a:xfrm>
          <a:prstGeom prst="rect">
            <a:avLst/>
          </a:prstGeom>
          <a:noFill/>
        </p:spPr>
        <p:txBody>
          <a:bodyPr wrap="square" rtlCol="0">
            <a:spAutoFit/>
          </a:bodyPr>
          <a:lstStyle/>
          <a:p>
            <a:pPr marL="400050" indent="-400050">
              <a:buAutoNum type="romanUcPeriod"/>
            </a:pPr>
            <a:r>
              <a:rPr lang="en-PH" sz="2800" b="1" dirty="0">
                <a:solidFill>
                  <a:schemeClr val="bg1"/>
                </a:solidFill>
              </a:rPr>
              <a:t>INTRODUCTION</a:t>
            </a:r>
          </a:p>
          <a:p>
            <a:pPr algn="just"/>
            <a:r>
              <a:rPr lang="en-PH" sz="2400" dirty="0"/>
              <a:t>	 	</a:t>
            </a:r>
            <a:r>
              <a:rPr lang="en-PH" sz="2400" b="1" dirty="0"/>
              <a:t>An alumni tracking system is an example of web application which is under the information systems. It helps an academic institution in tracking its alumni. Also, it helps the alumni to communicate with the institution through the use of the internet. It also helps the alumni to get update with the latest news and upcoming events of the institution. This application can easily be accessed through the use of the internet which will be very useful to alumni because they can keep in touch with the institution even if they can keep in touch with the institution even if they do not visit the school. The computer is most likely one of the great technological mechanism for future change. It can now simply make our works easier and lighter. With this great thing it won’t be more useful without the computers software.</a:t>
            </a:r>
          </a:p>
        </p:txBody>
      </p:sp>
      <p:pic>
        <p:nvPicPr>
          <p:cNvPr id="4" name="Picture 3"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5222" y="683652"/>
            <a:ext cx="1257301" cy="1257301"/>
          </a:xfrm>
          <a:prstGeom prst="rect">
            <a:avLst/>
          </a:prstGeom>
          <a:noFill/>
          <a:ln>
            <a:noFill/>
          </a:ln>
        </p:spPr>
      </p:pic>
    </p:spTree>
    <p:extLst>
      <p:ext uri="{BB962C8B-B14F-4D97-AF65-F5344CB8AC3E}">
        <p14:creationId xmlns:p14="http://schemas.microsoft.com/office/powerpoint/2010/main" val="141920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1" y="669702"/>
            <a:ext cx="10238705" cy="5693866"/>
          </a:xfrm>
          <a:prstGeom prst="rect">
            <a:avLst/>
          </a:prstGeom>
          <a:noFill/>
        </p:spPr>
        <p:txBody>
          <a:bodyPr wrap="square" rtlCol="0">
            <a:spAutoFit/>
          </a:bodyPr>
          <a:lstStyle/>
          <a:p>
            <a:r>
              <a:rPr lang="en-PH" sz="2800" b="1" dirty="0"/>
              <a:t>		Software is a generic term for organized collections of computer data and instructions often broken into two major categories: system software that provides the basic non-task-specific functions of the computer, and application software which is used by users to accomplish specific tasks. </a:t>
            </a:r>
          </a:p>
          <a:p>
            <a:r>
              <a:rPr lang="en-PH" sz="2800" b="1" dirty="0"/>
              <a:t>		Alumni systems are web-based information systems which are created by the universities to maintain relations with its students after they graduate. Universities use the systems to collect alumni information and organize outreach activities. Typical systems collect information about the current location, workplace, job information and even hobbies of the alumni.</a:t>
            </a: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6738" y="669702"/>
            <a:ext cx="1257301" cy="1257301"/>
          </a:xfrm>
          <a:prstGeom prst="rect">
            <a:avLst/>
          </a:prstGeom>
          <a:noFill/>
          <a:ln>
            <a:noFill/>
          </a:ln>
        </p:spPr>
      </p:pic>
    </p:spTree>
    <p:extLst>
      <p:ext uri="{BB962C8B-B14F-4D97-AF65-F5344CB8AC3E}">
        <p14:creationId xmlns:p14="http://schemas.microsoft.com/office/powerpoint/2010/main" val="369335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19" y="180304"/>
            <a:ext cx="10109915" cy="6555641"/>
          </a:xfrm>
          <a:prstGeom prst="rect">
            <a:avLst/>
          </a:prstGeom>
          <a:noFill/>
        </p:spPr>
        <p:txBody>
          <a:bodyPr wrap="square" rtlCol="0">
            <a:spAutoFit/>
          </a:bodyPr>
          <a:lstStyle/>
          <a:p>
            <a:pPr algn="just"/>
            <a:r>
              <a:rPr lang="en-PH" sz="2800" b="1" dirty="0"/>
              <a:t>		Many of the universities have produced competent graduates with different specialties and skills but do they still have track on them? Do they have any communication with their graduates? Do they have to wait for a Grand Alumni Party for them to know their graduates? Our main purpose in our Alumni Tracking System is to build a bridge between the university and its alumnus. In this matter, the alumnus can help the fresh graduates to find decent job for its alma mater. This is great way to communicate with each other not only for the university and the alumni but also for the alumnus themselves. In this manner, using the Alumni Tracking System through the use of web, they can celebrate an Alumni Party together with their own peers. They can easily call for a meeting, gathering or for any occasions for just using the Alumni Tracking System.</a:t>
            </a:r>
          </a:p>
        </p:txBody>
      </p:sp>
      <p:pic>
        <p:nvPicPr>
          <p:cNvPr id="3" name="Picture 2"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0981" y="686273"/>
            <a:ext cx="1257301" cy="1257301"/>
          </a:xfrm>
          <a:prstGeom prst="rect">
            <a:avLst/>
          </a:prstGeom>
          <a:noFill/>
          <a:ln>
            <a:noFill/>
          </a:ln>
        </p:spPr>
      </p:pic>
    </p:spTree>
    <p:extLst>
      <p:ext uri="{BB962C8B-B14F-4D97-AF65-F5344CB8AC3E}">
        <p14:creationId xmlns:p14="http://schemas.microsoft.com/office/powerpoint/2010/main" val="1989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304" y="167424"/>
            <a:ext cx="9903854" cy="6555641"/>
          </a:xfrm>
          <a:prstGeom prst="rect">
            <a:avLst/>
          </a:prstGeom>
          <a:noFill/>
        </p:spPr>
        <p:txBody>
          <a:bodyPr wrap="square" rtlCol="0">
            <a:spAutoFit/>
          </a:bodyPr>
          <a:lstStyle/>
          <a:p>
            <a:r>
              <a:rPr lang="en-PH" sz="2800" b="1" dirty="0"/>
              <a:t>		According to participants, impact measures of the fellowship should not only tie the initial program goals, but should also take into consideration the changes in values and perceptions of the fellowship among its recipients.</a:t>
            </a:r>
          </a:p>
          <a:p>
            <a:r>
              <a:rPr lang="en-PH" sz="2800" b="1" dirty="0">
                <a:solidFill>
                  <a:schemeClr val="bg1"/>
                </a:solidFill>
              </a:rPr>
              <a:t>II.	BACKGROUND OF THE STUDY</a:t>
            </a:r>
          </a:p>
          <a:p>
            <a:pPr algn="just"/>
            <a:r>
              <a:rPr lang="en-PH" sz="2800" b="1" dirty="0"/>
              <a:t>		The project is to create a system for managing Student alumni data for the Computer Science and Information Technology graduates. The software components will be a database and an alumni web site. The web site will include various web applications that will be used by alumni and Computer Science staff to manage the data. The software must be extensible as the requirements are likely to change over time. The project is envisaged to be completed in two phases.</a:t>
            </a:r>
            <a:endParaRPr lang="en-PH" sz="4000" b="1" dirty="0"/>
          </a:p>
        </p:txBody>
      </p:sp>
      <p:pic>
        <p:nvPicPr>
          <p:cNvPr id="4" name="Picture 3"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3859" y="686274"/>
            <a:ext cx="1257301" cy="1257301"/>
          </a:xfrm>
          <a:prstGeom prst="rect">
            <a:avLst/>
          </a:prstGeom>
          <a:noFill/>
          <a:ln>
            <a:noFill/>
          </a:ln>
        </p:spPr>
      </p:pic>
    </p:spTree>
    <p:extLst>
      <p:ext uri="{BB962C8B-B14F-4D97-AF65-F5344CB8AC3E}">
        <p14:creationId xmlns:p14="http://schemas.microsoft.com/office/powerpoint/2010/main" val="352995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577" y="901521"/>
            <a:ext cx="10264462" cy="5262979"/>
          </a:xfrm>
          <a:prstGeom prst="rect">
            <a:avLst/>
          </a:prstGeom>
          <a:noFill/>
        </p:spPr>
        <p:txBody>
          <a:bodyPr wrap="square" rtlCol="0">
            <a:spAutoFit/>
          </a:bodyPr>
          <a:lstStyle/>
          <a:p>
            <a:r>
              <a:rPr lang="en-PH" sz="2800" b="1" dirty="0" err="1">
                <a:solidFill>
                  <a:schemeClr val="bg1"/>
                </a:solidFill>
              </a:rPr>
              <a:t>II.a</a:t>
            </a:r>
            <a:r>
              <a:rPr lang="en-PH" sz="2800" b="1" dirty="0">
                <a:solidFill>
                  <a:schemeClr val="bg1"/>
                </a:solidFill>
              </a:rPr>
              <a:t>	BACKGROUND OF OBJECTIVES</a:t>
            </a:r>
          </a:p>
          <a:p>
            <a:pPr algn="just"/>
            <a:r>
              <a:rPr lang="en-PH" dirty="0"/>
              <a:t>	</a:t>
            </a:r>
            <a:r>
              <a:rPr lang="en-PH" sz="2800" b="1" dirty="0"/>
              <a:t>The objectives of our study is to stress contributions of alumni tracking system, both to individuals and institutions, through analyzing studies relevant to this experience in higher education and carrying out a research accordingly. Literature review provided the theoretical background to why university need to have alumni tracking systems. The graduates needed alumni tracking system, a career planning center and an alumni association, and were positive to be approached via web. Studies of impact should consider how fellows view the program over time within the context of other achievements in his or her life.</a:t>
            </a:r>
            <a:endParaRPr lang="en-PH" b="1" dirty="0"/>
          </a:p>
        </p:txBody>
      </p:sp>
      <p:pic>
        <p:nvPicPr>
          <p:cNvPr id="4" name="Picture 3" descr="File:CSU cagaya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0980" y="686274"/>
            <a:ext cx="1257301" cy="1257301"/>
          </a:xfrm>
          <a:prstGeom prst="rect">
            <a:avLst/>
          </a:prstGeom>
          <a:noFill/>
          <a:ln>
            <a:noFill/>
          </a:ln>
        </p:spPr>
      </p:pic>
    </p:spTree>
    <p:extLst>
      <p:ext uri="{BB962C8B-B14F-4D97-AF65-F5344CB8AC3E}">
        <p14:creationId xmlns:p14="http://schemas.microsoft.com/office/powerpoint/2010/main" val="12569157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41</TotalTime>
  <Words>149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Times New Roman</vt:lpstr>
      <vt:lpstr>Trebuchet MS</vt:lpstr>
      <vt:lpstr>Wingdings</vt:lpstr>
      <vt:lpstr>Berlin</vt:lpstr>
      <vt:lpstr>Online Alumni Tracking System</vt:lpstr>
      <vt:lpstr>In partial fulfillment of the course requirements in: Software Engineering</vt:lpstr>
      <vt:lpstr>  Submitted by:    Francisco, Mary Joy  Llanto, Arnold  Iquin, John Deane   Domingo, Tuesday  Tangan, Divine  Masarate, John Vincent  Ulep, John Mark    </vt:lpstr>
      <vt:lpstr>Table of Contents</vt:lpstr>
      <vt:lpstr>Online Alumni-Tracking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Alumni Tracking System</dc:title>
  <dc:creator>arnold llanto</dc:creator>
  <cp:lastModifiedBy>arnold llanto</cp:lastModifiedBy>
  <cp:revision>7</cp:revision>
  <dcterms:created xsi:type="dcterms:W3CDTF">2016-03-21T13:05:55Z</dcterms:created>
  <dcterms:modified xsi:type="dcterms:W3CDTF">2016-03-21T13:47:31Z</dcterms:modified>
</cp:coreProperties>
</file>