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6" r:id="rId12"/>
    <p:sldId id="265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0832-D964-4EE0-A8F3-30131D290A20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426E7-DCA3-48D4-AE57-33A56B860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26E7-DCA3-48D4-AE57-33A56B8602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34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A37-8AE9-453E-B7C0-17C50F6F7EE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E137-4F05-496F-B898-9D3FEA540795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358-CC0F-4980-89D4-0EF0B91AB14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4D7B-2C1E-4C75-8CED-678FE67559E9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3733F17-549D-47E6-9549-D105F4D41FA4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D140-F202-4BB6-B007-EDAFEC69F5B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72-D411-4A9D-8E18-F809034A5D43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BBA1-F763-42A6-9623-4C96FCFA31A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107-30CB-40AC-907F-B904CD69F8E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65B8-ACE1-4890-8228-3AE8E998025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EB0B-48F3-4CC1-827F-4C73224DEAEF}" type="datetime1">
              <a:rPr lang="en-US" smtClean="0"/>
              <a:t>2/5/2024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7F007A-CA2F-443B-88DC-0119FC2CE0E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3D_Sub-Volume_BbPadding_Registration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01_Projects/01_3D_Registration/00_Literature/Cross-Correlation/elastix-5.1.0-manual.pdf" TargetMode="External"/><Relationship Id="rId2" Type="http://schemas.openxmlformats.org/officeDocument/2006/relationships/hyperlink" Target="../01_Projects/01_3D_Registration/00_Literature/Cross-Correlation/Efficient%20subpixel%20image%20registration%20algorithm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01_Projects/01_3D_Registration/01_Matlab_Script/3D_registration_2023-09-25_version/SubVolume_Registration_Bb_padding.m" TargetMode="External"/><Relationship Id="rId2" Type="http://schemas.openxmlformats.org/officeDocument/2006/relationships/hyperlink" Target="../01_Projects/01_3D_Registration/01_Matlab_Script/3D_registration_2023-09-25_version/SubVolumes_DFT_Subpixel_3DRegistration_Stiching.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01_Projects/01_3D_Registration/01_Matlab_Script/3D_registration_2023-09-25_version/Accuracy_Test.m" TargetMode="External"/><Relationship Id="rId4" Type="http://schemas.openxmlformats.org/officeDocument/2006/relationships/hyperlink" Target="../01_Projects/01_3D_Registration/01_Matlab_Script/3D_registration_2023-09-25_version/dftregistration3D.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smtClean="0"/>
              <a:t>3D_Sub-Volume_BPadding_Registration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OCT Huber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7A6C-5BFA-4E33-B052-012F040DFA1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1819256"/>
            <a:ext cx="10058400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 XYZ </a:t>
            </a:r>
            <a:r>
              <a:rPr lang="de-DE" dirty="0"/>
              <a:t>M</a:t>
            </a:r>
            <a:r>
              <a:rPr lang="de-DE" dirty="0" smtClean="0"/>
              <a:t>ovement_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scans</a:t>
            </a:r>
            <a:r>
              <a:rPr lang="de-DE" dirty="0" smtClean="0"/>
              <a:t> 75 </a:t>
            </a:r>
            <a:r>
              <a:rPr lang="de-DE" dirty="0" err="1" smtClean="0"/>
              <a:t>frames</a:t>
            </a:r>
            <a:r>
              <a:rPr lang="de-DE" dirty="0" smtClean="0"/>
              <a:t> </a:t>
            </a:r>
            <a:r>
              <a:rPr lang="de-DE" u="sng" dirty="0" smtClean="0"/>
              <a:t>‘‘Video‘‘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marL="0" indent="0">
              <a:buNone/>
            </a:pPr>
            <a:endParaRPr lang="de-DE" dirty="0">
              <a:hlinkClick r:id="rId2" action="ppaction://hlinkpres?slideindex=1&amp;slidetitle=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76" y="2279375"/>
            <a:ext cx="9525000" cy="3810000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2D42-1153-4A33-BC43-9A7D534E8AE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1897" y="1859014"/>
            <a:ext cx="10058400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XYZ </a:t>
            </a:r>
            <a:r>
              <a:rPr lang="de-DE" dirty="0" err="1" smtClean="0"/>
              <a:t>Movements</a:t>
            </a:r>
            <a:r>
              <a:rPr lang="de-DE" dirty="0" smtClean="0"/>
              <a:t> 1000 </a:t>
            </a:r>
            <a:r>
              <a:rPr lang="de-DE" dirty="0" err="1" smtClean="0"/>
              <a:t>frames</a:t>
            </a:r>
            <a:r>
              <a:rPr lang="de-DE" dirty="0" smtClean="0"/>
              <a:t> </a:t>
            </a:r>
            <a:r>
              <a:rPr lang="de-DE" u="sng" dirty="0" smtClean="0"/>
              <a:t>‘‘Video‘‘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0" y="2295283"/>
            <a:ext cx="9525000" cy="381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8942-1C85-4F13-9544-0909AEDF8B6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Fingertip</a:t>
            </a:r>
            <a:r>
              <a:rPr lang="de-DE" dirty="0" smtClean="0"/>
              <a:t> </a:t>
            </a:r>
            <a:r>
              <a:rPr lang="de-DE" u="sng" dirty="0" smtClean="0"/>
              <a:t>‘‘Video‘‘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45" y="2583138"/>
            <a:ext cx="10345822" cy="2020668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89DF-9E2B-4BAD-8B52-5C6F392BBCC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smtClean="0"/>
              <a:t>Volume </a:t>
            </a:r>
            <a:r>
              <a:rPr lang="de-DE" dirty="0" err="1" smtClean="0"/>
              <a:t>size</a:t>
            </a:r>
            <a:r>
              <a:rPr lang="de-DE" dirty="0" smtClean="0"/>
              <a:t> 600X1000X75_upsfac=1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72" y="2576221"/>
            <a:ext cx="6917551" cy="369903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664-8801-4572-B718-0DAA7C13BAB9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 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smtClean="0"/>
              <a:t>600X1000X1000_upsfac=1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2" y="2631882"/>
            <a:ext cx="7021507" cy="345353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7D4-0AD7-4085-964D-C86E8A8272C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ACCURACY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47419" y="2858494"/>
            <a:ext cx="4754880" cy="64008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usfac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with subpixel shift values (integer shifts gives 0 error)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2285183"/>
              </p:ext>
            </p:extLst>
          </p:nvPr>
        </p:nvGraphicFramePr>
        <p:xfrm>
          <a:off x="747419" y="3498574"/>
          <a:ext cx="507293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091"/>
                <a:gridCol w="810591"/>
                <a:gridCol w="684931"/>
                <a:gridCol w="1222487"/>
                <a:gridCol w="13378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Scans/</a:t>
                      </a:r>
                      <a:r>
                        <a:rPr lang="de-DE" dirty="0" err="1" smtClean="0"/>
                        <a:t>shift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axis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XYZ 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XYZ 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BS</a:t>
                      </a:r>
                      <a:r>
                        <a:rPr lang="de-DE" baseline="0" smtClean="0"/>
                        <a:t>Fingertip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AlyFingertip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total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6467651" y="2863139"/>
            <a:ext cx="5324130" cy="6400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usfac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neighbor_window_size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0.3737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56245677"/>
              </p:ext>
            </p:extLst>
          </p:nvPr>
        </p:nvGraphicFramePr>
        <p:xfrm>
          <a:off x="6467652" y="3498574"/>
          <a:ext cx="514124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85"/>
                <a:gridCol w="831815"/>
                <a:gridCol w="700150"/>
                <a:gridCol w="1275485"/>
                <a:gridCol w="1304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Scans/</a:t>
                      </a:r>
                      <a:r>
                        <a:rPr lang="de-DE" dirty="0" err="1" smtClean="0"/>
                        <a:t>shift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axis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XYZ 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XYZ 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BS</a:t>
                      </a:r>
                      <a:r>
                        <a:rPr lang="de-DE" baseline="0" dirty="0" err="1" smtClean="0"/>
                        <a:t>Fingertip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AlyFingertip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4"/>
          <p:cNvSpPr txBox="1">
            <a:spLocks/>
          </p:cNvSpPr>
          <p:nvPr/>
        </p:nvSpPr>
        <p:spPr>
          <a:xfrm>
            <a:off x="1058849" y="2033674"/>
            <a:ext cx="104387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manual shifts to the ref volume and calculating the mean error within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 number =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four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scans:</a:t>
            </a:r>
          </a:p>
          <a:p>
            <a:endParaRPr lang="de-DE" sz="1600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CA2C-C551-45AF-895B-E9583D6D4279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has a problem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as it is more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blurry 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edges.</a:t>
            </a:r>
          </a:p>
          <a:p>
            <a:pPr algn="just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need to be greater than 2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Sub-Volumes for better accuracies.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still have mismatching in the registration of the first and the last few frames only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has only been tested for linear deformation in XYZ axes.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time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Elapsed time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103.574402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 so far, and it will be 91.601146 seconds when using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in case of (600x1000x1000) scans and less than 10 seconds for (600,1000,75) scans].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Sub-Volumes should be (100, 200, 200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obtain good accuracies.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 slightly bad when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OCT scans.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are the minimum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which are sufficient to give fair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accuracies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159-5A6C-4F3C-A8E2-AF0D469A10D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Plausible </a:t>
            </a:r>
            <a:r>
              <a:rPr lang="de-DE" dirty="0" err="1" smtClean="0"/>
              <a:t>findings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of registering more complex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registering various scans 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phantom and fingertip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computation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 less than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75 frame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for the whole registration process.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3BF-4291-40C1-AD00-29D4BBF28C63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6658" y="1645522"/>
            <a:ext cx="4798214" cy="3308141"/>
          </a:xfrm>
        </p:spPr>
        <p:txBody>
          <a:bodyPr>
            <a:normAutofit/>
          </a:bodyPr>
          <a:lstStyle/>
          <a:p>
            <a:r>
              <a:rPr lang="de-DE" sz="8800" dirty="0" err="1" smtClean="0"/>
              <a:t>Thanks</a:t>
            </a:r>
            <a:r>
              <a:rPr lang="de-DE" sz="8800" dirty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7C5A-457D-4D90-8A55-C5D8B919C54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2010094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Litrature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Aproach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Guide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Parameters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Plausible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F767-F871-4157-807D-442058773A35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2D </a:t>
            </a:r>
            <a:r>
              <a:rPr lang="de-DE" dirty="0" err="1" smtClean="0"/>
              <a:t>SubPixel</a:t>
            </a:r>
            <a:r>
              <a:rPr lang="de-DE" dirty="0" smtClean="0"/>
              <a:t> DFT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smtClean="0">
                <a:hlinkClick r:id="rId2" action="ppaction://hlinkfile"/>
              </a:rPr>
              <a:t>‘‘Paper‘‘</a:t>
            </a:r>
            <a:endParaRPr lang="de-DE" dirty="0" smtClean="0"/>
          </a:p>
          <a:p>
            <a:r>
              <a:rPr lang="de-DE" dirty="0" err="1" smtClean="0"/>
              <a:t>Elastixs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optimizing</a:t>
            </a:r>
            <a:r>
              <a:rPr lang="de-DE" dirty="0" smtClean="0"/>
              <a:t> mutual </a:t>
            </a:r>
            <a:r>
              <a:rPr lang="de-DE" dirty="0" err="1" smtClean="0"/>
              <a:t>information</a:t>
            </a:r>
            <a:r>
              <a:rPr lang="de-DE" dirty="0" smtClean="0"/>
              <a:t>) </a:t>
            </a:r>
            <a:r>
              <a:rPr lang="de-DE" dirty="0" smtClean="0">
                <a:hlinkClick r:id="rId3" action="ppaction://hlinkfile"/>
              </a:rPr>
              <a:t>‘‘Manual‘‘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DFDA-8F55-47EF-99E0-AB507D86B8E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human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time.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3D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preperations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tehniques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mutual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time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BA39-3931-4888-9D30-D5467A1FE344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Sub-Pixel DFT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borders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stiching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SubPixel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DFT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half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upsfac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DFT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mutiplication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usfac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x, y,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half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sub-volume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stching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After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subvolumes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stiched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registered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501-F507-44BB-B890-4707121215A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Oct</a:t>
            </a:r>
            <a:r>
              <a:rPr lang="de-DE" dirty="0" smtClean="0"/>
              <a:t>-scans </a:t>
            </a:r>
            <a:r>
              <a:rPr lang="de-DE" dirty="0" err="1" smtClean="0"/>
              <a:t>charachterisitics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510" y="2107092"/>
            <a:ext cx="10058400" cy="416847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PVAPhantom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1312CWL 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101BW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100nblank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40phase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50offset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Nopumpedtable</a:t>
            </a:r>
            <a:endParaRPr lang="de-DE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1000x75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shaking_100µm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 Movement</a:t>
            </a:r>
            <a:endParaRPr lang="de-D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Fingertip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1312CWL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101BW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200nblank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30phase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90offset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Nopumpedtable</a:t>
            </a:r>
            <a:endParaRPr lang="de-DE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de-DE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2048x35</a:t>
            </a:r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E81-9BB6-4930-AFC1-4870AB065FC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 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XYZ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100 µm/s (</a:t>
            </a:r>
            <a:r>
              <a:rPr lang="en-US" sz="1800" dirty="0"/>
              <a:t>25 Hz in x and 1. z, and 14 Hz in </a:t>
            </a:r>
            <a:r>
              <a:rPr lang="en-US" sz="1800" dirty="0" smtClean="0"/>
              <a:t>y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Laser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spekle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30 µm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078-2F1F-4FC9-B8C1-E36C8A9307D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guide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97041"/>
              </p:ext>
            </p:extLst>
          </p:nvPr>
        </p:nvGraphicFramePr>
        <p:xfrm>
          <a:off x="1069975" y="2120900"/>
          <a:ext cx="100584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Resource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Direcory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Main: Sub-Volume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Stiching</a:t>
                      </a:r>
                      <a:endParaRPr lang="de-DE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action="ppaction://hlinkfile"/>
                        </a:rPr>
                        <a:t>‘‘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action="ppaction://hlinkfile"/>
                        </a:rPr>
                        <a:t>SubVolumes_DFT_Subpixel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action="ppaction://hlinkfile"/>
                        </a:rPr>
                        <a:t>_</a:t>
                      </a:r>
                    </a:p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action="ppaction://hlinkfile"/>
                        </a:rPr>
                        <a:t>3DRegistration_Stiching‘‘</a:t>
                      </a:r>
                      <a:endParaRPr lang="de-DE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Sub-Volume</a:t>
                      </a:r>
                    </a:p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Bb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black</a:t>
                      </a:r>
                      <a:endParaRPr lang="de-DE" sz="9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borders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Padding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action="ppaction://hlinkfile"/>
                        </a:rPr>
                        <a:t>‘‘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action="ppaction://hlinkfile"/>
                        </a:rPr>
                        <a:t>SubVolume_Registration_Bb_padding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action="ppaction://hlinkfile"/>
                        </a:rPr>
                        <a:t>‘‘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3D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</a:t>
                      </a:r>
                      <a:endParaRPr lang="de-DE" sz="9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subpixel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correlation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 action="ppaction://hlinkfile"/>
                        </a:rPr>
                        <a:t>‘‘dftregistration3D‘‘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Realsitic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Scans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endParaRPr lang="de-DE" sz="9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100μm/s as the stage speed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X:\3D_Registration\20231213_3DRegistration_RealisticMotionSpeed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Test 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 action="ppaction://hlinkfile"/>
                        </a:rPr>
                        <a:t>‘‘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 action="ppaction://hlinkfile"/>
                        </a:rPr>
                        <a:t>Accuracy_Test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 action="ppaction://hlinkfile"/>
                        </a:rPr>
                        <a:t>‘‘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Experiments: Registered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samples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Y:\Mitarbeiter\Aly\00_Lab_Book\Registration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Experments</a:t>
                      </a:r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CC </a:t>
                      </a:r>
                      <a:r>
                        <a:rPr lang="de-DE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matrices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Y:\Mitarbeiter\Aly\00_Lab_Book\CCPlot</a:t>
                      </a:r>
                      <a:endParaRPr lang="de-DE" sz="9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4D7B-2C1E-4C75-8CED-678FE67559E9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de-DE" sz="1800" b="1" dirty="0" err="1" smtClean="0"/>
              <a:t>Usfac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accurate registration results,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need to be greater than 2 for smaller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Sub-Volumes, however in the case that the hardware system is doing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software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 longer required.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Cut-off sub-volume: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Cut-Off should be at least 50, 200, 200 in Y, X, and Z for better features retaining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registered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Sub-Volumes.</a:t>
            </a:r>
          </a:p>
          <a:p>
            <a:pPr lvl="2"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200;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pixels in X-axis / number of A-scans</a:t>
            </a:r>
          </a:p>
          <a:p>
            <a:pPr lvl="2"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200;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pixels in Y-axis / A-scan length</a:t>
            </a:r>
          </a:p>
          <a:p>
            <a:pPr lvl="2"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75;   %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in Z-axis / number of B-scans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frame size leads to better accuracies)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de-DE" sz="1800" b="1" dirty="0" err="1" smtClean="0"/>
              <a:t>neighbor_window_size</a:t>
            </a:r>
            <a:r>
              <a:rPr lang="de-DE" sz="1800" b="1" dirty="0" smtClean="0"/>
              <a:t>: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DFT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in 2D 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15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pixels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window</a:t>
            </a:r>
            <a:endParaRPr lang="de-D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0.3737 in 3D 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pixels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window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which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much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than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2D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avoid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multible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optimal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larger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window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sizes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de-D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de-DE" sz="1800" b="1" dirty="0" err="1" smtClean="0"/>
              <a:t>Subpixel_Zshift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Supixels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Z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blurry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C25-E340-4C68-BDB2-47D919FCDF03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927</Words>
  <Application>Microsoft Office PowerPoint</Application>
  <PresentationFormat>Breitbild</PresentationFormat>
  <Paragraphs>201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Symbol</vt:lpstr>
      <vt:lpstr>Times New Roman</vt:lpstr>
      <vt:lpstr>Wingdings</vt:lpstr>
      <vt:lpstr>Holzart</vt:lpstr>
      <vt:lpstr>3D_Sub-Volume_BPadding_Registration</vt:lpstr>
      <vt:lpstr>Agenda </vt:lpstr>
      <vt:lpstr>Litrature</vt:lpstr>
      <vt:lpstr>Motivation</vt:lpstr>
      <vt:lpstr>Approach</vt:lpstr>
      <vt:lpstr>Oct-scans charachterisitics</vt:lpstr>
      <vt:lpstr>Stage Settings</vt:lpstr>
      <vt:lpstr>Software guide</vt:lpstr>
      <vt:lpstr>Software Parameters</vt:lpstr>
      <vt:lpstr>Registration Results</vt:lpstr>
      <vt:lpstr>Registration results</vt:lpstr>
      <vt:lpstr>Registration results</vt:lpstr>
      <vt:lpstr>Cross correlation matrix</vt:lpstr>
      <vt:lpstr>Cross correlation matrix</vt:lpstr>
      <vt:lpstr>Software ACCURACY</vt:lpstr>
      <vt:lpstr>Limitations</vt:lpstr>
      <vt:lpstr>Plausible findings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3D_Sub-Volume_BbPadding_Registration</dc:title>
  <dc:creator>Windows-Benutzer</dc:creator>
  <cp:lastModifiedBy>Windows-Benutzer</cp:lastModifiedBy>
  <cp:revision>36</cp:revision>
  <dcterms:created xsi:type="dcterms:W3CDTF">2024-02-05T11:01:19Z</dcterms:created>
  <dcterms:modified xsi:type="dcterms:W3CDTF">2024-02-05T15:13:53Z</dcterms:modified>
</cp:coreProperties>
</file>