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78" autoAdjust="0"/>
    <p:restoredTop sz="94660"/>
  </p:normalViewPr>
  <p:slideViewPr>
    <p:cSldViewPr snapToGrid="0">
      <p:cViewPr>
        <p:scale>
          <a:sx n="50" d="100"/>
          <a:sy n="50" d="100"/>
        </p:scale>
        <p:origin x="1205" y="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D2F8EC-FEFB-491C-AFD4-9200E6E02801}"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20928-FBBE-40C6-B5A7-9573C82D5501}" type="slidenum">
              <a:rPr lang="en-US" smtClean="0"/>
              <a:t>‹#›</a:t>
            </a:fld>
            <a:endParaRPr lang="en-US"/>
          </a:p>
        </p:txBody>
      </p:sp>
    </p:spTree>
    <p:extLst>
      <p:ext uri="{BB962C8B-B14F-4D97-AF65-F5344CB8AC3E}">
        <p14:creationId xmlns:p14="http://schemas.microsoft.com/office/powerpoint/2010/main" val="4099356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2F8EC-FEFB-491C-AFD4-9200E6E02801}"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20928-FBBE-40C6-B5A7-9573C82D5501}" type="slidenum">
              <a:rPr lang="en-US" smtClean="0"/>
              <a:t>‹#›</a:t>
            </a:fld>
            <a:endParaRPr lang="en-US"/>
          </a:p>
        </p:txBody>
      </p:sp>
    </p:spTree>
    <p:extLst>
      <p:ext uri="{BB962C8B-B14F-4D97-AF65-F5344CB8AC3E}">
        <p14:creationId xmlns:p14="http://schemas.microsoft.com/office/powerpoint/2010/main" val="2855860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2F8EC-FEFB-491C-AFD4-9200E6E02801}"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20928-FBBE-40C6-B5A7-9573C82D550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3307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2F8EC-FEFB-491C-AFD4-9200E6E02801}"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20928-FBBE-40C6-B5A7-9573C82D5501}" type="slidenum">
              <a:rPr lang="en-US" smtClean="0"/>
              <a:t>‹#›</a:t>
            </a:fld>
            <a:endParaRPr lang="en-US"/>
          </a:p>
        </p:txBody>
      </p:sp>
    </p:spTree>
    <p:extLst>
      <p:ext uri="{BB962C8B-B14F-4D97-AF65-F5344CB8AC3E}">
        <p14:creationId xmlns:p14="http://schemas.microsoft.com/office/powerpoint/2010/main" val="2371098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2F8EC-FEFB-491C-AFD4-9200E6E02801}"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20928-FBBE-40C6-B5A7-9573C82D550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387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2F8EC-FEFB-491C-AFD4-9200E6E02801}"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20928-FBBE-40C6-B5A7-9573C82D5501}" type="slidenum">
              <a:rPr lang="en-US" smtClean="0"/>
              <a:t>‹#›</a:t>
            </a:fld>
            <a:endParaRPr lang="en-US"/>
          </a:p>
        </p:txBody>
      </p:sp>
    </p:spTree>
    <p:extLst>
      <p:ext uri="{BB962C8B-B14F-4D97-AF65-F5344CB8AC3E}">
        <p14:creationId xmlns:p14="http://schemas.microsoft.com/office/powerpoint/2010/main" val="2176321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2F8EC-FEFB-491C-AFD4-9200E6E02801}"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20928-FBBE-40C6-B5A7-9573C82D5501}" type="slidenum">
              <a:rPr lang="en-US" smtClean="0"/>
              <a:t>‹#›</a:t>
            </a:fld>
            <a:endParaRPr lang="en-US"/>
          </a:p>
        </p:txBody>
      </p:sp>
    </p:spTree>
    <p:extLst>
      <p:ext uri="{BB962C8B-B14F-4D97-AF65-F5344CB8AC3E}">
        <p14:creationId xmlns:p14="http://schemas.microsoft.com/office/powerpoint/2010/main" val="2497710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2F8EC-FEFB-491C-AFD4-9200E6E02801}"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20928-FBBE-40C6-B5A7-9573C82D5501}" type="slidenum">
              <a:rPr lang="en-US" smtClean="0"/>
              <a:t>‹#›</a:t>
            </a:fld>
            <a:endParaRPr lang="en-US"/>
          </a:p>
        </p:txBody>
      </p:sp>
    </p:spTree>
    <p:extLst>
      <p:ext uri="{BB962C8B-B14F-4D97-AF65-F5344CB8AC3E}">
        <p14:creationId xmlns:p14="http://schemas.microsoft.com/office/powerpoint/2010/main" val="198783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2F8EC-FEFB-491C-AFD4-9200E6E02801}"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20928-FBBE-40C6-B5A7-9573C82D5501}" type="slidenum">
              <a:rPr lang="en-US" smtClean="0"/>
              <a:t>‹#›</a:t>
            </a:fld>
            <a:endParaRPr lang="en-US"/>
          </a:p>
        </p:txBody>
      </p:sp>
    </p:spTree>
    <p:extLst>
      <p:ext uri="{BB962C8B-B14F-4D97-AF65-F5344CB8AC3E}">
        <p14:creationId xmlns:p14="http://schemas.microsoft.com/office/powerpoint/2010/main" val="146967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2F8EC-FEFB-491C-AFD4-9200E6E02801}"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20928-FBBE-40C6-B5A7-9573C82D5501}" type="slidenum">
              <a:rPr lang="en-US" smtClean="0"/>
              <a:t>‹#›</a:t>
            </a:fld>
            <a:endParaRPr lang="en-US"/>
          </a:p>
        </p:txBody>
      </p:sp>
    </p:spTree>
    <p:extLst>
      <p:ext uri="{BB962C8B-B14F-4D97-AF65-F5344CB8AC3E}">
        <p14:creationId xmlns:p14="http://schemas.microsoft.com/office/powerpoint/2010/main" val="261365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D2F8EC-FEFB-491C-AFD4-9200E6E02801}"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20928-FBBE-40C6-B5A7-9573C82D5501}" type="slidenum">
              <a:rPr lang="en-US" smtClean="0"/>
              <a:t>‹#›</a:t>
            </a:fld>
            <a:endParaRPr lang="en-US"/>
          </a:p>
        </p:txBody>
      </p:sp>
    </p:spTree>
    <p:extLst>
      <p:ext uri="{BB962C8B-B14F-4D97-AF65-F5344CB8AC3E}">
        <p14:creationId xmlns:p14="http://schemas.microsoft.com/office/powerpoint/2010/main" val="2169975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D2F8EC-FEFB-491C-AFD4-9200E6E02801}" type="datetimeFigureOut">
              <a:rPr lang="en-US" smtClean="0"/>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20928-FBBE-40C6-B5A7-9573C82D5501}" type="slidenum">
              <a:rPr lang="en-US" smtClean="0"/>
              <a:t>‹#›</a:t>
            </a:fld>
            <a:endParaRPr lang="en-US"/>
          </a:p>
        </p:txBody>
      </p:sp>
    </p:spTree>
    <p:extLst>
      <p:ext uri="{BB962C8B-B14F-4D97-AF65-F5344CB8AC3E}">
        <p14:creationId xmlns:p14="http://schemas.microsoft.com/office/powerpoint/2010/main" val="325135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D2F8EC-FEFB-491C-AFD4-9200E6E02801}" type="datetimeFigureOut">
              <a:rPr lang="en-US" smtClean="0"/>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20928-FBBE-40C6-B5A7-9573C82D5501}" type="slidenum">
              <a:rPr lang="en-US" smtClean="0"/>
              <a:t>‹#›</a:t>
            </a:fld>
            <a:endParaRPr lang="en-US"/>
          </a:p>
        </p:txBody>
      </p:sp>
    </p:spTree>
    <p:extLst>
      <p:ext uri="{BB962C8B-B14F-4D97-AF65-F5344CB8AC3E}">
        <p14:creationId xmlns:p14="http://schemas.microsoft.com/office/powerpoint/2010/main" val="294041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D2F8EC-FEFB-491C-AFD4-9200E6E02801}" type="datetimeFigureOut">
              <a:rPr lang="en-US" smtClean="0"/>
              <a:t>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20928-FBBE-40C6-B5A7-9573C82D5501}" type="slidenum">
              <a:rPr lang="en-US" smtClean="0"/>
              <a:t>‹#›</a:t>
            </a:fld>
            <a:endParaRPr lang="en-US"/>
          </a:p>
        </p:txBody>
      </p:sp>
    </p:spTree>
    <p:extLst>
      <p:ext uri="{BB962C8B-B14F-4D97-AF65-F5344CB8AC3E}">
        <p14:creationId xmlns:p14="http://schemas.microsoft.com/office/powerpoint/2010/main" val="75224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D2F8EC-FEFB-491C-AFD4-9200E6E02801}"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20928-FBBE-40C6-B5A7-9573C82D5501}" type="slidenum">
              <a:rPr lang="en-US" smtClean="0"/>
              <a:t>‹#›</a:t>
            </a:fld>
            <a:endParaRPr lang="en-US"/>
          </a:p>
        </p:txBody>
      </p:sp>
    </p:spTree>
    <p:extLst>
      <p:ext uri="{BB962C8B-B14F-4D97-AF65-F5344CB8AC3E}">
        <p14:creationId xmlns:p14="http://schemas.microsoft.com/office/powerpoint/2010/main" val="118783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2F8EC-FEFB-491C-AFD4-9200E6E02801}"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20928-FBBE-40C6-B5A7-9573C82D5501}" type="slidenum">
              <a:rPr lang="en-US" smtClean="0"/>
              <a:t>‹#›</a:t>
            </a:fld>
            <a:endParaRPr lang="en-US"/>
          </a:p>
        </p:txBody>
      </p:sp>
    </p:spTree>
    <p:extLst>
      <p:ext uri="{BB962C8B-B14F-4D97-AF65-F5344CB8AC3E}">
        <p14:creationId xmlns:p14="http://schemas.microsoft.com/office/powerpoint/2010/main" val="1015693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D2F8EC-FEFB-491C-AFD4-9200E6E02801}" type="datetimeFigureOut">
              <a:rPr lang="en-US" smtClean="0"/>
              <a:t>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F20928-FBBE-40C6-B5A7-9573C82D5501}" type="slidenum">
              <a:rPr lang="en-US" smtClean="0"/>
              <a:t>‹#›</a:t>
            </a:fld>
            <a:endParaRPr lang="en-US"/>
          </a:p>
        </p:txBody>
      </p:sp>
    </p:spTree>
    <p:extLst>
      <p:ext uri="{BB962C8B-B14F-4D97-AF65-F5344CB8AC3E}">
        <p14:creationId xmlns:p14="http://schemas.microsoft.com/office/powerpoint/2010/main" val="2582028146"/>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47BD-E15C-314B-F3A3-862308BF3965}"/>
              </a:ext>
            </a:extLst>
          </p:cNvPr>
          <p:cNvSpPr>
            <a:spLocks noGrp="1"/>
          </p:cNvSpPr>
          <p:nvPr>
            <p:ph type="ctrTitle"/>
          </p:nvPr>
        </p:nvSpPr>
        <p:spPr/>
        <p:txBody>
          <a:bodyPr/>
          <a:lstStyle/>
          <a:p>
            <a:r>
              <a:rPr lang="en-US" b="1" dirty="0"/>
              <a:t>30,000 Spotify songs analysis</a:t>
            </a:r>
          </a:p>
        </p:txBody>
      </p:sp>
      <p:sp>
        <p:nvSpPr>
          <p:cNvPr id="3" name="Subtitle 2">
            <a:extLst>
              <a:ext uri="{FF2B5EF4-FFF2-40B4-BE49-F238E27FC236}">
                <a16:creationId xmlns:a16="http://schemas.microsoft.com/office/drawing/2014/main" id="{D851FAE2-522E-AA75-6A4D-5D8C9DD1E268}"/>
              </a:ext>
            </a:extLst>
          </p:cNvPr>
          <p:cNvSpPr>
            <a:spLocks noGrp="1"/>
          </p:cNvSpPr>
          <p:nvPr>
            <p:ph type="subTitle" idx="1"/>
          </p:nvPr>
        </p:nvSpPr>
        <p:spPr/>
        <p:txBody>
          <a:bodyPr/>
          <a:lstStyle/>
          <a:p>
            <a:r>
              <a:rPr lang="en-US" dirty="0"/>
              <a:t>Model for predicting music genres</a:t>
            </a:r>
          </a:p>
        </p:txBody>
      </p:sp>
    </p:spTree>
    <p:extLst>
      <p:ext uri="{BB962C8B-B14F-4D97-AF65-F5344CB8AC3E}">
        <p14:creationId xmlns:p14="http://schemas.microsoft.com/office/powerpoint/2010/main" val="609427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bars&#10;&#10;Description automatically generated">
            <a:extLst>
              <a:ext uri="{FF2B5EF4-FFF2-40B4-BE49-F238E27FC236}">
                <a16:creationId xmlns:a16="http://schemas.microsoft.com/office/drawing/2014/main" id="{3080B479-68FA-2643-D6A9-A098D8FD82FA}"/>
              </a:ext>
            </a:extLst>
          </p:cNvPr>
          <p:cNvPicPr>
            <a:picLocks noChangeAspect="1"/>
          </p:cNvPicPr>
          <p:nvPr/>
        </p:nvPicPr>
        <p:blipFill>
          <a:blip r:embed="rId2"/>
          <a:stretch>
            <a:fillRect/>
          </a:stretch>
        </p:blipFill>
        <p:spPr>
          <a:xfrm>
            <a:off x="147002" y="331789"/>
            <a:ext cx="4613275" cy="3657600"/>
          </a:xfrm>
          <a:prstGeom prst="rect">
            <a:avLst/>
          </a:prstGeom>
        </p:spPr>
      </p:pic>
      <p:pic>
        <p:nvPicPr>
          <p:cNvPr id="6" name="Picture 5" descr="A pie chart with different colored circles&#10;&#10;Description automatically generated">
            <a:extLst>
              <a:ext uri="{FF2B5EF4-FFF2-40B4-BE49-F238E27FC236}">
                <a16:creationId xmlns:a16="http://schemas.microsoft.com/office/drawing/2014/main" id="{6B8380D2-35C4-FECB-6A56-45D5B324C830}"/>
              </a:ext>
            </a:extLst>
          </p:cNvPr>
          <p:cNvPicPr>
            <a:picLocks noChangeAspect="1"/>
          </p:cNvPicPr>
          <p:nvPr/>
        </p:nvPicPr>
        <p:blipFill>
          <a:blip r:embed="rId3"/>
          <a:stretch>
            <a:fillRect/>
          </a:stretch>
        </p:blipFill>
        <p:spPr>
          <a:xfrm>
            <a:off x="5744599" y="707390"/>
            <a:ext cx="2545080" cy="2721610"/>
          </a:xfrm>
          <a:prstGeom prst="rect">
            <a:avLst/>
          </a:prstGeom>
        </p:spPr>
      </p:pic>
      <p:pic>
        <p:nvPicPr>
          <p:cNvPr id="7" name="Content Placeholder 6" descr="A chart of different colors&#10;&#10;Description automatically generated">
            <a:extLst>
              <a:ext uri="{FF2B5EF4-FFF2-40B4-BE49-F238E27FC236}">
                <a16:creationId xmlns:a16="http://schemas.microsoft.com/office/drawing/2014/main" id="{17ED7665-75EC-7633-1FE8-F39D3330773E}"/>
              </a:ext>
            </a:extLst>
          </p:cNvPr>
          <p:cNvPicPr>
            <a:picLocks noGrp="1" noChangeAspect="1"/>
          </p:cNvPicPr>
          <p:nvPr>
            <p:ph idx="1"/>
          </p:nvPr>
        </p:nvPicPr>
        <p:blipFill>
          <a:blip r:embed="rId4"/>
          <a:stretch>
            <a:fillRect/>
          </a:stretch>
        </p:blipFill>
        <p:spPr>
          <a:xfrm>
            <a:off x="601663" y="4001138"/>
            <a:ext cx="8596312" cy="2525026"/>
          </a:xfrm>
          <a:prstGeom prst="rect">
            <a:avLst/>
          </a:prstGeom>
        </p:spPr>
      </p:pic>
    </p:spTree>
    <p:extLst>
      <p:ext uri="{BB962C8B-B14F-4D97-AF65-F5344CB8AC3E}">
        <p14:creationId xmlns:p14="http://schemas.microsoft.com/office/powerpoint/2010/main" val="2592504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5A3C-2583-3B72-A58B-00FD1FF3A316}"/>
              </a:ext>
            </a:extLst>
          </p:cNvPr>
          <p:cNvSpPr>
            <a:spLocks noGrp="1"/>
          </p:cNvSpPr>
          <p:nvPr>
            <p:ph type="title"/>
          </p:nvPr>
        </p:nvSpPr>
        <p:spPr>
          <a:xfrm>
            <a:off x="677334" y="609600"/>
            <a:ext cx="8596668" cy="624840"/>
          </a:xfrm>
        </p:spPr>
        <p:txBody>
          <a:bodyPr>
            <a:normAutofit fontScale="90000"/>
          </a:bodyPr>
          <a:lstStyle/>
          <a:p>
            <a:r>
              <a:rPr lang="en-US" dirty="0"/>
              <a:t>Results</a:t>
            </a:r>
          </a:p>
        </p:txBody>
      </p:sp>
      <p:pic>
        <p:nvPicPr>
          <p:cNvPr id="4" name="Content Placeholder 3" descr="A screenshot of a computer&#10;&#10;Description automatically generated">
            <a:extLst>
              <a:ext uri="{FF2B5EF4-FFF2-40B4-BE49-F238E27FC236}">
                <a16:creationId xmlns:a16="http://schemas.microsoft.com/office/drawing/2014/main" id="{F821D031-8C6F-B65E-0877-3CF1FCEE81BA}"/>
              </a:ext>
            </a:extLst>
          </p:cNvPr>
          <p:cNvPicPr>
            <a:picLocks noGrp="1" noChangeAspect="1"/>
          </p:cNvPicPr>
          <p:nvPr>
            <p:ph idx="1"/>
          </p:nvPr>
        </p:nvPicPr>
        <p:blipFill>
          <a:blip r:embed="rId2"/>
          <a:stretch>
            <a:fillRect/>
          </a:stretch>
        </p:blipFill>
        <p:spPr>
          <a:xfrm>
            <a:off x="412138" y="1488281"/>
            <a:ext cx="4563530" cy="388143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1B836917-E194-8A8A-A876-0A97EF4F70AB}"/>
              </a:ext>
            </a:extLst>
          </p:cNvPr>
          <p:cNvPicPr>
            <a:picLocks noChangeAspect="1"/>
          </p:cNvPicPr>
          <p:nvPr/>
        </p:nvPicPr>
        <p:blipFill>
          <a:blip r:embed="rId3"/>
          <a:stretch>
            <a:fillRect/>
          </a:stretch>
        </p:blipFill>
        <p:spPr>
          <a:xfrm>
            <a:off x="5229542" y="1488281"/>
            <a:ext cx="4811395" cy="4138295"/>
          </a:xfrm>
          <a:prstGeom prst="rect">
            <a:avLst/>
          </a:prstGeom>
        </p:spPr>
      </p:pic>
    </p:spTree>
    <p:extLst>
      <p:ext uri="{BB962C8B-B14F-4D97-AF65-F5344CB8AC3E}">
        <p14:creationId xmlns:p14="http://schemas.microsoft.com/office/powerpoint/2010/main" val="98044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6F97-BB50-3BAF-8EEC-6CFB20190644}"/>
              </a:ext>
            </a:extLst>
          </p:cNvPr>
          <p:cNvSpPr>
            <a:spLocks noGrp="1"/>
          </p:cNvSpPr>
          <p:nvPr>
            <p:ph type="title"/>
          </p:nvPr>
        </p:nvSpPr>
        <p:spPr/>
        <p:txBody>
          <a:bodyPr/>
          <a:lstStyle/>
          <a:p>
            <a:r>
              <a:rPr lang="en-US" dirty="0"/>
              <a:t>Correlation Matrix</a:t>
            </a:r>
          </a:p>
        </p:txBody>
      </p:sp>
      <p:pic>
        <p:nvPicPr>
          <p:cNvPr id="4" name="Content Placeholder 3" descr="A screenshot of a computer&#10;&#10;Description automatically generated">
            <a:extLst>
              <a:ext uri="{FF2B5EF4-FFF2-40B4-BE49-F238E27FC236}">
                <a16:creationId xmlns:a16="http://schemas.microsoft.com/office/drawing/2014/main" id="{F49280F5-5F89-956F-43A7-B8DB2142AA19}"/>
              </a:ext>
            </a:extLst>
          </p:cNvPr>
          <p:cNvPicPr>
            <a:picLocks noGrp="1" noChangeAspect="1"/>
          </p:cNvPicPr>
          <p:nvPr>
            <p:ph idx="1"/>
          </p:nvPr>
        </p:nvPicPr>
        <p:blipFill>
          <a:blip r:embed="rId2"/>
          <a:stretch>
            <a:fillRect/>
          </a:stretch>
        </p:blipFill>
        <p:spPr>
          <a:xfrm>
            <a:off x="677334" y="2069148"/>
            <a:ext cx="4164565" cy="3881437"/>
          </a:xfrm>
          <a:prstGeom prst="rect">
            <a:avLst/>
          </a:prstGeom>
        </p:spPr>
      </p:pic>
      <p:pic>
        <p:nvPicPr>
          <p:cNvPr id="5" name="Picture 4" descr="A chart with numbers and symbols&#10;&#10;Description automatically generated with medium confidence">
            <a:extLst>
              <a:ext uri="{FF2B5EF4-FFF2-40B4-BE49-F238E27FC236}">
                <a16:creationId xmlns:a16="http://schemas.microsoft.com/office/drawing/2014/main" id="{59A9E476-DEC8-1120-B43C-4692238E55D9}"/>
              </a:ext>
            </a:extLst>
          </p:cNvPr>
          <p:cNvPicPr>
            <a:picLocks noChangeAspect="1"/>
          </p:cNvPicPr>
          <p:nvPr/>
        </p:nvPicPr>
        <p:blipFill>
          <a:blip r:embed="rId3"/>
          <a:stretch>
            <a:fillRect/>
          </a:stretch>
        </p:blipFill>
        <p:spPr>
          <a:xfrm>
            <a:off x="4975668" y="1866423"/>
            <a:ext cx="4843780" cy="4286885"/>
          </a:xfrm>
          <a:prstGeom prst="rect">
            <a:avLst/>
          </a:prstGeom>
        </p:spPr>
      </p:pic>
    </p:spTree>
    <p:extLst>
      <p:ext uri="{BB962C8B-B14F-4D97-AF65-F5344CB8AC3E}">
        <p14:creationId xmlns:p14="http://schemas.microsoft.com/office/powerpoint/2010/main" val="1390737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3D49-5F0A-F4D8-7919-DA79D163B179}"/>
              </a:ext>
            </a:extLst>
          </p:cNvPr>
          <p:cNvSpPr>
            <a:spLocks noGrp="1"/>
          </p:cNvSpPr>
          <p:nvPr>
            <p:ph type="title"/>
          </p:nvPr>
        </p:nvSpPr>
        <p:spPr/>
        <p:txBody>
          <a:bodyPr/>
          <a:lstStyle/>
          <a:p>
            <a:r>
              <a:rPr lang="en-US" dirty="0"/>
              <a:t>Chi Square test</a:t>
            </a:r>
          </a:p>
        </p:txBody>
      </p:sp>
      <p:pic>
        <p:nvPicPr>
          <p:cNvPr id="4" name="Content Placeholder 3" descr="A screenshot of a computer&#10;&#10;Description automatically generated">
            <a:extLst>
              <a:ext uri="{FF2B5EF4-FFF2-40B4-BE49-F238E27FC236}">
                <a16:creationId xmlns:a16="http://schemas.microsoft.com/office/drawing/2014/main" id="{EA893CDF-469B-E804-415B-367845C4C634}"/>
              </a:ext>
            </a:extLst>
          </p:cNvPr>
          <p:cNvPicPr>
            <a:picLocks noGrp="1" noChangeAspect="1"/>
          </p:cNvPicPr>
          <p:nvPr>
            <p:ph idx="1"/>
          </p:nvPr>
        </p:nvPicPr>
        <p:blipFill>
          <a:blip r:embed="rId2"/>
          <a:stretch>
            <a:fillRect/>
          </a:stretch>
        </p:blipFill>
        <p:spPr>
          <a:xfrm>
            <a:off x="1208881" y="2920206"/>
            <a:ext cx="7534275" cy="2362200"/>
          </a:xfrm>
          <a:prstGeom prst="rect">
            <a:avLst/>
          </a:prstGeom>
        </p:spPr>
      </p:pic>
    </p:spTree>
    <p:extLst>
      <p:ext uri="{BB962C8B-B14F-4D97-AF65-F5344CB8AC3E}">
        <p14:creationId xmlns:p14="http://schemas.microsoft.com/office/powerpoint/2010/main" val="249602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F172-D937-8D62-F903-77DE35111590}"/>
              </a:ext>
            </a:extLst>
          </p:cNvPr>
          <p:cNvSpPr>
            <a:spLocks noGrp="1"/>
          </p:cNvSpPr>
          <p:nvPr>
            <p:ph type="title"/>
          </p:nvPr>
        </p:nvSpPr>
        <p:spPr/>
        <p:txBody>
          <a:bodyPr/>
          <a:lstStyle/>
          <a:p>
            <a:r>
              <a:rPr lang="en-US" dirty="0"/>
              <a:t>Z-Test</a:t>
            </a:r>
          </a:p>
        </p:txBody>
      </p:sp>
      <p:pic>
        <p:nvPicPr>
          <p:cNvPr id="4" name="Content Placeholder 3" descr="A black background with white text&#10;&#10;Description automatically generated">
            <a:extLst>
              <a:ext uri="{FF2B5EF4-FFF2-40B4-BE49-F238E27FC236}">
                <a16:creationId xmlns:a16="http://schemas.microsoft.com/office/drawing/2014/main" id="{C0E8FFC8-B376-6A72-4EE6-C17CDABE56A6}"/>
              </a:ext>
            </a:extLst>
          </p:cNvPr>
          <p:cNvPicPr>
            <a:picLocks noGrp="1" noChangeAspect="1"/>
          </p:cNvPicPr>
          <p:nvPr>
            <p:ph idx="1"/>
          </p:nvPr>
        </p:nvPicPr>
        <p:blipFill>
          <a:blip r:embed="rId2"/>
          <a:stretch>
            <a:fillRect/>
          </a:stretch>
        </p:blipFill>
        <p:spPr>
          <a:xfrm>
            <a:off x="931704" y="2944019"/>
            <a:ext cx="8872992" cy="2207101"/>
          </a:xfrm>
          <a:prstGeom prst="rect">
            <a:avLst/>
          </a:prstGeom>
        </p:spPr>
      </p:pic>
    </p:spTree>
    <p:extLst>
      <p:ext uri="{BB962C8B-B14F-4D97-AF65-F5344CB8AC3E}">
        <p14:creationId xmlns:p14="http://schemas.microsoft.com/office/powerpoint/2010/main" val="1242086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2D7C-7729-7C94-A9D2-00992764969E}"/>
              </a:ext>
            </a:extLst>
          </p:cNvPr>
          <p:cNvSpPr>
            <a:spLocks noGrp="1"/>
          </p:cNvSpPr>
          <p:nvPr>
            <p:ph type="title"/>
          </p:nvPr>
        </p:nvSpPr>
        <p:spPr/>
        <p:txBody>
          <a:bodyPr/>
          <a:lstStyle/>
          <a:p>
            <a:r>
              <a:rPr lang="en-US" dirty="0"/>
              <a:t>ANOVA</a:t>
            </a:r>
          </a:p>
        </p:txBody>
      </p:sp>
      <p:pic>
        <p:nvPicPr>
          <p:cNvPr id="4" name="Content Placeholder 3" descr="A number on a black background&#10;&#10;Description automatically generated">
            <a:extLst>
              <a:ext uri="{FF2B5EF4-FFF2-40B4-BE49-F238E27FC236}">
                <a16:creationId xmlns:a16="http://schemas.microsoft.com/office/drawing/2014/main" id="{FCE32CE5-AEB7-5DCE-3038-357095BBE3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296" y="2733864"/>
            <a:ext cx="7485984" cy="1891406"/>
          </a:xfrm>
          <a:prstGeom prst="rect">
            <a:avLst/>
          </a:prstGeom>
        </p:spPr>
      </p:pic>
    </p:spTree>
    <p:extLst>
      <p:ext uri="{BB962C8B-B14F-4D97-AF65-F5344CB8AC3E}">
        <p14:creationId xmlns:p14="http://schemas.microsoft.com/office/powerpoint/2010/main" val="2014489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E60F-8E1F-BE14-9200-70A87F196032}"/>
              </a:ext>
            </a:extLst>
          </p:cNvPr>
          <p:cNvSpPr>
            <a:spLocks noGrp="1"/>
          </p:cNvSpPr>
          <p:nvPr>
            <p:ph type="title"/>
          </p:nvPr>
        </p:nvSpPr>
        <p:spPr/>
        <p:txBody>
          <a:bodyPr/>
          <a:lstStyle/>
          <a:p>
            <a:r>
              <a:rPr lang="en-US" dirty="0"/>
              <a:t>PCA LDA SVD</a:t>
            </a:r>
          </a:p>
        </p:txBody>
      </p:sp>
      <p:pic>
        <p:nvPicPr>
          <p:cNvPr id="4" name="Content Placeholder 3" descr="A close-up of a chart&#10;&#10;Description automatically generated">
            <a:extLst>
              <a:ext uri="{FF2B5EF4-FFF2-40B4-BE49-F238E27FC236}">
                <a16:creationId xmlns:a16="http://schemas.microsoft.com/office/drawing/2014/main" id="{7832A8CE-6E9C-2066-B112-DB8C0C249B56}"/>
              </a:ext>
            </a:extLst>
          </p:cNvPr>
          <p:cNvPicPr>
            <a:picLocks noGrp="1" noChangeAspect="1"/>
          </p:cNvPicPr>
          <p:nvPr>
            <p:ph idx="1"/>
          </p:nvPr>
        </p:nvPicPr>
        <p:blipFill>
          <a:blip r:embed="rId2"/>
          <a:stretch>
            <a:fillRect/>
          </a:stretch>
        </p:blipFill>
        <p:spPr>
          <a:xfrm>
            <a:off x="125888" y="1854200"/>
            <a:ext cx="8279433" cy="2562225"/>
          </a:xfrm>
          <a:prstGeom prst="rect">
            <a:avLst/>
          </a:prstGeom>
        </p:spPr>
      </p:pic>
      <p:pic>
        <p:nvPicPr>
          <p:cNvPr id="5" name="Picture 4" descr="A close-up of several datas&#10;&#10;Description automatically generated">
            <a:extLst>
              <a:ext uri="{FF2B5EF4-FFF2-40B4-BE49-F238E27FC236}">
                <a16:creationId xmlns:a16="http://schemas.microsoft.com/office/drawing/2014/main" id="{1F50530F-0A42-4F05-3CE1-530A246291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205" y="4594542"/>
            <a:ext cx="6645910" cy="3307715"/>
          </a:xfrm>
          <a:prstGeom prst="rect">
            <a:avLst/>
          </a:prstGeom>
          <a:noFill/>
          <a:ln>
            <a:noFill/>
          </a:ln>
        </p:spPr>
      </p:pic>
    </p:spTree>
    <p:extLst>
      <p:ext uri="{BB962C8B-B14F-4D97-AF65-F5344CB8AC3E}">
        <p14:creationId xmlns:p14="http://schemas.microsoft.com/office/powerpoint/2010/main" val="3959877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CF75-C33C-41A1-9E4E-41FA06C40266}"/>
              </a:ext>
            </a:extLst>
          </p:cNvPr>
          <p:cNvSpPr>
            <a:spLocks noGrp="1"/>
          </p:cNvSpPr>
          <p:nvPr>
            <p:ph type="title"/>
          </p:nvPr>
        </p:nvSpPr>
        <p:spPr/>
        <p:txBody>
          <a:bodyPr/>
          <a:lstStyle/>
          <a:p>
            <a:r>
              <a:rPr lang="en-US" dirty="0" err="1"/>
              <a:t>Basyesian</a:t>
            </a:r>
            <a:r>
              <a:rPr lang="en-US" dirty="0"/>
              <a:t> Belief Network</a:t>
            </a:r>
          </a:p>
        </p:txBody>
      </p:sp>
      <p:pic>
        <p:nvPicPr>
          <p:cNvPr id="4" name="Content Placeholder 3" descr="A black screen with white text&#10;&#10;Description automatically generated">
            <a:extLst>
              <a:ext uri="{FF2B5EF4-FFF2-40B4-BE49-F238E27FC236}">
                <a16:creationId xmlns:a16="http://schemas.microsoft.com/office/drawing/2014/main" id="{C28DE269-7505-7D4D-C5B1-ABB2F0EE866F}"/>
              </a:ext>
            </a:extLst>
          </p:cNvPr>
          <p:cNvPicPr>
            <a:picLocks noGrp="1" noChangeAspect="1"/>
          </p:cNvPicPr>
          <p:nvPr>
            <p:ph idx="1"/>
          </p:nvPr>
        </p:nvPicPr>
        <p:blipFill>
          <a:blip r:embed="rId2"/>
          <a:stretch>
            <a:fillRect/>
          </a:stretch>
        </p:blipFill>
        <p:spPr>
          <a:xfrm>
            <a:off x="677334" y="1930400"/>
            <a:ext cx="4829175" cy="3467100"/>
          </a:xfrm>
          <a:prstGeom prst="rect">
            <a:avLst/>
          </a:prstGeom>
        </p:spPr>
      </p:pic>
    </p:spTree>
    <p:extLst>
      <p:ext uri="{BB962C8B-B14F-4D97-AF65-F5344CB8AC3E}">
        <p14:creationId xmlns:p14="http://schemas.microsoft.com/office/powerpoint/2010/main" val="27855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CF25-A407-C51F-857F-1C47E7AF8CC6}"/>
              </a:ext>
            </a:extLst>
          </p:cNvPr>
          <p:cNvSpPr>
            <a:spLocks noGrp="1"/>
          </p:cNvSpPr>
          <p:nvPr>
            <p:ph type="title"/>
          </p:nvPr>
        </p:nvSpPr>
        <p:spPr/>
        <p:txBody>
          <a:bodyPr/>
          <a:lstStyle/>
          <a:p>
            <a:r>
              <a:rPr lang="en-US" dirty="0"/>
              <a:t>Neural Network</a:t>
            </a:r>
          </a:p>
        </p:txBody>
      </p:sp>
      <p:pic>
        <p:nvPicPr>
          <p:cNvPr id="4" name="Content Placeholder 3" descr="A black screen with white text&#10;&#10;Description automatically generated">
            <a:extLst>
              <a:ext uri="{FF2B5EF4-FFF2-40B4-BE49-F238E27FC236}">
                <a16:creationId xmlns:a16="http://schemas.microsoft.com/office/drawing/2014/main" id="{1B6F2FE8-264F-0028-F8AA-790075B05F59}"/>
              </a:ext>
            </a:extLst>
          </p:cNvPr>
          <p:cNvPicPr>
            <a:picLocks noGrp="1" noChangeAspect="1"/>
          </p:cNvPicPr>
          <p:nvPr>
            <p:ph idx="1"/>
          </p:nvPr>
        </p:nvPicPr>
        <p:blipFill>
          <a:blip r:embed="rId2"/>
          <a:stretch>
            <a:fillRect/>
          </a:stretch>
        </p:blipFill>
        <p:spPr>
          <a:xfrm>
            <a:off x="677863" y="2457894"/>
            <a:ext cx="8596312" cy="3286825"/>
          </a:xfrm>
          <a:prstGeom prst="rect">
            <a:avLst/>
          </a:prstGeom>
        </p:spPr>
      </p:pic>
    </p:spTree>
    <p:extLst>
      <p:ext uri="{BB962C8B-B14F-4D97-AF65-F5344CB8AC3E}">
        <p14:creationId xmlns:p14="http://schemas.microsoft.com/office/powerpoint/2010/main" val="1143571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AF56-2BE5-8873-CDDA-8F2737B9A337}"/>
              </a:ext>
            </a:extLst>
          </p:cNvPr>
          <p:cNvSpPr>
            <a:spLocks noGrp="1"/>
          </p:cNvSpPr>
          <p:nvPr>
            <p:ph type="title"/>
          </p:nvPr>
        </p:nvSpPr>
        <p:spPr/>
        <p:txBody>
          <a:bodyPr/>
          <a:lstStyle/>
          <a:p>
            <a:r>
              <a:rPr lang="en-US" dirty="0"/>
              <a:t>Model results</a:t>
            </a:r>
          </a:p>
        </p:txBody>
      </p:sp>
      <p:pic>
        <p:nvPicPr>
          <p:cNvPr id="4" name="Content Placeholder 3" descr="A screenshot of a computer&#10;&#10;Description automatically generated">
            <a:extLst>
              <a:ext uri="{FF2B5EF4-FFF2-40B4-BE49-F238E27FC236}">
                <a16:creationId xmlns:a16="http://schemas.microsoft.com/office/drawing/2014/main" id="{A7516F56-C324-1F48-BB60-9A46E3F6E55A}"/>
              </a:ext>
            </a:extLst>
          </p:cNvPr>
          <p:cNvPicPr>
            <a:picLocks noGrp="1" noChangeAspect="1"/>
          </p:cNvPicPr>
          <p:nvPr>
            <p:ph idx="1"/>
          </p:nvPr>
        </p:nvPicPr>
        <p:blipFill>
          <a:blip r:embed="rId2"/>
          <a:stretch>
            <a:fillRect/>
          </a:stretch>
        </p:blipFill>
        <p:spPr>
          <a:xfrm>
            <a:off x="220134" y="1930400"/>
            <a:ext cx="3639098" cy="449902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3FE9462-0ADB-C9CE-C11B-1496F5092F05}"/>
              </a:ext>
            </a:extLst>
          </p:cNvPr>
          <p:cNvPicPr>
            <a:picLocks noChangeAspect="1"/>
          </p:cNvPicPr>
          <p:nvPr/>
        </p:nvPicPr>
        <p:blipFill>
          <a:blip r:embed="rId3"/>
          <a:stretch>
            <a:fillRect/>
          </a:stretch>
        </p:blipFill>
        <p:spPr>
          <a:xfrm>
            <a:off x="4092635" y="1930400"/>
            <a:ext cx="4006729" cy="4499023"/>
          </a:xfrm>
          <a:prstGeom prst="rect">
            <a:avLst/>
          </a:prstGeom>
        </p:spPr>
      </p:pic>
      <p:pic>
        <p:nvPicPr>
          <p:cNvPr id="6" name="Picture 5" descr="A number on a black background&#10;&#10;Description automatically generated">
            <a:extLst>
              <a:ext uri="{FF2B5EF4-FFF2-40B4-BE49-F238E27FC236}">
                <a16:creationId xmlns:a16="http://schemas.microsoft.com/office/drawing/2014/main" id="{CF1D70D7-BF95-BFF6-2558-2697AD3FF247}"/>
              </a:ext>
            </a:extLst>
          </p:cNvPr>
          <p:cNvPicPr>
            <a:picLocks noChangeAspect="1"/>
          </p:cNvPicPr>
          <p:nvPr/>
        </p:nvPicPr>
        <p:blipFill>
          <a:blip r:embed="rId4"/>
          <a:stretch>
            <a:fillRect/>
          </a:stretch>
        </p:blipFill>
        <p:spPr>
          <a:xfrm>
            <a:off x="8239125" y="4489132"/>
            <a:ext cx="3952875" cy="561975"/>
          </a:xfrm>
          <a:prstGeom prst="rect">
            <a:avLst/>
          </a:prstGeom>
        </p:spPr>
      </p:pic>
    </p:spTree>
    <p:extLst>
      <p:ext uri="{BB962C8B-B14F-4D97-AF65-F5344CB8AC3E}">
        <p14:creationId xmlns:p14="http://schemas.microsoft.com/office/powerpoint/2010/main" val="17310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481F-D623-21B8-2788-832B5168C7C4}"/>
              </a:ext>
            </a:extLst>
          </p:cNvPr>
          <p:cNvSpPr>
            <a:spLocks noGrp="1"/>
          </p:cNvSpPr>
          <p:nvPr>
            <p:ph type="title"/>
          </p:nvPr>
        </p:nvSpPr>
        <p:spPr>
          <a:xfrm>
            <a:off x="677334" y="609600"/>
            <a:ext cx="8596668" cy="647700"/>
          </a:xfrm>
        </p:spPr>
        <p:txBody>
          <a:bodyPr>
            <a:normAutofit/>
          </a:bodyPr>
          <a:lstStyle/>
          <a:p>
            <a:r>
              <a:rPr lang="en-US" sz="3200" b="1" dirty="0">
                <a:effectLst/>
                <a:latin typeface="Times New Roman" panose="02020603050405020304" pitchFamily="18" charset="0"/>
                <a:ea typeface="Calibri" panose="020F0502020204030204" pitchFamily="34" charset="0"/>
                <a:cs typeface="Arial" panose="020B0604020202020204" pitchFamily="34" charset="0"/>
              </a:rPr>
              <a:t>Introduction: -</a:t>
            </a:r>
            <a:endParaRPr lang="en-US" sz="3200" dirty="0"/>
          </a:p>
        </p:txBody>
      </p:sp>
      <p:sp>
        <p:nvSpPr>
          <p:cNvPr id="3" name="Content Placeholder 2">
            <a:extLst>
              <a:ext uri="{FF2B5EF4-FFF2-40B4-BE49-F238E27FC236}">
                <a16:creationId xmlns:a16="http://schemas.microsoft.com/office/drawing/2014/main" id="{76CC5B41-B1A3-1EC5-D3E1-6E0EC4F39D5F}"/>
              </a:ext>
            </a:extLst>
          </p:cNvPr>
          <p:cNvSpPr>
            <a:spLocks noGrp="1"/>
          </p:cNvSpPr>
          <p:nvPr>
            <p:ph idx="1"/>
          </p:nvPr>
        </p:nvSpPr>
        <p:spPr>
          <a:xfrm>
            <a:off x="677334" y="1112520"/>
            <a:ext cx="8596668" cy="4928843"/>
          </a:xfrm>
        </p:spPr>
        <p:txBody>
          <a:bodyPr>
            <a:noAutofit/>
          </a:bodyPr>
          <a:lstStyle/>
          <a:p>
            <a:pPr marL="0" marR="0" indent="0">
              <a:lnSpc>
                <a:spcPct val="115000"/>
              </a:lnSpc>
              <a:spcBef>
                <a:spcPts val="0"/>
              </a:spcBef>
              <a:spcAft>
                <a:spcPts val="1000"/>
              </a:spcAft>
              <a:buNone/>
            </a:pPr>
            <a:r>
              <a:rPr lang="en-US" sz="1100" dirty="0">
                <a:effectLst/>
                <a:latin typeface="Times New Roman" panose="02020603050405020304" pitchFamily="18" charset="0"/>
                <a:ea typeface="Calibri" panose="020F0502020204030204" pitchFamily="34" charset="0"/>
                <a:cs typeface="Arial" panose="020B0604020202020204" pitchFamily="34" charset="0"/>
              </a:rPr>
              <a:t>In the contemporary era of digitized music consumption, vast repositories of song data provide an unprecedented opportunity for exploration and analysis. The dataset encapsulates a trove of information pertaining to 30,000 Spotify songs, offering a comprehensive view into the intricate world of music. This dataset not only serves as a testament to the diversity of musical expressions but also acts as a fertile ground for the application of machine learning </a:t>
            </a:r>
            <a:r>
              <a:rPr lang="en-US" sz="1400" dirty="0">
                <a:effectLst/>
                <a:latin typeface="Times New Roman" panose="02020603050405020304" pitchFamily="18" charset="0"/>
                <a:ea typeface="Calibri" panose="020F0502020204030204" pitchFamily="34" charset="0"/>
                <a:cs typeface="Arial" panose="020B0604020202020204" pitchFamily="34" charset="0"/>
              </a:rPr>
              <a:t>techniques</a:t>
            </a:r>
            <a:r>
              <a:rPr lang="en-US" sz="1100" dirty="0">
                <a:effectLst/>
                <a:latin typeface="Times New Roman" panose="02020603050405020304" pitchFamily="18" charset="0"/>
                <a:ea typeface="Calibri" panose="020F0502020204030204" pitchFamily="34" charset="0"/>
                <a:cs typeface="Arial" panose="020B0604020202020204" pitchFamily="34" charset="0"/>
              </a:rPr>
              <a:t>, with the goal of predicting song genres.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100" dirty="0">
                <a:effectLst/>
                <a:latin typeface="Times New Roman" panose="02020603050405020304" pitchFamily="18" charset="0"/>
                <a:ea typeface="Calibri" panose="020F0502020204030204" pitchFamily="34" charset="0"/>
                <a:cs typeface="Arial" panose="020B0604020202020204" pitchFamily="34" charset="0"/>
              </a:rPr>
              <a:t>The preprocessing of the dataset is a pivotal initial step, ensuring the data's cleanliness, consistency, and suitability for advanced analyses. Steps such as handling missing values, normalizing numerical features, and encoding categorical variables form an integral part of this process, laying the foundation for robust model development. Once the data is refined, a journey of exploration begins through insightful visualizations that unravel hidden patterns and relationships within the music data. This phase provides a contextual understanding of the dataset, setting the stage for the subsequent predictive modeling.</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100" dirty="0">
                <a:effectLst/>
                <a:latin typeface="Times New Roman" panose="02020603050405020304" pitchFamily="18" charset="0"/>
                <a:ea typeface="Calibri" panose="020F0502020204030204" pitchFamily="34" charset="0"/>
                <a:cs typeface="Arial" panose="020B0604020202020204" pitchFamily="34" charset="0"/>
              </a:rPr>
              <a:t>At the core of this study lies the ambitious endeavor to predict the genre of each song. Adopting a diverse set of Machine Learning models, including Naive Bayesian, Bayesian Belief Network, Decision Tree (Entropy, and error estimation), LDA, Neural Network, and K-NN with different distance metrics, this study aims to explore the efficacy of these models in discerning the intricate nuances of musical genres. Each model brings its unique strengths and characteristics, offering a diverse landscape for evaluation.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100" dirty="0">
                <a:effectLst/>
                <a:latin typeface="Times New Roman" panose="02020603050405020304" pitchFamily="18" charset="0"/>
                <a:ea typeface="Calibri" panose="020F0502020204030204" pitchFamily="34" charset="0"/>
                <a:cs typeface="Arial" panose="020B0604020202020204" pitchFamily="34" charset="0"/>
              </a:rPr>
              <a:t>The evaluations are not merely limited to accuracy metrics but delve deeper into the nuances of model performance. K-fold cross-validation with average accuracy ensures robustness, providing a comprehensive assessment of each model's generalizability. Metrics such as Confusion Matrix, Accuracy, Error rate, Precision, Recall, F-measure, and ROC analysis offer a nuanced understanding of the models' classification abilities, shedding light on their strengths and potential areas for improvement.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r>
              <a:rPr lang="en-US" sz="1100" dirty="0">
                <a:effectLst/>
                <a:latin typeface="Times New Roman" panose="02020603050405020304" pitchFamily="18" charset="0"/>
                <a:ea typeface="Calibri" panose="020F0502020204030204" pitchFamily="34" charset="0"/>
              </a:rPr>
              <a:t>This research, situated at the intersection of data science and music analytics, aspires to contribute valuable insights to both fields. Beyond the technicalities of predictive modeling, the study aims to uncover broader trends within the dataset, fostering a deeper appreciation for the intricate interplay between musical attributes and genres. Ultimately, this exploration stands as a testament to the boundless possibilities that emerge when the world of music converges with the power of data-driven insights.</a:t>
            </a:r>
            <a:endParaRPr lang="en-US" sz="1100" dirty="0"/>
          </a:p>
        </p:txBody>
      </p:sp>
    </p:spTree>
    <p:extLst>
      <p:ext uri="{BB962C8B-B14F-4D97-AF65-F5344CB8AC3E}">
        <p14:creationId xmlns:p14="http://schemas.microsoft.com/office/powerpoint/2010/main" val="4056925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DA646-E3F8-9A45-2A71-93085FA977A6}"/>
              </a:ext>
            </a:extLst>
          </p:cNvPr>
          <p:cNvSpPr>
            <a:spLocks noGrp="1"/>
          </p:cNvSpPr>
          <p:nvPr>
            <p:ph type="title"/>
          </p:nvPr>
        </p:nvSpPr>
        <p:spPr/>
        <p:txBody>
          <a:bodyPr/>
          <a:lstStyle/>
          <a:p>
            <a:r>
              <a:rPr lang="en-US" dirty="0"/>
              <a:t>Predicted Confusion Matrix</a:t>
            </a:r>
          </a:p>
        </p:txBody>
      </p:sp>
      <p:pic>
        <p:nvPicPr>
          <p:cNvPr id="4" name="Content Placeholder 3" descr="A diagram of a number of different colored squares&#10;&#10;Description automatically generated with medium confidence">
            <a:extLst>
              <a:ext uri="{FF2B5EF4-FFF2-40B4-BE49-F238E27FC236}">
                <a16:creationId xmlns:a16="http://schemas.microsoft.com/office/drawing/2014/main" id="{7666DA2B-A887-AA53-9871-03D72E737A31}"/>
              </a:ext>
            </a:extLst>
          </p:cNvPr>
          <p:cNvPicPr>
            <a:picLocks noGrp="1" noChangeAspect="1"/>
          </p:cNvPicPr>
          <p:nvPr>
            <p:ph idx="1"/>
          </p:nvPr>
        </p:nvPicPr>
        <p:blipFill>
          <a:blip r:embed="rId2"/>
          <a:stretch>
            <a:fillRect/>
          </a:stretch>
        </p:blipFill>
        <p:spPr>
          <a:xfrm>
            <a:off x="677334" y="1482535"/>
            <a:ext cx="5846697" cy="4799425"/>
          </a:xfrm>
          <a:prstGeom prst="rect">
            <a:avLst/>
          </a:prstGeom>
        </p:spPr>
      </p:pic>
    </p:spTree>
    <p:extLst>
      <p:ext uri="{BB962C8B-B14F-4D97-AF65-F5344CB8AC3E}">
        <p14:creationId xmlns:p14="http://schemas.microsoft.com/office/powerpoint/2010/main" val="682736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67A5D-2871-67F7-B3B2-7BEFAE7F652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AAE59DB-928C-5E45-A7F9-66AFCA92AE61}"/>
              </a:ext>
            </a:extLst>
          </p:cNvPr>
          <p:cNvSpPr>
            <a:spLocks noGrp="1"/>
          </p:cNvSpPr>
          <p:nvPr>
            <p:ph idx="1"/>
          </p:nvPr>
        </p:nvSpPr>
        <p:spPr/>
        <p:txBody>
          <a:bodyPr>
            <a:normAutofit/>
          </a:bodyPr>
          <a:lstStyle/>
          <a:p>
            <a:pPr marL="0" marR="0">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 conclusion, the proposed methodology aimed to leverage audio features of Spotify songs to predict playlist genres. Overall, the accuracy is very low. However, compared to the reference model’s accuracy it’s a significant increase of around 7% higher. Which concludes the study of our project.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15507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0A0C-7243-99AB-53D5-8D45884EEAD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06AAF3E-1EFA-CE30-C557-ABDFBDF4BB24}"/>
              </a:ext>
            </a:extLst>
          </p:cNvPr>
          <p:cNvSpPr>
            <a:spLocks noGrp="1"/>
          </p:cNvSpPr>
          <p:nvPr>
            <p:ph idx="1"/>
          </p:nvPr>
        </p:nvSpPr>
        <p:spPr>
          <a:xfrm>
            <a:off x="677334" y="1417321"/>
            <a:ext cx="8596668" cy="4624042"/>
          </a:xfrm>
        </p:spPr>
        <p:txBody>
          <a:bodyPr>
            <a:noAutofit/>
          </a:bodyPr>
          <a:lstStyle/>
          <a:p>
            <a:pPr marL="0" marR="0" indent="0">
              <a:lnSpc>
                <a:spcPct val="115000"/>
              </a:lnSpc>
              <a:spcBef>
                <a:spcPts val="0"/>
              </a:spcBef>
              <a:spcAft>
                <a:spcPts val="1000"/>
              </a:spcAft>
              <a:buNone/>
            </a:pP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AU" sz="1400" dirty="0">
                <a:effectLst/>
                <a:latin typeface="Times New Roman" panose="02020603050405020304" pitchFamily="18" charset="0"/>
                <a:ea typeface="Calibri" panose="020F0502020204030204" pitchFamily="34" charset="0"/>
                <a:cs typeface="Arial" panose="020B0604020202020204" pitchFamily="34" charset="0"/>
              </a:rPr>
              <a:t>Van den Oord, A., Dieleman, S., &amp; </a:t>
            </a:r>
            <a:r>
              <a:rPr lang="en-AU" sz="1400" dirty="0" err="1">
                <a:effectLst/>
                <a:latin typeface="Times New Roman" panose="02020603050405020304" pitchFamily="18" charset="0"/>
                <a:ea typeface="Calibri" panose="020F0502020204030204" pitchFamily="34" charset="0"/>
                <a:cs typeface="Arial" panose="020B0604020202020204" pitchFamily="34" charset="0"/>
              </a:rPr>
              <a:t>Schrauwen</a:t>
            </a:r>
            <a:r>
              <a:rPr lang="en-AU" sz="1400" dirty="0">
                <a:effectLst/>
                <a:latin typeface="Times New Roman" panose="02020603050405020304" pitchFamily="18" charset="0"/>
                <a:ea typeface="Calibri" panose="020F0502020204030204" pitchFamily="34" charset="0"/>
                <a:cs typeface="Arial" panose="020B0604020202020204" pitchFamily="34" charset="0"/>
              </a:rPr>
              <a:t>, B. (2013). Deep Content-Based Music Recommendation. [arXiv:1303.1788]</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AU" sz="1400" dirty="0">
                <a:effectLst/>
                <a:latin typeface="Times New Roman" panose="02020603050405020304" pitchFamily="18"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AU" sz="1400" dirty="0" err="1">
                <a:effectLst/>
                <a:latin typeface="Times New Roman" panose="02020603050405020304" pitchFamily="18" charset="0"/>
                <a:ea typeface="Calibri" panose="020F0502020204030204" pitchFamily="34" charset="0"/>
                <a:cs typeface="Arial" panose="020B0604020202020204" pitchFamily="34" charset="0"/>
              </a:rPr>
              <a:t>Tzanetakis</a:t>
            </a:r>
            <a:r>
              <a:rPr lang="en-AU" sz="1400" dirty="0">
                <a:effectLst/>
                <a:latin typeface="Times New Roman" panose="02020603050405020304" pitchFamily="18" charset="0"/>
                <a:ea typeface="Calibri" panose="020F0502020204030204" pitchFamily="34" charset="0"/>
                <a:cs typeface="Arial" panose="020B0604020202020204" pitchFamily="34" charset="0"/>
              </a:rPr>
              <a:t>, G., &amp; Cook, P. (2002). Automatic Musical Genre Classification of Audio Signals. IEEE Transactions on Speech and Audio Processing.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AU" sz="1400" dirty="0">
                <a:effectLst/>
                <a:latin typeface="Times New Roman" panose="02020603050405020304" pitchFamily="18"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AU" sz="1400" dirty="0">
                <a:effectLst/>
                <a:latin typeface="Times New Roman" panose="02020603050405020304" pitchFamily="18" charset="0"/>
                <a:ea typeface="Calibri" panose="020F0502020204030204" pitchFamily="34" charset="0"/>
                <a:cs typeface="Arial" panose="020B0604020202020204" pitchFamily="34" charset="0"/>
              </a:rPr>
              <a:t>Yang, Y.-H., &amp; Chen, H. H. (2013). Music Emotion Recognition: A State of the Art Review. IEEE Transactions on Audio, Speech, and Language Processing.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AU" sz="1400" dirty="0">
                <a:effectLst/>
                <a:latin typeface="Times New Roman" panose="02020603050405020304" pitchFamily="18"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AU" sz="1400" dirty="0">
                <a:effectLst/>
                <a:latin typeface="Times New Roman" panose="02020603050405020304" pitchFamily="18" charset="0"/>
                <a:ea typeface="Calibri" panose="020F0502020204030204" pitchFamily="34" charset="0"/>
                <a:cs typeface="Arial" panose="020B0604020202020204" pitchFamily="34" charset="0"/>
              </a:rPr>
              <a:t>Won, M., &amp; Park, J. (2018). Content-Based Music Genre Classification Using Deep Learning. International Society for Music Information Retrieval Conference.</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93050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FFF5BC4-A0F3-8091-DD64-577D61893E6E}"/>
              </a:ext>
            </a:extLst>
          </p:cNvPr>
          <p:cNvSpPr>
            <a:spLocks noGrp="1"/>
          </p:cNvSpPr>
          <p:nvPr>
            <p:ph idx="1"/>
          </p:nvPr>
        </p:nvSpPr>
        <p:spPr>
          <a:xfrm>
            <a:off x="677863" y="899160"/>
            <a:ext cx="8596312" cy="5142865"/>
          </a:xfrm>
        </p:spPr>
        <p:txBody>
          <a:bodyPr>
            <a:normAutofit fontScale="77500" lnSpcReduction="20000"/>
          </a:bodyPr>
          <a:lstStyle/>
          <a:p>
            <a:pPr marL="0" marR="0" algn="just">
              <a:lnSpc>
                <a:spcPct val="115000"/>
              </a:lnSpc>
              <a:spcBef>
                <a:spcPts val="0"/>
              </a:spcBef>
              <a:spcAft>
                <a:spcPts val="1000"/>
              </a:spcAft>
            </a:pPr>
            <a:r>
              <a:rPr lang="en-AU" sz="1800" dirty="0">
                <a:effectLst/>
                <a:latin typeface="Times New Roman" panose="02020603050405020304" pitchFamily="18" charset="0"/>
                <a:ea typeface="Calibri" panose="020F0502020204030204" pitchFamily="34" charset="0"/>
                <a:cs typeface="Arial" panose="020B0604020202020204" pitchFamily="34" charset="0"/>
              </a:rPr>
              <a:t>Chen, Y.-H., Yu, L.-C., &amp; Yang, Y.-H. (2017). A Survey on Music Emotion Recognition: From Signals to Lyrics. Journal of King Saud University - Computer and Information Sciences.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AU"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AU" sz="1800" dirty="0">
                <a:effectLst/>
                <a:latin typeface="Times New Roman" panose="02020603050405020304" pitchFamily="18" charset="0"/>
                <a:ea typeface="Calibri" panose="020F0502020204030204" pitchFamily="34" charset="0"/>
                <a:cs typeface="Arial" panose="020B0604020202020204" pitchFamily="34" charset="0"/>
              </a:rPr>
              <a:t>Pal, A. R., Kumar, S. K., &amp; Saha, S. K. (2018). Music Genre Classification: A Class in Review, Techniques and Challenges. Expert Systems with Applications.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AU"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AU" sz="1800" dirty="0">
                <a:effectLst/>
                <a:latin typeface="Times New Roman" panose="02020603050405020304" pitchFamily="18" charset="0"/>
                <a:ea typeface="Calibri" panose="020F0502020204030204" pitchFamily="34" charset="0"/>
                <a:cs typeface="Arial" panose="020B0604020202020204" pitchFamily="34" charset="0"/>
              </a:rPr>
              <a:t>Müller, M. (2007). A Survey of Audio-Based Music Classification and Annotation. IEEE Transactions on Multimedia.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AU"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AU" sz="1800" dirty="0">
                <a:effectLst/>
                <a:latin typeface="Times New Roman" panose="02020603050405020304" pitchFamily="18" charset="0"/>
                <a:ea typeface="Calibri" panose="020F0502020204030204" pitchFamily="34" charset="0"/>
                <a:cs typeface="Arial" panose="020B0604020202020204" pitchFamily="34" charset="0"/>
              </a:rPr>
              <a:t>Choi, K., Fazekas, G., &amp; Sandler, M. (2016). Learning Hierarchical Representations for Music Genre Classification Using Convolutional Neural Networks. [arXiv:1603.00930]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AU"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AU" sz="1800" dirty="0">
                <a:effectLst/>
                <a:latin typeface="Times New Roman" panose="02020603050405020304" pitchFamily="18" charset="0"/>
                <a:ea typeface="Calibri" panose="020F0502020204030204" pitchFamily="34" charset="0"/>
                <a:cs typeface="Arial" panose="020B0604020202020204" pitchFamily="34" charset="0"/>
              </a:rPr>
              <a:t>Lee, J., Park, J., &amp; Nam, J. (2016). Convolutional Recurrent Neural Networks for Music Classification. [arXiv:1609.04243]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AU"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15000"/>
              </a:lnSpc>
              <a:spcBef>
                <a:spcPts val="0"/>
              </a:spcBef>
              <a:spcAft>
                <a:spcPts val="1000"/>
              </a:spcAft>
            </a:pPr>
            <a:r>
              <a:rPr lang="en-AU" sz="1800" dirty="0">
                <a:effectLst/>
                <a:latin typeface="Times New Roman" panose="02020603050405020304" pitchFamily="18" charset="0"/>
                <a:ea typeface="Calibri" panose="020F0502020204030204" pitchFamily="34" charset="0"/>
                <a:cs typeface="Arial" panose="020B0604020202020204" pitchFamily="34" charset="0"/>
              </a:rPr>
              <a:t>Seneviratne, S. D. S., Fernando, T. N. G. I., &amp; </a:t>
            </a:r>
            <a:r>
              <a:rPr lang="en-AU" sz="1800" dirty="0" err="1">
                <a:effectLst/>
                <a:latin typeface="Times New Roman" panose="02020603050405020304" pitchFamily="18" charset="0"/>
                <a:ea typeface="Calibri" panose="020F0502020204030204" pitchFamily="34" charset="0"/>
                <a:cs typeface="Arial" panose="020B0604020202020204" pitchFamily="34" charset="0"/>
              </a:rPr>
              <a:t>Kodagoda</a:t>
            </a:r>
            <a:r>
              <a:rPr lang="en-AU" sz="1800" dirty="0">
                <a:effectLst/>
                <a:latin typeface="Times New Roman" panose="02020603050405020304" pitchFamily="18" charset="0"/>
                <a:ea typeface="Calibri" panose="020F0502020204030204" pitchFamily="34" charset="0"/>
                <a:cs typeface="Arial" panose="020B0604020202020204" pitchFamily="34" charset="0"/>
              </a:rPr>
              <a:t>, S. (2014). A Comprehensive Review on Audio-based Music Classification and Annotation. Journal of Computer Science and Technology.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74253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57287-0F04-8B81-BDA1-1F5103C65E96}"/>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540F8AE5-C78D-13B1-73C6-E938A8E4FBDD}"/>
              </a:ext>
            </a:extLst>
          </p:cNvPr>
          <p:cNvSpPr>
            <a:spLocks noGrp="1"/>
          </p:cNvSpPr>
          <p:nvPr>
            <p:ph idx="1"/>
          </p:nvPr>
        </p:nvSpPr>
        <p:spPr>
          <a:xfrm>
            <a:off x="677334" y="2160589"/>
            <a:ext cx="8596668" cy="4377371"/>
          </a:xfrm>
        </p:spPr>
        <p:txBody>
          <a:bodyPr>
            <a:noAutofit/>
          </a:bodyPr>
          <a:lstStyle/>
          <a:p>
            <a:pPr marL="0" marR="0">
              <a:lnSpc>
                <a:spcPct val="115000"/>
              </a:lnSpc>
              <a:spcBef>
                <a:spcPts val="0"/>
              </a:spcBef>
              <a:spcAft>
                <a:spcPts val="10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The dataset consists of columns describing songs by its danceability, energy etc.</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2000" dirty="0">
                <a:latin typeface="Calibri" panose="020F0502020204030204" pitchFamily="34" charset="0"/>
                <a:ea typeface="Calibri" panose="020F0502020204030204" pitchFamily="34" charset="0"/>
                <a:cs typeface="Arial" panose="020B0604020202020204" pitchFamily="34" charset="0"/>
              </a:rPr>
              <a:t>Categorical columns include </a:t>
            </a:r>
            <a:r>
              <a:rPr lang="en-US" sz="2000" dirty="0" err="1">
                <a:latin typeface="Calibri" panose="020F0502020204030204" pitchFamily="34" charset="0"/>
                <a:ea typeface="Calibri" panose="020F0502020204030204" pitchFamily="34" charset="0"/>
                <a:cs typeface="Arial" panose="020B0604020202020204" pitchFamily="34" charset="0"/>
              </a:rPr>
              <a:t>track_name</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dirty="0" err="1">
                <a:latin typeface="Calibri" panose="020F0502020204030204" pitchFamily="34" charset="0"/>
                <a:ea typeface="Calibri" panose="020F0502020204030204" pitchFamily="34" charset="0"/>
                <a:cs typeface="Arial" panose="020B0604020202020204" pitchFamily="34" charset="0"/>
              </a:rPr>
              <a:t>track_artist</a:t>
            </a:r>
            <a:r>
              <a:rPr lang="en-US" sz="2000" dirty="0">
                <a:latin typeface="Calibri" panose="020F0502020204030204" pitchFamily="34" charset="0"/>
                <a:ea typeface="Calibri" panose="020F0502020204030204" pitchFamily="34" charset="0"/>
                <a:cs typeface="Arial" panose="020B0604020202020204" pitchFamily="34" charset="0"/>
              </a:rPr>
              <a:t> etc.</a:t>
            </a:r>
          </a:p>
          <a:p>
            <a:pPr marL="0" marR="0">
              <a:lnSpc>
                <a:spcPct val="115000"/>
              </a:lnSpc>
              <a:spcBef>
                <a:spcPts val="0"/>
              </a:spcBef>
              <a:spcAft>
                <a:spcPts val="1000"/>
              </a:spcAft>
            </a:pPr>
            <a:r>
              <a:rPr lang="en-US" sz="2000" dirty="0">
                <a:effectLst/>
                <a:latin typeface="Calibri" panose="020F0502020204030204" pitchFamily="34" charset="0"/>
                <a:ea typeface="Calibri" panose="020F0502020204030204" pitchFamily="34" charset="0"/>
                <a:cs typeface="Arial" panose="020B0604020202020204" pitchFamily="34" charset="0"/>
              </a:rPr>
              <a:t>Numerical columns </a:t>
            </a:r>
            <a:r>
              <a:rPr lang="en-US" sz="2000" dirty="0">
                <a:latin typeface="Calibri" panose="020F0502020204030204" pitchFamily="34" charset="0"/>
                <a:ea typeface="Calibri" panose="020F0502020204030204" pitchFamily="34" charset="0"/>
                <a:cs typeface="Arial" panose="020B0604020202020204" pitchFamily="34" charset="0"/>
              </a:rPr>
              <a:t>(used as features) include danceability, key, loudness etc.</a:t>
            </a:r>
          </a:p>
          <a:p>
            <a:pPr marL="0" marR="0">
              <a:lnSpc>
                <a:spcPct val="115000"/>
              </a:lnSpc>
              <a:spcBef>
                <a:spcPts val="0"/>
              </a:spcBef>
              <a:spcAft>
                <a:spcPts val="1000"/>
              </a:spcAft>
            </a:pPr>
            <a:r>
              <a:rPr lang="en-US" sz="2000" dirty="0">
                <a:latin typeface="Calibri" panose="020F0502020204030204" pitchFamily="34" charset="0"/>
                <a:ea typeface="Calibri" panose="020F0502020204030204" pitchFamily="34" charset="0"/>
                <a:cs typeface="Arial" panose="020B0604020202020204" pitchFamily="34" charset="0"/>
              </a:rPr>
              <a:t>The features would be selected to help the model predict the song genre includes the danceability, energy, key, loudness etc.</a:t>
            </a:r>
          </a:p>
          <a:p>
            <a:pPr marL="0" marR="0">
              <a:lnSpc>
                <a:spcPct val="115000"/>
              </a:lnSpc>
              <a:spcBef>
                <a:spcPts val="0"/>
              </a:spcBef>
              <a:spcAft>
                <a:spcPts val="1000"/>
              </a:spcAft>
            </a:pPr>
            <a:r>
              <a:rPr lang="en-US" sz="2000" dirty="0" err="1">
                <a:latin typeface="Calibri" panose="020F0502020204030204" pitchFamily="34" charset="0"/>
                <a:ea typeface="Calibri" panose="020F0502020204030204" pitchFamily="34" charset="0"/>
                <a:cs typeface="Arial" panose="020B0604020202020204" pitchFamily="34" charset="0"/>
              </a:rPr>
              <a:t>Comaring</a:t>
            </a:r>
            <a:r>
              <a:rPr lang="en-US" sz="2000" dirty="0">
                <a:latin typeface="Calibri" panose="020F0502020204030204" pitchFamily="34" charset="0"/>
                <a:ea typeface="Calibri" panose="020F0502020204030204" pitchFamily="34" charset="0"/>
                <a:cs typeface="Arial" panose="020B0604020202020204" pitchFamily="34" charset="0"/>
              </a:rPr>
              <a:t> all these columns to the target which would be the </a:t>
            </a:r>
            <a:r>
              <a:rPr lang="en-US" sz="2000" dirty="0" err="1">
                <a:latin typeface="Calibri" panose="020F0502020204030204" pitchFamily="34" charset="0"/>
                <a:ea typeface="Calibri" panose="020F0502020204030204" pitchFamily="34" charset="0"/>
                <a:cs typeface="Arial" panose="020B0604020202020204" pitchFamily="34" charset="0"/>
              </a:rPr>
              <a:t>play_list</a:t>
            </a:r>
            <a:r>
              <a:rPr lang="en-US" sz="2000" dirty="0">
                <a:latin typeface="Calibri" panose="020F0502020204030204" pitchFamily="34" charset="0"/>
                <a:ea typeface="Calibri" panose="020F0502020204030204" pitchFamily="34" charset="0"/>
                <a:cs typeface="Arial" panose="020B0604020202020204" pitchFamily="34" charset="0"/>
              </a:rPr>
              <a:t> genre to help us determine the song genre.`</a:t>
            </a:r>
          </a:p>
        </p:txBody>
      </p:sp>
    </p:spTree>
    <p:extLst>
      <p:ext uri="{BB962C8B-B14F-4D97-AF65-F5344CB8AC3E}">
        <p14:creationId xmlns:p14="http://schemas.microsoft.com/office/powerpoint/2010/main" val="328000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F5B1-941D-EBCA-8189-C200653FBBA5}"/>
              </a:ext>
            </a:extLst>
          </p:cNvPr>
          <p:cNvSpPr>
            <a:spLocks noGrp="1"/>
          </p:cNvSpPr>
          <p:nvPr>
            <p:ph type="title"/>
          </p:nvPr>
        </p:nvSpPr>
        <p:spPr>
          <a:xfrm>
            <a:off x="677334" y="609600"/>
            <a:ext cx="8596668" cy="638175"/>
          </a:xfrm>
        </p:spPr>
        <p:txBody>
          <a:bodyPr>
            <a:normAutofit fontScale="90000"/>
          </a:bodyPr>
          <a:lstStyle/>
          <a:p>
            <a:r>
              <a:rPr lang="en-US" sz="2400" b="1" dirty="0">
                <a:effectLst/>
                <a:latin typeface="Times New Roman" panose="02020603050405020304" pitchFamily="18" charset="0"/>
                <a:ea typeface="Calibri" panose="020F0502020204030204" pitchFamily="34" charset="0"/>
                <a:cs typeface="Arial" panose="020B0604020202020204" pitchFamily="34" charset="0"/>
              </a:rPr>
              <a:t>Methodology: -</a:t>
            </a:r>
            <a:br>
              <a:rPr lang="en-US" sz="2400" dirty="0">
                <a:effectLst/>
                <a:latin typeface="Calibri" panose="020F0502020204030204" pitchFamily="34" charset="0"/>
                <a:ea typeface="Calibri" panose="020F0502020204030204" pitchFamily="34" charset="0"/>
                <a:cs typeface="Arial" panose="020B0604020202020204" pitchFamily="34" charset="0"/>
              </a:rPr>
            </a:br>
            <a:endParaRPr lang="en-US" sz="2400" dirty="0"/>
          </a:p>
        </p:txBody>
      </p:sp>
      <p:sp>
        <p:nvSpPr>
          <p:cNvPr id="3" name="Content Placeholder 2">
            <a:extLst>
              <a:ext uri="{FF2B5EF4-FFF2-40B4-BE49-F238E27FC236}">
                <a16:creationId xmlns:a16="http://schemas.microsoft.com/office/drawing/2014/main" id="{3FFC4BA0-23C7-5879-9C71-AF253A296A27}"/>
              </a:ext>
            </a:extLst>
          </p:cNvPr>
          <p:cNvSpPr>
            <a:spLocks noGrp="1"/>
          </p:cNvSpPr>
          <p:nvPr>
            <p:ph idx="1"/>
          </p:nvPr>
        </p:nvSpPr>
        <p:spPr>
          <a:xfrm>
            <a:off x="677334" y="1085851"/>
            <a:ext cx="8596668" cy="4860262"/>
          </a:xfrm>
        </p:spPr>
        <p:txBody>
          <a:bodyPr>
            <a:noAutofit/>
          </a:bodyPr>
          <a:lstStyle/>
          <a:p>
            <a:pPr marL="0" marR="0">
              <a:lnSpc>
                <a:spcPct val="115000"/>
              </a:lnSpc>
              <a:spcBef>
                <a:spcPts val="0"/>
              </a:spcBef>
              <a:spcAft>
                <a:spcPts val="1000"/>
              </a:spcAft>
            </a:pPr>
            <a:r>
              <a:rPr lang="en-US" sz="1000" b="1" dirty="0">
                <a:effectLst/>
                <a:latin typeface="Times New Roman" panose="02020603050405020304" pitchFamily="18" charset="0"/>
                <a:ea typeface="Calibri" panose="020F0502020204030204" pitchFamily="34" charset="0"/>
                <a:cs typeface="Arial" panose="020B0604020202020204" pitchFamily="34" charset="0"/>
              </a:rPr>
              <a:t>Data Collection:</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Collect the dataset containing Spotify songs information, including audio features and genre labels.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000" b="1" dirty="0">
                <a:effectLst/>
                <a:latin typeface="Times New Roman" panose="02020603050405020304" pitchFamily="18" charset="0"/>
                <a:ea typeface="Calibri" panose="020F0502020204030204" pitchFamily="34" charset="0"/>
                <a:cs typeface="Arial" panose="020B0604020202020204" pitchFamily="34" charset="0"/>
              </a:rPr>
              <a:t>Data Preprocessing:</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Handle missing values by either dropping or imputing them.</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Visualize data through histograms, boxplots, and pair plots to understand feature distributions and relationships.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Trim outliers in key features to improve model robustness.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Discretize numeric features like danceability, energy, and tempo.</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Encode categorical variables and label-encode the target variable, '</a:t>
            </a:r>
            <a:r>
              <a:rPr lang="en-US" sz="1000" dirty="0" err="1">
                <a:effectLst/>
                <a:latin typeface="Times New Roman" panose="02020603050405020304" pitchFamily="18" charset="0"/>
                <a:ea typeface="Calibri" panose="020F0502020204030204" pitchFamily="34" charset="0"/>
                <a:cs typeface="Arial" panose="020B0604020202020204" pitchFamily="34" charset="0"/>
              </a:rPr>
              <a:t>playlist_genre</a:t>
            </a:r>
            <a:r>
              <a:rPr lang="en-US" sz="1000" dirty="0">
                <a:effectLst/>
                <a:latin typeface="Times New Roman" panose="02020603050405020304" pitchFamily="18" charset="0"/>
                <a:ea typeface="Calibri" panose="020F0502020204030204" pitchFamily="34" charset="0"/>
                <a:cs typeface="Arial" panose="020B0604020202020204" pitchFamily="34" charset="0"/>
              </a:rPr>
              <a: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000" b="1" dirty="0">
                <a:effectLst/>
                <a:latin typeface="Times New Roman" panose="02020603050405020304" pitchFamily="18" charset="0"/>
                <a:ea typeface="Calibri" panose="020F0502020204030204" pitchFamily="34" charset="0"/>
                <a:cs typeface="Arial" panose="020B0604020202020204" pitchFamily="34" charset="0"/>
              </a:rPr>
              <a:t>Exploratory Data Analysis (EDA):</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Compute basic statistics (Min, Max, Mean, Variance, Standard Deviation, Skewness, Kurtosis) for numeric features.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Visualize genre distribution using bar charts and pie charts.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Analyze the correlation and covariance between audio features.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Conduct a chi-square test to assess independence between categorical variables.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000" b="1" dirty="0">
                <a:effectLst/>
                <a:latin typeface="Times New Roman" panose="02020603050405020304" pitchFamily="18" charset="0"/>
                <a:ea typeface="Calibri" panose="020F0502020204030204" pitchFamily="34" charset="0"/>
                <a:cs typeface="Arial" panose="020B0604020202020204" pitchFamily="34" charset="0"/>
              </a:rPr>
              <a:t>Feature Reduction:</a:t>
            </a:r>
            <a:endParaRPr lang="en-US" sz="1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000" dirty="0">
                <a:effectLst/>
                <a:latin typeface="Times New Roman" panose="02020603050405020304" pitchFamily="18" charset="0"/>
                <a:ea typeface="Calibri" panose="020F0502020204030204" pitchFamily="34" charset="0"/>
                <a:cs typeface="Arial" panose="020B0604020202020204" pitchFamily="34" charset="0"/>
              </a:rPr>
              <a:t>Implement Linear Discriminant Analysis (LDA), Principal Component Analysis (PCA), and Singular Value Decomposition (SVD) to reduce feature dimensions.</a:t>
            </a:r>
            <a:endParaRPr lang="en-US" sz="1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28667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C7725B-1825-6241-3F78-A3F33300FB37}"/>
              </a:ext>
            </a:extLst>
          </p:cNvPr>
          <p:cNvSpPr>
            <a:spLocks noGrp="1"/>
          </p:cNvSpPr>
          <p:nvPr>
            <p:ph idx="1"/>
          </p:nvPr>
        </p:nvSpPr>
        <p:spPr>
          <a:xfrm>
            <a:off x="677334" y="1085851"/>
            <a:ext cx="8596668" cy="4955512"/>
          </a:xfrm>
        </p:spPr>
        <p:txBody>
          <a:bodyPr>
            <a:normAutofit/>
          </a:bodyPr>
          <a:lstStyle/>
          <a:p>
            <a:pPr marL="0" marR="0">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Model Building: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Train various models, including Decision Tree, Naive Bayes, LDA, K-NN, Neural Network, and Random Forest, to predict playlist genres.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Model Evaluation: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Split the dataset into 80% training and 20% testing sets.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Apply K-fold cross-validation and calculate average accuracy for each fold.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Generate confusion matrices for each classifier, evaluating accuracy, error rate, precision, recall, F-measure, and ROC-AUC.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Check for potential overfitting or underfitting by comparing training and testing set accuracies.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0867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4913-86A9-0392-FE31-63F756463AB2}"/>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8447BF5-AAE6-3990-8E03-2D17B26F3EC4}"/>
              </a:ext>
            </a:extLst>
          </p:cNvPr>
          <p:cNvSpPr>
            <a:spLocks noGrp="1"/>
          </p:cNvSpPr>
          <p:nvPr>
            <p:ph idx="1"/>
          </p:nvPr>
        </p:nvSpPr>
        <p:spPr/>
        <p:txBody>
          <a:bodyPr/>
          <a:lstStyle/>
          <a:p>
            <a:pPr marL="0" marR="0">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dataset consists of columns describing songs by its danceability, energy etc.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goal here is to focus on our target column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playlist_genre</a:t>
            </a:r>
            <a:r>
              <a:rPr lang="en-US" sz="1800" dirty="0">
                <a:effectLst/>
                <a:latin typeface="Times New Roman" panose="02020603050405020304" pitchFamily="18" charset="0"/>
                <a:ea typeface="Calibri" panose="020F0502020204030204" pitchFamily="34" charset="0"/>
                <a:cs typeface="Arial" panose="020B0604020202020204" pitchFamily="34" charset="0"/>
              </a:rPr>
              <a:t>’ and predict all the songs proper genres.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Data pre-processing and visualization: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Calibri" panose="020F0502020204030204" pitchFamily="34" charset="0"/>
              </a:rPr>
              <a:t>Now the results of the preprocessing, the dataset contained MASSIVE amounts of outliers, we had to properly manage them for example the danceability column</a:t>
            </a:r>
            <a:endParaRPr lang="en-US" dirty="0"/>
          </a:p>
        </p:txBody>
      </p:sp>
    </p:spTree>
    <p:extLst>
      <p:ext uri="{BB962C8B-B14F-4D97-AF65-F5344CB8AC3E}">
        <p14:creationId xmlns:p14="http://schemas.microsoft.com/office/powerpoint/2010/main" val="53338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97E8-3785-9011-BAB6-D8FEB0A99317}"/>
              </a:ext>
            </a:extLst>
          </p:cNvPr>
          <p:cNvSpPr>
            <a:spLocks noGrp="1"/>
          </p:cNvSpPr>
          <p:nvPr>
            <p:ph type="title"/>
          </p:nvPr>
        </p:nvSpPr>
        <p:spPr>
          <a:xfrm>
            <a:off x="677334" y="609600"/>
            <a:ext cx="8596668" cy="645268"/>
          </a:xfrm>
        </p:spPr>
        <p:txBody>
          <a:bodyPr/>
          <a:lstStyle/>
          <a:p>
            <a:r>
              <a:rPr lang="en-US" dirty="0"/>
              <a:t>Concept flow</a:t>
            </a:r>
          </a:p>
        </p:txBody>
      </p:sp>
      <p:pic>
        <p:nvPicPr>
          <p:cNvPr id="4" name="Content Placeholder 3" descr="A diagram of a diagram&#10;&#10;Description automatically generated">
            <a:extLst>
              <a:ext uri="{FF2B5EF4-FFF2-40B4-BE49-F238E27FC236}">
                <a16:creationId xmlns:a16="http://schemas.microsoft.com/office/drawing/2014/main" id="{A19ACBEA-EACC-5835-2330-2D5DA54AADA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08962" y="1498060"/>
            <a:ext cx="2587557" cy="4543965"/>
          </a:xfrm>
          <a:prstGeom prst="rect">
            <a:avLst/>
          </a:prstGeom>
          <a:noFill/>
          <a:ln>
            <a:noFill/>
          </a:ln>
        </p:spPr>
      </p:pic>
    </p:spTree>
    <p:extLst>
      <p:ext uri="{BB962C8B-B14F-4D97-AF65-F5344CB8AC3E}">
        <p14:creationId xmlns:p14="http://schemas.microsoft.com/office/powerpoint/2010/main" val="200347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C23A-313F-3FA0-1214-56B94F8E1448}"/>
              </a:ext>
            </a:extLst>
          </p:cNvPr>
          <p:cNvSpPr>
            <a:spLocks noGrp="1"/>
          </p:cNvSpPr>
          <p:nvPr>
            <p:ph type="title"/>
          </p:nvPr>
        </p:nvSpPr>
        <p:spPr>
          <a:xfrm>
            <a:off x="677334" y="541506"/>
            <a:ext cx="8596668" cy="577175"/>
          </a:xfrm>
        </p:spPr>
        <p:txBody>
          <a:bodyPr>
            <a:normAutofit fontScale="90000"/>
          </a:bodyPr>
          <a:lstStyle/>
          <a:p>
            <a:r>
              <a:rPr lang="en-US" dirty="0"/>
              <a:t>Data Showcase</a:t>
            </a:r>
          </a:p>
        </p:txBody>
      </p:sp>
      <p:sp>
        <p:nvSpPr>
          <p:cNvPr id="3" name="Content Placeholder 2">
            <a:extLst>
              <a:ext uri="{FF2B5EF4-FFF2-40B4-BE49-F238E27FC236}">
                <a16:creationId xmlns:a16="http://schemas.microsoft.com/office/drawing/2014/main" id="{B9BE5B7A-BC40-765B-8116-BFDFDD84B420}"/>
              </a:ext>
            </a:extLst>
          </p:cNvPr>
          <p:cNvSpPr>
            <a:spLocks noGrp="1"/>
          </p:cNvSpPr>
          <p:nvPr>
            <p:ph idx="1"/>
          </p:nvPr>
        </p:nvSpPr>
        <p:spPr>
          <a:xfrm>
            <a:off x="677334" y="1118681"/>
            <a:ext cx="8596668" cy="5739319"/>
          </a:xfrm>
        </p:spPr>
        <p:txBody>
          <a:bodyPr/>
          <a:lstStyle/>
          <a:p>
            <a:pPr marL="0" marR="0">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dataset consists of columns describing songs by its danceability, energy etc.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goal here is to focus on our target column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playlist_genre</a:t>
            </a:r>
            <a:r>
              <a:rPr lang="en-US" sz="1800" dirty="0">
                <a:effectLst/>
                <a:latin typeface="Times New Roman" panose="02020603050405020304" pitchFamily="18" charset="0"/>
                <a:ea typeface="Calibri" panose="020F0502020204030204" pitchFamily="34" charset="0"/>
                <a:cs typeface="Arial" panose="020B0604020202020204" pitchFamily="34" charset="0"/>
              </a:rPr>
              <a:t>’ and predict all the songs proper genres.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Data pre-processing and visualization: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Calibri" panose="020F0502020204030204" pitchFamily="34" charset="0"/>
              </a:rPr>
              <a:t>Now the results of the preprocessing, the dataset contained MASSIVE amounts of outliers, we had to properly manage them for example the danceability column.</a:t>
            </a:r>
          </a:p>
          <a:p>
            <a:endParaRPr lang="en-US" dirty="0"/>
          </a:p>
        </p:txBody>
      </p:sp>
      <p:pic>
        <p:nvPicPr>
          <p:cNvPr id="55" name="Picture 54" descr="A graph of a dance ability&#10;&#10;Description automatically generated with medium confidence">
            <a:extLst>
              <a:ext uri="{FF2B5EF4-FFF2-40B4-BE49-F238E27FC236}">
                <a16:creationId xmlns:a16="http://schemas.microsoft.com/office/drawing/2014/main" id="{BE6A99FB-457C-C7A7-5433-41B555052A0C}"/>
              </a:ext>
            </a:extLst>
          </p:cNvPr>
          <p:cNvPicPr>
            <a:picLocks noChangeAspect="1"/>
          </p:cNvPicPr>
          <p:nvPr/>
        </p:nvPicPr>
        <p:blipFill>
          <a:blip r:embed="rId2"/>
          <a:stretch>
            <a:fillRect/>
          </a:stretch>
        </p:blipFill>
        <p:spPr>
          <a:xfrm>
            <a:off x="1432098" y="3938810"/>
            <a:ext cx="2971800" cy="2446020"/>
          </a:xfrm>
          <a:prstGeom prst="rect">
            <a:avLst/>
          </a:prstGeom>
        </p:spPr>
      </p:pic>
      <p:pic>
        <p:nvPicPr>
          <p:cNvPr id="56" name="Picture 55" descr="A diagram of a box plot&#10;&#10;Description automatically generated">
            <a:extLst>
              <a:ext uri="{FF2B5EF4-FFF2-40B4-BE49-F238E27FC236}">
                <a16:creationId xmlns:a16="http://schemas.microsoft.com/office/drawing/2014/main" id="{9BB70364-0BA5-5DF4-9068-83C49D02DFFF}"/>
              </a:ext>
            </a:extLst>
          </p:cNvPr>
          <p:cNvPicPr>
            <a:picLocks noChangeAspect="1"/>
          </p:cNvPicPr>
          <p:nvPr/>
        </p:nvPicPr>
        <p:blipFill>
          <a:blip r:embed="rId3"/>
          <a:stretch>
            <a:fillRect/>
          </a:stretch>
        </p:blipFill>
        <p:spPr>
          <a:xfrm>
            <a:off x="5459412" y="3988340"/>
            <a:ext cx="3071495" cy="2346960"/>
          </a:xfrm>
          <a:prstGeom prst="rect">
            <a:avLst/>
          </a:prstGeom>
        </p:spPr>
      </p:pic>
    </p:spTree>
    <p:extLst>
      <p:ext uri="{BB962C8B-B14F-4D97-AF65-F5344CB8AC3E}">
        <p14:creationId xmlns:p14="http://schemas.microsoft.com/office/powerpoint/2010/main" val="281292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0588-FEEF-869F-72A1-7A25549398E8}"/>
              </a:ext>
            </a:extLst>
          </p:cNvPr>
          <p:cNvSpPr>
            <a:spLocks noGrp="1"/>
          </p:cNvSpPr>
          <p:nvPr>
            <p:ph type="title"/>
          </p:nvPr>
        </p:nvSpPr>
        <p:spPr/>
        <p:txBody>
          <a:bodyPr/>
          <a:lstStyle/>
          <a:p>
            <a:r>
              <a:rPr lang="en-US" dirty="0"/>
              <a:t>Visualizing the data</a:t>
            </a:r>
          </a:p>
        </p:txBody>
      </p:sp>
      <p:pic>
        <p:nvPicPr>
          <p:cNvPr id="4" name="Content Placeholder 3" descr="A screenshot of a graph&#10;&#10;Description automatically generated">
            <a:extLst>
              <a:ext uri="{FF2B5EF4-FFF2-40B4-BE49-F238E27FC236}">
                <a16:creationId xmlns:a16="http://schemas.microsoft.com/office/drawing/2014/main" id="{56B1B328-653D-2DAF-DC0D-3D5989A83756}"/>
              </a:ext>
            </a:extLst>
          </p:cNvPr>
          <p:cNvPicPr>
            <a:picLocks noGrp="1" noChangeAspect="1"/>
          </p:cNvPicPr>
          <p:nvPr>
            <p:ph idx="1"/>
          </p:nvPr>
        </p:nvPicPr>
        <p:blipFill>
          <a:blip r:embed="rId2"/>
          <a:stretch>
            <a:fillRect/>
          </a:stretch>
        </p:blipFill>
        <p:spPr>
          <a:xfrm>
            <a:off x="2406282" y="1469682"/>
            <a:ext cx="6112877" cy="4907623"/>
          </a:xfrm>
          <a:prstGeom prst="rect">
            <a:avLst/>
          </a:prstGeom>
        </p:spPr>
      </p:pic>
    </p:spTree>
    <p:extLst>
      <p:ext uri="{BB962C8B-B14F-4D97-AF65-F5344CB8AC3E}">
        <p14:creationId xmlns:p14="http://schemas.microsoft.com/office/powerpoint/2010/main" val="36387843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38</TotalTime>
  <Words>1366</Words>
  <Application>Microsoft Office PowerPoint</Application>
  <PresentationFormat>Widescreen</PresentationFormat>
  <Paragraphs>81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Times New Roman</vt:lpstr>
      <vt:lpstr>Trebuchet MS</vt:lpstr>
      <vt:lpstr>Wingdings 3</vt:lpstr>
      <vt:lpstr>Facet</vt:lpstr>
      <vt:lpstr>30,000 Spotify songs analysis</vt:lpstr>
      <vt:lpstr>Introduction: -</vt:lpstr>
      <vt:lpstr>Dataset description</vt:lpstr>
      <vt:lpstr>Methodology: - </vt:lpstr>
      <vt:lpstr>PowerPoint Presentation</vt:lpstr>
      <vt:lpstr>Results</vt:lpstr>
      <vt:lpstr>Concept flow</vt:lpstr>
      <vt:lpstr>Data Showcase</vt:lpstr>
      <vt:lpstr>Visualizing the data</vt:lpstr>
      <vt:lpstr>PowerPoint Presentation</vt:lpstr>
      <vt:lpstr>Results</vt:lpstr>
      <vt:lpstr>Correlation Matrix</vt:lpstr>
      <vt:lpstr>Chi Square test</vt:lpstr>
      <vt:lpstr>Z-Test</vt:lpstr>
      <vt:lpstr>ANOVA</vt:lpstr>
      <vt:lpstr>PCA LDA SVD</vt:lpstr>
      <vt:lpstr>Basyesian Belief Network</vt:lpstr>
      <vt:lpstr>Neural Network</vt:lpstr>
      <vt:lpstr>Model results</vt:lpstr>
      <vt:lpstr>Predicted Confusion Matrix</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30,000 Spotify songs analysis</dc:title>
  <dc:creator>Aly Gouda</dc:creator>
  <cp:lastModifiedBy>Aly Gouda</cp:lastModifiedBy>
  <cp:revision>14</cp:revision>
  <dcterms:created xsi:type="dcterms:W3CDTF">2024-01-06T07:27:51Z</dcterms:created>
  <dcterms:modified xsi:type="dcterms:W3CDTF">2024-01-06T08:06:46Z</dcterms:modified>
</cp:coreProperties>
</file>