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5"/>
  </p:notesMasterIdLst>
  <p:handoutMasterIdLst>
    <p:handoutMasterId r:id="rId36"/>
  </p:handoutMasterIdLst>
  <p:sldIdLst>
    <p:sldId id="350" r:id="rId5"/>
    <p:sldId id="352" r:id="rId6"/>
    <p:sldId id="361" r:id="rId7"/>
    <p:sldId id="365" r:id="rId8"/>
    <p:sldId id="366" r:id="rId9"/>
    <p:sldId id="362" r:id="rId10"/>
    <p:sldId id="367" r:id="rId11"/>
    <p:sldId id="368" r:id="rId12"/>
    <p:sldId id="369" r:id="rId13"/>
    <p:sldId id="370" r:id="rId14"/>
    <p:sldId id="371" r:id="rId15"/>
    <p:sldId id="372" r:id="rId16"/>
    <p:sldId id="373" r:id="rId17"/>
    <p:sldId id="374" r:id="rId18"/>
    <p:sldId id="376" r:id="rId19"/>
    <p:sldId id="364" r:id="rId20"/>
    <p:sldId id="377" r:id="rId21"/>
    <p:sldId id="378" r:id="rId22"/>
    <p:sldId id="379" r:id="rId23"/>
    <p:sldId id="380" r:id="rId24"/>
    <p:sldId id="381" r:id="rId25"/>
    <p:sldId id="382" r:id="rId26"/>
    <p:sldId id="383" r:id="rId27"/>
    <p:sldId id="384" r:id="rId28"/>
    <p:sldId id="385" r:id="rId29"/>
    <p:sldId id="387" r:id="rId30"/>
    <p:sldId id="386" r:id="rId31"/>
    <p:sldId id="388" r:id="rId32"/>
    <p:sldId id="389" r:id="rId33"/>
    <p:sldId id="34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8A693-50B3-437E-AD52-B88D40E35526}" v="3" dt="2020-10-14T20:04:4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30</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December 23,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1979720" y="542557"/>
            <a:ext cx="9639210" cy="1765890"/>
          </a:xfrm>
        </p:spPr>
        <p:txBody>
          <a:bodyPr/>
          <a:lstStyle/>
          <a:p>
            <a:r>
              <a:rPr lang="en-US" dirty="0"/>
              <a:t>Sport Wear Group Analytics   				Project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Data Scientist</a:t>
            </a:r>
            <a:r>
              <a:rPr lang="en-US" dirty="0"/>
              <a:t> </a:t>
            </a:r>
          </a:p>
          <a:p>
            <a:r>
              <a:rPr lang="en-US" dirty="0"/>
              <a:t>Ali Elsharawy</a:t>
            </a:r>
          </a:p>
          <a:p>
            <a:r>
              <a:rPr lang="en-US" dirty="0"/>
              <a:t> </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The promos that happen mostly in December and slightly in January, increase the purchases in both January and February</a:t>
            </a:r>
          </a:p>
          <a:p>
            <a:r>
              <a:rPr lang="en-US" dirty="0">
                <a:solidFill>
                  <a:schemeClr val="bg2">
                    <a:lumMod val="10000"/>
                  </a:schemeClr>
                </a:solidFill>
              </a:rPr>
              <a:t>The promos that happens in July and August, increase the purchases in these months significantly</a:t>
            </a:r>
          </a:p>
          <a:p>
            <a:r>
              <a:rPr lang="en-US" dirty="0">
                <a:solidFill>
                  <a:schemeClr val="bg2">
                    <a:lumMod val="10000"/>
                  </a:schemeClr>
                </a:solidFill>
              </a:rPr>
              <a:t>So, promos take about a month or less to impact sales.</a:t>
            </a:r>
          </a:p>
        </p:txBody>
      </p:sp>
      <p:pic>
        <p:nvPicPr>
          <p:cNvPr id="4" name="Picture 3" descr="A graph of different colored bars&#10;&#10;Description automatically generated">
            <a:extLst>
              <a:ext uri="{FF2B5EF4-FFF2-40B4-BE49-F238E27FC236}">
                <a16:creationId xmlns:a16="http://schemas.microsoft.com/office/drawing/2014/main" id="{25D69C81-09F3-DD72-9243-1C6E7A7F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947" y="123817"/>
            <a:ext cx="6799580" cy="3400434"/>
          </a:xfrm>
          <a:prstGeom prst="rect">
            <a:avLst/>
          </a:prstGeom>
        </p:spPr>
      </p:pic>
      <p:pic>
        <p:nvPicPr>
          <p:cNvPr id="5" name="Picture 4" descr="A graph of blue rectangular columns with black text&#10;&#10;Description automatically generated">
            <a:extLst>
              <a:ext uri="{FF2B5EF4-FFF2-40B4-BE49-F238E27FC236}">
                <a16:creationId xmlns:a16="http://schemas.microsoft.com/office/drawing/2014/main" id="{AAECAF2B-B15C-C7C1-723F-A6D699E08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949" y="3524250"/>
            <a:ext cx="6503577" cy="3133725"/>
          </a:xfrm>
          <a:prstGeom prst="rect">
            <a:avLst/>
          </a:prstGeom>
        </p:spPr>
      </p:pic>
    </p:spTree>
    <p:extLst>
      <p:ext uri="{BB962C8B-B14F-4D97-AF65-F5344CB8AC3E}">
        <p14:creationId xmlns:p14="http://schemas.microsoft.com/office/powerpoint/2010/main" val="376643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Despite, Women having the highest number of purchases in the gender category.</a:t>
            </a:r>
          </a:p>
          <a:p>
            <a:r>
              <a:rPr lang="en-US" dirty="0">
                <a:solidFill>
                  <a:schemeClr val="bg2">
                    <a:lumMod val="10000"/>
                  </a:schemeClr>
                </a:solidFill>
              </a:rPr>
              <a:t>The percentage of purchases done in each category is approximately close.</a:t>
            </a:r>
          </a:p>
        </p:txBody>
      </p:sp>
      <p:pic>
        <p:nvPicPr>
          <p:cNvPr id="6" name="Picture 5" descr="A graph showing a bar graph&#10;&#10;Description automatically generated with medium confidence">
            <a:extLst>
              <a:ext uri="{FF2B5EF4-FFF2-40B4-BE49-F238E27FC236}">
                <a16:creationId xmlns:a16="http://schemas.microsoft.com/office/drawing/2014/main" id="{6885CD2F-EB05-7BD7-53A3-780721404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100" y="163309"/>
            <a:ext cx="5678750" cy="4572009"/>
          </a:xfrm>
          <a:prstGeom prst="rect">
            <a:avLst/>
          </a:prstGeom>
        </p:spPr>
      </p:pic>
      <p:pic>
        <p:nvPicPr>
          <p:cNvPr id="10" name="Picture 9">
            <a:extLst>
              <a:ext uri="{FF2B5EF4-FFF2-40B4-BE49-F238E27FC236}">
                <a16:creationId xmlns:a16="http://schemas.microsoft.com/office/drawing/2014/main" id="{BB24D1D0-B468-065E-983B-A0BABAA89499}"/>
              </a:ext>
            </a:extLst>
          </p:cNvPr>
          <p:cNvPicPr>
            <a:picLocks noChangeAspect="1"/>
          </p:cNvPicPr>
          <p:nvPr/>
        </p:nvPicPr>
        <p:blipFill>
          <a:blip r:embed="rId3"/>
          <a:stretch>
            <a:fillRect/>
          </a:stretch>
        </p:blipFill>
        <p:spPr>
          <a:xfrm>
            <a:off x="6615694" y="4913534"/>
            <a:ext cx="4729967" cy="1418686"/>
          </a:xfrm>
          <a:prstGeom prst="rect">
            <a:avLst/>
          </a:prstGeom>
        </p:spPr>
      </p:pic>
    </p:spTree>
    <p:extLst>
      <p:ext uri="{BB962C8B-B14F-4D97-AF65-F5344CB8AC3E}">
        <p14:creationId xmlns:p14="http://schemas.microsoft.com/office/powerpoint/2010/main" val="425947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12</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Training category has the highest number of purchases, followed by Football Generic, Running.</a:t>
            </a:r>
          </a:p>
        </p:txBody>
      </p:sp>
      <p:pic>
        <p:nvPicPr>
          <p:cNvPr id="4" name="Picture 3" descr="A graph of different colored rectangular objects&#10;&#10;Description automatically generated with medium confidence">
            <a:extLst>
              <a:ext uri="{FF2B5EF4-FFF2-40B4-BE49-F238E27FC236}">
                <a16:creationId xmlns:a16="http://schemas.microsoft.com/office/drawing/2014/main" id="{C5E40F59-0DF6-5DF7-F4D5-81B7E94A7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34" y="110043"/>
            <a:ext cx="5800093" cy="4572009"/>
          </a:xfrm>
          <a:prstGeom prst="rect">
            <a:avLst/>
          </a:prstGeom>
        </p:spPr>
      </p:pic>
    </p:spTree>
    <p:extLst>
      <p:ext uri="{BB962C8B-B14F-4D97-AF65-F5344CB8AC3E}">
        <p14:creationId xmlns:p14="http://schemas.microsoft.com/office/powerpoint/2010/main" val="17001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13</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Training category has the highest number of purchases, followed by Football Generic, Running.</a:t>
            </a:r>
          </a:p>
        </p:txBody>
      </p:sp>
      <p:pic>
        <p:nvPicPr>
          <p:cNvPr id="4" name="Picture 3" descr="A graph of different colored rectangular objects&#10;&#10;Description automatically generated with medium confidence">
            <a:extLst>
              <a:ext uri="{FF2B5EF4-FFF2-40B4-BE49-F238E27FC236}">
                <a16:creationId xmlns:a16="http://schemas.microsoft.com/office/drawing/2014/main" id="{C5E40F59-0DF6-5DF7-F4D5-81B7E94A7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34" y="110043"/>
            <a:ext cx="5800093" cy="4572009"/>
          </a:xfrm>
          <a:prstGeom prst="rect">
            <a:avLst/>
          </a:prstGeom>
        </p:spPr>
      </p:pic>
    </p:spTree>
    <p:extLst>
      <p:ext uri="{BB962C8B-B14F-4D97-AF65-F5344CB8AC3E}">
        <p14:creationId xmlns:p14="http://schemas.microsoft.com/office/powerpoint/2010/main" val="101868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14</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The Most Purchases is done in regular size, followed by wide and slim sizes.</a:t>
            </a:r>
          </a:p>
        </p:txBody>
      </p:sp>
      <p:pic>
        <p:nvPicPr>
          <p:cNvPr id="5" name="Picture 4" descr="A graph of a bar chart&#10;&#10;Description automatically generated with medium confidence">
            <a:extLst>
              <a:ext uri="{FF2B5EF4-FFF2-40B4-BE49-F238E27FC236}">
                <a16:creationId xmlns:a16="http://schemas.microsoft.com/office/drawing/2014/main" id="{E599259B-F636-B153-0FE8-F53308FDF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988" y="177553"/>
            <a:ext cx="6761839" cy="4572009"/>
          </a:xfrm>
          <a:prstGeom prst="rect">
            <a:avLst/>
          </a:prstGeom>
        </p:spPr>
      </p:pic>
    </p:spTree>
    <p:extLst>
      <p:ext uri="{BB962C8B-B14F-4D97-AF65-F5344CB8AC3E}">
        <p14:creationId xmlns:p14="http://schemas.microsoft.com/office/powerpoint/2010/main" val="1384503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15</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3578624"/>
          </a:xfrm>
        </p:spPr>
        <p:txBody>
          <a:bodyPr/>
          <a:lstStyle/>
          <a:p>
            <a:r>
              <a:rPr lang="en-US" dirty="0"/>
              <a:t>Conclusion:</a:t>
            </a:r>
          </a:p>
          <a:p>
            <a:r>
              <a:rPr lang="en-US" dirty="0">
                <a:solidFill>
                  <a:schemeClr val="bg2">
                    <a:lumMod val="10000"/>
                  </a:schemeClr>
                </a:solidFill>
              </a:rPr>
              <a:t>The number of sales increases with higher discounts on products</a:t>
            </a:r>
          </a:p>
        </p:txBody>
      </p:sp>
      <p:pic>
        <p:nvPicPr>
          <p:cNvPr id="5" name="Picture 4" descr="A graph of sales&#10;&#10;Description automatically generated">
            <a:extLst>
              <a:ext uri="{FF2B5EF4-FFF2-40B4-BE49-F238E27FC236}">
                <a16:creationId xmlns:a16="http://schemas.microsoft.com/office/drawing/2014/main" id="{1C3F0DF3-2791-1370-12D8-50581DEEA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393" y="130940"/>
            <a:ext cx="6377134" cy="4572009"/>
          </a:xfrm>
          <a:prstGeom prst="rect">
            <a:avLst/>
          </a:prstGeom>
        </p:spPr>
      </p:pic>
    </p:spTree>
    <p:extLst>
      <p:ext uri="{BB962C8B-B14F-4D97-AF65-F5344CB8AC3E}">
        <p14:creationId xmlns:p14="http://schemas.microsoft.com/office/powerpoint/2010/main" val="83476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Recommendations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Based on previous findings:</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65781"/>
            <a:ext cx="9416618" cy="3220114"/>
          </a:xfrm>
        </p:spPr>
        <p:txBody>
          <a:bodyPr/>
          <a:lstStyle/>
          <a:p>
            <a:r>
              <a:rPr lang="en-US" dirty="0"/>
              <a:t>If the company wants to increase its sales in low selling months, then It is recommended that the company focuses its campaigns and promotions during the months with the lowest number of sales to push these months sales higher.</a:t>
            </a:r>
          </a:p>
          <a:p>
            <a:r>
              <a:rPr lang="en-US" dirty="0"/>
              <a:t>It is recommended to increase the number of campaigns during holiday seasons like Christmas and summer, also to increase the number of campaigns during valentine’s day and black November.</a:t>
            </a:r>
          </a:p>
          <a:p>
            <a:r>
              <a:rPr lang="en-US" dirty="0"/>
              <a:t>Also, It is better to media campaigns before the season start within a month, to ensure the campaign is effective.</a:t>
            </a:r>
          </a:p>
          <a:p>
            <a:r>
              <a:rPr lang="en-US" dirty="0"/>
              <a:t>Focus on Store events instead of media advertisements in France and try push store events into Germany and Austria to see how well it will do there.</a:t>
            </a:r>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16</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21437" y="879063"/>
            <a:ext cx="5284063" cy="610863"/>
          </a:xfrm>
        </p:spPr>
        <p:txBody>
          <a:bodyPr>
            <a:normAutofit fontScale="90000"/>
          </a:bodyPr>
          <a:lstStyle/>
          <a:p>
            <a:r>
              <a:rPr lang="en-US" dirty="0"/>
              <a:t>Data Science Process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17</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Tree>
    <p:extLst>
      <p:ext uri="{BB962C8B-B14F-4D97-AF65-F5344CB8AC3E}">
        <p14:creationId xmlns:p14="http://schemas.microsoft.com/office/powerpoint/2010/main" val="407233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Pipeline</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166151"/>
            <a:ext cx="9416618" cy="2228296"/>
          </a:xfrm>
        </p:spPr>
        <p:txBody>
          <a:bodyPr/>
          <a:lstStyle/>
          <a:p>
            <a:r>
              <a:rPr lang="en-US" b="1" dirty="0">
                <a:solidFill>
                  <a:schemeClr val="tx2"/>
                </a:solidFill>
              </a:rPr>
              <a:t>1- Frame the Business Problem</a:t>
            </a:r>
          </a:p>
          <a:p>
            <a:r>
              <a:rPr lang="en-US" b="1" dirty="0">
                <a:solidFill>
                  <a:schemeClr val="tx2"/>
                </a:solidFill>
              </a:rPr>
              <a:t>2- Data Understanding</a:t>
            </a:r>
          </a:p>
          <a:p>
            <a:r>
              <a:rPr lang="en-US" b="1" dirty="0">
                <a:solidFill>
                  <a:schemeClr val="tx2"/>
                </a:solidFill>
              </a:rPr>
              <a:t>3- Data preprocessing</a:t>
            </a:r>
          </a:p>
          <a:p>
            <a:r>
              <a:rPr lang="en-US" b="1" dirty="0">
                <a:solidFill>
                  <a:schemeClr val="tx2"/>
                </a:solidFill>
              </a:rPr>
              <a:t>4- Exploratory Data Analysis</a:t>
            </a:r>
          </a:p>
          <a:p>
            <a:r>
              <a:rPr lang="en-US" b="1" dirty="0">
                <a:solidFill>
                  <a:schemeClr val="tx2"/>
                </a:solidFill>
              </a:rPr>
              <a:t>5- Feature Engineering</a:t>
            </a:r>
          </a:p>
          <a:p>
            <a:r>
              <a:rPr lang="en-US" b="1" dirty="0">
                <a:solidFill>
                  <a:schemeClr val="tx2"/>
                </a:solidFill>
              </a:rPr>
              <a:t>6- Model Building</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Tree>
    <p:extLst>
      <p:ext uri="{BB962C8B-B14F-4D97-AF65-F5344CB8AC3E}">
        <p14:creationId xmlns:p14="http://schemas.microsoft.com/office/powerpoint/2010/main" val="111056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3" y="727969"/>
            <a:ext cx="6249880" cy="761957"/>
          </a:xfrm>
        </p:spPr>
        <p:txBody>
          <a:bodyPr>
            <a:noAutofit/>
          </a:bodyPr>
          <a:lstStyle/>
          <a:p>
            <a:r>
              <a:rPr lang="en-US" sz="3600" dirty="0"/>
              <a:t>Frame The business problem</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r>
              <a:rPr lang="en-US" dirty="0"/>
              <a:t>Get overview of the Business</a:t>
            </a:r>
          </a:p>
          <a:p>
            <a:r>
              <a:rPr lang="en-US" dirty="0"/>
              <a:t>Business Objective</a:t>
            </a:r>
          </a:p>
          <a:p>
            <a:r>
              <a:rPr lang="en-US" dirty="0"/>
              <a:t>Current Solution</a:t>
            </a:r>
          </a:p>
          <a:p>
            <a:r>
              <a:rPr lang="en-US" dirty="0"/>
              <a:t>Frame the problem (supervised Binary Classification task, Imbalanced)</a:t>
            </a:r>
          </a:p>
          <a:p>
            <a:r>
              <a:rPr lang="en-US" dirty="0"/>
              <a:t>Performance Measure to be used</a:t>
            </a:r>
          </a:p>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Tree>
    <p:extLst>
      <p:ext uri="{BB962C8B-B14F-4D97-AF65-F5344CB8AC3E}">
        <p14:creationId xmlns:p14="http://schemas.microsoft.com/office/powerpoint/2010/main" val="130900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Business overview</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Business Objective</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Advanced Analytics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Data Science Process</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What’s next</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3" y="727969"/>
            <a:ext cx="4634144" cy="761957"/>
          </a:xfrm>
        </p:spPr>
        <p:txBody>
          <a:bodyPr>
            <a:noAutofit/>
          </a:bodyPr>
          <a:lstStyle/>
          <a:p>
            <a:r>
              <a:rPr lang="en-US" sz="3600" dirty="0"/>
              <a:t>Data Understanding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20</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pic>
        <p:nvPicPr>
          <p:cNvPr id="6" name="Picture 5">
            <a:extLst>
              <a:ext uri="{FF2B5EF4-FFF2-40B4-BE49-F238E27FC236}">
                <a16:creationId xmlns:a16="http://schemas.microsoft.com/office/drawing/2014/main" id="{2F1787B1-ABF3-8745-0184-B92CBD9FBD6D}"/>
              </a:ext>
            </a:extLst>
          </p:cNvPr>
          <p:cNvPicPr>
            <a:picLocks noChangeAspect="1"/>
          </p:cNvPicPr>
          <p:nvPr/>
        </p:nvPicPr>
        <p:blipFill>
          <a:blip r:embed="rId2"/>
          <a:stretch>
            <a:fillRect/>
          </a:stretch>
        </p:blipFill>
        <p:spPr>
          <a:xfrm>
            <a:off x="4522618" y="2155274"/>
            <a:ext cx="2255715" cy="853514"/>
          </a:xfrm>
          <a:prstGeom prst="rect">
            <a:avLst/>
          </a:prstGeom>
        </p:spPr>
      </p:pic>
      <p:pic>
        <p:nvPicPr>
          <p:cNvPr id="8" name="Picture 7">
            <a:extLst>
              <a:ext uri="{FF2B5EF4-FFF2-40B4-BE49-F238E27FC236}">
                <a16:creationId xmlns:a16="http://schemas.microsoft.com/office/drawing/2014/main" id="{2F391A3B-F100-9981-0696-B0FFA0B472FE}"/>
              </a:ext>
            </a:extLst>
          </p:cNvPr>
          <p:cNvPicPr>
            <a:picLocks noChangeAspect="1"/>
          </p:cNvPicPr>
          <p:nvPr/>
        </p:nvPicPr>
        <p:blipFill>
          <a:blip r:embed="rId3"/>
          <a:stretch>
            <a:fillRect/>
          </a:stretch>
        </p:blipFill>
        <p:spPr>
          <a:xfrm>
            <a:off x="832789" y="2084207"/>
            <a:ext cx="3177815" cy="3970364"/>
          </a:xfrm>
          <a:prstGeom prst="rect">
            <a:avLst/>
          </a:prstGeom>
        </p:spPr>
      </p:pic>
      <p:pic>
        <p:nvPicPr>
          <p:cNvPr id="10" name="Picture 9">
            <a:extLst>
              <a:ext uri="{FF2B5EF4-FFF2-40B4-BE49-F238E27FC236}">
                <a16:creationId xmlns:a16="http://schemas.microsoft.com/office/drawing/2014/main" id="{0D3FC0B4-815D-886C-E6C5-29FAAF0C0DD3}"/>
              </a:ext>
            </a:extLst>
          </p:cNvPr>
          <p:cNvPicPr>
            <a:picLocks noChangeAspect="1"/>
          </p:cNvPicPr>
          <p:nvPr/>
        </p:nvPicPr>
        <p:blipFill>
          <a:blip r:embed="rId4"/>
          <a:stretch>
            <a:fillRect/>
          </a:stretch>
        </p:blipFill>
        <p:spPr>
          <a:xfrm>
            <a:off x="4305300" y="3532002"/>
            <a:ext cx="7617411" cy="2758679"/>
          </a:xfrm>
          <a:prstGeom prst="rect">
            <a:avLst/>
          </a:prstGeom>
        </p:spPr>
      </p:pic>
    </p:spTree>
    <p:extLst>
      <p:ext uri="{BB962C8B-B14F-4D97-AF65-F5344CB8AC3E}">
        <p14:creationId xmlns:p14="http://schemas.microsoft.com/office/powerpoint/2010/main" val="321121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Data Preprocessing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7978436" cy="3768571"/>
          </a:xfrm>
        </p:spPr>
        <p:txBody>
          <a:bodyPr/>
          <a:lstStyle/>
          <a:p>
            <a:r>
              <a:rPr lang="en-US" dirty="0"/>
              <a:t>1- Data Cleaning </a:t>
            </a:r>
          </a:p>
          <a:p>
            <a:r>
              <a:rPr lang="en-US" dirty="0"/>
              <a:t>	- Check for outliers and deal with them</a:t>
            </a:r>
          </a:p>
          <a:p>
            <a:r>
              <a:rPr lang="en-US" dirty="0"/>
              <a:t>	- Check for missing values</a:t>
            </a:r>
          </a:p>
          <a:p>
            <a:r>
              <a:rPr lang="en-US" dirty="0"/>
              <a:t>2- Create new features</a:t>
            </a:r>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21</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pic>
        <p:nvPicPr>
          <p:cNvPr id="7" name="Picture 6">
            <a:extLst>
              <a:ext uri="{FF2B5EF4-FFF2-40B4-BE49-F238E27FC236}">
                <a16:creationId xmlns:a16="http://schemas.microsoft.com/office/drawing/2014/main" id="{B2F382F8-3A5B-4D43-197E-C32378E23181}"/>
              </a:ext>
            </a:extLst>
          </p:cNvPr>
          <p:cNvPicPr>
            <a:picLocks noChangeAspect="1"/>
          </p:cNvPicPr>
          <p:nvPr/>
        </p:nvPicPr>
        <p:blipFill>
          <a:blip r:embed="rId2"/>
          <a:stretch>
            <a:fillRect/>
          </a:stretch>
        </p:blipFill>
        <p:spPr>
          <a:xfrm>
            <a:off x="7225862" y="2568571"/>
            <a:ext cx="4723329" cy="4206605"/>
          </a:xfrm>
          <a:prstGeom prst="rect">
            <a:avLst/>
          </a:prstGeom>
        </p:spPr>
      </p:pic>
      <p:pic>
        <p:nvPicPr>
          <p:cNvPr id="11" name="Picture 10">
            <a:extLst>
              <a:ext uri="{FF2B5EF4-FFF2-40B4-BE49-F238E27FC236}">
                <a16:creationId xmlns:a16="http://schemas.microsoft.com/office/drawing/2014/main" id="{CCE8BBB7-B68E-C101-93F5-986AF831043A}"/>
              </a:ext>
            </a:extLst>
          </p:cNvPr>
          <p:cNvPicPr>
            <a:picLocks noChangeAspect="1"/>
          </p:cNvPicPr>
          <p:nvPr/>
        </p:nvPicPr>
        <p:blipFill>
          <a:blip r:embed="rId3"/>
          <a:stretch>
            <a:fillRect/>
          </a:stretch>
        </p:blipFill>
        <p:spPr>
          <a:xfrm>
            <a:off x="1081459" y="3874537"/>
            <a:ext cx="5732095" cy="2705334"/>
          </a:xfrm>
          <a:prstGeom prst="rect">
            <a:avLst/>
          </a:prstGeom>
        </p:spPr>
      </p:pic>
    </p:spTree>
    <p:extLst>
      <p:ext uri="{BB962C8B-B14F-4D97-AF65-F5344CB8AC3E}">
        <p14:creationId xmlns:p14="http://schemas.microsoft.com/office/powerpoint/2010/main" val="225300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Exploratory Data Analysis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5403912" cy="3768571"/>
          </a:xfrm>
        </p:spPr>
        <p:txBody>
          <a:bodyPr/>
          <a:lstStyle/>
          <a:p>
            <a:r>
              <a:rPr lang="en-US" dirty="0"/>
              <a:t>Derive useful visualization:</a:t>
            </a:r>
          </a:p>
          <a:p>
            <a:r>
              <a:rPr lang="en-US" dirty="0"/>
              <a:t>	- Correlation matrix</a:t>
            </a:r>
          </a:p>
          <a:p>
            <a:r>
              <a:rPr lang="en-US" dirty="0"/>
              <a:t>	- pie plot, bar plot, histograms</a:t>
            </a:r>
          </a:p>
          <a:p>
            <a:r>
              <a:rPr lang="en-US" dirty="0"/>
              <a:t>	- Time series analysis</a:t>
            </a:r>
          </a:p>
          <a:p>
            <a:r>
              <a:rPr lang="en-US" dirty="0"/>
              <a:t>	- Explore the numerical attributes distributions</a:t>
            </a:r>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pic>
        <p:nvPicPr>
          <p:cNvPr id="6" name="Picture 5" descr="A grid of squares with different colored squares&#10;&#10;Description automatically generated">
            <a:extLst>
              <a:ext uri="{FF2B5EF4-FFF2-40B4-BE49-F238E27FC236}">
                <a16:creationId xmlns:a16="http://schemas.microsoft.com/office/drawing/2014/main" id="{66A86713-ADFF-F58C-1A4B-C3871DE33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858" y="0"/>
            <a:ext cx="6013142" cy="6858000"/>
          </a:xfrm>
          <a:prstGeom prst="rect">
            <a:avLst/>
          </a:prstGeom>
        </p:spPr>
      </p:pic>
    </p:spTree>
    <p:extLst>
      <p:ext uri="{BB962C8B-B14F-4D97-AF65-F5344CB8AC3E}">
        <p14:creationId xmlns:p14="http://schemas.microsoft.com/office/powerpoint/2010/main" val="4274053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Feature Engineering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0"/>
            <a:ext cx="5403912" cy="3768571"/>
          </a:xfrm>
        </p:spPr>
        <p:txBody>
          <a:bodyPr/>
          <a:lstStyle/>
          <a:p>
            <a:r>
              <a:rPr lang="en-US" dirty="0"/>
              <a:t>1 – Create test set before any step(data leakage)</a:t>
            </a:r>
          </a:p>
          <a:p>
            <a:r>
              <a:rPr lang="en-US" dirty="0"/>
              <a:t>2 – Apply Feature Selection  </a:t>
            </a:r>
          </a:p>
          <a:p>
            <a:r>
              <a:rPr lang="en-US" dirty="0"/>
              <a:t>3 – Handling categorical attributes</a:t>
            </a:r>
          </a:p>
          <a:p>
            <a:r>
              <a:rPr lang="en-US" dirty="0"/>
              <a:t>4 – Apply Feature Scaling </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23</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Tree>
    <p:extLst>
      <p:ext uri="{BB962C8B-B14F-4D97-AF65-F5344CB8AC3E}">
        <p14:creationId xmlns:p14="http://schemas.microsoft.com/office/powerpoint/2010/main" val="1797495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r>
              <a:rPr lang="en-US" sz="3200" dirty="0"/>
              <a:t>Model building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5208603" cy="2708598"/>
          </a:xfrm>
        </p:spPr>
        <p:txBody>
          <a:bodyPr/>
          <a:lstStyle/>
          <a:p>
            <a:r>
              <a:rPr lang="en-US" dirty="0"/>
              <a:t>1 – Build Transformation pipeline</a:t>
            </a:r>
          </a:p>
          <a:p>
            <a:r>
              <a:rPr lang="en-US" dirty="0"/>
              <a:t>2 – Select and train a certain model</a:t>
            </a:r>
          </a:p>
          <a:p>
            <a:r>
              <a:rPr lang="en-US" dirty="0"/>
              <a:t>3 – apply cross-validation to these models</a:t>
            </a:r>
          </a:p>
          <a:p>
            <a:r>
              <a:rPr lang="en-US" dirty="0"/>
              <a:t>4 _ Try Smote or Random over sampling</a:t>
            </a:r>
          </a:p>
          <a:p>
            <a:r>
              <a:rPr lang="en-US" dirty="0"/>
              <a:t>4 – Fine Tuning the best models</a:t>
            </a:r>
          </a:p>
          <a:p>
            <a:r>
              <a:rPr lang="en-US" dirty="0"/>
              <a:t>5 – Evaluate your system on the test set</a:t>
            </a:r>
          </a:p>
          <a:p>
            <a:r>
              <a:rPr lang="en-US" dirty="0"/>
              <a:t>6 – Import the best model</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pic>
        <p:nvPicPr>
          <p:cNvPr id="6" name="Picture 5">
            <a:extLst>
              <a:ext uri="{FF2B5EF4-FFF2-40B4-BE49-F238E27FC236}">
                <a16:creationId xmlns:a16="http://schemas.microsoft.com/office/drawing/2014/main" id="{89B2F895-A1D3-72B5-0343-03A31E1119C0}"/>
              </a:ext>
            </a:extLst>
          </p:cNvPr>
          <p:cNvPicPr>
            <a:picLocks noChangeAspect="1"/>
          </p:cNvPicPr>
          <p:nvPr/>
        </p:nvPicPr>
        <p:blipFill>
          <a:blip r:embed="rId2"/>
          <a:stretch>
            <a:fillRect/>
          </a:stretch>
        </p:blipFill>
        <p:spPr>
          <a:xfrm>
            <a:off x="6551710" y="1785353"/>
            <a:ext cx="5157926" cy="1244396"/>
          </a:xfrm>
          <a:prstGeom prst="rect">
            <a:avLst/>
          </a:prstGeom>
        </p:spPr>
      </p:pic>
      <p:sp>
        <p:nvSpPr>
          <p:cNvPr id="7" name="Rectangle 6">
            <a:extLst>
              <a:ext uri="{FF2B5EF4-FFF2-40B4-BE49-F238E27FC236}">
                <a16:creationId xmlns:a16="http://schemas.microsoft.com/office/drawing/2014/main" id="{BE40983B-4DF4-9834-E3BA-598E535A93D1}"/>
              </a:ext>
            </a:extLst>
          </p:cNvPr>
          <p:cNvSpPr/>
          <p:nvPr/>
        </p:nvSpPr>
        <p:spPr>
          <a:xfrm>
            <a:off x="8637973" y="3626528"/>
            <a:ext cx="3071674" cy="16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56A008B-F4F7-E441-5A52-6412E7657232}"/>
              </a:ext>
            </a:extLst>
          </p:cNvPr>
          <p:cNvCxnSpPr>
            <a:cxnSpLocks/>
            <a:stCxn id="7" idx="0"/>
          </p:cNvCxnSpPr>
          <p:nvPr/>
        </p:nvCxnSpPr>
        <p:spPr>
          <a:xfrm>
            <a:off x="10173810" y="3626528"/>
            <a:ext cx="62144" cy="497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B1975F-8AAF-E384-3F6A-8F14EB91D93F}"/>
              </a:ext>
            </a:extLst>
          </p:cNvPr>
          <p:cNvCxnSpPr>
            <a:cxnSpLocks/>
            <a:stCxn id="7" idx="3"/>
            <a:endCxn id="7" idx="1"/>
          </p:cNvCxnSpPr>
          <p:nvPr/>
        </p:nvCxnSpPr>
        <p:spPr>
          <a:xfrm flipH="1">
            <a:off x="8637973" y="4434396"/>
            <a:ext cx="307167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71DD357-7F45-AE55-7630-BF9151FBF51A}"/>
              </a:ext>
            </a:extLst>
          </p:cNvPr>
          <p:cNvCxnSpPr>
            <a:cxnSpLocks/>
            <a:stCxn id="7" idx="2"/>
            <a:endCxn id="7" idx="0"/>
          </p:cNvCxnSpPr>
          <p:nvPr/>
        </p:nvCxnSpPr>
        <p:spPr>
          <a:xfrm flipV="1">
            <a:off x="10173810" y="3626528"/>
            <a:ext cx="0" cy="1615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5DFBD1-DF0E-49AF-32BD-283ECEA9F4DB}"/>
              </a:ext>
            </a:extLst>
          </p:cNvPr>
          <p:cNvCxnSpPr>
            <a:cxnSpLocks/>
            <a:stCxn id="7" idx="2"/>
            <a:endCxn id="7" idx="0"/>
          </p:cNvCxnSpPr>
          <p:nvPr/>
        </p:nvCxnSpPr>
        <p:spPr>
          <a:xfrm flipV="1">
            <a:off x="10173810" y="3626528"/>
            <a:ext cx="0" cy="1615735"/>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4D26C8D0-6DFD-568D-094B-53CD6C434F38}"/>
              </a:ext>
            </a:extLst>
          </p:cNvPr>
          <p:cNvSpPr txBox="1"/>
          <p:nvPr/>
        </p:nvSpPr>
        <p:spPr>
          <a:xfrm>
            <a:off x="8877670" y="3803627"/>
            <a:ext cx="2831966" cy="369332"/>
          </a:xfrm>
          <a:prstGeom prst="rect">
            <a:avLst/>
          </a:prstGeom>
          <a:noFill/>
        </p:spPr>
        <p:txBody>
          <a:bodyPr wrap="square" rtlCol="0">
            <a:spAutoFit/>
          </a:bodyPr>
          <a:lstStyle/>
          <a:p>
            <a:r>
              <a:rPr lang="en-US" dirty="0"/>
              <a:t>12759                    4375</a:t>
            </a:r>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
        <p:nvSpPr>
          <p:cNvPr id="29" name="TextBox 28">
            <a:extLst>
              <a:ext uri="{FF2B5EF4-FFF2-40B4-BE49-F238E27FC236}">
                <a16:creationId xmlns:a16="http://schemas.microsoft.com/office/drawing/2014/main" id="{5C666DF6-76D7-46E6-7185-0428120AB28F}"/>
              </a:ext>
            </a:extLst>
          </p:cNvPr>
          <p:cNvSpPr txBox="1"/>
          <p:nvPr/>
        </p:nvSpPr>
        <p:spPr>
          <a:xfrm>
            <a:off x="9050779" y="3089956"/>
            <a:ext cx="2485748" cy="369332"/>
          </a:xfrm>
          <a:prstGeom prst="rect">
            <a:avLst/>
          </a:prstGeom>
          <a:noFill/>
        </p:spPr>
        <p:txBody>
          <a:bodyPr wrap="square" rtlCol="0">
            <a:spAutoFit/>
          </a:bodyPr>
          <a:lstStyle/>
          <a:p>
            <a:r>
              <a:rPr lang="en-US" dirty="0">
                <a:solidFill>
                  <a:schemeClr val="bg1"/>
                </a:solidFill>
              </a:rPr>
              <a:t>Confusion Matrix</a:t>
            </a:r>
          </a:p>
        </p:txBody>
      </p:sp>
      <p:sp>
        <p:nvSpPr>
          <p:cNvPr id="34" name="TextBox 33">
            <a:extLst>
              <a:ext uri="{FF2B5EF4-FFF2-40B4-BE49-F238E27FC236}">
                <a16:creationId xmlns:a16="http://schemas.microsoft.com/office/drawing/2014/main" id="{B9B80916-1DE0-9A97-8F3B-27BEEF02FF83}"/>
              </a:ext>
            </a:extLst>
          </p:cNvPr>
          <p:cNvSpPr txBox="1"/>
          <p:nvPr/>
        </p:nvSpPr>
        <p:spPr>
          <a:xfrm>
            <a:off x="5681709" y="3799188"/>
            <a:ext cx="2894121" cy="1200329"/>
          </a:xfrm>
          <a:prstGeom prst="rect">
            <a:avLst/>
          </a:prstGeom>
          <a:noFill/>
        </p:spPr>
        <p:txBody>
          <a:bodyPr wrap="square" rtlCol="0">
            <a:spAutoFit/>
          </a:bodyPr>
          <a:lstStyle/>
          <a:p>
            <a:r>
              <a:rPr lang="en-US" dirty="0">
                <a:solidFill>
                  <a:schemeClr val="bg1"/>
                </a:solidFill>
              </a:rPr>
              <a:t>True Negatives(TN): 12759</a:t>
            </a:r>
          </a:p>
          <a:p>
            <a:r>
              <a:rPr lang="en-US" dirty="0">
                <a:solidFill>
                  <a:schemeClr val="bg1"/>
                </a:solidFill>
              </a:rPr>
              <a:t>True Positives(TP): 2426</a:t>
            </a:r>
          </a:p>
          <a:p>
            <a:r>
              <a:rPr lang="en-US" dirty="0">
                <a:solidFill>
                  <a:schemeClr val="bg1"/>
                </a:solidFill>
              </a:rPr>
              <a:t>False Negatives(FN): 440</a:t>
            </a:r>
          </a:p>
          <a:p>
            <a:r>
              <a:rPr lang="en-US" dirty="0">
                <a:solidFill>
                  <a:schemeClr val="bg1"/>
                </a:solidFill>
              </a:rPr>
              <a:t>False Positives(FP): 4375</a:t>
            </a:r>
          </a:p>
        </p:txBody>
      </p:sp>
    </p:spTree>
    <p:extLst>
      <p:ext uri="{BB962C8B-B14F-4D97-AF65-F5344CB8AC3E}">
        <p14:creationId xmlns:p14="http://schemas.microsoft.com/office/powerpoint/2010/main" val="2668556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1 – Exploratory Data Analysis</a:t>
            </a:r>
          </a:p>
          <a:p>
            <a:r>
              <a:rPr lang="en-US" dirty="0"/>
              <a:t>	- Convert RGB columns to colors and figure out if there is a correlation between purchases and colors</a:t>
            </a:r>
          </a:p>
          <a:p>
            <a:r>
              <a:rPr lang="en-US" dirty="0"/>
              <a:t>	- Get the top purchased items for each country, Get the most important customer in each country.</a:t>
            </a:r>
          </a:p>
          <a:p>
            <a:r>
              <a:rPr lang="en-US" dirty="0"/>
              <a:t>	- Get the average price of purchased items, and see if low prices, high prices affect sales or not.</a:t>
            </a:r>
          </a:p>
          <a:p>
            <a:r>
              <a:rPr lang="en-US" dirty="0"/>
              <a:t>	- Use unsupervised visualization </a:t>
            </a:r>
            <a:r>
              <a:rPr lang="en-US" dirty="0" err="1"/>
              <a:t>techinques</a:t>
            </a:r>
            <a:r>
              <a:rPr lang="en-US" dirty="0"/>
              <a:t> to identify clusters in the data.</a:t>
            </a:r>
          </a:p>
          <a:p>
            <a:r>
              <a:rPr lang="en-US" dirty="0"/>
              <a:t>	- Use Time-series Analysis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25</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972980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2 – Feature Engineering</a:t>
            </a:r>
          </a:p>
          <a:p>
            <a:r>
              <a:rPr lang="en-US" dirty="0"/>
              <a:t>	- Take the logarithm of Heavy Tailed distribution attributes before scaling.</a:t>
            </a:r>
          </a:p>
          <a:p>
            <a:r>
              <a:rPr lang="en-US" dirty="0"/>
              <a:t>	- Get the top purchased items for each country, Get the most important customer in each country.</a:t>
            </a:r>
          </a:p>
          <a:p>
            <a:r>
              <a:rPr lang="en-US" dirty="0"/>
              <a:t>	-  Encode style column to ordinal encoder</a:t>
            </a:r>
          </a:p>
          <a:p>
            <a:r>
              <a:rPr lang="en-US" dirty="0"/>
              <a:t>	-  Better Feature Selection </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26</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1383837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Model Building</a:t>
            </a:r>
          </a:p>
          <a:p>
            <a:r>
              <a:rPr lang="en-US" dirty="0"/>
              <a:t>	-  Try Random over sampling and compare it with Smote over sampling </a:t>
            </a:r>
          </a:p>
          <a:p>
            <a:r>
              <a:rPr lang="en-US" dirty="0"/>
              <a:t>	-  Try different ensemble methods.</a:t>
            </a:r>
          </a:p>
          <a:p>
            <a:r>
              <a:rPr lang="en-US" dirty="0"/>
              <a:t>	-  Try PCA with the best model </a:t>
            </a:r>
          </a:p>
          <a:p>
            <a:r>
              <a:rPr lang="en-US" dirty="0"/>
              <a:t>	-  Analyze the best models and their errors, feature </a:t>
            </a:r>
            <a:r>
              <a:rPr lang="en-US" dirty="0" err="1"/>
              <a:t>importances</a:t>
            </a:r>
            <a:r>
              <a:rPr lang="en-US" dirty="0"/>
              <a:t> and remove useless features</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27</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215693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Model Building</a:t>
            </a:r>
          </a:p>
          <a:p>
            <a:r>
              <a:rPr lang="en-US" dirty="0"/>
              <a:t>	-  Try Random over sampling and compare it with Smote over sampling </a:t>
            </a:r>
          </a:p>
          <a:p>
            <a:r>
              <a:rPr lang="en-US" dirty="0"/>
              <a:t>	-  Try different ensemble methods.</a:t>
            </a:r>
          </a:p>
          <a:p>
            <a:r>
              <a:rPr lang="en-US" dirty="0"/>
              <a:t>	-  Try PCA with the best model </a:t>
            </a:r>
          </a:p>
          <a:p>
            <a:r>
              <a:rPr lang="en-US" dirty="0"/>
              <a:t>	-  Analyze the best models and their errors, feature </a:t>
            </a:r>
            <a:r>
              <a:rPr lang="en-US" dirty="0" err="1"/>
              <a:t>importances</a:t>
            </a:r>
            <a:r>
              <a:rPr lang="en-US" dirty="0"/>
              <a:t> and remove useless features</a:t>
            </a:r>
          </a:p>
          <a:p>
            <a:r>
              <a:rPr lang="en-US" dirty="0"/>
              <a:t>	-  Write function for all data transformations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944979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292962" y="727969"/>
            <a:ext cx="5237825" cy="761957"/>
          </a:xfrm>
        </p:spPr>
        <p:txBody>
          <a:bodyPr>
            <a:noAutofit/>
          </a:bodyPr>
          <a:lstStyle/>
          <a:p>
            <a:br>
              <a:rPr lang="en-US" sz="3200" dirty="0"/>
            </a:br>
            <a:r>
              <a:rPr lang="en-US" sz="3200" dirty="0"/>
              <a:t>     Things To try next</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286001"/>
            <a:ext cx="10410917" cy="2708598"/>
          </a:xfrm>
        </p:spPr>
        <p:txBody>
          <a:bodyPr/>
          <a:lstStyle/>
          <a:p>
            <a:r>
              <a:rPr lang="en-US" dirty="0"/>
              <a:t>3 – Finally</a:t>
            </a:r>
          </a:p>
          <a:p>
            <a:r>
              <a:rPr lang="en-US" dirty="0"/>
              <a:t>	- Refactor the code into proper scripts instead of notebooks</a:t>
            </a:r>
          </a:p>
          <a:p>
            <a:r>
              <a:rPr lang="en-US" dirty="0"/>
              <a:t>	- Build an API to receive data, do the whole process of preprocessing, transformation and </a:t>
            </a:r>
            <a:r>
              <a:rPr lang="en-US"/>
              <a:t>return prediction</a:t>
            </a:r>
            <a:endParaRPr lang="en-US" dirty="0"/>
          </a:p>
          <a:p>
            <a:endParaRPr lang="en-US" dirty="0"/>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29</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28" name="TextBox 27">
            <a:extLst>
              <a:ext uri="{FF2B5EF4-FFF2-40B4-BE49-F238E27FC236}">
                <a16:creationId xmlns:a16="http://schemas.microsoft.com/office/drawing/2014/main" id="{CB327ECC-0A97-EE6D-CD83-B0F4B89817A8}"/>
              </a:ext>
            </a:extLst>
          </p:cNvPr>
          <p:cNvSpPr txBox="1"/>
          <p:nvPr/>
        </p:nvSpPr>
        <p:spPr>
          <a:xfrm>
            <a:off x="8877681" y="4640677"/>
            <a:ext cx="2831966" cy="369332"/>
          </a:xfrm>
          <a:prstGeom prst="rect">
            <a:avLst/>
          </a:prstGeom>
          <a:noFill/>
        </p:spPr>
        <p:txBody>
          <a:bodyPr wrap="square" rtlCol="0">
            <a:spAutoFit/>
          </a:bodyPr>
          <a:lstStyle/>
          <a:p>
            <a:r>
              <a:rPr lang="en-US" dirty="0"/>
              <a:t>   440                     2426</a:t>
            </a:r>
          </a:p>
        </p:txBody>
      </p:sp>
    </p:spTree>
    <p:extLst>
      <p:ext uri="{BB962C8B-B14F-4D97-AF65-F5344CB8AC3E}">
        <p14:creationId xmlns:p14="http://schemas.microsoft.com/office/powerpoint/2010/main" val="175687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Business Overview</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11810"/>
            <a:ext cx="4941477" cy="2795232"/>
          </a:xfrm>
        </p:spPr>
        <p:txBody>
          <a:bodyPr/>
          <a:lstStyle/>
          <a:p>
            <a:r>
              <a:rPr lang="en-US" b="1" i="1" u="none" strike="noStrike" baseline="0" dirty="0">
                <a:solidFill>
                  <a:schemeClr val="accent1">
                    <a:lumMod val="50000"/>
                  </a:schemeClr>
                </a:solidFill>
                <a:latin typeface="Arial" panose="020B0604020202020204" pitchFamily="34" charset="0"/>
              </a:rPr>
              <a:t>Sports Wear Group is one of the leading retailers industry in the region, with more than 50 branches across the region. </a:t>
            </a:r>
          </a:p>
          <a:p>
            <a:r>
              <a:rPr lang="en-US" b="1" i="1" u="none" strike="noStrike" baseline="0" dirty="0">
                <a:solidFill>
                  <a:schemeClr val="accent1">
                    <a:lumMod val="50000"/>
                  </a:schemeClr>
                </a:solidFill>
                <a:latin typeface="Arial" panose="020B0604020202020204" pitchFamily="34" charset="0"/>
              </a:rPr>
              <a:t>It runs multiple lines of business applications, mainly in the sport goods industry. </a:t>
            </a:r>
          </a:p>
          <a:p>
            <a:r>
              <a:rPr lang="en-US" b="1" i="1" u="none" strike="noStrike" baseline="0" dirty="0">
                <a:solidFill>
                  <a:schemeClr val="accent1">
                    <a:lumMod val="50000"/>
                  </a:schemeClr>
                </a:solidFill>
                <a:latin typeface="Arial" panose="020B0604020202020204" pitchFamily="34" charset="0"/>
              </a:rPr>
              <a:t>They are in the middle of their digital transformation journey and they want to keep leading the market by satisfying their customers and meeting their expectation</a:t>
            </a:r>
            <a:r>
              <a:rPr lang="en-US" sz="2000" b="1" i="0" u="none" strike="noStrike" baseline="0" dirty="0">
                <a:solidFill>
                  <a:schemeClr val="accent1">
                    <a:lumMod val="50000"/>
                  </a:schemeClr>
                </a:solidFill>
                <a:latin typeface="Arial" panose="020B0604020202020204" pitchFamily="34" charset="0"/>
              </a:rPr>
              <a:t>.</a:t>
            </a:r>
            <a:endParaRPr lang="en-US" dirty="0">
              <a:solidFill>
                <a:schemeClr val="accent1">
                  <a:lumMod val="50000"/>
                </a:schemeClr>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 Email:</a:t>
            </a:r>
            <a:endParaRPr lang="en-US" dirty="0"/>
          </a:p>
          <a:p>
            <a:r>
              <a:rPr lang="en-US" dirty="0"/>
              <a:t>AlyAbdelhamied@gmail.com</a:t>
            </a:r>
          </a:p>
        </p:txBody>
      </p:sp>
    </p:spTree>
    <p:extLst>
      <p:ext uri="{BB962C8B-B14F-4D97-AF65-F5344CB8AC3E}">
        <p14:creationId xmlns:p14="http://schemas.microsoft.com/office/powerpoint/2010/main" val="23366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Business Objective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111810"/>
            <a:ext cx="4941477" cy="2795232"/>
          </a:xfrm>
        </p:spPr>
        <p:txBody>
          <a:bodyPr/>
          <a:lstStyle/>
          <a:p>
            <a:r>
              <a:rPr lang="en-US" b="1" i="1" u="none" strike="noStrike" baseline="0" dirty="0">
                <a:solidFill>
                  <a:schemeClr val="accent1">
                    <a:lumMod val="50000"/>
                  </a:schemeClr>
                </a:solidFill>
                <a:latin typeface="Arial" panose="020B0604020202020204" pitchFamily="34" charset="0"/>
              </a:rPr>
              <a:t>The Business Objective is to use advanced analytics to increase their sports wear sales and to increase the efficiency of their marketing campaigns.</a:t>
            </a:r>
            <a:endParaRPr lang="en-US" dirty="0">
              <a:solidFill>
                <a:schemeClr val="accent1">
                  <a:lumMod val="50000"/>
                </a:schemeClr>
              </a:solidFill>
            </a:endParaRP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Tree>
    <p:extLst>
      <p:ext uri="{BB962C8B-B14F-4D97-AF65-F5344CB8AC3E}">
        <p14:creationId xmlns:p14="http://schemas.microsoft.com/office/powerpoint/2010/main" val="111585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dirty="0"/>
              <a:t>Advanced Analytics</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5</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Tree>
    <p:extLst>
      <p:ext uri="{BB962C8B-B14F-4D97-AF65-F5344CB8AC3E}">
        <p14:creationId xmlns:p14="http://schemas.microsoft.com/office/powerpoint/2010/main" val="191076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300984"/>
            <a:ext cx="4827178" cy="2856942"/>
          </a:xfrm>
        </p:spPr>
        <p:txBody>
          <a:bodyPr>
            <a:normAutofit/>
          </a:bodyPr>
          <a:lstStyle/>
          <a:p>
            <a:r>
              <a:rPr lang="en-US" dirty="0"/>
              <a:t>Conclusion:</a:t>
            </a:r>
          </a:p>
          <a:p>
            <a:r>
              <a:rPr lang="en-US" dirty="0">
                <a:solidFill>
                  <a:schemeClr val="bg2">
                    <a:lumMod val="10000"/>
                  </a:schemeClr>
                </a:solidFill>
              </a:rPr>
              <a:t>The Country with the highest Sales is Germany, followed by Austria and France.</a:t>
            </a:r>
          </a:p>
          <a:p>
            <a:r>
              <a:rPr lang="en-US" dirty="0">
                <a:solidFill>
                  <a:schemeClr val="bg2">
                    <a:lumMod val="10000"/>
                  </a:schemeClr>
                </a:solidFill>
              </a:rPr>
              <a:t>Take in mind that the data is imbalanced toward Germany.</a:t>
            </a:r>
          </a:p>
          <a:p>
            <a:endParaRPr lang="en-US" dirty="0"/>
          </a:p>
        </p:txBody>
      </p:sp>
      <p:pic>
        <p:nvPicPr>
          <p:cNvPr id="14" name="Content Placeholder 13" descr="A pie chart with different colored circles&#10;&#10;Description automatically generated">
            <a:extLst>
              <a:ext uri="{FF2B5EF4-FFF2-40B4-BE49-F238E27FC236}">
                <a16:creationId xmlns:a16="http://schemas.microsoft.com/office/drawing/2014/main" id="{338A2593-2C04-F228-D151-0E5A32709302}"/>
              </a:ext>
            </a:extLst>
          </p:cNvPr>
          <p:cNvPicPr>
            <a:picLocks noGrp="1" noChangeAspect="1"/>
          </p:cNvPicPr>
          <p:nvPr>
            <p:ph sz="half" idx="13"/>
          </p:nvPr>
        </p:nvPicPr>
        <p:blipFill>
          <a:blip r:embed="rId2">
            <a:extLst>
              <a:ext uri="{28A0092B-C50C-407E-A947-70E740481C1C}">
                <a14:useLocalDpi xmlns:a14="http://schemas.microsoft.com/office/drawing/2010/main" val="0"/>
              </a:ext>
            </a:extLst>
          </a:blip>
          <a:stretch>
            <a:fillRect/>
          </a:stretch>
        </p:blipFill>
        <p:spPr>
          <a:xfrm>
            <a:off x="6011446" y="410824"/>
            <a:ext cx="5112274" cy="3548616"/>
          </a:xfrm>
        </p:spPr>
      </p:pic>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6</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pic>
        <p:nvPicPr>
          <p:cNvPr id="16" name="Content Placeholder 15" descr="A graph of different colored rectangular shapes&#10;&#10;Description automatically generated">
            <a:extLst>
              <a:ext uri="{FF2B5EF4-FFF2-40B4-BE49-F238E27FC236}">
                <a16:creationId xmlns:a16="http://schemas.microsoft.com/office/drawing/2014/main" id="{CAE72407-AF15-2269-E6EF-958ADE15A3C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91201" y="3959440"/>
            <a:ext cx="5936201" cy="2620431"/>
          </a:xfrm>
        </p:spPr>
      </p:pic>
    </p:spTree>
    <p:extLst>
      <p:ext uri="{BB962C8B-B14F-4D97-AF65-F5344CB8AC3E}">
        <p14:creationId xmlns:p14="http://schemas.microsoft.com/office/powerpoint/2010/main" val="76767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7</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64023" y="2300983"/>
            <a:ext cx="4827178" cy="2529433"/>
          </a:xfrm>
        </p:spPr>
        <p:txBody>
          <a:bodyPr/>
          <a:lstStyle/>
          <a:p>
            <a:r>
              <a:rPr lang="en-US" dirty="0"/>
              <a:t>Conclusion:</a:t>
            </a:r>
          </a:p>
          <a:p>
            <a:r>
              <a:rPr lang="en-US" dirty="0">
                <a:solidFill>
                  <a:schemeClr val="bg2">
                    <a:lumMod val="10000"/>
                  </a:schemeClr>
                </a:solidFill>
              </a:rPr>
              <a:t>Promo1 had been launched in all countries, Promo2 had been launched only in France.</a:t>
            </a:r>
          </a:p>
          <a:p>
            <a:r>
              <a:rPr lang="en-US" dirty="0">
                <a:solidFill>
                  <a:schemeClr val="bg2">
                    <a:lumMod val="10000"/>
                  </a:schemeClr>
                </a:solidFill>
              </a:rPr>
              <a:t>There is a relationship between sales and number of promos.</a:t>
            </a:r>
          </a:p>
          <a:p>
            <a:r>
              <a:rPr lang="en-US" dirty="0">
                <a:solidFill>
                  <a:schemeClr val="bg2">
                    <a:lumMod val="10000"/>
                  </a:schemeClr>
                </a:solidFill>
              </a:rPr>
              <a:t>While promo1 has approximately the same success rate in all countries.</a:t>
            </a:r>
          </a:p>
          <a:p>
            <a:r>
              <a:rPr lang="en-US" dirty="0">
                <a:solidFill>
                  <a:schemeClr val="bg2">
                    <a:lumMod val="10000"/>
                  </a:schemeClr>
                </a:solidFill>
              </a:rPr>
              <a:t>Promo2 had twice the success rate in France.</a:t>
            </a:r>
          </a:p>
          <a:p>
            <a:endParaRPr lang="en-US" dirty="0">
              <a:solidFill>
                <a:schemeClr val="bg2">
                  <a:lumMod val="10000"/>
                </a:schemeClr>
              </a:solidFill>
            </a:endParaRPr>
          </a:p>
          <a:p>
            <a:endParaRPr lang="en-US" dirty="0">
              <a:solidFill>
                <a:schemeClr val="bg2">
                  <a:lumMod val="10000"/>
                </a:schemeClr>
              </a:solidFill>
            </a:endParaRPr>
          </a:p>
          <a:p>
            <a:endParaRPr lang="en-US" dirty="0">
              <a:solidFill>
                <a:schemeClr val="bg2">
                  <a:lumMod val="10000"/>
                </a:schemeClr>
              </a:solidFill>
            </a:endParaRPr>
          </a:p>
          <a:p>
            <a:endParaRPr lang="en-US" dirty="0"/>
          </a:p>
          <a:p>
            <a:endParaRPr lang="en-US" dirty="0"/>
          </a:p>
          <a:p>
            <a:endParaRPr lang="en-US" dirty="0"/>
          </a:p>
          <a:p>
            <a:endParaRPr lang="en-US" dirty="0"/>
          </a:p>
          <a:p>
            <a:endParaRPr lang="en-US" dirty="0"/>
          </a:p>
        </p:txBody>
      </p:sp>
      <p:pic>
        <p:nvPicPr>
          <p:cNvPr id="20" name="Picture 19">
            <a:extLst>
              <a:ext uri="{FF2B5EF4-FFF2-40B4-BE49-F238E27FC236}">
                <a16:creationId xmlns:a16="http://schemas.microsoft.com/office/drawing/2014/main" id="{56A4C43B-1205-36DF-1E14-60D01548C171}"/>
              </a:ext>
            </a:extLst>
          </p:cNvPr>
          <p:cNvPicPr>
            <a:picLocks noChangeAspect="1"/>
          </p:cNvPicPr>
          <p:nvPr/>
        </p:nvPicPr>
        <p:blipFill>
          <a:blip r:embed="rId2"/>
          <a:stretch>
            <a:fillRect/>
          </a:stretch>
        </p:blipFill>
        <p:spPr>
          <a:xfrm>
            <a:off x="6206603" y="612029"/>
            <a:ext cx="4206904" cy="3063330"/>
          </a:xfrm>
          <a:prstGeom prst="rect">
            <a:avLst/>
          </a:prstGeom>
        </p:spPr>
      </p:pic>
      <p:pic>
        <p:nvPicPr>
          <p:cNvPr id="24" name="Picture 23">
            <a:extLst>
              <a:ext uri="{FF2B5EF4-FFF2-40B4-BE49-F238E27FC236}">
                <a16:creationId xmlns:a16="http://schemas.microsoft.com/office/drawing/2014/main" id="{6BDAE587-05B6-5B2C-E126-B56CD99E7BEA}"/>
              </a:ext>
            </a:extLst>
          </p:cNvPr>
          <p:cNvPicPr>
            <a:picLocks noChangeAspect="1"/>
          </p:cNvPicPr>
          <p:nvPr/>
        </p:nvPicPr>
        <p:blipFill>
          <a:blip r:embed="rId3"/>
          <a:stretch>
            <a:fillRect/>
          </a:stretch>
        </p:blipFill>
        <p:spPr>
          <a:xfrm>
            <a:off x="6607576" y="4350058"/>
            <a:ext cx="3734124" cy="1118126"/>
          </a:xfrm>
          <a:prstGeom prst="rect">
            <a:avLst/>
          </a:prstGeom>
        </p:spPr>
      </p:pic>
    </p:spTree>
    <p:extLst>
      <p:ext uri="{BB962C8B-B14F-4D97-AF65-F5344CB8AC3E}">
        <p14:creationId xmlns:p14="http://schemas.microsoft.com/office/powerpoint/2010/main" val="377471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8</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964023" y="2300983"/>
            <a:ext cx="4827178" cy="2529433"/>
          </a:xfrm>
        </p:spPr>
        <p:txBody>
          <a:bodyPr/>
          <a:lstStyle/>
          <a:p>
            <a:r>
              <a:rPr lang="en-US" dirty="0"/>
              <a:t>Conclusion:</a:t>
            </a:r>
          </a:p>
          <a:p>
            <a:r>
              <a:rPr lang="en-US" dirty="0">
                <a:solidFill>
                  <a:schemeClr val="bg2">
                    <a:lumMod val="10000"/>
                  </a:schemeClr>
                </a:solidFill>
              </a:rPr>
              <a:t>The most purchased items are:</a:t>
            </a:r>
          </a:p>
          <a:p>
            <a:r>
              <a:rPr lang="en-US" dirty="0">
                <a:solidFill>
                  <a:schemeClr val="bg2">
                    <a:lumMod val="10000"/>
                  </a:schemeClr>
                </a:solidFill>
              </a:rPr>
              <a:t>	1- Shoes</a:t>
            </a:r>
          </a:p>
          <a:p>
            <a:r>
              <a:rPr lang="en-US" dirty="0">
                <a:solidFill>
                  <a:schemeClr val="bg2">
                    <a:lumMod val="10000"/>
                  </a:schemeClr>
                </a:solidFill>
              </a:rPr>
              <a:t>	2- Hardware Accessories</a:t>
            </a:r>
          </a:p>
          <a:p>
            <a:r>
              <a:rPr lang="en-US" dirty="0">
                <a:solidFill>
                  <a:schemeClr val="bg2">
                    <a:lumMod val="10000"/>
                  </a:schemeClr>
                </a:solidFill>
              </a:rPr>
              <a:t>	3- Sweatshirts</a:t>
            </a:r>
          </a:p>
          <a:p>
            <a:r>
              <a:rPr lang="en-US" dirty="0">
                <a:solidFill>
                  <a:schemeClr val="bg2">
                    <a:lumMod val="10000"/>
                  </a:schemeClr>
                </a:solidFill>
              </a:rPr>
              <a:t>	4- Shorts</a:t>
            </a:r>
          </a:p>
          <a:p>
            <a:endParaRPr lang="en-US" dirty="0"/>
          </a:p>
          <a:p>
            <a:endParaRPr lang="en-US" dirty="0"/>
          </a:p>
          <a:p>
            <a:endParaRPr lang="en-US" dirty="0"/>
          </a:p>
          <a:p>
            <a:endParaRPr lang="en-US" dirty="0"/>
          </a:p>
          <a:p>
            <a:endParaRPr lang="en-US" dirty="0"/>
          </a:p>
        </p:txBody>
      </p:sp>
      <p:pic>
        <p:nvPicPr>
          <p:cNvPr id="6" name="Picture 5" descr="A graph of sales&#10;&#10;Description automatically generated with medium confidence">
            <a:extLst>
              <a:ext uri="{FF2B5EF4-FFF2-40B4-BE49-F238E27FC236}">
                <a16:creationId xmlns:a16="http://schemas.microsoft.com/office/drawing/2014/main" id="{690F4B47-D68A-A4B7-6D40-8EA97FD58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258407"/>
            <a:ext cx="4941478" cy="4572009"/>
          </a:xfrm>
          <a:prstGeom prst="rect">
            <a:avLst/>
          </a:prstGeom>
        </p:spPr>
      </p:pic>
    </p:spTree>
    <p:extLst>
      <p:ext uri="{BB962C8B-B14F-4D97-AF65-F5344CB8AC3E}">
        <p14:creationId xmlns:p14="http://schemas.microsoft.com/office/powerpoint/2010/main" val="155708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373473" y="882068"/>
            <a:ext cx="4941477" cy="610863"/>
          </a:xfrm>
        </p:spPr>
        <p:txBody>
          <a:bodyPr>
            <a:normAutofit fontScale="90000"/>
          </a:bodyPr>
          <a:lstStyle/>
          <a:p>
            <a:r>
              <a:rPr lang="en-US" dirty="0"/>
              <a:t>Advanced Analytics</a:t>
            </a:r>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9</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December 23, 2023</a:t>
            </a:fld>
            <a:endParaRPr lang="en-US" dirty="0"/>
          </a:p>
        </p:txBody>
      </p:sp>
      <p:sp>
        <p:nvSpPr>
          <p:cNvPr id="13" name="Text Placeholder 12">
            <a:extLst>
              <a:ext uri="{FF2B5EF4-FFF2-40B4-BE49-F238E27FC236}">
                <a16:creationId xmlns:a16="http://schemas.microsoft.com/office/drawing/2014/main" id="{F2BE3D2D-BB1F-290E-F4A5-998CFDD0A828}"/>
              </a:ext>
            </a:extLst>
          </p:cNvPr>
          <p:cNvSpPr>
            <a:spLocks noGrp="1"/>
          </p:cNvSpPr>
          <p:nvPr>
            <p:ph type="body" idx="1"/>
          </p:nvPr>
        </p:nvSpPr>
        <p:spPr>
          <a:xfrm>
            <a:off x="259173" y="2262883"/>
            <a:ext cx="4617627" cy="2529433"/>
          </a:xfrm>
        </p:spPr>
        <p:txBody>
          <a:bodyPr/>
          <a:lstStyle/>
          <a:p>
            <a:r>
              <a:rPr lang="en-US" dirty="0"/>
              <a:t>Conclusion:</a:t>
            </a:r>
          </a:p>
          <a:p>
            <a:r>
              <a:rPr lang="en-US" dirty="0">
                <a:solidFill>
                  <a:schemeClr val="bg2">
                    <a:lumMod val="10000"/>
                  </a:schemeClr>
                </a:solidFill>
              </a:rPr>
              <a:t>The month with the Highest purchases is</a:t>
            </a:r>
          </a:p>
          <a:p>
            <a:r>
              <a:rPr lang="en-US" b="1" dirty="0">
                <a:solidFill>
                  <a:schemeClr val="bg2">
                    <a:lumMod val="10000"/>
                  </a:schemeClr>
                </a:solidFill>
              </a:rPr>
              <a:t>Aug 2015</a:t>
            </a:r>
          </a:p>
          <a:p>
            <a:r>
              <a:rPr lang="en-US" dirty="0">
                <a:solidFill>
                  <a:schemeClr val="bg2">
                    <a:lumMod val="10000"/>
                  </a:schemeClr>
                </a:solidFill>
              </a:rPr>
              <a:t>It is noted that sales have a sharp decline in April, May, September, October.</a:t>
            </a:r>
          </a:p>
          <a:p>
            <a:r>
              <a:rPr lang="en-US" dirty="0">
                <a:solidFill>
                  <a:schemeClr val="bg2">
                    <a:lumMod val="10000"/>
                  </a:schemeClr>
                </a:solidFill>
              </a:rPr>
              <a:t>So, It is Recommended to launch media advertisements or store events in these months to increase the amount of sales</a:t>
            </a:r>
          </a:p>
          <a:p>
            <a:endParaRPr lang="en-US" dirty="0"/>
          </a:p>
          <a:p>
            <a:endParaRPr lang="en-US" dirty="0"/>
          </a:p>
          <a:p>
            <a:endParaRPr lang="en-US" dirty="0"/>
          </a:p>
          <a:p>
            <a:endParaRPr lang="en-US" dirty="0"/>
          </a:p>
          <a:p>
            <a:endParaRPr lang="en-US" dirty="0"/>
          </a:p>
        </p:txBody>
      </p:sp>
      <p:pic>
        <p:nvPicPr>
          <p:cNvPr id="4" name="Picture 3" descr="A graph of different colored bars&#10;&#10;Description automatically generated">
            <a:extLst>
              <a:ext uri="{FF2B5EF4-FFF2-40B4-BE49-F238E27FC236}">
                <a16:creationId xmlns:a16="http://schemas.microsoft.com/office/drawing/2014/main" id="{25D69C81-09F3-DD72-9243-1C6E7A7F3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321" y="1685916"/>
            <a:ext cx="6799580" cy="4572009"/>
          </a:xfrm>
          <a:prstGeom prst="rect">
            <a:avLst/>
          </a:prstGeom>
        </p:spPr>
      </p:pic>
    </p:spTree>
    <p:extLst>
      <p:ext uri="{BB962C8B-B14F-4D97-AF65-F5344CB8AC3E}">
        <p14:creationId xmlns:p14="http://schemas.microsoft.com/office/powerpoint/2010/main" val="78129617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129</TotalTime>
  <Words>1252</Words>
  <Application>Microsoft Office PowerPoint</Application>
  <PresentationFormat>Widescreen</PresentationFormat>
  <Paragraphs>249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Franklin Gothic Book</vt:lpstr>
      <vt:lpstr>Franklin Gothic Demi</vt:lpstr>
      <vt:lpstr>Wingdings</vt:lpstr>
      <vt:lpstr>Theme1</vt:lpstr>
      <vt:lpstr>Sport Wear Group Analytics       Project</vt:lpstr>
      <vt:lpstr>Agenda</vt:lpstr>
      <vt:lpstr>Business Overview</vt:lpstr>
      <vt:lpstr>Business Objective</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Advanced Analytics</vt:lpstr>
      <vt:lpstr>Recommendations</vt:lpstr>
      <vt:lpstr>Data Science Process</vt:lpstr>
      <vt:lpstr>Pipeline</vt:lpstr>
      <vt:lpstr>Frame The business problem</vt:lpstr>
      <vt:lpstr>Data Understanding</vt:lpstr>
      <vt:lpstr>Data Preprocessing</vt:lpstr>
      <vt:lpstr>Exploratory Data Analysis</vt:lpstr>
      <vt:lpstr>Feature Engineering</vt:lpstr>
      <vt:lpstr>Model building</vt:lpstr>
      <vt:lpstr>      Things To try next</vt:lpstr>
      <vt:lpstr>      Things To try next</vt:lpstr>
      <vt:lpstr>      Things To try next</vt:lpstr>
      <vt:lpstr>      Things To try next</vt:lpstr>
      <vt:lpstr>      Things To try next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 Wear Group Analytics       Project</dc:title>
  <dc:creator>Ali Elsharawy</dc:creator>
  <cp:lastModifiedBy>Ali Elsharawy</cp:lastModifiedBy>
  <cp:revision>1</cp:revision>
  <dcterms:created xsi:type="dcterms:W3CDTF">2023-12-23T17:39:30Z</dcterms:created>
  <dcterms:modified xsi:type="dcterms:W3CDTF">2023-12-23T19:48:34Z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