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8"/>
  </p:notesMasterIdLst>
  <p:handoutMasterIdLst>
    <p:handoutMasterId r:id="rId39"/>
  </p:handoutMasterIdLst>
  <p:sldIdLst>
    <p:sldId id="350" r:id="rId5"/>
    <p:sldId id="352" r:id="rId6"/>
    <p:sldId id="361" r:id="rId7"/>
    <p:sldId id="365" r:id="rId8"/>
    <p:sldId id="390" r:id="rId9"/>
    <p:sldId id="366" r:id="rId10"/>
    <p:sldId id="362" r:id="rId11"/>
    <p:sldId id="367" r:id="rId12"/>
    <p:sldId id="368" r:id="rId13"/>
    <p:sldId id="369" r:id="rId14"/>
    <p:sldId id="370" r:id="rId15"/>
    <p:sldId id="371" r:id="rId16"/>
    <p:sldId id="372" r:id="rId17"/>
    <p:sldId id="373" r:id="rId18"/>
    <p:sldId id="374" r:id="rId19"/>
    <p:sldId id="376" r:id="rId20"/>
    <p:sldId id="364" r:id="rId21"/>
    <p:sldId id="377" r:id="rId22"/>
    <p:sldId id="378" r:id="rId23"/>
    <p:sldId id="379" r:id="rId24"/>
    <p:sldId id="380" r:id="rId25"/>
    <p:sldId id="381" r:id="rId26"/>
    <p:sldId id="382" r:id="rId27"/>
    <p:sldId id="391" r:id="rId28"/>
    <p:sldId id="392" r:id="rId29"/>
    <p:sldId id="383" r:id="rId30"/>
    <p:sldId id="384" r:id="rId31"/>
    <p:sldId id="385" r:id="rId32"/>
    <p:sldId id="387" r:id="rId33"/>
    <p:sldId id="386" r:id="rId34"/>
    <p:sldId id="388" r:id="rId35"/>
    <p:sldId id="389" r:id="rId36"/>
    <p:sldId id="34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58A693-50B3-437E-AD52-B88D40E35526}" v="3" dt="2020-10-14T20:04:43.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33</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D2060DA6-6E6F-47BF-9680-1B030F525DD2}"/>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FF8F140D-2B48-4E31-9E97-08B68ABBAC1E}"/>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79B87D-E8CF-49AE-9326-2FEED2392F09}"/>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BA139CE-3E4D-4224-B157-2D29EC10FE40}"/>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6" name="Footer Placeholder 5">
            <a:extLst>
              <a:ext uri="{FF2B5EF4-FFF2-40B4-BE49-F238E27FC236}">
                <a16:creationId xmlns:a16="http://schemas.microsoft.com/office/drawing/2014/main" id="{2DBF2453-9E16-47FE-A8ED-4661246DE597}"/>
              </a:ext>
            </a:extLst>
          </p:cNvPr>
          <p:cNvSpPr>
            <a:spLocks noGrp="1"/>
          </p:cNvSpPr>
          <p:nvPr>
            <p:ph type="ftr" sz="quarter" idx="22"/>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F636E9EA-D950-424A-BC92-F6794D6E5D67}"/>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5" name="Footer Placeholder 4">
            <a:extLst>
              <a:ext uri="{FF2B5EF4-FFF2-40B4-BE49-F238E27FC236}">
                <a16:creationId xmlns:a16="http://schemas.microsoft.com/office/drawing/2014/main" id="{FDE10C66-2FF2-41F8-98FA-BE4983369645}"/>
              </a:ext>
            </a:extLst>
          </p:cNvPr>
          <p:cNvSpPr>
            <a:spLocks noGrp="1"/>
          </p:cNvSpPr>
          <p:nvPr>
            <p:ph type="ftr" sz="quarter" idx="26"/>
          </p:nvPr>
        </p:nvSpPr>
        <p:spPr/>
        <p:txBody>
          <a:bodyPr/>
          <a:lstStyle/>
          <a:p>
            <a:r>
              <a:rPr lang="en-US"/>
              <a:t>Annual Review</a:t>
            </a:r>
            <a:endParaRPr lang="en-US" b="0" dirty="0"/>
          </a:p>
        </p:txBody>
      </p:sp>
      <p:sp>
        <p:nvSpPr>
          <p:cNvPr id="19" name="Slide Number Placeholder 18">
            <a:extLst>
              <a:ext uri="{FF2B5EF4-FFF2-40B4-BE49-F238E27FC236}">
                <a16:creationId xmlns:a16="http://schemas.microsoft.com/office/drawing/2014/main" id="{1851A3FD-B717-4588-9809-4FFAC5FF47A1}"/>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4" name="Footer Placeholder 3">
            <a:extLst>
              <a:ext uri="{FF2B5EF4-FFF2-40B4-BE49-F238E27FC236}">
                <a16:creationId xmlns:a16="http://schemas.microsoft.com/office/drawing/2014/main" id="{DB285929-1018-4370-A170-074C414B2281}"/>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6184536E-AD08-4371-85E9-A816C30B6AE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D1578EA5-216B-41F7-80D1-9ED07FFDB66F}"/>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C772CC63-C628-4456-9B92-DA4E670BAC0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4" name="Footer Placeholder 3">
            <a:extLst>
              <a:ext uri="{FF2B5EF4-FFF2-40B4-BE49-F238E27FC236}">
                <a16:creationId xmlns:a16="http://schemas.microsoft.com/office/drawing/2014/main" id="{DB42D896-6ACC-40D7-8D8B-F9AF3E7DE1A1}"/>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E69F7A1E-B7E2-4E9C-A66C-BCE08900C5F1}"/>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7DE0184F-2619-4333-B49F-C7ACE8B2C3A6}"/>
              </a:ext>
            </a:extLst>
          </p:cNvPr>
          <p:cNvSpPr>
            <a:spLocks noGrp="1"/>
          </p:cNvSpPr>
          <p:nvPr>
            <p:ph type="ftr" sz="quarter" idx="33"/>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05A1C65-B00C-4CA4-83B6-3DFA3DF96296}"/>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FF46DFD4-BF8C-4939-874D-85B7DF956768}"/>
              </a:ext>
            </a:extLst>
          </p:cNvPr>
          <p:cNvSpPr>
            <a:spLocks noGrp="1"/>
          </p:cNvSpPr>
          <p:nvPr>
            <p:ph type="ftr" sz="quarter" idx="37"/>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373856F-38E9-4BBF-93D8-0F8AC2E0E6C7}"/>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January 1, 2024</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1979720" y="542557"/>
            <a:ext cx="9639210" cy="1765890"/>
          </a:xfrm>
        </p:spPr>
        <p:txBody>
          <a:bodyPr/>
          <a:lstStyle/>
          <a:p>
            <a:r>
              <a:rPr lang="en-US" dirty="0"/>
              <a:t>Sport Wear Group Analytics   				Project</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Data Scientist</a:t>
            </a:r>
            <a:r>
              <a:rPr lang="en-US" dirty="0"/>
              <a:t> </a:t>
            </a:r>
          </a:p>
          <a:p>
            <a:r>
              <a:rPr lang="en-US" dirty="0"/>
              <a:t>Ali Elsharawy</a:t>
            </a:r>
          </a:p>
          <a:p>
            <a:r>
              <a:rPr lang="en-US" dirty="0"/>
              <a:t> </a:t>
            </a: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373473" y="882068"/>
            <a:ext cx="4941477" cy="610863"/>
          </a:xfrm>
        </p:spPr>
        <p:txBody>
          <a:bodyPr>
            <a:normAutofit fontScale="90000"/>
          </a:bodyPr>
          <a:lstStyle/>
          <a:p>
            <a:r>
              <a:rPr lang="en-US" dirty="0"/>
              <a:t>Advanced Analytics</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10</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 2024</a:t>
            </a:fld>
            <a:endParaRPr lang="en-US" dirty="0"/>
          </a:p>
        </p:txBody>
      </p:sp>
      <p:sp>
        <p:nvSpPr>
          <p:cNvPr id="13" name="Text Placeholder 12">
            <a:extLst>
              <a:ext uri="{FF2B5EF4-FFF2-40B4-BE49-F238E27FC236}">
                <a16:creationId xmlns:a16="http://schemas.microsoft.com/office/drawing/2014/main" id="{F2BE3D2D-BB1F-290E-F4A5-998CFDD0A828}"/>
              </a:ext>
            </a:extLst>
          </p:cNvPr>
          <p:cNvSpPr>
            <a:spLocks noGrp="1"/>
          </p:cNvSpPr>
          <p:nvPr>
            <p:ph type="body" idx="1"/>
          </p:nvPr>
        </p:nvSpPr>
        <p:spPr>
          <a:xfrm>
            <a:off x="259173" y="2262883"/>
            <a:ext cx="4617627" cy="2529433"/>
          </a:xfrm>
        </p:spPr>
        <p:txBody>
          <a:bodyPr/>
          <a:lstStyle/>
          <a:p>
            <a:r>
              <a:rPr lang="en-US" dirty="0"/>
              <a:t>Conclusion:</a:t>
            </a:r>
          </a:p>
          <a:p>
            <a:r>
              <a:rPr lang="en-US" dirty="0">
                <a:solidFill>
                  <a:schemeClr val="bg2">
                    <a:lumMod val="10000"/>
                  </a:schemeClr>
                </a:solidFill>
              </a:rPr>
              <a:t>The month with the Highest purchases is</a:t>
            </a:r>
          </a:p>
          <a:p>
            <a:r>
              <a:rPr lang="en-US" b="1" dirty="0">
                <a:solidFill>
                  <a:schemeClr val="bg2">
                    <a:lumMod val="10000"/>
                  </a:schemeClr>
                </a:solidFill>
              </a:rPr>
              <a:t>Aug 2015</a:t>
            </a:r>
          </a:p>
          <a:p>
            <a:r>
              <a:rPr lang="en-US" dirty="0">
                <a:solidFill>
                  <a:schemeClr val="bg2">
                    <a:lumMod val="10000"/>
                  </a:schemeClr>
                </a:solidFill>
              </a:rPr>
              <a:t>It is noted that sales have a sharp decline in April, May, September, October.</a:t>
            </a:r>
          </a:p>
          <a:p>
            <a:r>
              <a:rPr lang="en-US" dirty="0">
                <a:solidFill>
                  <a:schemeClr val="bg2">
                    <a:lumMod val="10000"/>
                  </a:schemeClr>
                </a:solidFill>
              </a:rPr>
              <a:t>So, It is Recommended to launch media advertisements or store events in these months to increase the amount of sales</a:t>
            </a:r>
          </a:p>
          <a:p>
            <a:endParaRPr lang="en-US" dirty="0"/>
          </a:p>
          <a:p>
            <a:endParaRPr lang="en-US" dirty="0"/>
          </a:p>
          <a:p>
            <a:endParaRPr lang="en-US" dirty="0"/>
          </a:p>
          <a:p>
            <a:endParaRPr lang="en-US" dirty="0"/>
          </a:p>
          <a:p>
            <a:endParaRPr lang="en-US" dirty="0"/>
          </a:p>
        </p:txBody>
      </p:sp>
      <p:pic>
        <p:nvPicPr>
          <p:cNvPr id="4" name="Picture 3" descr="A graph of different colored bars&#10;&#10;Description automatically generated">
            <a:extLst>
              <a:ext uri="{FF2B5EF4-FFF2-40B4-BE49-F238E27FC236}">
                <a16:creationId xmlns:a16="http://schemas.microsoft.com/office/drawing/2014/main" id="{25D69C81-09F3-DD72-9243-1C6E7A7F3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3321" y="1685916"/>
            <a:ext cx="6799580" cy="4572009"/>
          </a:xfrm>
          <a:prstGeom prst="rect">
            <a:avLst/>
          </a:prstGeom>
        </p:spPr>
      </p:pic>
    </p:spTree>
    <p:extLst>
      <p:ext uri="{BB962C8B-B14F-4D97-AF65-F5344CB8AC3E}">
        <p14:creationId xmlns:p14="http://schemas.microsoft.com/office/powerpoint/2010/main" val="781296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373473" y="882068"/>
            <a:ext cx="4941477" cy="610863"/>
          </a:xfrm>
        </p:spPr>
        <p:txBody>
          <a:bodyPr>
            <a:normAutofit fontScale="90000"/>
          </a:bodyPr>
          <a:lstStyle/>
          <a:p>
            <a:r>
              <a:rPr lang="en-US" dirty="0"/>
              <a:t>Advanced Analytics</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11</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 2024</a:t>
            </a:fld>
            <a:endParaRPr lang="en-US" dirty="0"/>
          </a:p>
        </p:txBody>
      </p:sp>
      <p:sp>
        <p:nvSpPr>
          <p:cNvPr id="13" name="Text Placeholder 12">
            <a:extLst>
              <a:ext uri="{FF2B5EF4-FFF2-40B4-BE49-F238E27FC236}">
                <a16:creationId xmlns:a16="http://schemas.microsoft.com/office/drawing/2014/main" id="{F2BE3D2D-BB1F-290E-F4A5-998CFDD0A828}"/>
              </a:ext>
            </a:extLst>
          </p:cNvPr>
          <p:cNvSpPr>
            <a:spLocks noGrp="1"/>
          </p:cNvSpPr>
          <p:nvPr>
            <p:ph type="body" idx="1"/>
          </p:nvPr>
        </p:nvSpPr>
        <p:spPr>
          <a:xfrm>
            <a:off x="259173" y="2262883"/>
            <a:ext cx="4617627" cy="3578624"/>
          </a:xfrm>
        </p:spPr>
        <p:txBody>
          <a:bodyPr/>
          <a:lstStyle/>
          <a:p>
            <a:r>
              <a:rPr lang="en-US" dirty="0"/>
              <a:t>Conclusion:</a:t>
            </a:r>
          </a:p>
          <a:p>
            <a:r>
              <a:rPr lang="en-US" dirty="0">
                <a:solidFill>
                  <a:schemeClr val="bg2">
                    <a:lumMod val="10000"/>
                  </a:schemeClr>
                </a:solidFill>
              </a:rPr>
              <a:t>The promos that happen mostly in December and slightly in January, increase the purchases in both January and February</a:t>
            </a:r>
          </a:p>
          <a:p>
            <a:r>
              <a:rPr lang="en-US" dirty="0">
                <a:solidFill>
                  <a:schemeClr val="bg2">
                    <a:lumMod val="10000"/>
                  </a:schemeClr>
                </a:solidFill>
              </a:rPr>
              <a:t>The promos that happens in July and August, increase the purchases in these months significantly</a:t>
            </a:r>
          </a:p>
          <a:p>
            <a:r>
              <a:rPr lang="en-US" dirty="0">
                <a:solidFill>
                  <a:schemeClr val="bg2">
                    <a:lumMod val="10000"/>
                  </a:schemeClr>
                </a:solidFill>
              </a:rPr>
              <a:t>So, promos take about a month or less to impact sales.</a:t>
            </a:r>
          </a:p>
        </p:txBody>
      </p:sp>
      <p:pic>
        <p:nvPicPr>
          <p:cNvPr id="4" name="Picture 3" descr="A graph of different colored bars&#10;&#10;Description automatically generated">
            <a:extLst>
              <a:ext uri="{FF2B5EF4-FFF2-40B4-BE49-F238E27FC236}">
                <a16:creationId xmlns:a16="http://schemas.microsoft.com/office/drawing/2014/main" id="{25D69C81-09F3-DD72-9243-1C6E7A7F3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8947" y="123817"/>
            <a:ext cx="6799580" cy="3400434"/>
          </a:xfrm>
          <a:prstGeom prst="rect">
            <a:avLst/>
          </a:prstGeom>
        </p:spPr>
      </p:pic>
      <p:pic>
        <p:nvPicPr>
          <p:cNvPr id="5" name="Picture 4" descr="A graph of blue rectangular columns with black text&#10;&#10;Description automatically generated">
            <a:extLst>
              <a:ext uri="{FF2B5EF4-FFF2-40B4-BE49-F238E27FC236}">
                <a16:creationId xmlns:a16="http://schemas.microsoft.com/office/drawing/2014/main" id="{AAECAF2B-B15C-C7C1-723F-A6D699E088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4949" y="3524250"/>
            <a:ext cx="6503577" cy="3133725"/>
          </a:xfrm>
          <a:prstGeom prst="rect">
            <a:avLst/>
          </a:prstGeom>
        </p:spPr>
      </p:pic>
    </p:spTree>
    <p:extLst>
      <p:ext uri="{BB962C8B-B14F-4D97-AF65-F5344CB8AC3E}">
        <p14:creationId xmlns:p14="http://schemas.microsoft.com/office/powerpoint/2010/main" val="3766435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373473" y="882068"/>
            <a:ext cx="4941477" cy="610863"/>
          </a:xfrm>
        </p:spPr>
        <p:txBody>
          <a:bodyPr>
            <a:normAutofit fontScale="90000"/>
          </a:bodyPr>
          <a:lstStyle/>
          <a:p>
            <a:r>
              <a:rPr lang="en-US" dirty="0"/>
              <a:t>Advanced Analytics</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12</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 2024</a:t>
            </a:fld>
            <a:endParaRPr lang="en-US" dirty="0"/>
          </a:p>
        </p:txBody>
      </p:sp>
      <p:sp>
        <p:nvSpPr>
          <p:cNvPr id="13" name="Text Placeholder 12">
            <a:extLst>
              <a:ext uri="{FF2B5EF4-FFF2-40B4-BE49-F238E27FC236}">
                <a16:creationId xmlns:a16="http://schemas.microsoft.com/office/drawing/2014/main" id="{F2BE3D2D-BB1F-290E-F4A5-998CFDD0A828}"/>
              </a:ext>
            </a:extLst>
          </p:cNvPr>
          <p:cNvSpPr>
            <a:spLocks noGrp="1"/>
          </p:cNvSpPr>
          <p:nvPr>
            <p:ph type="body" idx="1"/>
          </p:nvPr>
        </p:nvSpPr>
        <p:spPr>
          <a:xfrm>
            <a:off x="259173" y="2262883"/>
            <a:ext cx="4617627" cy="3578624"/>
          </a:xfrm>
        </p:spPr>
        <p:txBody>
          <a:bodyPr/>
          <a:lstStyle/>
          <a:p>
            <a:r>
              <a:rPr lang="en-US" dirty="0"/>
              <a:t>Conclusion:</a:t>
            </a:r>
          </a:p>
          <a:p>
            <a:r>
              <a:rPr lang="en-US" dirty="0">
                <a:solidFill>
                  <a:schemeClr val="bg2">
                    <a:lumMod val="10000"/>
                  </a:schemeClr>
                </a:solidFill>
              </a:rPr>
              <a:t>Despite, Women having the highest number of purchases in the gender category.</a:t>
            </a:r>
          </a:p>
          <a:p>
            <a:r>
              <a:rPr lang="en-US" dirty="0">
                <a:solidFill>
                  <a:schemeClr val="bg2">
                    <a:lumMod val="10000"/>
                  </a:schemeClr>
                </a:solidFill>
              </a:rPr>
              <a:t>The percentage of purchases done in each category is approximately close.</a:t>
            </a:r>
          </a:p>
        </p:txBody>
      </p:sp>
      <p:pic>
        <p:nvPicPr>
          <p:cNvPr id="6" name="Picture 5" descr="A graph showing a bar graph&#10;&#10;Description automatically generated with medium confidence">
            <a:extLst>
              <a:ext uri="{FF2B5EF4-FFF2-40B4-BE49-F238E27FC236}">
                <a16:creationId xmlns:a16="http://schemas.microsoft.com/office/drawing/2014/main" id="{6885CD2F-EB05-7BD7-53A3-780721404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100" y="163309"/>
            <a:ext cx="5678750" cy="4572009"/>
          </a:xfrm>
          <a:prstGeom prst="rect">
            <a:avLst/>
          </a:prstGeom>
        </p:spPr>
      </p:pic>
      <p:pic>
        <p:nvPicPr>
          <p:cNvPr id="10" name="Picture 9">
            <a:extLst>
              <a:ext uri="{FF2B5EF4-FFF2-40B4-BE49-F238E27FC236}">
                <a16:creationId xmlns:a16="http://schemas.microsoft.com/office/drawing/2014/main" id="{BB24D1D0-B468-065E-983B-A0BABAA89499}"/>
              </a:ext>
            </a:extLst>
          </p:cNvPr>
          <p:cNvPicPr>
            <a:picLocks noChangeAspect="1"/>
          </p:cNvPicPr>
          <p:nvPr/>
        </p:nvPicPr>
        <p:blipFill>
          <a:blip r:embed="rId3"/>
          <a:stretch>
            <a:fillRect/>
          </a:stretch>
        </p:blipFill>
        <p:spPr>
          <a:xfrm>
            <a:off x="6615694" y="4913534"/>
            <a:ext cx="4729967" cy="1418686"/>
          </a:xfrm>
          <a:prstGeom prst="rect">
            <a:avLst/>
          </a:prstGeom>
        </p:spPr>
      </p:pic>
    </p:spTree>
    <p:extLst>
      <p:ext uri="{BB962C8B-B14F-4D97-AF65-F5344CB8AC3E}">
        <p14:creationId xmlns:p14="http://schemas.microsoft.com/office/powerpoint/2010/main" val="4259470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373473" y="882068"/>
            <a:ext cx="4941477" cy="610863"/>
          </a:xfrm>
        </p:spPr>
        <p:txBody>
          <a:bodyPr>
            <a:normAutofit fontScale="90000"/>
          </a:bodyPr>
          <a:lstStyle/>
          <a:p>
            <a:r>
              <a:rPr lang="en-US" dirty="0"/>
              <a:t>Advanced Analytics</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13</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 2024</a:t>
            </a:fld>
            <a:endParaRPr lang="en-US" dirty="0"/>
          </a:p>
        </p:txBody>
      </p:sp>
      <p:sp>
        <p:nvSpPr>
          <p:cNvPr id="13" name="Text Placeholder 12">
            <a:extLst>
              <a:ext uri="{FF2B5EF4-FFF2-40B4-BE49-F238E27FC236}">
                <a16:creationId xmlns:a16="http://schemas.microsoft.com/office/drawing/2014/main" id="{F2BE3D2D-BB1F-290E-F4A5-998CFDD0A828}"/>
              </a:ext>
            </a:extLst>
          </p:cNvPr>
          <p:cNvSpPr>
            <a:spLocks noGrp="1"/>
          </p:cNvSpPr>
          <p:nvPr>
            <p:ph type="body" idx="1"/>
          </p:nvPr>
        </p:nvSpPr>
        <p:spPr>
          <a:xfrm>
            <a:off x="259173" y="2262883"/>
            <a:ext cx="4617627" cy="3578624"/>
          </a:xfrm>
        </p:spPr>
        <p:txBody>
          <a:bodyPr/>
          <a:lstStyle/>
          <a:p>
            <a:r>
              <a:rPr lang="en-US" dirty="0"/>
              <a:t>Conclusion:</a:t>
            </a:r>
          </a:p>
          <a:p>
            <a:r>
              <a:rPr lang="en-US" dirty="0">
                <a:solidFill>
                  <a:schemeClr val="bg2">
                    <a:lumMod val="10000"/>
                  </a:schemeClr>
                </a:solidFill>
              </a:rPr>
              <a:t>Training category has the highest number of purchases, followed by Football Generic, Running.</a:t>
            </a:r>
          </a:p>
        </p:txBody>
      </p:sp>
      <p:pic>
        <p:nvPicPr>
          <p:cNvPr id="4" name="Picture 3" descr="A graph of different colored rectangular objects&#10;&#10;Description automatically generated with medium confidence">
            <a:extLst>
              <a:ext uri="{FF2B5EF4-FFF2-40B4-BE49-F238E27FC236}">
                <a16:creationId xmlns:a16="http://schemas.microsoft.com/office/drawing/2014/main" id="{C5E40F59-0DF6-5DF7-F4D5-81B7E94A7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34" y="110043"/>
            <a:ext cx="5800093" cy="4572009"/>
          </a:xfrm>
          <a:prstGeom prst="rect">
            <a:avLst/>
          </a:prstGeom>
        </p:spPr>
      </p:pic>
    </p:spTree>
    <p:extLst>
      <p:ext uri="{BB962C8B-B14F-4D97-AF65-F5344CB8AC3E}">
        <p14:creationId xmlns:p14="http://schemas.microsoft.com/office/powerpoint/2010/main" val="170014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373473" y="882068"/>
            <a:ext cx="4941477" cy="610863"/>
          </a:xfrm>
        </p:spPr>
        <p:txBody>
          <a:bodyPr>
            <a:normAutofit fontScale="90000"/>
          </a:bodyPr>
          <a:lstStyle/>
          <a:p>
            <a:r>
              <a:rPr lang="en-US" dirty="0"/>
              <a:t>Advanced Analytics</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14</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 2024</a:t>
            </a:fld>
            <a:endParaRPr lang="en-US" dirty="0"/>
          </a:p>
        </p:txBody>
      </p:sp>
      <p:sp>
        <p:nvSpPr>
          <p:cNvPr id="13" name="Text Placeholder 12">
            <a:extLst>
              <a:ext uri="{FF2B5EF4-FFF2-40B4-BE49-F238E27FC236}">
                <a16:creationId xmlns:a16="http://schemas.microsoft.com/office/drawing/2014/main" id="{F2BE3D2D-BB1F-290E-F4A5-998CFDD0A828}"/>
              </a:ext>
            </a:extLst>
          </p:cNvPr>
          <p:cNvSpPr>
            <a:spLocks noGrp="1"/>
          </p:cNvSpPr>
          <p:nvPr>
            <p:ph type="body" idx="1"/>
          </p:nvPr>
        </p:nvSpPr>
        <p:spPr>
          <a:xfrm>
            <a:off x="259173" y="2262883"/>
            <a:ext cx="4617627" cy="3578624"/>
          </a:xfrm>
        </p:spPr>
        <p:txBody>
          <a:bodyPr/>
          <a:lstStyle/>
          <a:p>
            <a:r>
              <a:rPr lang="en-US" dirty="0"/>
              <a:t>Conclusion:</a:t>
            </a:r>
          </a:p>
          <a:p>
            <a:r>
              <a:rPr lang="en-US" dirty="0">
                <a:solidFill>
                  <a:schemeClr val="bg2">
                    <a:lumMod val="10000"/>
                  </a:schemeClr>
                </a:solidFill>
              </a:rPr>
              <a:t>Training category has the highest number of purchases, followed by Football Generic, Running.</a:t>
            </a:r>
          </a:p>
        </p:txBody>
      </p:sp>
      <p:pic>
        <p:nvPicPr>
          <p:cNvPr id="4" name="Picture 3" descr="A graph of different colored rectangular objects&#10;&#10;Description automatically generated with medium confidence">
            <a:extLst>
              <a:ext uri="{FF2B5EF4-FFF2-40B4-BE49-F238E27FC236}">
                <a16:creationId xmlns:a16="http://schemas.microsoft.com/office/drawing/2014/main" id="{C5E40F59-0DF6-5DF7-F4D5-81B7E94A7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34" y="110043"/>
            <a:ext cx="5800093" cy="4572009"/>
          </a:xfrm>
          <a:prstGeom prst="rect">
            <a:avLst/>
          </a:prstGeom>
        </p:spPr>
      </p:pic>
    </p:spTree>
    <p:extLst>
      <p:ext uri="{BB962C8B-B14F-4D97-AF65-F5344CB8AC3E}">
        <p14:creationId xmlns:p14="http://schemas.microsoft.com/office/powerpoint/2010/main" val="1018687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373473" y="882068"/>
            <a:ext cx="4941477" cy="610863"/>
          </a:xfrm>
        </p:spPr>
        <p:txBody>
          <a:bodyPr>
            <a:normAutofit fontScale="90000"/>
          </a:bodyPr>
          <a:lstStyle/>
          <a:p>
            <a:r>
              <a:rPr lang="en-US" dirty="0"/>
              <a:t>Advanced Analytics</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15</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 2024</a:t>
            </a:fld>
            <a:endParaRPr lang="en-US" dirty="0"/>
          </a:p>
        </p:txBody>
      </p:sp>
      <p:sp>
        <p:nvSpPr>
          <p:cNvPr id="13" name="Text Placeholder 12">
            <a:extLst>
              <a:ext uri="{FF2B5EF4-FFF2-40B4-BE49-F238E27FC236}">
                <a16:creationId xmlns:a16="http://schemas.microsoft.com/office/drawing/2014/main" id="{F2BE3D2D-BB1F-290E-F4A5-998CFDD0A828}"/>
              </a:ext>
            </a:extLst>
          </p:cNvPr>
          <p:cNvSpPr>
            <a:spLocks noGrp="1"/>
          </p:cNvSpPr>
          <p:nvPr>
            <p:ph type="body" idx="1"/>
          </p:nvPr>
        </p:nvSpPr>
        <p:spPr>
          <a:xfrm>
            <a:off x="259173" y="2262883"/>
            <a:ext cx="4617627" cy="3578624"/>
          </a:xfrm>
        </p:spPr>
        <p:txBody>
          <a:bodyPr/>
          <a:lstStyle/>
          <a:p>
            <a:r>
              <a:rPr lang="en-US" dirty="0"/>
              <a:t>Conclusion:</a:t>
            </a:r>
          </a:p>
          <a:p>
            <a:r>
              <a:rPr lang="en-US" dirty="0">
                <a:solidFill>
                  <a:schemeClr val="bg2">
                    <a:lumMod val="10000"/>
                  </a:schemeClr>
                </a:solidFill>
              </a:rPr>
              <a:t>The Most Purchases is done in regular size, followed by wide and slim sizes.</a:t>
            </a:r>
          </a:p>
        </p:txBody>
      </p:sp>
      <p:pic>
        <p:nvPicPr>
          <p:cNvPr id="5" name="Picture 4" descr="A graph of a bar chart&#10;&#10;Description automatically generated with medium confidence">
            <a:extLst>
              <a:ext uri="{FF2B5EF4-FFF2-40B4-BE49-F238E27FC236}">
                <a16:creationId xmlns:a16="http://schemas.microsoft.com/office/drawing/2014/main" id="{E599259B-F636-B153-0FE8-F53308FDF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0988" y="177553"/>
            <a:ext cx="6761839" cy="4572009"/>
          </a:xfrm>
          <a:prstGeom prst="rect">
            <a:avLst/>
          </a:prstGeom>
        </p:spPr>
      </p:pic>
    </p:spTree>
    <p:extLst>
      <p:ext uri="{BB962C8B-B14F-4D97-AF65-F5344CB8AC3E}">
        <p14:creationId xmlns:p14="http://schemas.microsoft.com/office/powerpoint/2010/main" val="1384503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373473" y="882068"/>
            <a:ext cx="4941477" cy="610863"/>
          </a:xfrm>
        </p:spPr>
        <p:txBody>
          <a:bodyPr>
            <a:normAutofit fontScale="90000"/>
          </a:bodyPr>
          <a:lstStyle/>
          <a:p>
            <a:r>
              <a:rPr lang="en-US" dirty="0"/>
              <a:t>Advanced Analytics</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16</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 2024</a:t>
            </a:fld>
            <a:endParaRPr lang="en-US" dirty="0"/>
          </a:p>
        </p:txBody>
      </p:sp>
      <p:sp>
        <p:nvSpPr>
          <p:cNvPr id="13" name="Text Placeholder 12">
            <a:extLst>
              <a:ext uri="{FF2B5EF4-FFF2-40B4-BE49-F238E27FC236}">
                <a16:creationId xmlns:a16="http://schemas.microsoft.com/office/drawing/2014/main" id="{F2BE3D2D-BB1F-290E-F4A5-998CFDD0A828}"/>
              </a:ext>
            </a:extLst>
          </p:cNvPr>
          <p:cNvSpPr>
            <a:spLocks noGrp="1"/>
          </p:cNvSpPr>
          <p:nvPr>
            <p:ph type="body" idx="1"/>
          </p:nvPr>
        </p:nvSpPr>
        <p:spPr>
          <a:xfrm>
            <a:off x="259173" y="2262883"/>
            <a:ext cx="4617627" cy="3578624"/>
          </a:xfrm>
        </p:spPr>
        <p:txBody>
          <a:bodyPr/>
          <a:lstStyle/>
          <a:p>
            <a:r>
              <a:rPr lang="en-US" dirty="0"/>
              <a:t>Conclusion:</a:t>
            </a:r>
          </a:p>
          <a:p>
            <a:r>
              <a:rPr lang="en-US" dirty="0">
                <a:solidFill>
                  <a:schemeClr val="bg2">
                    <a:lumMod val="10000"/>
                  </a:schemeClr>
                </a:solidFill>
              </a:rPr>
              <a:t>The number of sales increases with higher discounts on products</a:t>
            </a:r>
          </a:p>
        </p:txBody>
      </p:sp>
      <p:pic>
        <p:nvPicPr>
          <p:cNvPr id="5" name="Picture 4" descr="A graph of sales&#10;&#10;Description automatically generated">
            <a:extLst>
              <a:ext uri="{FF2B5EF4-FFF2-40B4-BE49-F238E27FC236}">
                <a16:creationId xmlns:a16="http://schemas.microsoft.com/office/drawing/2014/main" id="{1C3F0DF3-2791-1370-12D8-50581DEEA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1393" y="130940"/>
            <a:ext cx="6377134" cy="4572009"/>
          </a:xfrm>
          <a:prstGeom prst="rect">
            <a:avLst/>
          </a:prstGeom>
        </p:spPr>
      </p:pic>
    </p:spTree>
    <p:extLst>
      <p:ext uri="{BB962C8B-B14F-4D97-AF65-F5344CB8AC3E}">
        <p14:creationId xmlns:p14="http://schemas.microsoft.com/office/powerpoint/2010/main" val="834763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t>Recommendations</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p:txBody>
          <a:bodyPr/>
          <a:lstStyle/>
          <a:p>
            <a:r>
              <a:rPr lang="en-US" dirty="0"/>
              <a:t>Based on previous findings:</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52500" y="2665781"/>
            <a:ext cx="9416618" cy="3220114"/>
          </a:xfrm>
        </p:spPr>
        <p:txBody>
          <a:bodyPr/>
          <a:lstStyle/>
          <a:p>
            <a:r>
              <a:rPr lang="en-US" dirty="0"/>
              <a:t>If the company wants to increase its sales in low selling months, then It is recommended that the company focuses its campaigns and promotions during the months with the lowest number of sales to push these months sales higher.</a:t>
            </a:r>
          </a:p>
          <a:p>
            <a:r>
              <a:rPr lang="en-US" dirty="0"/>
              <a:t>It is recommended to increase the number of campaigns during holiday seasons like Christmas and summer, also to increase the number of campaigns during valentine’s day and black November.</a:t>
            </a:r>
          </a:p>
          <a:p>
            <a:r>
              <a:rPr lang="en-US" dirty="0"/>
              <a:t>Also, It is better to media campaigns before the season start within a month, to ensure the campaign is effective.</a:t>
            </a:r>
          </a:p>
          <a:p>
            <a:r>
              <a:rPr lang="en-US" dirty="0"/>
              <a:t>Focus on Store events instead of media advertisements in France and try push store events into Germany and Austria to see how well it will do there.</a:t>
            </a:r>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17</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 2024</a:t>
            </a:fld>
            <a:endParaRPr lang="en-US" dirty="0"/>
          </a:p>
        </p:txBody>
      </p:sp>
    </p:spTree>
    <p:extLst>
      <p:ext uri="{BB962C8B-B14F-4D97-AF65-F5344CB8AC3E}">
        <p14:creationId xmlns:p14="http://schemas.microsoft.com/office/powerpoint/2010/main" val="643842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621437" y="879063"/>
            <a:ext cx="5284063" cy="610863"/>
          </a:xfrm>
        </p:spPr>
        <p:txBody>
          <a:bodyPr>
            <a:normAutofit fontScale="90000"/>
          </a:bodyPr>
          <a:lstStyle/>
          <a:p>
            <a:r>
              <a:rPr lang="en-US" dirty="0"/>
              <a:t>Data Science Process</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18</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Annual Review</a:t>
            </a:r>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 2024</a:t>
            </a:fld>
            <a:endParaRPr lang="en-US" dirty="0"/>
          </a:p>
        </p:txBody>
      </p:sp>
    </p:spTree>
    <p:extLst>
      <p:ext uri="{BB962C8B-B14F-4D97-AF65-F5344CB8AC3E}">
        <p14:creationId xmlns:p14="http://schemas.microsoft.com/office/powerpoint/2010/main" val="4072338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t>Pipeline</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52500" y="2166151"/>
            <a:ext cx="9416618" cy="2228296"/>
          </a:xfrm>
        </p:spPr>
        <p:txBody>
          <a:bodyPr/>
          <a:lstStyle/>
          <a:p>
            <a:r>
              <a:rPr lang="en-US" b="1" dirty="0">
                <a:solidFill>
                  <a:schemeClr val="tx2"/>
                </a:solidFill>
              </a:rPr>
              <a:t>1- Frame the Business Problem</a:t>
            </a:r>
          </a:p>
          <a:p>
            <a:r>
              <a:rPr lang="en-US" b="1" dirty="0">
                <a:solidFill>
                  <a:schemeClr val="tx2"/>
                </a:solidFill>
              </a:rPr>
              <a:t>2- Data Understanding</a:t>
            </a:r>
          </a:p>
          <a:p>
            <a:r>
              <a:rPr lang="en-US" b="1" dirty="0">
                <a:solidFill>
                  <a:schemeClr val="tx2"/>
                </a:solidFill>
              </a:rPr>
              <a:t>3- Data preprocessing</a:t>
            </a:r>
          </a:p>
          <a:p>
            <a:r>
              <a:rPr lang="en-US" b="1" dirty="0">
                <a:solidFill>
                  <a:schemeClr val="tx2"/>
                </a:solidFill>
              </a:rPr>
              <a:t>4- Exploratory Data Analysis</a:t>
            </a:r>
          </a:p>
          <a:p>
            <a:r>
              <a:rPr lang="en-US" b="1" dirty="0">
                <a:solidFill>
                  <a:schemeClr val="tx2"/>
                </a:solidFill>
              </a:rPr>
              <a:t>5- Feature Engineering</a:t>
            </a:r>
          </a:p>
          <a:p>
            <a:r>
              <a:rPr lang="en-US" b="1" dirty="0">
                <a:solidFill>
                  <a:schemeClr val="tx2"/>
                </a:solidFill>
              </a:rPr>
              <a:t>6- Model Building</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19</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 2024</a:t>
            </a:fld>
            <a:endParaRPr lang="en-US" dirty="0"/>
          </a:p>
        </p:txBody>
      </p:sp>
    </p:spTree>
    <p:extLst>
      <p:ext uri="{BB962C8B-B14F-4D97-AF65-F5344CB8AC3E}">
        <p14:creationId xmlns:p14="http://schemas.microsoft.com/office/powerpoint/2010/main" val="1110560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Business overview</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02. Business Objective</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t>03. Advanced Analytics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t>04. Data Science Process</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t>05. What’s next</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89860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3" y="727969"/>
            <a:ext cx="6249880" cy="761957"/>
          </a:xfrm>
        </p:spPr>
        <p:txBody>
          <a:bodyPr>
            <a:noAutofit/>
          </a:bodyPr>
          <a:lstStyle/>
          <a:p>
            <a:r>
              <a:rPr lang="en-US" sz="3600" dirty="0"/>
              <a:t>Frame The business problem</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0"/>
            <a:ext cx="7978436" cy="3768571"/>
          </a:xfrm>
        </p:spPr>
        <p:txBody>
          <a:bodyPr/>
          <a:lstStyle/>
          <a:p>
            <a:r>
              <a:rPr lang="en-US" dirty="0"/>
              <a:t>Get overview of the Business</a:t>
            </a:r>
          </a:p>
          <a:p>
            <a:r>
              <a:rPr lang="en-US" dirty="0"/>
              <a:t>Business Objective</a:t>
            </a:r>
          </a:p>
          <a:p>
            <a:r>
              <a:rPr lang="en-US" dirty="0"/>
              <a:t>Current Solution</a:t>
            </a:r>
          </a:p>
          <a:p>
            <a:r>
              <a:rPr lang="en-US" dirty="0"/>
              <a:t>Frame the problem (supervised Binary Classification task, Imbalanced)</a:t>
            </a:r>
          </a:p>
          <a:p>
            <a:r>
              <a:rPr lang="en-US" dirty="0"/>
              <a:t>Performance Measure to be used</a:t>
            </a:r>
          </a:p>
          <a:p>
            <a:endParaRPr lang="en-US" dirty="0"/>
          </a:p>
          <a:p>
            <a:endParaRPr lang="en-US"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20</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 2024</a:t>
            </a:fld>
            <a:endParaRPr lang="en-US" dirty="0"/>
          </a:p>
        </p:txBody>
      </p:sp>
    </p:spTree>
    <p:extLst>
      <p:ext uri="{BB962C8B-B14F-4D97-AF65-F5344CB8AC3E}">
        <p14:creationId xmlns:p14="http://schemas.microsoft.com/office/powerpoint/2010/main" val="1309004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3" y="727969"/>
            <a:ext cx="4634144" cy="761957"/>
          </a:xfrm>
        </p:spPr>
        <p:txBody>
          <a:bodyPr>
            <a:noAutofit/>
          </a:bodyPr>
          <a:lstStyle/>
          <a:p>
            <a:r>
              <a:rPr lang="en-US" sz="3600" dirty="0"/>
              <a:t>Data Understanding</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0"/>
            <a:ext cx="7978436" cy="3768571"/>
          </a:xfrm>
        </p:spPr>
        <p:txBody>
          <a:bodyPr/>
          <a:lstStyle/>
          <a:p>
            <a:endParaRPr lang="en-US" dirty="0"/>
          </a:p>
          <a:p>
            <a:endParaRPr lang="en-US"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21</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 2024</a:t>
            </a:fld>
            <a:endParaRPr lang="en-US" dirty="0"/>
          </a:p>
        </p:txBody>
      </p:sp>
      <p:pic>
        <p:nvPicPr>
          <p:cNvPr id="6" name="Picture 5">
            <a:extLst>
              <a:ext uri="{FF2B5EF4-FFF2-40B4-BE49-F238E27FC236}">
                <a16:creationId xmlns:a16="http://schemas.microsoft.com/office/drawing/2014/main" id="{2F1787B1-ABF3-8745-0184-B92CBD9FBD6D}"/>
              </a:ext>
            </a:extLst>
          </p:cNvPr>
          <p:cNvPicPr>
            <a:picLocks noChangeAspect="1"/>
          </p:cNvPicPr>
          <p:nvPr/>
        </p:nvPicPr>
        <p:blipFill>
          <a:blip r:embed="rId2"/>
          <a:stretch>
            <a:fillRect/>
          </a:stretch>
        </p:blipFill>
        <p:spPr>
          <a:xfrm>
            <a:off x="6675221" y="1034449"/>
            <a:ext cx="2255715" cy="853514"/>
          </a:xfrm>
          <a:prstGeom prst="rect">
            <a:avLst/>
          </a:prstGeom>
        </p:spPr>
      </p:pic>
      <p:pic>
        <p:nvPicPr>
          <p:cNvPr id="8" name="Picture 7">
            <a:extLst>
              <a:ext uri="{FF2B5EF4-FFF2-40B4-BE49-F238E27FC236}">
                <a16:creationId xmlns:a16="http://schemas.microsoft.com/office/drawing/2014/main" id="{2F391A3B-F100-9981-0696-B0FFA0B472FE}"/>
              </a:ext>
            </a:extLst>
          </p:cNvPr>
          <p:cNvPicPr>
            <a:picLocks noChangeAspect="1"/>
          </p:cNvPicPr>
          <p:nvPr/>
        </p:nvPicPr>
        <p:blipFill>
          <a:blip r:embed="rId3"/>
          <a:stretch>
            <a:fillRect/>
          </a:stretch>
        </p:blipFill>
        <p:spPr>
          <a:xfrm>
            <a:off x="6497668" y="2185103"/>
            <a:ext cx="3177815" cy="3970364"/>
          </a:xfrm>
          <a:prstGeom prst="rect">
            <a:avLst/>
          </a:prstGeom>
        </p:spPr>
      </p:pic>
      <p:sp>
        <p:nvSpPr>
          <p:cNvPr id="3" name="TextBox 2">
            <a:extLst>
              <a:ext uri="{FF2B5EF4-FFF2-40B4-BE49-F238E27FC236}">
                <a16:creationId xmlns:a16="http://schemas.microsoft.com/office/drawing/2014/main" id="{D358AFA8-0315-7C86-5221-E76E93DF1C1F}"/>
              </a:ext>
            </a:extLst>
          </p:cNvPr>
          <p:cNvSpPr txBox="1"/>
          <p:nvPr/>
        </p:nvSpPr>
        <p:spPr>
          <a:xfrm>
            <a:off x="413157" y="2286000"/>
            <a:ext cx="5157926" cy="3139321"/>
          </a:xfrm>
          <a:prstGeom prst="rect">
            <a:avLst/>
          </a:prstGeom>
          <a:noFill/>
        </p:spPr>
        <p:txBody>
          <a:bodyPr wrap="square" rtlCol="0">
            <a:spAutoFit/>
          </a:bodyPr>
          <a:lstStyle/>
          <a:p>
            <a:pPr algn="l"/>
            <a:r>
              <a:rPr lang="en-US" i="0" dirty="0">
                <a:solidFill>
                  <a:schemeClr val="bg1"/>
                </a:solidFill>
                <a:effectLst/>
                <a:latin typeface="-apple-system"/>
              </a:rPr>
              <a:t>The Dataset consists of 100000 rows and 24 columns, With no missing values and no duplicates.</a:t>
            </a:r>
          </a:p>
          <a:p>
            <a:pPr algn="l"/>
            <a:endParaRPr lang="en-US" dirty="0">
              <a:solidFill>
                <a:schemeClr val="bg1"/>
              </a:solidFill>
              <a:latin typeface="-apple-system"/>
              <a:cs typeface="Calibri" panose="020F0502020204030204" pitchFamily="34" charset="0"/>
            </a:endParaRPr>
          </a:p>
          <a:p>
            <a:pPr algn="l"/>
            <a:r>
              <a:rPr lang="en-US" i="0" dirty="0">
                <a:solidFill>
                  <a:schemeClr val="bg1"/>
                </a:solidFill>
                <a:effectLst/>
                <a:latin typeface="Calibri" panose="020F0502020204030204" pitchFamily="34" charset="0"/>
                <a:cs typeface="Calibri" panose="020F0502020204030204" pitchFamily="34" charset="0"/>
              </a:rPr>
              <a:t>The Dataset covers only 3 Countries Germany, France, Austria.</a:t>
            </a:r>
          </a:p>
          <a:p>
            <a:pPr algn="l"/>
            <a:endParaRPr lang="en-US" i="0" dirty="0">
              <a:solidFill>
                <a:schemeClr val="bg1"/>
              </a:solidFill>
              <a:effectLst/>
              <a:latin typeface="Calibri" panose="020F0502020204030204" pitchFamily="34" charset="0"/>
              <a:cs typeface="Calibri" panose="020F0502020204030204" pitchFamily="34" charset="0"/>
            </a:endParaRPr>
          </a:p>
          <a:p>
            <a:pPr algn="l"/>
            <a:r>
              <a:rPr lang="en-US" i="0" dirty="0">
                <a:solidFill>
                  <a:schemeClr val="bg1"/>
                </a:solidFill>
                <a:effectLst/>
                <a:latin typeface="-apple-system"/>
              </a:rPr>
              <a:t>The Dataset covers weekly sales happened from 28 Dec 2014 to 30 April 2017</a:t>
            </a:r>
          </a:p>
          <a:p>
            <a:pPr algn="l"/>
            <a:endParaRPr lang="en-US" i="0" dirty="0">
              <a:solidFill>
                <a:schemeClr val="bg1"/>
              </a:solidFill>
              <a:effectLst/>
              <a:latin typeface="-apple-system"/>
            </a:endParaRPr>
          </a:p>
          <a:p>
            <a:pPr algn="l"/>
            <a:r>
              <a:rPr lang="en-US" i="0" dirty="0">
                <a:solidFill>
                  <a:schemeClr val="bg1"/>
                </a:solidFill>
                <a:effectLst/>
                <a:latin typeface="-apple-system"/>
              </a:rPr>
              <a:t>We are dealing with Imbalanced Dataset since, 13.9% have labels of value 1.</a:t>
            </a:r>
          </a:p>
        </p:txBody>
      </p:sp>
      <p:sp>
        <p:nvSpPr>
          <p:cNvPr id="12" name="Rectangle 5">
            <a:extLst>
              <a:ext uri="{FF2B5EF4-FFF2-40B4-BE49-F238E27FC236}">
                <a16:creationId xmlns:a16="http://schemas.microsoft.com/office/drawing/2014/main" id="{B23676A4-34EF-9D9F-28E1-DD228CA3F63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11109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CCCCCC"/>
                </a:solidFill>
                <a:effectLst/>
                <a:latin typeface="-apple-system"/>
              </a:rPr>
              <a:t>The Dataset covers weekly sales happened from </a:t>
            </a:r>
            <a:r>
              <a:rPr kumimoji="0" lang="en-US" altLang="en-US" sz="1000" b="0" i="0" u="none" strike="noStrike" cap="none" normalizeH="0" baseline="0">
                <a:ln>
                  <a:noFill/>
                </a:ln>
                <a:solidFill>
                  <a:srgbClr val="CCCCCC"/>
                </a:solidFill>
                <a:effectLst/>
                <a:latin typeface="var(--vscode-editor-font-family, &quot;SF Mono&quot;, Monaco, Menlo, Consolas, &quot;Ubuntu Mono&quot;, &quot;Liberation Mono&quot;, &quot;DejaVu Sans Mono&quot;, &quot;Courier New&quot;, monospace)"/>
              </a:rPr>
              <a:t>28 Dec 2014</a:t>
            </a:r>
            <a:r>
              <a:rPr kumimoji="0" lang="en-US" altLang="en-US" sz="1000" b="0" i="0" u="none" strike="noStrike" cap="none" normalizeH="0" baseline="0">
                <a:ln>
                  <a:noFill/>
                </a:ln>
                <a:solidFill>
                  <a:srgbClr val="CCCCCC"/>
                </a:solidFill>
                <a:effectLst/>
                <a:latin typeface="-apple-system"/>
              </a:rPr>
              <a:t> to </a:t>
            </a:r>
            <a:r>
              <a:rPr kumimoji="0" lang="en-US" altLang="en-US" sz="1000" b="0" i="0" u="none" strike="noStrike" cap="none" normalizeH="0" baseline="0">
                <a:ln>
                  <a:noFill/>
                </a:ln>
                <a:solidFill>
                  <a:srgbClr val="CCCCCC"/>
                </a:solidFill>
                <a:effectLst/>
                <a:latin typeface="var(--vscode-editor-font-family, &quot;SF Mono&quot;, Monaco, Menlo, Consolas, &quot;Ubuntu Mono&quot;, &quot;Liberation Mono&quot;, &quot;DejaVu Sans Mono&quot;, &quot;Courier New&quot;, monospace)"/>
              </a:rPr>
              <a:t>30 April 2017</a:t>
            </a:r>
            <a:endParaRPr kumimoji="0" lang="en-US" altLang="en-US" sz="1000" b="0" i="0" u="none" strike="noStrike" cap="none" normalizeH="0" baseline="0">
              <a:ln>
                <a:noFill/>
              </a:ln>
              <a:solidFill>
                <a:srgbClr val="CCCCCC"/>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CCCCCC"/>
                </a:solidFill>
                <a:effectLst/>
                <a:latin typeface="-apple-system"/>
              </a:rPr>
              <a:t>We are dealing with </a:t>
            </a:r>
            <a:r>
              <a:rPr kumimoji="0" lang="en-US" altLang="en-US" sz="1000" b="1" i="0" u="none" strike="noStrike" cap="none" normalizeH="0" baseline="0">
                <a:ln>
                  <a:noFill/>
                </a:ln>
                <a:solidFill>
                  <a:srgbClr val="CCCCCC"/>
                </a:solidFill>
                <a:effectLst/>
                <a:latin typeface="-apple-system"/>
              </a:rPr>
              <a:t>Imbalnced Dataset</a:t>
            </a:r>
            <a:r>
              <a:rPr kumimoji="0" lang="en-US" altLang="en-US" sz="1000" b="0" i="0" u="none" strike="noStrike" cap="none" normalizeH="0" baseline="0">
                <a:ln>
                  <a:noFill/>
                </a:ln>
                <a:solidFill>
                  <a:srgbClr val="CCCCCC"/>
                </a:solidFill>
                <a:effectLst/>
                <a:latin typeface="-apple-system"/>
              </a:rPr>
              <a:t> since, </a:t>
            </a:r>
            <a:r>
              <a:rPr kumimoji="0" lang="en-US" altLang="en-US" sz="1000" b="0" i="0" u="none" strike="noStrike" cap="none" normalizeH="0" baseline="0">
                <a:ln>
                  <a:noFill/>
                </a:ln>
                <a:solidFill>
                  <a:srgbClr val="CCCCCC"/>
                </a:solidFill>
                <a:effectLst/>
                <a:latin typeface="var(--vscode-editor-font-family, &quot;SF Mono&quot;, Monaco, Menlo, Consolas, &quot;Ubuntu Mono&quot;, &quot;Liberation Mono&quot;, &quot;DejaVu Sans Mono&quot;, &quot;Courier New&quot;, monospace)"/>
              </a:rPr>
              <a:t>13.9%</a:t>
            </a:r>
            <a:r>
              <a:rPr kumimoji="0" lang="en-US" altLang="en-US" sz="1000" b="0" i="0" u="none" strike="noStrike" cap="none" normalizeH="0" baseline="0">
                <a:ln>
                  <a:noFill/>
                </a:ln>
                <a:solidFill>
                  <a:srgbClr val="CCCCCC"/>
                </a:solidFill>
                <a:effectLst/>
                <a:latin typeface="-apple-system"/>
              </a:rPr>
              <a:t> have labels of value </a:t>
            </a:r>
            <a:r>
              <a:rPr kumimoji="0" lang="en-US" altLang="en-US" sz="1000" b="0" i="0" u="none" strike="noStrike" cap="none" normalizeH="0" baseline="0">
                <a:ln>
                  <a:noFill/>
                </a:ln>
                <a:solidFill>
                  <a:srgbClr val="CCCCCC"/>
                </a:solidFill>
                <a:effectLst/>
                <a:latin typeface="var(--vscode-editor-font-family, &quot;SF Mono&quot;, Monaco, Menlo, Consolas, &quot;Ubuntu Mono&quot;, &quot;Liberation Mono&quot;, &quot;DejaVu Sans Mono&quot;, &quot;Courier New&quot;, monospace)"/>
              </a:rPr>
              <a:t>1</a:t>
            </a:r>
            <a:r>
              <a:rPr kumimoji="0" lang="en-US" altLang="en-US" sz="1000" b="0" i="0" u="none" strike="noStrike" cap="none" normalizeH="0" baseline="0">
                <a:ln>
                  <a:noFill/>
                </a:ln>
                <a:solidFill>
                  <a:srgbClr val="CCCCCC"/>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121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2" y="727969"/>
            <a:ext cx="5237825" cy="761957"/>
          </a:xfrm>
        </p:spPr>
        <p:txBody>
          <a:bodyPr>
            <a:noAutofit/>
          </a:bodyPr>
          <a:lstStyle/>
          <a:p>
            <a:r>
              <a:rPr lang="en-US" sz="3200" dirty="0"/>
              <a:t>Data Preprocessing</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0"/>
            <a:ext cx="7978436" cy="3768571"/>
          </a:xfrm>
        </p:spPr>
        <p:txBody>
          <a:bodyPr/>
          <a:lstStyle/>
          <a:p>
            <a:r>
              <a:rPr lang="en-US" dirty="0"/>
              <a:t>1- Data Cleaning </a:t>
            </a:r>
          </a:p>
          <a:p>
            <a:r>
              <a:rPr lang="en-US" dirty="0"/>
              <a:t>	- Check for outliers and deal with them</a:t>
            </a:r>
          </a:p>
          <a:p>
            <a:r>
              <a:rPr lang="en-US" dirty="0"/>
              <a:t>	- Check for missing values( No missing values)</a:t>
            </a:r>
          </a:p>
          <a:p>
            <a:r>
              <a:rPr lang="en-US" dirty="0"/>
              <a:t>2- Create new features</a:t>
            </a:r>
          </a:p>
          <a:p>
            <a:endParaRPr lang="en-US"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22</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 2024</a:t>
            </a:fld>
            <a:endParaRPr lang="en-US" dirty="0"/>
          </a:p>
        </p:txBody>
      </p:sp>
      <p:pic>
        <p:nvPicPr>
          <p:cNvPr id="7" name="Picture 6">
            <a:extLst>
              <a:ext uri="{FF2B5EF4-FFF2-40B4-BE49-F238E27FC236}">
                <a16:creationId xmlns:a16="http://schemas.microsoft.com/office/drawing/2014/main" id="{B2F382F8-3A5B-4D43-197E-C32378E23181}"/>
              </a:ext>
            </a:extLst>
          </p:cNvPr>
          <p:cNvPicPr>
            <a:picLocks noChangeAspect="1"/>
          </p:cNvPicPr>
          <p:nvPr/>
        </p:nvPicPr>
        <p:blipFill>
          <a:blip r:embed="rId2"/>
          <a:stretch>
            <a:fillRect/>
          </a:stretch>
        </p:blipFill>
        <p:spPr>
          <a:xfrm>
            <a:off x="1139017" y="3915526"/>
            <a:ext cx="4294117" cy="2540519"/>
          </a:xfrm>
          <a:prstGeom prst="rect">
            <a:avLst/>
          </a:prstGeom>
        </p:spPr>
      </p:pic>
      <p:pic>
        <p:nvPicPr>
          <p:cNvPr id="9" name="Picture 8">
            <a:extLst>
              <a:ext uri="{FF2B5EF4-FFF2-40B4-BE49-F238E27FC236}">
                <a16:creationId xmlns:a16="http://schemas.microsoft.com/office/drawing/2014/main" id="{8A41D68F-05D5-B647-7D31-439978537C18}"/>
              </a:ext>
            </a:extLst>
          </p:cNvPr>
          <p:cNvPicPr>
            <a:picLocks noChangeAspect="1"/>
          </p:cNvPicPr>
          <p:nvPr/>
        </p:nvPicPr>
        <p:blipFill>
          <a:blip r:embed="rId3"/>
          <a:stretch>
            <a:fillRect/>
          </a:stretch>
        </p:blipFill>
        <p:spPr>
          <a:xfrm>
            <a:off x="6096000" y="803429"/>
            <a:ext cx="5902957" cy="3152775"/>
          </a:xfrm>
          <a:prstGeom prst="rect">
            <a:avLst/>
          </a:prstGeom>
        </p:spPr>
      </p:pic>
      <p:pic>
        <p:nvPicPr>
          <p:cNvPr id="12" name="Picture 11">
            <a:extLst>
              <a:ext uri="{FF2B5EF4-FFF2-40B4-BE49-F238E27FC236}">
                <a16:creationId xmlns:a16="http://schemas.microsoft.com/office/drawing/2014/main" id="{EA99FBA4-D9B0-AD22-CAF3-CBCF202E7632}"/>
              </a:ext>
            </a:extLst>
          </p:cNvPr>
          <p:cNvPicPr>
            <a:picLocks noChangeAspect="1"/>
          </p:cNvPicPr>
          <p:nvPr/>
        </p:nvPicPr>
        <p:blipFill>
          <a:blip r:embed="rId4"/>
          <a:stretch>
            <a:fillRect/>
          </a:stretch>
        </p:blipFill>
        <p:spPr>
          <a:xfrm>
            <a:off x="6095999" y="4109424"/>
            <a:ext cx="5902958" cy="542925"/>
          </a:xfrm>
          <a:prstGeom prst="rect">
            <a:avLst/>
          </a:prstGeom>
        </p:spPr>
      </p:pic>
    </p:spTree>
    <p:extLst>
      <p:ext uri="{BB962C8B-B14F-4D97-AF65-F5344CB8AC3E}">
        <p14:creationId xmlns:p14="http://schemas.microsoft.com/office/powerpoint/2010/main" val="2253000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2" y="727969"/>
            <a:ext cx="5237825" cy="761957"/>
          </a:xfrm>
        </p:spPr>
        <p:txBody>
          <a:bodyPr>
            <a:noAutofit/>
          </a:bodyPr>
          <a:lstStyle/>
          <a:p>
            <a:r>
              <a:rPr lang="en-US" sz="3200" dirty="0"/>
              <a:t>Exploratory Data Analysis</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0"/>
            <a:ext cx="5403912" cy="3768571"/>
          </a:xfrm>
        </p:spPr>
        <p:txBody>
          <a:bodyPr/>
          <a:lstStyle/>
          <a:p>
            <a:r>
              <a:rPr lang="en-US" dirty="0"/>
              <a:t>Derive useful visualization:</a:t>
            </a:r>
          </a:p>
          <a:p>
            <a:r>
              <a:rPr lang="en-US" dirty="0"/>
              <a:t>	- Correlation matrix</a:t>
            </a:r>
          </a:p>
          <a:p>
            <a:r>
              <a:rPr lang="en-US" dirty="0"/>
              <a:t>	- pie plot, bar plot, histograms</a:t>
            </a:r>
          </a:p>
          <a:p>
            <a:r>
              <a:rPr lang="en-US" dirty="0"/>
              <a:t>	- Time series analysis</a:t>
            </a:r>
          </a:p>
          <a:p>
            <a:r>
              <a:rPr lang="en-US" dirty="0"/>
              <a:t>	- Explore the numerical attributes distributions</a:t>
            </a:r>
          </a:p>
          <a:p>
            <a:endParaRPr lang="en-US"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23</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 2024</a:t>
            </a:fld>
            <a:endParaRPr lang="en-US" dirty="0"/>
          </a:p>
        </p:txBody>
      </p:sp>
    </p:spTree>
    <p:extLst>
      <p:ext uri="{BB962C8B-B14F-4D97-AF65-F5344CB8AC3E}">
        <p14:creationId xmlns:p14="http://schemas.microsoft.com/office/powerpoint/2010/main" val="4274053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2" y="727969"/>
            <a:ext cx="5237825" cy="761957"/>
          </a:xfrm>
        </p:spPr>
        <p:txBody>
          <a:bodyPr>
            <a:noAutofit/>
          </a:bodyPr>
          <a:lstStyle/>
          <a:p>
            <a:r>
              <a:rPr lang="en-US" sz="3200" dirty="0"/>
              <a:t>Exploratory Data Analysis</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01662"/>
            <a:ext cx="5403912" cy="3852909"/>
          </a:xfrm>
        </p:spPr>
        <p:txBody>
          <a:bodyPr/>
          <a:lstStyle/>
          <a:p>
            <a:r>
              <a:rPr lang="en-US" dirty="0"/>
              <a:t>Correlation matrix:</a:t>
            </a:r>
          </a:p>
          <a:p>
            <a:r>
              <a:rPr lang="en-US" dirty="0"/>
              <a:t>	</a:t>
            </a:r>
            <a:r>
              <a:rPr lang="en-US" dirty="0">
                <a:solidFill>
                  <a:schemeClr val="bg1"/>
                </a:solidFill>
              </a:rPr>
              <a:t>-</a:t>
            </a:r>
            <a:r>
              <a:rPr lang="en-US" dirty="0"/>
              <a:t> salesPerWeak</a:t>
            </a:r>
            <a:r>
              <a:rPr lang="en-US" dirty="0">
                <a:solidFill>
                  <a:schemeClr val="bg1"/>
                </a:solidFill>
              </a:rPr>
              <a:t>: </a:t>
            </a:r>
            <a:r>
              <a:rPr lang="en-US" dirty="0">
                <a:solidFill>
                  <a:schemeClr val="bg1">
                    <a:lumMod val="95000"/>
                    <a:lumOff val="5000"/>
                  </a:schemeClr>
                </a:solidFill>
              </a:rPr>
              <a:t>has a small positive correlation with </a:t>
            </a:r>
            <a:r>
              <a:rPr lang="en-US" dirty="0"/>
              <a:t>discount</a:t>
            </a:r>
            <a:r>
              <a:rPr lang="en-US" dirty="0">
                <a:solidFill>
                  <a:schemeClr val="bg1">
                    <a:lumMod val="95000"/>
                    <a:lumOff val="5000"/>
                  </a:schemeClr>
                </a:solidFill>
              </a:rPr>
              <a:t> column.</a:t>
            </a:r>
          </a:p>
          <a:p>
            <a:r>
              <a:rPr lang="en-US" dirty="0">
                <a:solidFill>
                  <a:schemeClr val="bg1">
                    <a:lumMod val="95000"/>
                    <a:lumOff val="5000"/>
                  </a:schemeClr>
                </a:solidFill>
              </a:rPr>
              <a:t>	-</a:t>
            </a:r>
            <a:r>
              <a:rPr lang="en-US" dirty="0">
                <a:solidFill>
                  <a:schemeClr val="bg1"/>
                </a:solidFill>
              </a:rPr>
              <a:t> </a:t>
            </a:r>
            <a:r>
              <a:rPr lang="en-US" dirty="0" err="1"/>
              <a:t>regular_prices</a:t>
            </a:r>
            <a:r>
              <a:rPr lang="en-US" dirty="0">
                <a:solidFill>
                  <a:schemeClr val="bg1"/>
                </a:solidFill>
              </a:rPr>
              <a:t>, </a:t>
            </a:r>
            <a:r>
              <a:rPr lang="en-US" dirty="0" err="1"/>
              <a:t>current_prices</a:t>
            </a:r>
            <a:r>
              <a:rPr lang="en-US" dirty="0"/>
              <a:t> </a:t>
            </a:r>
            <a:r>
              <a:rPr lang="en-US" dirty="0">
                <a:solidFill>
                  <a:schemeClr val="bg1"/>
                </a:solidFill>
              </a:rPr>
              <a:t>and </a:t>
            </a:r>
            <a:r>
              <a:rPr lang="en-US" dirty="0"/>
              <a:t>profit</a:t>
            </a:r>
            <a:r>
              <a:rPr lang="en-US" dirty="0">
                <a:solidFill>
                  <a:schemeClr val="bg1"/>
                </a:solidFill>
              </a:rPr>
              <a:t> columns have a highly positive correlation</a:t>
            </a:r>
          </a:p>
          <a:p>
            <a:r>
              <a:rPr lang="en-US" dirty="0">
                <a:solidFill>
                  <a:schemeClr val="bg1"/>
                </a:solidFill>
              </a:rPr>
              <a:t>	- </a:t>
            </a:r>
            <a:r>
              <a:rPr lang="en-US" dirty="0"/>
              <a:t>discount</a:t>
            </a:r>
            <a:r>
              <a:rPr lang="en-US" dirty="0">
                <a:solidFill>
                  <a:schemeClr val="bg1"/>
                </a:solidFill>
              </a:rPr>
              <a:t> has a negative correlation with </a:t>
            </a:r>
            <a:r>
              <a:rPr lang="en-US" dirty="0"/>
              <a:t>profit</a:t>
            </a:r>
            <a:r>
              <a:rPr lang="en-US" dirty="0">
                <a:solidFill>
                  <a:schemeClr val="bg1"/>
                </a:solidFill>
              </a:rPr>
              <a:t> </a:t>
            </a:r>
          </a:p>
          <a:p>
            <a:r>
              <a:rPr lang="en-US" dirty="0">
                <a:solidFill>
                  <a:schemeClr val="bg1"/>
                </a:solidFill>
              </a:rPr>
              <a:t>	- </a:t>
            </a:r>
            <a:r>
              <a:rPr lang="en-US" dirty="0"/>
              <a:t>discount</a:t>
            </a:r>
            <a:r>
              <a:rPr lang="en-US" dirty="0">
                <a:solidFill>
                  <a:schemeClr val="bg1"/>
                </a:solidFill>
              </a:rPr>
              <a:t> has a positive correlation with </a:t>
            </a:r>
            <a:r>
              <a:rPr lang="en-US" dirty="0"/>
              <a:t>month</a:t>
            </a:r>
            <a:r>
              <a:rPr lang="en-US" dirty="0">
                <a:solidFill>
                  <a:schemeClr val="bg1"/>
                </a:solidFill>
              </a:rPr>
              <a:t>.</a:t>
            </a:r>
          </a:p>
          <a:p>
            <a:r>
              <a:rPr lang="en-US" dirty="0">
                <a:solidFill>
                  <a:schemeClr val="bg1"/>
                </a:solidFill>
              </a:rPr>
              <a:t> 	- The </a:t>
            </a:r>
            <a:r>
              <a:rPr lang="en-US" dirty="0"/>
              <a:t>label</a:t>
            </a:r>
            <a:r>
              <a:rPr lang="en-US" dirty="0">
                <a:solidFill>
                  <a:schemeClr val="bg1"/>
                </a:solidFill>
              </a:rPr>
              <a:t> column:</a:t>
            </a:r>
          </a:p>
          <a:p>
            <a:r>
              <a:rPr lang="en-US" dirty="0">
                <a:solidFill>
                  <a:schemeClr val="bg1"/>
                </a:solidFill>
              </a:rPr>
              <a:t>	 	- Has a negative correlation with </a:t>
            </a:r>
            <a:r>
              <a:rPr lang="en-US" dirty="0"/>
              <a:t>discount</a:t>
            </a:r>
            <a:r>
              <a:rPr lang="en-US" dirty="0">
                <a:solidFill>
                  <a:schemeClr val="bg1"/>
                </a:solidFill>
              </a:rPr>
              <a:t> 	- has a small negative correlation with 	  </a:t>
            </a:r>
            <a:r>
              <a:rPr lang="en-US" dirty="0"/>
              <a:t>sales</a:t>
            </a:r>
            <a:r>
              <a:rPr lang="en-US" dirty="0">
                <a:solidFill>
                  <a:schemeClr val="bg1"/>
                </a:solidFill>
              </a:rPr>
              <a:t> and a small positive correlation    	  with </a:t>
            </a:r>
            <a:r>
              <a:rPr lang="en-US" dirty="0" err="1"/>
              <a:t>current_price</a:t>
            </a:r>
            <a:endParaRPr lang="en-US"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24</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 2024</a:t>
            </a:fld>
            <a:endParaRPr lang="en-US" dirty="0"/>
          </a:p>
        </p:txBody>
      </p:sp>
      <p:pic>
        <p:nvPicPr>
          <p:cNvPr id="6" name="Picture 5" descr="A grid of squares with different colored squares&#10;&#10;Description automatically generated">
            <a:extLst>
              <a:ext uri="{FF2B5EF4-FFF2-40B4-BE49-F238E27FC236}">
                <a16:creationId xmlns:a16="http://schemas.microsoft.com/office/drawing/2014/main" id="{66A86713-ADFF-F58C-1A4B-C3871DE33D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858" y="0"/>
            <a:ext cx="6013142" cy="6858000"/>
          </a:xfrm>
          <a:prstGeom prst="rect">
            <a:avLst/>
          </a:prstGeom>
        </p:spPr>
      </p:pic>
    </p:spTree>
    <p:extLst>
      <p:ext uri="{BB962C8B-B14F-4D97-AF65-F5344CB8AC3E}">
        <p14:creationId xmlns:p14="http://schemas.microsoft.com/office/powerpoint/2010/main" val="3706878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2" y="727969"/>
            <a:ext cx="5237825" cy="761957"/>
          </a:xfrm>
        </p:spPr>
        <p:txBody>
          <a:bodyPr>
            <a:noAutofit/>
          </a:bodyPr>
          <a:lstStyle/>
          <a:p>
            <a:r>
              <a:rPr lang="en-US" sz="3200" dirty="0"/>
              <a:t>Exploratory Data Analysis</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520637" y="2191262"/>
            <a:ext cx="5403912" cy="3852909"/>
          </a:xfrm>
        </p:spPr>
        <p:txBody>
          <a:bodyPr/>
          <a:lstStyle/>
          <a:p>
            <a:r>
              <a:rPr lang="en-US" dirty="0"/>
              <a:t>Explore Numerical Columns:</a:t>
            </a:r>
          </a:p>
          <a:p>
            <a:r>
              <a:rPr lang="en-US" b="0" dirty="0">
                <a:solidFill>
                  <a:srgbClr val="CCCCCC"/>
                </a:solidFill>
                <a:effectLst/>
                <a:latin typeface="Consolas" panose="020B0609020204030204" pitchFamily="49" charset="0"/>
              </a:rPr>
              <a:t>  </a:t>
            </a:r>
            <a:r>
              <a:rPr lang="en-US" b="0" dirty="0">
                <a:solidFill>
                  <a:schemeClr val="bg1"/>
                </a:solidFill>
                <a:effectLst/>
                <a:latin typeface="Consolas" panose="020B0609020204030204" pitchFamily="49" charset="0"/>
              </a:rPr>
              <a:t>  - </a:t>
            </a:r>
            <a:r>
              <a:rPr lang="en-US" b="1" dirty="0">
                <a:solidFill>
                  <a:schemeClr val="bg1"/>
                </a:solidFill>
                <a:effectLst/>
                <a:latin typeface="Consolas" panose="020B0609020204030204" pitchFamily="49" charset="0"/>
              </a:rPr>
              <a:t>The 3 columns </a:t>
            </a:r>
            <a:r>
              <a:rPr lang="en-US" b="1" dirty="0" err="1">
                <a:effectLst/>
                <a:latin typeface="Consolas" panose="020B0609020204030204" pitchFamily="49" charset="0"/>
              </a:rPr>
              <a:t>salesPerWeek</a:t>
            </a:r>
            <a:r>
              <a:rPr lang="en-US" b="1" dirty="0">
                <a:solidFill>
                  <a:schemeClr val="bg1"/>
                </a:solidFill>
                <a:effectLst/>
                <a:latin typeface="Consolas" panose="020B0609020204030204" pitchFamily="49" charset="0"/>
              </a:rPr>
              <a:t>, 	</a:t>
            </a:r>
            <a:r>
              <a:rPr lang="en-US" b="1" dirty="0" err="1">
                <a:effectLst/>
                <a:latin typeface="Consolas" panose="020B0609020204030204" pitchFamily="49" charset="0"/>
              </a:rPr>
              <a:t>regular_prices</a:t>
            </a:r>
            <a:r>
              <a:rPr lang="en-US" b="1" dirty="0">
                <a:solidFill>
                  <a:schemeClr val="bg1"/>
                </a:solidFill>
                <a:effectLst/>
                <a:latin typeface="Consolas" panose="020B0609020204030204" pitchFamily="49" charset="0"/>
              </a:rPr>
              <a:t>, </a:t>
            </a:r>
            <a:r>
              <a:rPr lang="en-US" b="1" dirty="0" err="1">
                <a:effectLst/>
                <a:latin typeface="Consolas" panose="020B0609020204030204" pitchFamily="49" charset="0"/>
              </a:rPr>
              <a:t>current_prices</a:t>
            </a:r>
            <a:r>
              <a:rPr lang="en-US" b="1" dirty="0">
                <a:effectLst/>
                <a:latin typeface="Consolas" panose="020B0609020204030204" pitchFamily="49" charset="0"/>
              </a:rPr>
              <a:t> 	</a:t>
            </a:r>
            <a:r>
              <a:rPr lang="en-US" b="1" dirty="0">
                <a:solidFill>
                  <a:schemeClr val="bg1"/>
                </a:solidFill>
                <a:effectLst/>
                <a:latin typeface="Consolas" panose="020B0609020204030204" pitchFamily="49" charset="0"/>
              </a:rPr>
              <a:t>have a heavy tailed distribution, 	it might be helpful to take the 	log of values, to make it look 	more gaussian before we feature 	scale it.</a:t>
            </a:r>
            <a:endParaRPr lang="en-US"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    - </a:t>
            </a:r>
            <a:r>
              <a:rPr lang="en-US" b="1" dirty="0" err="1">
                <a:effectLst/>
                <a:latin typeface="Consolas" panose="020B0609020204030204" pitchFamily="49" charset="0"/>
              </a:rPr>
              <a:t>customer_id</a:t>
            </a:r>
            <a:r>
              <a:rPr lang="en-US" b="1" dirty="0">
                <a:solidFill>
                  <a:schemeClr val="bg1"/>
                </a:solidFill>
                <a:effectLst/>
                <a:latin typeface="Consolas" panose="020B0609020204030204" pitchFamily="49" charset="0"/>
              </a:rPr>
              <a:t> doesn't seem to have 	any value, so it is better to not 	use it.</a:t>
            </a:r>
            <a:endParaRPr lang="en-US" b="0" dirty="0">
              <a:solidFill>
                <a:schemeClr val="bg1"/>
              </a:solidFill>
              <a:effectLst/>
              <a:latin typeface="Consolas" panose="020B0609020204030204" pitchFamily="49" charset="0"/>
            </a:endParaRP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25</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 2024</a:t>
            </a:fld>
            <a:endParaRPr lang="en-US" dirty="0"/>
          </a:p>
        </p:txBody>
      </p:sp>
      <p:pic>
        <p:nvPicPr>
          <p:cNvPr id="7" name="Picture 6" descr="A group of graphs with numbers&#10;&#10;Description automatically generated">
            <a:extLst>
              <a:ext uri="{FF2B5EF4-FFF2-40B4-BE49-F238E27FC236}">
                <a16:creationId xmlns:a16="http://schemas.microsoft.com/office/drawing/2014/main" id="{1DCC6340-AF63-69FA-B774-A6553113B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7070" y="0"/>
            <a:ext cx="6054930" cy="6858000"/>
          </a:xfrm>
          <a:prstGeom prst="rect">
            <a:avLst/>
          </a:prstGeom>
        </p:spPr>
      </p:pic>
    </p:spTree>
    <p:extLst>
      <p:ext uri="{BB962C8B-B14F-4D97-AF65-F5344CB8AC3E}">
        <p14:creationId xmlns:p14="http://schemas.microsoft.com/office/powerpoint/2010/main" val="782606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2" y="727969"/>
            <a:ext cx="5237825" cy="761957"/>
          </a:xfrm>
        </p:spPr>
        <p:txBody>
          <a:bodyPr>
            <a:noAutofit/>
          </a:bodyPr>
          <a:lstStyle/>
          <a:p>
            <a:r>
              <a:rPr lang="en-US" sz="3200" dirty="0"/>
              <a:t>Feature Engineering</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0"/>
            <a:ext cx="4844618" cy="3768571"/>
          </a:xfrm>
        </p:spPr>
        <p:txBody>
          <a:bodyPr/>
          <a:lstStyle/>
          <a:p>
            <a:r>
              <a:rPr lang="en-US" dirty="0"/>
              <a:t>1 – Create test set</a:t>
            </a:r>
          </a:p>
          <a:p>
            <a:pPr marL="742950" lvl="1" indent="-285750">
              <a:buFont typeface="Arial" panose="020B0604020202020204" pitchFamily="34" charset="0"/>
              <a:buChar char="•"/>
            </a:pPr>
            <a:r>
              <a:rPr lang="en-US" sz="1800" dirty="0">
                <a:solidFill>
                  <a:schemeClr val="bg1"/>
                </a:solidFill>
              </a:rPr>
              <a:t>before any step to avoid data leakage</a:t>
            </a:r>
          </a:p>
          <a:p>
            <a:pPr marL="742950" lvl="1" indent="-285750">
              <a:buFont typeface="Arial" panose="020B0604020202020204" pitchFamily="34" charset="0"/>
              <a:buChar char="•"/>
            </a:pPr>
            <a:r>
              <a:rPr lang="en-US" sz="1800" dirty="0">
                <a:solidFill>
                  <a:schemeClr val="bg1"/>
                </a:solidFill>
              </a:rPr>
              <a:t>Used Stratified sampling</a:t>
            </a:r>
          </a:p>
          <a:p>
            <a:r>
              <a:rPr lang="en-US" dirty="0"/>
              <a:t>2 – Apply Feature Selection  </a:t>
            </a:r>
          </a:p>
          <a:p>
            <a:r>
              <a:rPr lang="en-US" dirty="0"/>
              <a:t>3 – Handling categorical attributes</a:t>
            </a:r>
          </a:p>
          <a:p>
            <a:r>
              <a:rPr lang="en-US" dirty="0"/>
              <a:t>4 – Apply Feature Scaling </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26</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 2024</a:t>
            </a:fld>
            <a:endParaRPr lang="en-US" dirty="0"/>
          </a:p>
        </p:txBody>
      </p:sp>
    </p:spTree>
    <p:extLst>
      <p:ext uri="{BB962C8B-B14F-4D97-AF65-F5344CB8AC3E}">
        <p14:creationId xmlns:p14="http://schemas.microsoft.com/office/powerpoint/2010/main" val="1797495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2" y="727969"/>
            <a:ext cx="5237825" cy="761957"/>
          </a:xfrm>
        </p:spPr>
        <p:txBody>
          <a:bodyPr>
            <a:noAutofit/>
          </a:bodyPr>
          <a:lstStyle/>
          <a:p>
            <a:r>
              <a:rPr lang="en-US" sz="3200" dirty="0"/>
              <a:t>Model building</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1"/>
            <a:ext cx="5208603" cy="2708598"/>
          </a:xfrm>
        </p:spPr>
        <p:txBody>
          <a:bodyPr/>
          <a:lstStyle/>
          <a:p>
            <a:r>
              <a:rPr lang="en-US" dirty="0"/>
              <a:t>1 – Build Transformation pipeline</a:t>
            </a:r>
          </a:p>
          <a:p>
            <a:r>
              <a:rPr lang="en-US" dirty="0"/>
              <a:t>2 – Select and train a certain model</a:t>
            </a:r>
          </a:p>
          <a:p>
            <a:r>
              <a:rPr lang="en-US" dirty="0"/>
              <a:t>3 – apply cross-validation to these models</a:t>
            </a:r>
          </a:p>
          <a:p>
            <a:r>
              <a:rPr lang="en-US" dirty="0"/>
              <a:t>4 _ Try Smote or Random over sampling</a:t>
            </a:r>
          </a:p>
          <a:p>
            <a:r>
              <a:rPr lang="en-US" dirty="0"/>
              <a:t>4 – Fine Tuning the best models</a:t>
            </a:r>
          </a:p>
          <a:p>
            <a:r>
              <a:rPr lang="en-US" dirty="0"/>
              <a:t>5 – Evaluate your system on the test set</a:t>
            </a:r>
          </a:p>
          <a:p>
            <a:r>
              <a:rPr lang="en-US" dirty="0"/>
              <a:t>6 – Import the best model</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27</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 2024</a:t>
            </a:fld>
            <a:endParaRPr lang="en-US" dirty="0"/>
          </a:p>
        </p:txBody>
      </p:sp>
      <p:pic>
        <p:nvPicPr>
          <p:cNvPr id="6" name="Picture 5">
            <a:extLst>
              <a:ext uri="{FF2B5EF4-FFF2-40B4-BE49-F238E27FC236}">
                <a16:creationId xmlns:a16="http://schemas.microsoft.com/office/drawing/2014/main" id="{89B2F895-A1D3-72B5-0343-03A31E1119C0}"/>
              </a:ext>
            </a:extLst>
          </p:cNvPr>
          <p:cNvPicPr>
            <a:picLocks noChangeAspect="1"/>
          </p:cNvPicPr>
          <p:nvPr/>
        </p:nvPicPr>
        <p:blipFill>
          <a:blip r:embed="rId2"/>
          <a:stretch>
            <a:fillRect/>
          </a:stretch>
        </p:blipFill>
        <p:spPr>
          <a:xfrm>
            <a:off x="6551710" y="1785353"/>
            <a:ext cx="5157926" cy="1244396"/>
          </a:xfrm>
          <a:prstGeom prst="rect">
            <a:avLst/>
          </a:prstGeom>
        </p:spPr>
      </p:pic>
      <p:sp>
        <p:nvSpPr>
          <p:cNvPr id="7" name="Rectangle 6">
            <a:extLst>
              <a:ext uri="{FF2B5EF4-FFF2-40B4-BE49-F238E27FC236}">
                <a16:creationId xmlns:a16="http://schemas.microsoft.com/office/drawing/2014/main" id="{BE40983B-4DF4-9834-E3BA-598E535A93D1}"/>
              </a:ext>
            </a:extLst>
          </p:cNvPr>
          <p:cNvSpPr/>
          <p:nvPr/>
        </p:nvSpPr>
        <p:spPr>
          <a:xfrm>
            <a:off x="8637973" y="3626528"/>
            <a:ext cx="3071674" cy="16157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156A008B-F4F7-E441-5A52-6412E7657232}"/>
              </a:ext>
            </a:extLst>
          </p:cNvPr>
          <p:cNvCxnSpPr>
            <a:cxnSpLocks/>
            <a:stCxn id="7" idx="0"/>
          </p:cNvCxnSpPr>
          <p:nvPr/>
        </p:nvCxnSpPr>
        <p:spPr>
          <a:xfrm>
            <a:off x="10173810" y="3626528"/>
            <a:ext cx="62144" cy="497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2B1975F-8AAF-E384-3F6A-8F14EB91D93F}"/>
              </a:ext>
            </a:extLst>
          </p:cNvPr>
          <p:cNvCxnSpPr>
            <a:cxnSpLocks/>
            <a:stCxn id="7" idx="3"/>
            <a:endCxn id="7" idx="1"/>
          </p:cNvCxnSpPr>
          <p:nvPr/>
        </p:nvCxnSpPr>
        <p:spPr>
          <a:xfrm flipH="1">
            <a:off x="8637973" y="4434396"/>
            <a:ext cx="3071674"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971DD357-7F45-AE55-7630-BF9151FBF51A}"/>
              </a:ext>
            </a:extLst>
          </p:cNvPr>
          <p:cNvCxnSpPr>
            <a:cxnSpLocks/>
            <a:stCxn id="7" idx="2"/>
            <a:endCxn id="7" idx="0"/>
          </p:cNvCxnSpPr>
          <p:nvPr/>
        </p:nvCxnSpPr>
        <p:spPr>
          <a:xfrm flipV="1">
            <a:off x="10173810" y="3626528"/>
            <a:ext cx="0" cy="1615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75DFBD1-DF0E-49AF-32BD-283ECEA9F4DB}"/>
              </a:ext>
            </a:extLst>
          </p:cNvPr>
          <p:cNvCxnSpPr>
            <a:cxnSpLocks/>
            <a:stCxn id="7" idx="2"/>
            <a:endCxn id="7" idx="0"/>
          </p:cNvCxnSpPr>
          <p:nvPr/>
        </p:nvCxnSpPr>
        <p:spPr>
          <a:xfrm flipV="1">
            <a:off x="10173810" y="3626528"/>
            <a:ext cx="0" cy="1615735"/>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4D26C8D0-6DFD-568D-094B-53CD6C434F38}"/>
              </a:ext>
            </a:extLst>
          </p:cNvPr>
          <p:cNvSpPr txBox="1"/>
          <p:nvPr/>
        </p:nvSpPr>
        <p:spPr>
          <a:xfrm>
            <a:off x="8877670" y="3803627"/>
            <a:ext cx="2831966" cy="369332"/>
          </a:xfrm>
          <a:prstGeom prst="rect">
            <a:avLst/>
          </a:prstGeom>
          <a:noFill/>
        </p:spPr>
        <p:txBody>
          <a:bodyPr wrap="square" rtlCol="0">
            <a:spAutoFit/>
          </a:bodyPr>
          <a:lstStyle/>
          <a:p>
            <a:r>
              <a:rPr lang="en-US" dirty="0"/>
              <a:t>12759                    4375</a:t>
            </a:r>
          </a:p>
        </p:txBody>
      </p:sp>
      <p:sp>
        <p:nvSpPr>
          <p:cNvPr id="28" name="TextBox 27">
            <a:extLst>
              <a:ext uri="{FF2B5EF4-FFF2-40B4-BE49-F238E27FC236}">
                <a16:creationId xmlns:a16="http://schemas.microsoft.com/office/drawing/2014/main" id="{CB327ECC-0A97-EE6D-CD83-B0F4B89817A8}"/>
              </a:ext>
            </a:extLst>
          </p:cNvPr>
          <p:cNvSpPr txBox="1"/>
          <p:nvPr/>
        </p:nvSpPr>
        <p:spPr>
          <a:xfrm>
            <a:off x="8877681" y="4640677"/>
            <a:ext cx="2831966" cy="369332"/>
          </a:xfrm>
          <a:prstGeom prst="rect">
            <a:avLst/>
          </a:prstGeom>
          <a:noFill/>
        </p:spPr>
        <p:txBody>
          <a:bodyPr wrap="square" rtlCol="0">
            <a:spAutoFit/>
          </a:bodyPr>
          <a:lstStyle/>
          <a:p>
            <a:r>
              <a:rPr lang="en-US" dirty="0"/>
              <a:t>   440                     2426</a:t>
            </a:r>
          </a:p>
        </p:txBody>
      </p:sp>
      <p:sp>
        <p:nvSpPr>
          <p:cNvPr id="29" name="TextBox 28">
            <a:extLst>
              <a:ext uri="{FF2B5EF4-FFF2-40B4-BE49-F238E27FC236}">
                <a16:creationId xmlns:a16="http://schemas.microsoft.com/office/drawing/2014/main" id="{5C666DF6-76D7-46E6-7185-0428120AB28F}"/>
              </a:ext>
            </a:extLst>
          </p:cNvPr>
          <p:cNvSpPr txBox="1"/>
          <p:nvPr/>
        </p:nvSpPr>
        <p:spPr>
          <a:xfrm>
            <a:off x="9050779" y="3089956"/>
            <a:ext cx="2485748" cy="369332"/>
          </a:xfrm>
          <a:prstGeom prst="rect">
            <a:avLst/>
          </a:prstGeom>
          <a:noFill/>
        </p:spPr>
        <p:txBody>
          <a:bodyPr wrap="square" rtlCol="0">
            <a:spAutoFit/>
          </a:bodyPr>
          <a:lstStyle/>
          <a:p>
            <a:r>
              <a:rPr lang="en-US" dirty="0">
                <a:solidFill>
                  <a:schemeClr val="bg1"/>
                </a:solidFill>
              </a:rPr>
              <a:t>Confusion Matrix</a:t>
            </a:r>
          </a:p>
        </p:txBody>
      </p:sp>
      <p:sp>
        <p:nvSpPr>
          <p:cNvPr id="34" name="TextBox 33">
            <a:extLst>
              <a:ext uri="{FF2B5EF4-FFF2-40B4-BE49-F238E27FC236}">
                <a16:creationId xmlns:a16="http://schemas.microsoft.com/office/drawing/2014/main" id="{B9B80916-1DE0-9A97-8F3B-27BEEF02FF83}"/>
              </a:ext>
            </a:extLst>
          </p:cNvPr>
          <p:cNvSpPr txBox="1"/>
          <p:nvPr/>
        </p:nvSpPr>
        <p:spPr>
          <a:xfrm>
            <a:off x="5681709" y="3799188"/>
            <a:ext cx="2894121" cy="1200329"/>
          </a:xfrm>
          <a:prstGeom prst="rect">
            <a:avLst/>
          </a:prstGeom>
          <a:noFill/>
        </p:spPr>
        <p:txBody>
          <a:bodyPr wrap="square" rtlCol="0">
            <a:spAutoFit/>
          </a:bodyPr>
          <a:lstStyle/>
          <a:p>
            <a:r>
              <a:rPr lang="en-US" dirty="0">
                <a:solidFill>
                  <a:schemeClr val="bg1"/>
                </a:solidFill>
              </a:rPr>
              <a:t>True Negatives(TN): 12759</a:t>
            </a:r>
          </a:p>
          <a:p>
            <a:r>
              <a:rPr lang="en-US" dirty="0">
                <a:solidFill>
                  <a:schemeClr val="bg1"/>
                </a:solidFill>
              </a:rPr>
              <a:t>True Positives(TP): 2426</a:t>
            </a:r>
          </a:p>
          <a:p>
            <a:r>
              <a:rPr lang="en-US" dirty="0">
                <a:solidFill>
                  <a:schemeClr val="bg1"/>
                </a:solidFill>
              </a:rPr>
              <a:t>False Negatives(FN): 440</a:t>
            </a:r>
          </a:p>
          <a:p>
            <a:r>
              <a:rPr lang="en-US" dirty="0">
                <a:solidFill>
                  <a:schemeClr val="bg1"/>
                </a:solidFill>
              </a:rPr>
              <a:t>False Positives(FP): 4375</a:t>
            </a:r>
          </a:p>
        </p:txBody>
      </p:sp>
    </p:spTree>
    <p:extLst>
      <p:ext uri="{BB962C8B-B14F-4D97-AF65-F5344CB8AC3E}">
        <p14:creationId xmlns:p14="http://schemas.microsoft.com/office/powerpoint/2010/main" val="2668556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2" y="727969"/>
            <a:ext cx="5237825" cy="761957"/>
          </a:xfrm>
        </p:spPr>
        <p:txBody>
          <a:bodyPr>
            <a:noAutofit/>
          </a:bodyPr>
          <a:lstStyle/>
          <a:p>
            <a:br>
              <a:rPr lang="en-US" sz="3200" dirty="0"/>
            </a:br>
            <a:r>
              <a:rPr lang="en-US" sz="3200" dirty="0"/>
              <a:t>     Things To try next</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1"/>
            <a:ext cx="10410917" cy="2708598"/>
          </a:xfrm>
        </p:spPr>
        <p:txBody>
          <a:bodyPr/>
          <a:lstStyle/>
          <a:p>
            <a:r>
              <a:rPr lang="en-US" dirty="0"/>
              <a:t>1 – Exploratory Data Analysis</a:t>
            </a:r>
          </a:p>
          <a:p>
            <a:r>
              <a:rPr lang="en-US" dirty="0"/>
              <a:t>	- Convert RGB columns to colors and figure out if there is a correlation between purchases and colors</a:t>
            </a:r>
          </a:p>
          <a:p>
            <a:r>
              <a:rPr lang="en-US" dirty="0"/>
              <a:t>	- Get the top purchased items for each country, Get the most important customer in each country.</a:t>
            </a:r>
          </a:p>
          <a:p>
            <a:r>
              <a:rPr lang="en-US" dirty="0"/>
              <a:t>	- Get the average price of purchased items, and see if low prices, high prices affect sales or not.</a:t>
            </a:r>
          </a:p>
          <a:p>
            <a:r>
              <a:rPr lang="en-US" dirty="0"/>
              <a:t>	- Use unsupervised visualization </a:t>
            </a:r>
            <a:r>
              <a:rPr lang="en-US" dirty="0" err="1"/>
              <a:t>techinques</a:t>
            </a:r>
            <a:r>
              <a:rPr lang="en-US" dirty="0"/>
              <a:t> to identify clusters in the data.</a:t>
            </a:r>
          </a:p>
          <a:p>
            <a:r>
              <a:rPr lang="en-US" dirty="0"/>
              <a:t>	- Use Time-series Analysis</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28</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 2024</a:t>
            </a:fld>
            <a:endParaRPr lang="en-US" dirty="0"/>
          </a:p>
        </p:txBody>
      </p:sp>
      <p:sp>
        <p:nvSpPr>
          <p:cNvPr id="28" name="TextBox 27">
            <a:extLst>
              <a:ext uri="{FF2B5EF4-FFF2-40B4-BE49-F238E27FC236}">
                <a16:creationId xmlns:a16="http://schemas.microsoft.com/office/drawing/2014/main" id="{CB327ECC-0A97-EE6D-CD83-B0F4B89817A8}"/>
              </a:ext>
            </a:extLst>
          </p:cNvPr>
          <p:cNvSpPr txBox="1"/>
          <p:nvPr/>
        </p:nvSpPr>
        <p:spPr>
          <a:xfrm>
            <a:off x="8877681" y="4640677"/>
            <a:ext cx="2831966" cy="369332"/>
          </a:xfrm>
          <a:prstGeom prst="rect">
            <a:avLst/>
          </a:prstGeom>
          <a:noFill/>
        </p:spPr>
        <p:txBody>
          <a:bodyPr wrap="square" rtlCol="0">
            <a:spAutoFit/>
          </a:bodyPr>
          <a:lstStyle/>
          <a:p>
            <a:r>
              <a:rPr lang="en-US" dirty="0"/>
              <a:t>   440                     2426</a:t>
            </a:r>
          </a:p>
        </p:txBody>
      </p:sp>
    </p:spTree>
    <p:extLst>
      <p:ext uri="{BB962C8B-B14F-4D97-AF65-F5344CB8AC3E}">
        <p14:creationId xmlns:p14="http://schemas.microsoft.com/office/powerpoint/2010/main" val="972980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2" y="727969"/>
            <a:ext cx="5237825" cy="761957"/>
          </a:xfrm>
        </p:spPr>
        <p:txBody>
          <a:bodyPr>
            <a:noAutofit/>
          </a:bodyPr>
          <a:lstStyle/>
          <a:p>
            <a:br>
              <a:rPr lang="en-US" sz="3200" dirty="0"/>
            </a:br>
            <a:r>
              <a:rPr lang="en-US" sz="3200" dirty="0"/>
              <a:t>     Things To try next</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1"/>
            <a:ext cx="10410917" cy="2708598"/>
          </a:xfrm>
        </p:spPr>
        <p:txBody>
          <a:bodyPr/>
          <a:lstStyle/>
          <a:p>
            <a:r>
              <a:rPr lang="en-US" dirty="0"/>
              <a:t>2 – Feature Engineering</a:t>
            </a:r>
          </a:p>
          <a:p>
            <a:r>
              <a:rPr lang="en-US" dirty="0"/>
              <a:t>	- Take the logarithm of Heavy Tailed distribution attributes before scaling.</a:t>
            </a:r>
          </a:p>
          <a:p>
            <a:r>
              <a:rPr lang="en-US" dirty="0"/>
              <a:t>	- Get the top purchased items for each country, Get the most important customer in each country.</a:t>
            </a:r>
          </a:p>
          <a:p>
            <a:r>
              <a:rPr lang="en-US" dirty="0"/>
              <a:t>	-  Encode style column to ordinal encoder</a:t>
            </a:r>
          </a:p>
          <a:p>
            <a:r>
              <a:rPr lang="en-US" dirty="0"/>
              <a:t>	-  Better Feature Selection </a:t>
            </a:r>
          </a:p>
          <a:p>
            <a:r>
              <a:rPr lang="en-US" dirty="0"/>
              <a:t>	-  Write function for all data transformations</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29</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 2024</a:t>
            </a:fld>
            <a:endParaRPr lang="en-US" dirty="0"/>
          </a:p>
        </p:txBody>
      </p:sp>
      <p:sp>
        <p:nvSpPr>
          <p:cNvPr id="28" name="TextBox 27">
            <a:extLst>
              <a:ext uri="{FF2B5EF4-FFF2-40B4-BE49-F238E27FC236}">
                <a16:creationId xmlns:a16="http://schemas.microsoft.com/office/drawing/2014/main" id="{CB327ECC-0A97-EE6D-CD83-B0F4B89817A8}"/>
              </a:ext>
            </a:extLst>
          </p:cNvPr>
          <p:cNvSpPr txBox="1"/>
          <p:nvPr/>
        </p:nvSpPr>
        <p:spPr>
          <a:xfrm>
            <a:off x="8877681" y="4640677"/>
            <a:ext cx="2831966" cy="369332"/>
          </a:xfrm>
          <a:prstGeom prst="rect">
            <a:avLst/>
          </a:prstGeom>
          <a:noFill/>
        </p:spPr>
        <p:txBody>
          <a:bodyPr wrap="square" rtlCol="0">
            <a:spAutoFit/>
          </a:bodyPr>
          <a:lstStyle/>
          <a:p>
            <a:r>
              <a:rPr lang="en-US" dirty="0"/>
              <a:t>   440                     2426</a:t>
            </a:r>
          </a:p>
        </p:txBody>
      </p:sp>
    </p:spTree>
    <p:extLst>
      <p:ext uri="{BB962C8B-B14F-4D97-AF65-F5344CB8AC3E}">
        <p14:creationId xmlns:p14="http://schemas.microsoft.com/office/powerpoint/2010/main" val="1383837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Business Overview</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64023" y="2111810"/>
            <a:ext cx="4941477" cy="2795232"/>
          </a:xfrm>
        </p:spPr>
        <p:txBody>
          <a:bodyPr/>
          <a:lstStyle/>
          <a:p>
            <a:r>
              <a:rPr lang="en-US" b="1" i="1" u="none" strike="noStrike" baseline="0" dirty="0">
                <a:solidFill>
                  <a:schemeClr val="accent1">
                    <a:lumMod val="50000"/>
                  </a:schemeClr>
                </a:solidFill>
                <a:latin typeface="Arial" panose="020B0604020202020204" pitchFamily="34" charset="0"/>
              </a:rPr>
              <a:t>Sports Wear Group is one of the leading retailer's industry in the region, with more than 50 branches across the region. </a:t>
            </a:r>
          </a:p>
          <a:p>
            <a:r>
              <a:rPr lang="en-US" b="1" i="1" u="none" strike="noStrike" baseline="0" dirty="0">
                <a:solidFill>
                  <a:schemeClr val="accent1">
                    <a:lumMod val="50000"/>
                  </a:schemeClr>
                </a:solidFill>
                <a:latin typeface="Arial" panose="020B0604020202020204" pitchFamily="34" charset="0"/>
              </a:rPr>
              <a:t>It runs multiple lines of business applications, mainly in the sport goods industry. </a:t>
            </a:r>
          </a:p>
          <a:p>
            <a:r>
              <a:rPr lang="en-US" b="1" i="1" u="none" strike="noStrike" baseline="0" dirty="0">
                <a:solidFill>
                  <a:schemeClr val="accent1">
                    <a:lumMod val="50000"/>
                  </a:schemeClr>
                </a:solidFill>
                <a:latin typeface="Arial" panose="020B0604020202020204" pitchFamily="34" charset="0"/>
              </a:rPr>
              <a:t>They are in the middle of their digital transformation journey, and they want to keep leading the market by satisfying their customers and meeting their expectation</a:t>
            </a:r>
            <a:r>
              <a:rPr lang="en-US" sz="2000" b="1" i="0" u="none" strike="noStrike" baseline="0" dirty="0">
                <a:solidFill>
                  <a:schemeClr val="accent1">
                    <a:lumMod val="50000"/>
                  </a:schemeClr>
                </a:solidFill>
                <a:latin typeface="Arial" panose="020B0604020202020204" pitchFamily="34" charset="0"/>
              </a:rPr>
              <a:t>.</a:t>
            </a:r>
            <a:endParaRPr lang="en-US" dirty="0">
              <a:solidFill>
                <a:schemeClr val="accent1">
                  <a:lumMod val="50000"/>
                </a:schemeClr>
              </a:solidFill>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Annual Review</a:t>
            </a:r>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 2024</a:t>
            </a:fld>
            <a:endParaRPr lang="en-US" dirty="0"/>
          </a:p>
        </p:txBody>
      </p:sp>
    </p:spTree>
    <p:extLst>
      <p:ext uri="{BB962C8B-B14F-4D97-AF65-F5344CB8AC3E}">
        <p14:creationId xmlns:p14="http://schemas.microsoft.com/office/powerpoint/2010/main" val="391246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2" y="727969"/>
            <a:ext cx="5237825" cy="761957"/>
          </a:xfrm>
        </p:spPr>
        <p:txBody>
          <a:bodyPr>
            <a:noAutofit/>
          </a:bodyPr>
          <a:lstStyle/>
          <a:p>
            <a:br>
              <a:rPr lang="en-US" sz="3200" dirty="0"/>
            </a:br>
            <a:r>
              <a:rPr lang="en-US" sz="3200" dirty="0"/>
              <a:t>     Things To try next</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1"/>
            <a:ext cx="10410917" cy="2708598"/>
          </a:xfrm>
        </p:spPr>
        <p:txBody>
          <a:bodyPr/>
          <a:lstStyle/>
          <a:p>
            <a:r>
              <a:rPr lang="en-US" dirty="0"/>
              <a:t>3 – Model Building</a:t>
            </a:r>
          </a:p>
          <a:p>
            <a:r>
              <a:rPr lang="en-US" dirty="0"/>
              <a:t>	-  Try Random over sampling and compare it with Smote over sampling </a:t>
            </a:r>
          </a:p>
          <a:p>
            <a:r>
              <a:rPr lang="en-US" dirty="0"/>
              <a:t>	-  Try different ensemble methods.</a:t>
            </a:r>
          </a:p>
          <a:p>
            <a:r>
              <a:rPr lang="en-US" dirty="0"/>
              <a:t>	-  Try PCA with the best model </a:t>
            </a:r>
          </a:p>
          <a:p>
            <a:r>
              <a:rPr lang="en-US" dirty="0"/>
              <a:t>	-  Analyze the best models and their errors, feature </a:t>
            </a:r>
            <a:r>
              <a:rPr lang="en-US" dirty="0" err="1"/>
              <a:t>importances</a:t>
            </a:r>
            <a:r>
              <a:rPr lang="en-US" dirty="0"/>
              <a:t> and remove useless features</a:t>
            </a:r>
          </a:p>
          <a:p>
            <a:r>
              <a:rPr lang="en-US" dirty="0"/>
              <a:t>	-  Write function for all data transformations</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30</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 2024</a:t>
            </a:fld>
            <a:endParaRPr lang="en-US" dirty="0"/>
          </a:p>
        </p:txBody>
      </p:sp>
      <p:sp>
        <p:nvSpPr>
          <p:cNvPr id="28" name="TextBox 27">
            <a:extLst>
              <a:ext uri="{FF2B5EF4-FFF2-40B4-BE49-F238E27FC236}">
                <a16:creationId xmlns:a16="http://schemas.microsoft.com/office/drawing/2014/main" id="{CB327ECC-0A97-EE6D-CD83-B0F4B89817A8}"/>
              </a:ext>
            </a:extLst>
          </p:cNvPr>
          <p:cNvSpPr txBox="1"/>
          <p:nvPr/>
        </p:nvSpPr>
        <p:spPr>
          <a:xfrm>
            <a:off x="8877681" y="4640677"/>
            <a:ext cx="2831966" cy="369332"/>
          </a:xfrm>
          <a:prstGeom prst="rect">
            <a:avLst/>
          </a:prstGeom>
          <a:noFill/>
        </p:spPr>
        <p:txBody>
          <a:bodyPr wrap="square" rtlCol="0">
            <a:spAutoFit/>
          </a:bodyPr>
          <a:lstStyle/>
          <a:p>
            <a:r>
              <a:rPr lang="en-US" dirty="0"/>
              <a:t>   440                     2426</a:t>
            </a:r>
          </a:p>
        </p:txBody>
      </p:sp>
    </p:spTree>
    <p:extLst>
      <p:ext uri="{BB962C8B-B14F-4D97-AF65-F5344CB8AC3E}">
        <p14:creationId xmlns:p14="http://schemas.microsoft.com/office/powerpoint/2010/main" val="215693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2" y="727969"/>
            <a:ext cx="5237825" cy="761957"/>
          </a:xfrm>
        </p:spPr>
        <p:txBody>
          <a:bodyPr>
            <a:noAutofit/>
          </a:bodyPr>
          <a:lstStyle/>
          <a:p>
            <a:br>
              <a:rPr lang="en-US" sz="3200" dirty="0"/>
            </a:br>
            <a:r>
              <a:rPr lang="en-US" sz="3200" dirty="0"/>
              <a:t>     Things To try next</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1"/>
            <a:ext cx="10410917" cy="2708598"/>
          </a:xfrm>
        </p:spPr>
        <p:txBody>
          <a:bodyPr/>
          <a:lstStyle/>
          <a:p>
            <a:r>
              <a:rPr lang="en-US" dirty="0"/>
              <a:t>3 – Model Building</a:t>
            </a:r>
          </a:p>
          <a:p>
            <a:r>
              <a:rPr lang="en-US" dirty="0"/>
              <a:t>	-  Try Random over sampling and compare it with Smote over sampling </a:t>
            </a:r>
          </a:p>
          <a:p>
            <a:r>
              <a:rPr lang="en-US" dirty="0"/>
              <a:t>	-  Try different ensemble methods.</a:t>
            </a:r>
          </a:p>
          <a:p>
            <a:r>
              <a:rPr lang="en-US" dirty="0"/>
              <a:t>	-  Try PCA with the best model </a:t>
            </a:r>
          </a:p>
          <a:p>
            <a:r>
              <a:rPr lang="en-US" dirty="0"/>
              <a:t>	-  Analyze the best models and their errors, feature </a:t>
            </a:r>
            <a:r>
              <a:rPr lang="en-US" dirty="0" err="1"/>
              <a:t>importances</a:t>
            </a:r>
            <a:r>
              <a:rPr lang="en-US" dirty="0"/>
              <a:t> and remove useless features</a:t>
            </a:r>
          </a:p>
          <a:p>
            <a:r>
              <a:rPr lang="en-US" dirty="0"/>
              <a:t>	-  Write function for all data transformations</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31</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 2024</a:t>
            </a:fld>
            <a:endParaRPr lang="en-US" dirty="0"/>
          </a:p>
        </p:txBody>
      </p:sp>
      <p:sp>
        <p:nvSpPr>
          <p:cNvPr id="28" name="TextBox 27">
            <a:extLst>
              <a:ext uri="{FF2B5EF4-FFF2-40B4-BE49-F238E27FC236}">
                <a16:creationId xmlns:a16="http://schemas.microsoft.com/office/drawing/2014/main" id="{CB327ECC-0A97-EE6D-CD83-B0F4B89817A8}"/>
              </a:ext>
            </a:extLst>
          </p:cNvPr>
          <p:cNvSpPr txBox="1"/>
          <p:nvPr/>
        </p:nvSpPr>
        <p:spPr>
          <a:xfrm>
            <a:off x="8877681" y="4640677"/>
            <a:ext cx="2831966" cy="369332"/>
          </a:xfrm>
          <a:prstGeom prst="rect">
            <a:avLst/>
          </a:prstGeom>
          <a:noFill/>
        </p:spPr>
        <p:txBody>
          <a:bodyPr wrap="square" rtlCol="0">
            <a:spAutoFit/>
          </a:bodyPr>
          <a:lstStyle/>
          <a:p>
            <a:r>
              <a:rPr lang="en-US" dirty="0"/>
              <a:t>   440                     2426</a:t>
            </a:r>
          </a:p>
        </p:txBody>
      </p:sp>
    </p:spTree>
    <p:extLst>
      <p:ext uri="{BB962C8B-B14F-4D97-AF65-F5344CB8AC3E}">
        <p14:creationId xmlns:p14="http://schemas.microsoft.com/office/powerpoint/2010/main" val="944979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2" y="727969"/>
            <a:ext cx="5237825" cy="761957"/>
          </a:xfrm>
        </p:spPr>
        <p:txBody>
          <a:bodyPr>
            <a:noAutofit/>
          </a:bodyPr>
          <a:lstStyle/>
          <a:p>
            <a:br>
              <a:rPr lang="en-US" sz="3200" dirty="0"/>
            </a:br>
            <a:r>
              <a:rPr lang="en-US" sz="3200" dirty="0"/>
              <a:t>     Things To try next</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1"/>
            <a:ext cx="10410917" cy="2708598"/>
          </a:xfrm>
        </p:spPr>
        <p:txBody>
          <a:bodyPr/>
          <a:lstStyle/>
          <a:p>
            <a:r>
              <a:rPr lang="en-US" dirty="0"/>
              <a:t>3 – Finally</a:t>
            </a:r>
          </a:p>
          <a:p>
            <a:r>
              <a:rPr lang="en-US" dirty="0"/>
              <a:t>	- Refactor the code into proper scripts instead of notebooks</a:t>
            </a:r>
          </a:p>
          <a:p>
            <a:r>
              <a:rPr lang="en-US" dirty="0"/>
              <a:t>	- Build an API to receive data, do the whole process of preprocessing, transformation and </a:t>
            </a:r>
            <a:r>
              <a:rPr lang="en-US"/>
              <a:t>return prediction</a:t>
            </a:r>
            <a:endParaRPr lang="en-US" dirty="0"/>
          </a:p>
          <a:p>
            <a:endParaRPr lang="en-US"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32</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 2024</a:t>
            </a:fld>
            <a:endParaRPr lang="en-US" dirty="0"/>
          </a:p>
        </p:txBody>
      </p:sp>
      <p:sp>
        <p:nvSpPr>
          <p:cNvPr id="28" name="TextBox 27">
            <a:extLst>
              <a:ext uri="{FF2B5EF4-FFF2-40B4-BE49-F238E27FC236}">
                <a16:creationId xmlns:a16="http://schemas.microsoft.com/office/drawing/2014/main" id="{CB327ECC-0A97-EE6D-CD83-B0F4B89817A8}"/>
              </a:ext>
            </a:extLst>
          </p:cNvPr>
          <p:cNvSpPr txBox="1"/>
          <p:nvPr/>
        </p:nvSpPr>
        <p:spPr>
          <a:xfrm>
            <a:off x="8877681" y="4640677"/>
            <a:ext cx="2831966" cy="369332"/>
          </a:xfrm>
          <a:prstGeom prst="rect">
            <a:avLst/>
          </a:prstGeom>
          <a:noFill/>
        </p:spPr>
        <p:txBody>
          <a:bodyPr wrap="square" rtlCol="0">
            <a:spAutoFit/>
          </a:bodyPr>
          <a:lstStyle/>
          <a:p>
            <a:r>
              <a:rPr lang="en-US" dirty="0"/>
              <a:t>   440                     2426</a:t>
            </a:r>
          </a:p>
        </p:txBody>
      </p:sp>
    </p:spTree>
    <p:extLst>
      <p:ext uri="{BB962C8B-B14F-4D97-AF65-F5344CB8AC3E}">
        <p14:creationId xmlns:p14="http://schemas.microsoft.com/office/powerpoint/2010/main" val="175687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pic>
        <p:nvPicPr>
          <p:cNvPr id="13" name="Picture Placeholder 12" descr="Person running up stairs">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p:txBody>
          <a:bodyPr/>
          <a:lstStyle/>
          <a:p>
            <a:r>
              <a:rPr lang="en-US" b="1" dirty="0"/>
              <a:t> Email:</a:t>
            </a:r>
            <a:endParaRPr lang="en-US" dirty="0"/>
          </a:p>
          <a:p>
            <a:r>
              <a:rPr lang="en-US" dirty="0"/>
              <a:t>AlyAbdelhamied@gmail.com</a:t>
            </a:r>
          </a:p>
        </p:txBody>
      </p:sp>
    </p:spTree>
    <p:extLst>
      <p:ext uri="{BB962C8B-B14F-4D97-AF65-F5344CB8AC3E}">
        <p14:creationId xmlns:p14="http://schemas.microsoft.com/office/powerpoint/2010/main" val="2336677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Business Objective</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64023" y="2111810"/>
            <a:ext cx="4941477" cy="2795232"/>
          </a:xfrm>
        </p:spPr>
        <p:txBody>
          <a:bodyPr/>
          <a:lstStyle/>
          <a:p>
            <a:r>
              <a:rPr lang="en-US" b="1" i="1" u="none" strike="noStrike" baseline="0" dirty="0">
                <a:solidFill>
                  <a:schemeClr val="accent1">
                    <a:lumMod val="50000"/>
                  </a:schemeClr>
                </a:solidFill>
                <a:latin typeface="Arial" panose="020B0604020202020204" pitchFamily="34" charset="0"/>
              </a:rPr>
              <a:t>The Business Objective is to use advanced analytics to increase their sports wear sales and to increase the efficiency of their marketing campaigns.</a:t>
            </a:r>
            <a:endParaRPr lang="en-US" dirty="0">
              <a:solidFill>
                <a:schemeClr val="accent1">
                  <a:lumMod val="50000"/>
                </a:schemeClr>
              </a:solidFill>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4</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Annual Review</a:t>
            </a:r>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 2024</a:t>
            </a:fld>
            <a:endParaRPr lang="en-US" dirty="0"/>
          </a:p>
        </p:txBody>
      </p:sp>
    </p:spTree>
    <p:extLst>
      <p:ext uri="{BB962C8B-B14F-4D97-AF65-F5344CB8AC3E}">
        <p14:creationId xmlns:p14="http://schemas.microsoft.com/office/powerpoint/2010/main" val="1115854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Current  Solution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64023" y="2111810"/>
            <a:ext cx="4941477" cy="2795232"/>
          </a:xfrm>
        </p:spPr>
        <p:txBody>
          <a:bodyPr/>
          <a:lstStyle/>
          <a:p>
            <a:r>
              <a:rPr lang="en-US" b="1" i="1" u="none" strike="noStrike" baseline="0" dirty="0">
                <a:solidFill>
                  <a:schemeClr val="accent1">
                    <a:lumMod val="50000"/>
                  </a:schemeClr>
                </a:solidFill>
                <a:latin typeface="Arial" panose="020B0604020202020204" pitchFamily="34" charset="0"/>
              </a:rPr>
              <a:t>The company is depending on the marketing campaigns to increase sales without using advanced analytics to analyze customer behaviors and patterns.</a:t>
            </a:r>
          </a:p>
          <a:p>
            <a:endParaRPr lang="en-US" b="1" i="1" dirty="0">
              <a:solidFill>
                <a:schemeClr val="accent1">
                  <a:lumMod val="50000"/>
                </a:schemeClr>
              </a:solidFill>
              <a:latin typeface="Arial" panose="020B0604020202020204" pitchFamily="34" charset="0"/>
            </a:endParaRPr>
          </a:p>
          <a:p>
            <a:r>
              <a:rPr lang="en-US" b="1" i="1" dirty="0">
                <a:solidFill>
                  <a:schemeClr val="accent1">
                    <a:lumMod val="50000"/>
                  </a:schemeClr>
                </a:solidFill>
                <a:latin typeface="Arial" panose="020B0604020202020204" pitchFamily="34" charset="0"/>
              </a:rPr>
              <a:t>The advertisements result after presenting the offers to 100k customer have 13.9% success rate.</a:t>
            </a:r>
            <a:endParaRPr lang="en-US" dirty="0">
              <a:solidFill>
                <a:schemeClr val="accent1">
                  <a:lumMod val="50000"/>
                </a:schemeClr>
              </a:solidFill>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5</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Annual Review</a:t>
            </a:r>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 2024</a:t>
            </a:fld>
            <a:endParaRPr lang="en-US" dirty="0"/>
          </a:p>
        </p:txBody>
      </p:sp>
    </p:spTree>
    <p:extLst>
      <p:ext uri="{BB962C8B-B14F-4D97-AF65-F5344CB8AC3E}">
        <p14:creationId xmlns:p14="http://schemas.microsoft.com/office/powerpoint/2010/main" val="565498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normAutofit fontScale="90000"/>
          </a:bodyPr>
          <a:lstStyle/>
          <a:p>
            <a:r>
              <a:rPr lang="en-US" dirty="0"/>
              <a:t>Advanced Analytics</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6</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Annual Review</a:t>
            </a:r>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 2024</a:t>
            </a:fld>
            <a:endParaRPr lang="en-US" dirty="0"/>
          </a:p>
        </p:txBody>
      </p:sp>
    </p:spTree>
    <p:extLst>
      <p:ext uri="{BB962C8B-B14F-4D97-AF65-F5344CB8AC3E}">
        <p14:creationId xmlns:p14="http://schemas.microsoft.com/office/powerpoint/2010/main" val="1910767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normAutofit fontScale="90000"/>
          </a:bodyPr>
          <a:lstStyle/>
          <a:p>
            <a:r>
              <a:rPr lang="en-US" dirty="0"/>
              <a:t>Advanced Analytics</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a:xfrm>
            <a:off x="964023" y="2300984"/>
            <a:ext cx="4827178" cy="2856942"/>
          </a:xfrm>
        </p:spPr>
        <p:txBody>
          <a:bodyPr>
            <a:normAutofit/>
          </a:bodyPr>
          <a:lstStyle/>
          <a:p>
            <a:r>
              <a:rPr lang="en-US" dirty="0"/>
              <a:t>Conclusion:</a:t>
            </a:r>
          </a:p>
          <a:p>
            <a:r>
              <a:rPr lang="en-US" dirty="0">
                <a:solidFill>
                  <a:schemeClr val="bg2">
                    <a:lumMod val="10000"/>
                  </a:schemeClr>
                </a:solidFill>
              </a:rPr>
              <a:t>The Country with the highest Sales is Germany, followed by Austria and France.</a:t>
            </a:r>
          </a:p>
          <a:p>
            <a:r>
              <a:rPr lang="en-US" dirty="0">
                <a:solidFill>
                  <a:schemeClr val="bg2">
                    <a:lumMod val="10000"/>
                  </a:schemeClr>
                </a:solidFill>
              </a:rPr>
              <a:t>Take in mind that the data is imbalanced toward Germany.</a:t>
            </a:r>
          </a:p>
          <a:p>
            <a:endParaRPr lang="en-US" dirty="0"/>
          </a:p>
        </p:txBody>
      </p:sp>
      <p:pic>
        <p:nvPicPr>
          <p:cNvPr id="14" name="Content Placeholder 13" descr="A pie chart with different colored circles&#10;&#10;Description automatically generated">
            <a:extLst>
              <a:ext uri="{FF2B5EF4-FFF2-40B4-BE49-F238E27FC236}">
                <a16:creationId xmlns:a16="http://schemas.microsoft.com/office/drawing/2014/main" id="{338A2593-2C04-F228-D151-0E5A32709302}"/>
              </a:ext>
            </a:extLst>
          </p:cNvPr>
          <p:cNvPicPr>
            <a:picLocks noGrp="1" noChangeAspect="1"/>
          </p:cNvPicPr>
          <p:nvPr>
            <p:ph sz="half" idx="13"/>
          </p:nvPr>
        </p:nvPicPr>
        <p:blipFill>
          <a:blip r:embed="rId2">
            <a:extLst>
              <a:ext uri="{28A0092B-C50C-407E-A947-70E740481C1C}">
                <a14:useLocalDpi xmlns:a14="http://schemas.microsoft.com/office/drawing/2010/main" val="0"/>
              </a:ext>
            </a:extLst>
          </a:blip>
          <a:stretch>
            <a:fillRect/>
          </a:stretch>
        </p:blipFill>
        <p:spPr>
          <a:xfrm>
            <a:off x="6011446" y="410824"/>
            <a:ext cx="5112274" cy="3548616"/>
          </a:xfrm>
        </p:spPr>
      </p:pic>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7</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 2024</a:t>
            </a:fld>
            <a:endParaRPr lang="en-US" dirty="0"/>
          </a:p>
        </p:txBody>
      </p:sp>
      <p:pic>
        <p:nvPicPr>
          <p:cNvPr id="16" name="Content Placeholder 15" descr="A graph of different colored rectangular shapes&#10;&#10;Description automatically generated">
            <a:extLst>
              <a:ext uri="{FF2B5EF4-FFF2-40B4-BE49-F238E27FC236}">
                <a16:creationId xmlns:a16="http://schemas.microsoft.com/office/drawing/2014/main" id="{CAE72407-AF15-2269-E6EF-958ADE15A3C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91201" y="3959440"/>
            <a:ext cx="5936201" cy="2620431"/>
          </a:xfrm>
        </p:spPr>
      </p:pic>
    </p:spTree>
    <p:extLst>
      <p:ext uri="{BB962C8B-B14F-4D97-AF65-F5344CB8AC3E}">
        <p14:creationId xmlns:p14="http://schemas.microsoft.com/office/powerpoint/2010/main" val="767675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normAutofit fontScale="90000"/>
          </a:bodyPr>
          <a:lstStyle/>
          <a:p>
            <a:r>
              <a:rPr lang="en-US" dirty="0"/>
              <a:t>Advanced Analytics</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8</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 2024</a:t>
            </a:fld>
            <a:endParaRPr lang="en-US" dirty="0"/>
          </a:p>
        </p:txBody>
      </p:sp>
      <p:sp>
        <p:nvSpPr>
          <p:cNvPr id="13" name="Text Placeholder 12">
            <a:extLst>
              <a:ext uri="{FF2B5EF4-FFF2-40B4-BE49-F238E27FC236}">
                <a16:creationId xmlns:a16="http://schemas.microsoft.com/office/drawing/2014/main" id="{F2BE3D2D-BB1F-290E-F4A5-998CFDD0A828}"/>
              </a:ext>
            </a:extLst>
          </p:cNvPr>
          <p:cNvSpPr>
            <a:spLocks noGrp="1"/>
          </p:cNvSpPr>
          <p:nvPr>
            <p:ph type="body" idx="1"/>
          </p:nvPr>
        </p:nvSpPr>
        <p:spPr>
          <a:xfrm>
            <a:off x="964023" y="2300983"/>
            <a:ext cx="4827178" cy="2529433"/>
          </a:xfrm>
        </p:spPr>
        <p:txBody>
          <a:bodyPr/>
          <a:lstStyle/>
          <a:p>
            <a:r>
              <a:rPr lang="en-US" dirty="0"/>
              <a:t>Conclusion:</a:t>
            </a:r>
          </a:p>
          <a:p>
            <a:r>
              <a:rPr lang="en-US" dirty="0">
                <a:solidFill>
                  <a:schemeClr val="bg2">
                    <a:lumMod val="10000"/>
                  </a:schemeClr>
                </a:solidFill>
              </a:rPr>
              <a:t>Promo1 had been launched in all countries, Promo2 had been launched only in France.</a:t>
            </a:r>
          </a:p>
          <a:p>
            <a:r>
              <a:rPr lang="en-US" dirty="0">
                <a:solidFill>
                  <a:schemeClr val="bg2">
                    <a:lumMod val="10000"/>
                  </a:schemeClr>
                </a:solidFill>
              </a:rPr>
              <a:t>There is a relationship between sales and number of promos.</a:t>
            </a:r>
          </a:p>
          <a:p>
            <a:r>
              <a:rPr lang="en-US" dirty="0">
                <a:solidFill>
                  <a:schemeClr val="bg2">
                    <a:lumMod val="10000"/>
                  </a:schemeClr>
                </a:solidFill>
              </a:rPr>
              <a:t>While promo1 has approximately the same success rate in all countries.</a:t>
            </a:r>
          </a:p>
          <a:p>
            <a:r>
              <a:rPr lang="en-US" dirty="0">
                <a:solidFill>
                  <a:schemeClr val="bg2">
                    <a:lumMod val="10000"/>
                  </a:schemeClr>
                </a:solidFill>
              </a:rPr>
              <a:t>Promo2 had twice the success rate in France.</a:t>
            </a:r>
          </a:p>
          <a:p>
            <a:endParaRPr lang="en-US" dirty="0">
              <a:solidFill>
                <a:schemeClr val="bg2">
                  <a:lumMod val="10000"/>
                </a:schemeClr>
              </a:solidFill>
            </a:endParaRPr>
          </a:p>
          <a:p>
            <a:endParaRPr lang="en-US" dirty="0">
              <a:solidFill>
                <a:schemeClr val="bg2">
                  <a:lumMod val="10000"/>
                </a:schemeClr>
              </a:solidFill>
            </a:endParaRPr>
          </a:p>
          <a:p>
            <a:endParaRPr lang="en-US" dirty="0">
              <a:solidFill>
                <a:schemeClr val="bg2">
                  <a:lumMod val="10000"/>
                </a:schemeClr>
              </a:solidFill>
            </a:endParaRPr>
          </a:p>
          <a:p>
            <a:endParaRPr lang="en-US" dirty="0"/>
          </a:p>
          <a:p>
            <a:endParaRPr lang="en-US" dirty="0"/>
          </a:p>
          <a:p>
            <a:endParaRPr lang="en-US" dirty="0"/>
          </a:p>
          <a:p>
            <a:endParaRPr lang="en-US" dirty="0"/>
          </a:p>
          <a:p>
            <a:endParaRPr lang="en-US" dirty="0"/>
          </a:p>
        </p:txBody>
      </p:sp>
      <p:pic>
        <p:nvPicPr>
          <p:cNvPr id="20" name="Picture 19">
            <a:extLst>
              <a:ext uri="{FF2B5EF4-FFF2-40B4-BE49-F238E27FC236}">
                <a16:creationId xmlns:a16="http://schemas.microsoft.com/office/drawing/2014/main" id="{56A4C43B-1205-36DF-1E14-60D01548C171}"/>
              </a:ext>
            </a:extLst>
          </p:cNvPr>
          <p:cNvPicPr>
            <a:picLocks noChangeAspect="1"/>
          </p:cNvPicPr>
          <p:nvPr/>
        </p:nvPicPr>
        <p:blipFill>
          <a:blip r:embed="rId2"/>
          <a:stretch>
            <a:fillRect/>
          </a:stretch>
        </p:blipFill>
        <p:spPr>
          <a:xfrm>
            <a:off x="6286502" y="502369"/>
            <a:ext cx="4206904" cy="3063330"/>
          </a:xfrm>
          <a:prstGeom prst="rect">
            <a:avLst/>
          </a:prstGeom>
        </p:spPr>
      </p:pic>
      <p:pic>
        <p:nvPicPr>
          <p:cNvPr id="24" name="Picture 23">
            <a:extLst>
              <a:ext uri="{FF2B5EF4-FFF2-40B4-BE49-F238E27FC236}">
                <a16:creationId xmlns:a16="http://schemas.microsoft.com/office/drawing/2014/main" id="{6BDAE587-05B6-5B2C-E126-B56CD99E7BEA}"/>
              </a:ext>
            </a:extLst>
          </p:cNvPr>
          <p:cNvPicPr>
            <a:picLocks noChangeAspect="1"/>
          </p:cNvPicPr>
          <p:nvPr/>
        </p:nvPicPr>
        <p:blipFill>
          <a:blip r:embed="rId3"/>
          <a:stretch>
            <a:fillRect/>
          </a:stretch>
        </p:blipFill>
        <p:spPr>
          <a:xfrm>
            <a:off x="1233170" y="5022254"/>
            <a:ext cx="3734124" cy="1118126"/>
          </a:xfrm>
          <a:prstGeom prst="rect">
            <a:avLst/>
          </a:prstGeom>
        </p:spPr>
      </p:pic>
      <p:pic>
        <p:nvPicPr>
          <p:cNvPr id="3" name="Content Placeholder 15" descr="A graph of different colored rectangular shapes&#10;&#10;Description automatically generated">
            <a:extLst>
              <a:ext uri="{FF2B5EF4-FFF2-40B4-BE49-F238E27FC236}">
                <a16:creationId xmlns:a16="http://schemas.microsoft.com/office/drawing/2014/main" id="{35234AB5-5028-37D1-1804-69984F5CB992}"/>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400801" y="3662861"/>
            <a:ext cx="3814979" cy="2718787"/>
          </a:xfrm>
        </p:spPr>
      </p:pic>
    </p:spTree>
    <p:extLst>
      <p:ext uri="{BB962C8B-B14F-4D97-AF65-F5344CB8AC3E}">
        <p14:creationId xmlns:p14="http://schemas.microsoft.com/office/powerpoint/2010/main" val="3774711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normAutofit fontScale="90000"/>
          </a:bodyPr>
          <a:lstStyle/>
          <a:p>
            <a:r>
              <a:rPr lang="en-US" dirty="0"/>
              <a:t>Advanced Analytics</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9</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 2024</a:t>
            </a:fld>
            <a:endParaRPr lang="en-US" dirty="0"/>
          </a:p>
        </p:txBody>
      </p:sp>
      <p:sp>
        <p:nvSpPr>
          <p:cNvPr id="13" name="Text Placeholder 12">
            <a:extLst>
              <a:ext uri="{FF2B5EF4-FFF2-40B4-BE49-F238E27FC236}">
                <a16:creationId xmlns:a16="http://schemas.microsoft.com/office/drawing/2014/main" id="{F2BE3D2D-BB1F-290E-F4A5-998CFDD0A828}"/>
              </a:ext>
            </a:extLst>
          </p:cNvPr>
          <p:cNvSpPr>
            <a:spLocks noGrp="1"/>
          </p:cNvSpPr>
          <p:nvPr>
            <p:ph type="body" idx="1"/>
          </p:nvPr>
        </p:nvSpPr>
        <p:spPr>
          <a:xfrm>
            <a:off x="964023" y="2300983"/>
            <a:ext cx="4827178" cy="2529433"/>
          </a:xfrm>
        </p:spPr>
        <p:txBody>
          <a:bodyPr/>
          <a:lstStyle/>
          <a:p>
            <a:r>
              <a:rPr lang="en-US" dirty="0"/>
              <a:t>Conclusion:</a:t>
            </a:r>
          </a:p>
          <a:p>
            <a:r>
              <a:rPr lang="en-US" dirty="0">
                <a:solidFill>
                  <a:schemeClr val="bg2">
                    <a:lumMod val="10000"/>
                  </a:schemeClr>
                </a:solidFill>
              </a:rPr>
              <a:t>The most purchased items are:</a:t>
            </a:r>
          </a:p>
          <a:p>
            <a:r>
              <a:rPr lang="en-US" dirty="0">
                <a:solidFill>
                  <a:schemeClr val="bg2">
                    <a:lumMod val="10000"/>
                  </a:schemeClr>
                </a:solidFill>
              </a:rPr>
              <a:t>	1- Shoes</a:t>
            </a:r>
          </a:p>
          <a:p>
            <a:r>
              <a:rPr lang="en-US" dirty="0">
                <a:solidFill>
                  <a:schemeClr val="bg2">
                    <a:lumMod val="10000"/>
                  </a:schemeClr>
                </a:solidFill>
              </a:rPr>
              <a:t>	2- Hardware Accessories</a:t>
            </a:r>
          </a:p>
          <a:p>
            <a:r>
              <a:rPr lang="en-US" dirty="0">
                <a:solidFill>
                  <a:schemeClr val="bg2">
                    <a:lumMod val="10000"/>
                  </a:schemeClr>
                </a:solidFill>
              </a:rPr>
              <a:t>	3- Sweatshirts</a:t>
            </a:r>
          </a:p>
          <a:p>
            <a:r>
              <a:rPr lang="en-US" dirty="0">
                <a:solidFill>
                  <a:schemeClr val="bg2">
                    <a:lumMod val="10000"/>
                  </a:schemeClr>
                </a:solidFill>
              </a:rPr>
              <a:t>	4- Shorts</a:t>
            </a:r>
          </a:p>
          <a:p>
            <a:endParaRPr lang="en-US" dirty="0"/>
          </a:p>
          <a:p>
            <a:endParaRPr lang="en-US" dirty="0"/>
          </a:p>
          <a:p>
            <a:endParaRPr lang="en-US" dirty="0"/>
          </a:p>
          <a:p>
            <a:endParaRPr lang="en-US" dirty="0"/>
          </a:p>
          <a:p>
            <a:endParaRPr lang="en-US" dirty="0"/>
          </a:p>
        </p:txBody>
      </p:sp>
      <p:pic>
        <p:nvPicPr>
          <p:cNvPr id="6" name="Picture 5" descr="A graph of sales&#10;&#10;Description automatically generated with medium confidence">
            <a:extLst>
              <a:ext uri="{FF2B5EF4-FFF2-40B4-BE49-F238E27FC236}">
                <a16:creationId xmlns:a16="http://schemas.microsoft.com/office/drawing/2014/main" id="{690F4B47-D68A-A4B7-6D40-8EA97FD58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2" y="258407"/>
            <a:ext cx="4941478" cy="4572009"/>
          </a:xfrm>
          <a:prstGeom prst="rect">
            <a:avLst/>
          </a:prstGeom>
        </p:spPr>
      </p:pic>
    </p:spTree>
    <p:extLst>
      <p:ext uri="{BB962C8B-B14F-4D97-AF65-F5344CB8AC3E}">
        <p14:creationId xmlns:p14="http://schemas.microsoft.com/office/powerpoint/2010/main" val="1557084617"/>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 id="{C1063DDD-BD45-4B17-8F67-69F4620CFA80}" vid="{EE925AA1-D437-4402-9126-83C3949115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A6EBEE06-2B28-4E77-9CB6-A74873B392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446DA3-37A7-4516-A4F6-8B99D0D312BF}">
  <ds:schemaRefs>
    <ds:schemaRef ds:uri="http://schemas.microsoft.com/sharepoint/v3/contenttype/forms"/>
  </ds:schemaRefs>
</ds:datastoreItem>
</file>

<file path=customXml/itemProps3.xml><?xml version="1.0" encoding="utf-8"?>
<ds:datastoreItem xmlns:ds="http://schemas.openxmlformats.org/officeDocument/2006/customXml" ds:itemID="{6CC8E66C-AC30-44BA-8882-3290DF968F1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166</TotalTime>
  <Words>1576</Words>
  <Application>Microsoft Office PowerPoint</Application>
  <PresentationFormat>Widescreen</PresentationFormat>
  <Paragraphs>286</Paragraphs>
  <Slides>33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-apple-system</vt:lpstr>
      <vt:lpstr>Arial</vt:lpstr>
      <vt:lpstr>Calibri</vt:lpstr>
      <vt:lpstr>Consolas</vt:lpstr>
      <vt:lpstr>Franklin Gothic Book</vt:lpstr>
      <vt:lpstr>Franklin Gothic Demi</vt:lpstr>
      <vt:lpstr>var(--vscode-editor-font-family, "SF Mono", Monaco, Menlo, Consolas, "Ubuntu Mono", "Liberation Mono", "DejaVu Sans Mono", "Courier New", monospace)</vt:lpstr>
      <vt:lpstr>Wingdings</vt:lpstr>
      <vt:lpstr>Theme1</vt:lpstr>
      <vt:lpstr>Sport Wear Group Analytics       Project</vt:lpstr>
      <vt:lpstr>Agenda</vt:lpstr>
      <vt:lpstr>Business Overview</vt:lpstr>
      <vt:lpstr>Business Objective</vt:lpstr>
      <vt:lpstr>Current  Solution</vt:lpstr>
      <vt:lpstr>Advanced Analytics</vt:lpstr>
      <vt:lpstr>Advanced Analytics</vt:lpstr>
      <vt:lpstr>Advanced Analytics</vt:lpstr>
      <vt:lpstr>Advanced Analytics</vt:lpstr>
      <vt:lpstr>Advanced Analytics</vt:lpstr>
      <vt:lpstr>Advanced Analytics</vt:lpstr>
      <vt:lpstr>Advanced Analytics</vt:lpstr>
      <vt:lpstr>Advanced Analytics</vt:lpstr>
      <vt:lpstr>Advanced Analytics</vt:lpstr>
      <vt:lpstr>Advanced Analytics</vt:lpstr>
      <vt:lpstr>Advanced Analytics</vt:lpstr>
      <vt:lpstr>Recommendations</vt:lpstr>
      <vt:lpstr>Data Science Process</vt:lpstr>
      <vt:lpstr>Pipeline</vt:lpstr>
      <vt:lpstr>Frame The business problem</vt:lpstr>
      <vt:lpstr>Data Understanding</vt:lpstr>
      <vt:lpstr>Data Preprocessing</vt:lpstr>
      <vt:lpstr>Exploratory Data Analysis</vt:lpstr>
      <vt:lpstr>Exploratory Data Analysis</vt:lpstr>
      <vt:lpstr>Exploratory Data Analysis</vt:lpstr>
      <vt:lpstr>Feature Engineering</vt:lpstr>
      <vt:lpstr>Model building</vt:lpstr>
      <vt:lpstr>      Things To try next</vt:lpstr>
      <vt:lpstr>      Things To try next</vt:lpstr>
      <vt:lpstr>      Things To try next</vt:lpstr>
      <vt:lpstr>      Things To try next</vt:lpstr>
      <vt:lpstr>      Things To try next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 Wear Group Analytics       Project</dc:title>
  <dc:creator>Ali Elsharawy</dc:creator>
  <cp:lastModifiedBy>Ali Elsharawy</cp:lastModifiedBy>
  <cp:revision>4</cp:revision>
  <dcterms:created xsi:type="dcterms:W3CDTF">2023-12-23T17:39:30Z</dcterms:created>
  <dcterms:modified xsi:type="dcterms:W3CDTF">2024-01-01T19:56:49Z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