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0"/>
  </p:notesMasterIdLst>
  <p:handoutMasterIdLst>
    <p:handoutMasterId r:id="rId41"/>
  </p:handoutMasterIdLst>
  <p:sldIdLst>
    <p:sldId id="350" r:id="rId5"/>
    <p:sldId id="352" r:id="rId6"/>
    <p:sldId id="361" r:id="rId7"/>
    <p:sldId id="365" r:id="rId8"/>
    <p:sldId id="390" r:id="rId9"/>
    <p:sldId id="366" r:id="rId10"/>
    <p:sldId id="362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6" r:id="rId20"/>
    <p:sldId id="395" r:id="rId21"/>
    <p:sldId id="364" r:id="rId22"/>
    <p:sldId id="377" r:id="rId23"/>
    <p:sldId id="378" r:id="rId24"/>
    <p:sldId id="379" r:id="rId25"/>
    <p:sldId id="380" r:id="rId26"/>
    <p:sldId id="381" r:id="rId27"/>
    <p:sldId id="382" r:id="rId28"/>
    <p:sldId id="391" r:id="rId29"/>
    <p:sldId id="392" r:id="rId30"/>
    <p:sldId id="383" r:id="rId31"/>
    <p:sldId id="393" r:id="rId32"/>
    <p:sldId id="384" r:id="rId33"/>
    <p:sldId id="394" r:id="rId34"/>
    <p:sldId id="385" r:id="rId35"/>
    <p:sldId id="387" r:id="rId36"/>
    <p:sldId id="388" r:id="rId37"/>
    <p:sldId id="389" r:id="rId38"/>
    <p:sldId id="34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720" y="542557"/>
            <a:ext cx="9639210" cy="1765890"/>
          </a:xfrm>
        </p:spPr>
        <p:txBody>
          <a:bodyPr/>
          <a:lstStyle/>
          <a:p>
            <a:r>
              <a:rPr lang="en-US" dirty="0"/>
              <a:t>Sport Wear Group Analytics   				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Data Scientist</a:t>
            </a:r>
            <a:r>
              <a:rPr lang="en-US" dirty="0"/>
              <a:t> </a:t>
            </a:r>
          </a:p>
          <a:p>
            <a:r>
              <a:rPr lang="en-US" dirty="0"/>
              <a:t>Ali Elsharawy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61762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488218" cy="2770756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month with the Highest purchases is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Aug 2015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It is noted that sales have a sharp decline in April, May, September, October.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It is Recommended to launch media advertisements or store events in these months to increase the amount of sales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D69C81-09F3-DD72-9243-1C6E7A7F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1685917"/>
            <a:ext cx="6313134" cy="42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61762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1762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promos that happen mostly in December and slightly in January, increase the purchases in both January and February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promos that happens in July and August, increase the purchases in these months significantly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promos take about a month or less to impact sales.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D69C81-09F3-DD72-9243-1C6E7A7F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1" y="123817"/>
            <a:ext cx="6145696" cy="3400434"/>
          </a:xfrm>
          <a:prstGeom prst="rect">
            <a:avLst/>
          </a:prstGeom>
        </p:spPr>
      </p:pic>
      <p:pic>
        <p:nvPicPr>
          <p:cNvPr id="5" name="Picture 4" descr="A graph of blue rectangular columns with black text&#10;&#10;Description automatically generated">
            <a:extLst>
              <a:ext uri="{FF2B5EF4-FFF2-40B4-BE49-F238E27FC236}">
                <a16:creationId xmlns:a16="http://schemas.microsoft.com/office/drawing/2014/main" id="{AAECAF2B-B15C-C7C1-723F-A6D699E0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0" y="3524250"/>
            <a:ext cx="614569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89955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0475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Despite, Women having the highest number of purchases in the gender category.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percentage of purchases done in each category is approximately close.</a:t>
            </a:r>
          </a:p>
        </p:txBody>
      </p:sp>
      <p:pic>
        <p:nvPicPr>
          <p:cNvPr id="6" name="Picture 5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6885CD2F-EB05-7BD7-53A3-78072140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6190"/>
            <a:ext cx="5678750" cy="4572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4D1D0-B468-065E-983B-A0BABAA8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4318730"/>
            <a:ext cx="4729967" cy="14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84332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3913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Training category has the highest number of purchases, followed by Football Generic, Running.</a:t>
            </a:r>
          </a:p>
        </p:txBody>
      </p:sp>
      <p:pic>
        <p:nvPicPr>
          <p:cNvPr id="4" name="Picture 3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5E40F59-0DF6-5DF7-F4D5-81B7E94A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980"/>
            <a:ext cx="580009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2262883"/>
            <a:ext cx="4408318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Training category has the highest number of purchases, followed by Football Generic, Running.</a:t>
            </a:r>
          </a:p>
        </p:txBody>
      </p:sp>
      <p:pic>
        <p:nvPicPr>
          <p:cNvPr id="4" name="Picture 3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5E40F59-0DF6-5DF7-F4D5-81B7E94A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34" y="1583736"/>
            <a:ext cx="580009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8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76342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2262883"/>
            <a:ext cx="3905250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Most Purchases is done in regular size, followed by wide and slim sizes.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599259B-F636-B153-0FE8-F53308FD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1" y="1695634"/>
            <a:ext cx="676183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0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2262883"/>
            <a:ext cx="3997911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number of sales increases with higher discounts on products</a:t>
            </a:r>
          </a:p>
        </p:txBody>
      </p:sp>
      <p:pic>
        <p:nvPicPr>
          <p:cNvPr id="5" name="Picture 4" descr="A graph of sales&#10;&#10;Description automatically generated">
            <a:extLst>
              <a:ext uri="{FF2B5EF4-FFF2-40B4-BE49-F238E27FC236}">
                <a16:creationId xmlns:a16="http://schemas.microsoft.com/office/drawing/2014/main" id="{1C3F0DF3-2791-1370-12D8-50581DEE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76" y="1838725"/>
            <a:ext cx="62293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2262883"/>
            <a:ext cx="3997911" cy="3578624"/>
          </a:xfrm>
        </p:spPr>
        <p:txBody>
          <a:bodyPr/>
          <a:lstStyle/>
          <a:p>
            <a:r>
              <a:rPr lang="en-US" dirty="0"/>
              <a:t>Conclusion: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Customers in Germany can pay prices that are approximately twice as expensive as those in France and Austria.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increase purchases in both Austria and France by offering products at lower price.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FBDE-52C1-AC1E-52FB-BAB57655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92442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6FAA0-99AB-13DC-6BEE-9F72CB68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57" y="1683713"/>
            <a:ext cx="617273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Based on previous findings: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65781"/>
            <a:ext cx="9416618" cy="3220114"/>
          </a:xfrm>
        </p:spPr>
        <p:txBody>
          <a:bodyPr/>
          <a:lstStyle/>
          <a:p>
            <a:r>
              <a:rPr lang="en-US" dirty="0"/>
              <a:t>- If the </a:t>
            </a:r>
            <a:r>
              <a:rPr lang="en-US" b="1" dirty="0"/>
              <a:t>company</a:t>
            </a:r>
            <a:r>
              <a:rPr lang="en-US" dirty="0"/>
              <a:t> wants to </a:t>
            </a:r>
            <a:r>
              <a:rPr lang="en-US" b="1" dirty="0"/>
              <a:t>increase</a:t>
            </a:r>
            <a:r>
              <a:rPr lang="en-US" dirty="0"/>
              <a:t> its </a:t>
            </a:r>
            <a:r>
              <a:rPr lang="en-US" b="1" dirty="0"/>
              <a:t>sales</a:t>
            </a:r>
            <a:r>
              <a:rPr lang="en-US" dirty="0"/>
              <a:t> in </a:t>
            </a:r>
            <a:r>
              <a:rPr lang="en-US" b="1" dirty="0"/>
              <a:t>low</a:t>
            </a:r>
            <a:r>
              <a:rPr lang="en-US" dirty="0"/>
              <a:t> selling months, then It is recommended that the company focuses its </a:t>
            </a:r>
            <a:r>
              <a:rPr lang="en-US" b="1" dirty="0"/>
              <a:t>campaigns</a:t>
            </a:r>
            <a:r>
              <a:rPr lang="en-US" dirty="0"/>
              <a:t> and </a:t>
            </a:r>
            <a:r>
              <a:rPr lang="en-US" b="1" dirty="0"/>
              <a:t>promotions</a:t>
            </a:r>
            <a:r>
              <a:rPr lang="en-US" dirty="0"/>
              <a:t> during the months with the </a:t>
            </a:r>
            <a:r>
              <a:rPr lang="en-US" b="1" dirty="0"/>
              <a:t>lowest</a:t>
            </a:r>
            <a:r>
              <a:rPr lang="en-US" dirty="0"/>
              <a:t> number of sales to push these months sales higher.</a:t>
            </a:r>
          </a:p>
          <a:p>
            <a:r>
              <a:rPr lang="en-US" dirty="0"/>
              <a:t>- However, If the company want to increase the sales of during holiday seasons like </a:t>
            </a:r>
            <a:r>
              <a:rPr lang="en-US" b="1" dirty="0"/>
              <a:t>Christmas</a:t>
            </a:r>
            <a:r>
              <a:rPr lang="en-US" dirty="0"/>
              <a:t> and </a:t>
            </a:r>
            <a:r>
              <a:rPr lang="en-US" b="1" dirty="0"/>
              <a:t>summer,</a:t>
            </a:r>
            <a:r>
              <a:rPr lang="en-US" dirty="0"/>
              <a:t> </a:t>
            </a:r>
            <a:r>
              <a:rPr lang="en-US" b="1" dirty="0"/>
              <a:t>valentine’s day</a:t>
            </a:r>
            <a:r>
              <a:rPr lang="en-US" dirty="0"/>
              <a:t> and </a:t>
            </a:r>
            <a:r>
              <a:rPr lang="en-US" b="1" dirty="0"/>
              <a:t>black</a:t>
            </a:r>
            <a:r>
              <a:rPr lang="en-US" dirty="0"/>
              <a:t> </a:t>
            </a:r>
            <a:r>
              <a:rPr lang="en-US" b="1" dirty="0"/>
              <a:t>November, </a:t>
            </a:r>
            <a:r>
              <a:rPr lang="en-US" dirty="0"/>
              <a:t>then the company should focus its campaign during these months.</a:t>
            </a:r>
          </a:p>
          <a:p>
            <a:r>
              <a:rPr lang="en-US" dirty="0"/>
              <a:t>- Also, It is better to </a:t>
            </a:r>
            <a:r>
              <a:rPr lang="en-US" b="1" dirty="0"/>
              <a:t>media</a:t>
            </a:r>
            <a:r>
              <a:rPr lang="en-US" dirty="0"/>
              <a:t> </a:t>
            </a:r>
            <a:r>
              <a:rPr lang="en-US" b="1" dirty="0"/>
              <a:t>campaigns</a:t>
            </a:r>
            <a:r>
              <a:rPr lang="en-US" dirty="0"/>
              <a:t> before the </a:t>
            </a:r>
            <a:r>
              <a:rPr lang="en-US" b="1" dirty="0"/>
              <a:t>season</a:t>
            </a:r>
            <a:r>
              <a:rPr lang="en-US" dirty="0"/>
              <a:t> </a:t>
            </a:r>
            <a:r>
              <a:rPr lang="en-US" b="1" dirty="0"/>
              <a:t>start</a:t>
            </a:r>
            <a:r>
              <a:rPr lang="en-US" dirty="0"/>
              <a:t> within a </a:t>
            </a:r>
            <a:r>
              <a:rPr lang="en-US" b="1" dirty="0"/>
              <a:t>month</a:t>
            </a:r>
            <a:r>
              <a:rPr lang="en-US" dirty="0"/>
              <a:t>, to ensure the campaign is effective.</a:t>
            </a:r>
          </a:p>
          <a:p>
            <a:r>
              <a:rPr lang="en-US" dirty="0"/>
              <a:t>- </a:t>
            </a:r>
            <a:r>
              <a:rPr lang="en-US" b="1" dirty="0"/>
              <a:t>Focus</a:t>
            </a:r>
            <a:r>
              <a:rPr lang="en-US" dirty="0"/>
              <a:t> on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instead of </a:t>
            </a:r>
            <a:r>
              <a:rPr lang="en-US" b="1" dirty="0"/>
              <a:t>media</a:t>
            </a:r>
            <a:r>
              <a:rPr lang="en-US" dirty="0"/>
              <a:t> </a:t>
            </a:r>
            <a:r>
              <a:rPr lang="en-US" b="1" dirty="0"/>
              <a:t>advertisements</a:t>
            </a:r>
            <a:r>
              <a:rPr lang="en-US" dirty="0"/>
              <a:t> in </a:t>
            </a:r>
            <a:r>
              <a:rPr lang="en-US" b="1" dirty="0"/>
              <a:t>France</a:t>
            </a:r>
            <a:r>
              <a:rPr lang="en-US" dirty="0"/>
              <a:t> and try push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into </a:t>
            </a:r>
            <a:r>
              <a:rPr lang="en-US" b="1" dirty="0"/>
              <a:t>Germany</a:t>
            </a:r>
            <a:r>
              <a:rPr lang="en-US" dirty="0"/>
              <a:t> and </a:t>
            </a:r>
            <a:r>
              <a:rPr lang="en-US" b="1" dirty="0"/>
              <a:t>Austria</a:t>
            </a:r>
            <a:r>
              <a:rPr lang="en-US" dirty="0"/>
              <a:t> to see how well it will do there.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increase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purchases in both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Austria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France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by offering products at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lower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Customers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are purchasing products with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low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prices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compared to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customers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Germany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512445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8756" y="-22543"/>
            <a:ext cx="5933243" cy="6903086"/>
          </a:xfr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Business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Business 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Advanced Analytics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Data Science Process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What’s next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166151"/>
            <a:ext cx="9416618" cy="222829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1- Frame the Business Problem</a:t>
            </a:r>
          </a:p>
          <a:p>
            <a:r>
              <a:rPr lang="en-US" b="1" dirty="0">
                <a:solidFill>
                  <a:schemeClr val="tx2"/>
                </a:solidFill>
              </a:rPr>
              <a:t>2- Data Understanding</a:t>
            </a:r>
          </a:p>
          <a:p>
            <a:r>
              <a:rPr lang="en-US" b="1" dirty="0">
                <a:solidFill>
                  <a:schemeClr val="tx2"/>
                </a:solidFill>
              </a:rPr>
              <a:t>3- Data preprocessing</a:t>
            </a:r>
          </a:p>
          <a:p>
            <a:r>
              <a:rPr lang="en-US" b="1" dirty="0">
                <a:solidFill>
                  <a:schemeClr val="tx2"/>
                </a:solidFill>
              </a:rPr>
              <a:t>4- Exploratory Data Analysis</a:t>
            </a:r>
          </a:p>
          <a:p>
            <a:r>
              <a:rPr lang="en-US" b="1" dirty="0">
                <a:solidFill>
                  <a:schemeClr val="tx2"/>
                </a:solidFill>
              </a:rPr>
              <a:t>5- Feature Engineering</a:t>
            </a:r>
          </a:p>
          <a:p>
            <a:r>
              <a:rPr lang="en-US" b="1" dirty="0">
                <a:solidFill>
                  <a:schemeClr val="tx2"/>
                </a:solidFill>
              </a:rPr>
              <a:t>6- 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27969"/>
            <a:ext cx="6309435" cy="761957"/>
          </a:xfrm>
        </p:spPr>
        <p:txBody>
          <a:bodyPr>
            <a:noAutofit/>
          </a:bodyPr>
          <a:lstStyle/>
          <a:p>
            <a:r>
              <a:rPr lang="en-US" sz="3600" dirty="0"/>
              <a:t>Frame The business problem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r>
              <a:rPr lang="en-US" dirty="0"/>
              <a:t>Get overview of the Business</a:t>
            </a:r>
          </a:p>
          <a:p>
            <a:r>
              <a:rPr lang="en-US" dirty="0"/>
              <a:t>Business Objective</a:t>
            </a:r>
          </a:p>
          <a:p>
            <a:r>
              <a:rPr lang="en-US" dirty="0"/>
              <a:t>Current Solution</a:t>
            </a:r>
          </a:p>
          <a:p>
            <a:r>
              <a:rPr lang="en-US" dirty="0"/>
              <a:t>Frame the problem (supervised Binary Classification task, Imbalanced)</a:t>
            </a:r>
          </a:p>
          <a:p>
            <a:r>
              <a:rPr lang="en-US" dirty="0"/>
              <a:t>Performance Measure to be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27969"/>
            <a:ext cx="4618584" cy="761957"/>
          </a:xfrm>
        </p:spPr>
        <p:txBody>
          <a:bodyPr>
            <a:noAutofit/>
          </a:bodyPr>
          <a:lstStyle/>
          <a:p>
            <a:r>
              <a:rPr lang="en-US" sz="3600" dirty="0"/>
              <a:t>Data Understanding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787B1-ABF3-8745-0184-B92CBD9F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21" y="1034449"/>
            <a:ext cx="2255715" cy="85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91A3B-F100-9981-0696-B0FFA0B4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68" y="2185103"/>
            <a:ext cx="3177815" cy="3970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8AFA8-0315-7C86-5221-E76E93DF1C1F}"/>
              </a:ext>
            </a:extLst>
          </p:cNvPr>
          <p:cNvSpPr txBox="1"/>
          <p:nvPr/>
        </p:nvSpPr>
        <p:spPr>
          <a:xfrm>
            <a:off x="952498" y="2286000"/>
            <a:ext cx="5031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The Dataset consists of 100000 rows and 24 columns, With no missing values and no duplicates.</a:t>
            </a:r>
          </a:p>
          <a:p>
            <a:pPr algn="l"/>
            <a:endParaRPr lang="en-US" dirty="0">
              <a:solidFill>
                <a:schemeClr val="bg1"/>
              </a:solidFill>
              <a:latin typeface="-apple-system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covers only 3 Countries Germany, France, Austria.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The Dataset covers weekly sales happened from 28 Dec 2014 to 30 April 2017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We are dealing with Imbalanced Dataset since, 13.9% have labels of value 1.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23676A4-34EF-9D9F-28E1-DD228CA3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The Dataset covers weekly sales happened from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28 Dec 2014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to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30 April 2017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We are dealing with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Imbalnced Dataset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since,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13.9%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have labels of value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Data Preprocessing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r>
              <a:rPr lang="en-US" dirty="0"/>
              <a:t>1- Data Cleaning </a:t>
            </a:r>
          </a:p>
          <a:p>
            <a:r>
              <a:rPr lang="en-US" dirty="0"/>
              <a:t>	- Check for outliers and deal with them</a:t>
            </a:r>
          </a:p>
          <a:p>
            <a:r>
              <a:rPr lang="en-US" dirty="0"/>
              <a:t>	- Check for missing values( No missing values)</a:t>
            </a:r>
          </a:p>
          <a:p>
            <a:r>
              <a:rPr lang="en-US" dirty="0"/>
              <a:t>2- Create new features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382F8-3A5B-4D43-197E-C32378E2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17" y="3915526"/>
            <a:ext cx="4294117" cy="2540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1D68F-05D5-B647-7D31-43997853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3429"/>
            <a:ext cx="5902957" cy="3152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9FBA4-D9B0-AD22-CAF3-CBCF202E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09424"/>
            <a:ext cx="590295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0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5124450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5403912" cy="3768571"/>
          </a:xfrm>
        </p:spPr>
        <p:txBody>
          <a:bodyPr/>
          <a:lstStyle/>
          <a:p>
            <a:r>
              <a:rPr lang="en-US" dirty="0"/>
              <a:t>Derive useful visualization:</a:t>
            </a:r>
          </a:p>
          <a:p>
            <a:r>
              <a:rPr lang="en-US" dirty="0"/>
              <a:t>	- Correlation matrix</a:t>
            </a:r>
          </a:p>
          <a:p>
            <a:r>
              <a:rPr lang="en-US" dirty="0"/>
              <a:t>	- pie plot, bar plot, histograms</a:t>
            </a:r>
          </a:p>
          <a:p>
            <a:r>
              <a:rPr lang="en-US" dirty="0"/>
              <a:t>	- Time series analysis</a:t>
            </a:r>
          </a:p>
          <a:p>
            <a:r>
              <a:rPr lang="en-US" dirty="0"/>
              <a:t>	- Explore the numerical attributes distributions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01662"/>
            <a:ext cx="5403912" cy="3852909"/>
          </a:xfrm>
        </p:spPr>
        <p:txBody>
          <a:bodyPr/>
          <a:lstStyle/>
          <a:p>
            <a:r>
              <a:rPr lang="en-US" dirty="0"/>
              <a:t>Correlation matrix: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 salesPerWeak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has a small positive correlation with </a:t>
            </a:r>
            <a:r>
              <a:rPr lang="en-US" dirty="0"/>
              <a:t>discount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column.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regular_prices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/>
              <a:t>current_prices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/>
              <a:t>profit</a:t>
            </a:r>
            <a:r>
              <a:rPr lang="en-US" dirty="0">
                <a:solidFill>
                  <a:schemeClr val="bg1"/>
                </a:solidFill>
              </a:rPr>
              <a:t> columns have a highly positive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has a negative correlation with </a:t>
            </a:r>
            <a:r>
              <a:rPr lang="en-US" dirty="0"/>
              <a:t>profit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has a positive correlation with </a:t>
            </a:r>
            <a:r>
              <a:rPr lang="en-US" dirty="0"/>
              <a:t>month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	- The </a:t>
            </a:r>
            <a:r>
              <a:rPr lang="en-US" dirty="0"/>
              <a:t>label</a:t>
            </a:r>
            <a:r>
              <a:rPr lang="en-US" dirty="0">
                <a:solidFill>
                  <a:schemeClr val="bg1"/>
                </a:solidFill>
              </a:rPr>
              <a:t> column:</a:t>
            </a:r>
          </a:p>
          <a:p>
            <a:r>
              <a:rPr lang="en-US" dirty="0">
                <a:solidFill>
                  <a:schemeClr val="bg1"/>
                </a:solidFill>
              </a:rPr>
              <a:t>	 	- Has a negative correlation with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	- has a small negative correlation with 	  </a:t>
            </a:r>
            <a:r>
              <a:rPr lang="en-US" dirty="0"/>
              <a:t>sales</a:t>
            </a:r>
            <a:r>
              <a:rPr lang="en-US" dirty="0">
                <a:solidFill>
                  <a:schemeClr val="bg1"/>
                </a:solidFill>
              </a:rPr>
              <a:t> and a small positive correlation    	  with </a:t>
            </a:r>
            <a:r>
              <a:rPr lang="en-US" dirty="0" err="1"/>
              <a:t>current_price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 descr="A grid of squares with different colored squares&#10;&#10;Description automatically generated">
            <a:extLst>
              <a:ext uri="{FF2B5EF4-FFF2-40B4-BE49-F238E27FC236}">
                <a16:creationId xmlns:a16="http://schemas.microsoft.com/office/drawing/2014/main" id="{66A86713-ADFF-F58C-1A4B-C3871DE3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0"/>
            <a:ext cx="6013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952997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637" y="2191262"/>
            <a:ext cx="5403912" cy="3852909"/>
          </a:xfrm>
        </p:spPr>
        <p:txBody>
          <a:bodyPr/>
          <a:lstStyle/>
          <a:p>
            <a:r>
              <a:rPr lang="en-US" dirty="0"/>
              <a:t>	  Explore Numerical Columns: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3 columns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salesPerWeek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regular_prices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current_prices</a:t>
            </a:r>
            <a:r>
              <a:rPr lang="en-US" b="1" dirty="0">
                <a:effectLst/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have a heavy tailed distribution, 	it might be helpful to take the 	log of values, to make it look 	more gaussian before we feature 	scale it.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doesn't seem to have 	any value, so it is better to not 	use it.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7" name="Picture 6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1DCC6340-AF63-69FA-B774-A6553113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0" y="0"/>
            <a:ext cx="605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Feature Engineering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4844618" cy="1522520"/>
          </a:xfrm>
        </p:spPr>
        <p:txBody>
          <a:bodyPr/>
          <a:lstStyle/>
          <a:p>
            <a:r>
              <a:rPr lang="en-US" dirty="0"/>
              <a:t>1 – Create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before any step to avoid data leakage.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Used Stratified sampling.</a:t>
            </a:r>
          </a:p>
          <a:p>
            <a:r>
              <a:rPr lang="en-US" dirty="0"/>
              <a:t>2 – Apply Feature Selection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DE5B-5AB6-4E19-3E90-36476E1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5" y="3663444"/>
            <a:ext cx="4711085" cy="237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2029E-433F-D226-5599-19F70DE8EDCB}"/>
              </a:ext>
            </a:extLst>
          </p:cNvPr>
          <p:cNvSpPr txBox="1"/>
          <p:nvPr/>
        </p:nvSpPr>
        <p:spPr>
          <a:xfrm>
            <a:off x="6394884" y="2286001"/>
            <a:ext cx="4714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3 – Handling categorical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Apply One-Hot Encoding.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4 – Apply Feature Scaling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 numerical features.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9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5237825" cy="3457852"/>
          </a:xfrm>
        </p:spPr>
        <p:txBody>
          <a:bodyPr/>
          <a:lstStyle/>
          <a:p>
            <a:r>
              <a:rPr lang="en-US" dirty="0"/>
              <a:t>1 - Build Transformation pipeline</a:t>
            </a:r>
          </a:p>
          <a:p>
            <a:r>
              <a:rPr lang="en-US" dirty="0"/>
              <a:t>2 - Select and train a certain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K-Nearest Neighbors</a:t>
            </a:r>
          </a:p>
          <a:p>
            <a:r>
              <a:rPr lang="en-US" dirty="0"/>
              <a:t>3 - Evaluate the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K-fold cross-validation</a:t>
            </a:r>
          </a:p>
          <a:p>
            <a:r>
              <a:rPr lang="en-US" dirty="0"/>
              <a:t>4 - Handling Imbalanced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 SMOTE over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 Random over sampling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Annual Review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440                     2426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BC283-AC18-C883-B3BE-FDC990D6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46" y="2065785"/>
            <a:ext cx="662275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0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1" y="2286001"/>
            <a:ext cx="5143500" cy="2854170"/>
          </a:xfrm>
        </p:spPr>
        <p:txBody>
          <a:bodyPr/>
          <a:lstStyle/>
          <a:p>
            <a:r>
              <a:rPr lang="en-US" dirty="0"/>
              <a:t>4 – Fine Tuning the best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Using Grid Search</a:t>
            </a:r>
          </a:p>
          <a:p>
            <a:r>
              <a:rPr lang="en-US" dirty="0"/>
              <a:t>5 – Try Ensemble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Voting Classifier(soft)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Gradient Boosting(</a:t>
            </a:r>
            <a:r>
              <a:rPr lang="en-US" sz="1800" dirty="0" err="1"/>
              <a:t>Xgboost</a:t>
            </a:r>
            <a:r>
              <a:rPr lang="en-US" sz="1800" dirty="0"/>
              <a:t>)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/>
              <a:t>6 – Analyze the Best Models and their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Using Random Forest </a:t>
            </a:r>
            <a:r>
              <a:rPr lang="en-US" sz="1800" dirty="0" err="1"/>
              <a:t>feature_importances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266855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Sports Wear Group is one of the leading retailer's industry in the region, with more than 50 branches across the region. </a:t>
            </a:r>
          </a:p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It runs multiple lines of business applications, mainly in the sport goods industry. </a:t>
            </a:r>
          </a:p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They are in the middle of their digital transformation journey, and they want to keep leading the market by satisfying their customers and meeting their expectation</a:t>
            </a:r>
            <a:r>
              <a:rPr lang="en-US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r>
              <a:rPr lang="en-US" sz="3200" dirty="0"/>
              <a:t>      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5208603" cy="2708598"/>
          </a:xfrm>
        </p:spPr>
        <p:txBody>
          <a:bodyPr/>
          <a:lstStyle/>
          <a:p>
            <a:r>
              <a:rPr lang="en-US" dirty="0"/>
              <a:t>6 – Evaluate your system on the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 – Import the best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F895-A1D3-72B5-0343-03A31E1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87" y="4743120"/>
            <a:ext cx="5157926" cy="12443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40983B-4DF4-9834-E3BA-598E535A93D1}"/>
              </a:ext>
            </a:extLst>
          </p:cNvPr>
          <p:cNvSpPr/>
          <p:nvPr/>
        </p:nvSpPr>
        <p:spPr>
          <a:xfrm>
            <a:off x="5530787" y="2706693"/>
            <a:ext cx="3071674" cy="16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008B-F4F7-E441-5A52-6412E765723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7066624" y="2706693"/>
            <a:ext cx="62144" cy="49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B1975F-8AAF-E384-3F6A-8F14EB91D93F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5530787" y="3514561"/>
            <a:ext cx="3071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1DD357-7F45-AE55-7630-BF9151FBF51A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7066624" y="2706693"/>
            <a:ext cx="0" cy="161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5DFBD1-DF0E-49AF-32BD-283ECEA9F4DB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7066624" y="2706693"/>
            <a:ext cx="0" cy="1615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26C8D0-6DFD-568D-094B-53CD6C434F38}"/>
              </a:ext>
            </a:extLst>
          </p:cNvPr>
          <p:cNvSpPr txBox="1"/>
          <p:nvPr/>
        </p:nvSpPr>
        <p:spPr>
          <a:xfrm>
            <a:off x="5770495" y="295526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12759                    4375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5712796" y="3766423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66DF6-76D7-46E6-7185-0428120AB28F}"/>
              </a:ext>
            </a:extLst>
          </p:cNvPr>
          <p:cNvSpPr txBox="1"/>
          <p:nvPr/>
        </p:nvSpPr>
        <p:spPr>
          <a:xfrm>
            <a:off x="6059014" y="205771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80916-1DE0-9A97-8F3B-27BEEF02FF83}"/>
              </a:ext>
            </a:extLst>
          </p:cNvPr>
          <p:cNvSpPr txBox="1"/>
          <p:nvPr/>
        </p:nvSpPr>
        <p:spPr>
          <a:xfrm>
            <a:off x="1494790" y="2787964"/>
            <a:ext cx="28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Negatives(TN): 12759</a:t>
            </a:r>
          </a:p>
          <a:p>
            <a:r>
              <a:rPr lang="en-US" dirty="0">
                <a:solidFill>
                  <a:schemeClr val="bg1"/>
                </a:solidFill>
              </a:rPr>
              <a:t>True Positives(TP): 2426</a:t>
            </a:r>
          </a:p>
          <a:p>
            <a:r>
              <a:rPr lang="en-US" dirty="0">
                <a:solidFill>
                  <a:schemeClr val="bg1"/>
                </a:solidFill>
              </a:rPr>
              <a:t>False Negatives(FN): 440</a:t>
            </a:r>
          </a:p>
          <a:p>
            <a:r>
              <a:rPr lang="en-US" dirty="0">
                <a:solidFill>
                  <a:schemeClr val="bg1"/>
                </a:solidFill>
              </a:rPr>
              <a:t>False Positives(FP): 4375</a:t>
            </a:r>
          </a:p>
        </p:txBody>
      </p:sp>
    </p:spTree>
    <p:extLst>
      <p:ext uri="{BB962C8B-B14F-4D97-AF65-F5344CB8AC3E}">
        <p14:creationId xmlns:p14="http://schemas.microsoft.com/office/powerpoint/2010/main" val="205158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10410917" cy="2708598"/>
          </a:xfrm>
        </p:spPr>
        <p:txBody>
          <a:bodyPr/>
          <a:lstStyle/>
          <a:p>
            <a:r>
              <a:rPr lang="en-US" dirty="0"/>
              <a:t>1 – Exploratory Data Analysis</a:t>
            </a:r>
          </a:p>
          <a:p>
            <a:r>
              <a:rPr lang="en-US" dirty="0"/>
              <a:t>	- Convert RGB columns to colors and figure out if there is a correlation between purchases and colors</a:t>
            </a:r>
          </a:p>
          <a:p>
            <a:r>
              <a:rPr lang="en-US" dirty="0"/>
              <a:t>	- Use unsupervised visualization techniques to identify clusters in the data.</a:t>
            </a:r>
          </a:p>
          <a:p>
            <a:r>
              <a:rPr lang="en-US" dirty="0"/>
              <a:t>	- Use Time-series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97298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10410917" cy="2708598"/>
          </a:xfrm>
        </p:spPr>
        <p:txBody>
          <a:bodyPr/>
          <a:lstStyle/>
          <a:p>
            <a:r>
              <a:rPr lang="en-US" dirty="0"/>
              <a:t>2 – Feature Engineering</a:t>
            </a:r>
          </a:p>
          <a:p>
            <a:r>
              <a:rPr lang="en-US" dirty="0"/>
              <a:t>	- Take the logarithm of Heavy Tailed distribution attributes before scaling.</a:t>
            </a:r>
          </a:p>
          <a:p>
            <a:r>
              <a:rPr lang="en-US" dirty="0"/>
              <a:t>	- Try </a:t>
            </a:r>
            <a:r>
              <a:rPr lang="en-US" dirty="0" err="1"/>
              <a:t>RobustScaler</a:t>
            </a:r>
            <a:r>
              <a:rPr lang="en-US" dirty="0"/>
              <a:t> with Heavy Tailed attributes.</a:t>
            </a:r>
          </a:p>
          <a:p>
            <a:r>
              <a:rPr lang="en-US" dirty="0"/>
              <a:t>	-  Encode style column to ordinal encoder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1383837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80" y="2286001"/>
            <a:ext cx="10599938" cy="3972756"/>
          </a:xfrm>
        </p:spPr>
        <p:txBody>
          <a:bodyPr/>
          <a:lstStyle/>
          <a:p>
            <a:r>
              <a:rPr lang="en-US" dirty="0"/>
              <a:t>3 – Model Building</a:t>
            </a:r>
          </a:p>
          <a:p>
            <a:r>
              <a:rPr lang="en-US" dirty="0"/>
              <a:t>	- Try Random over sampling and compare it with Smote over sampling</a:t>
            </a:r>
          </a:p>
          <a:p>
            <a:r>
              <a:rPr lang="en-US" dirty="0"/>
              <a:t>	- Try different ensemble methods like voting classifier or gradient boosting </a:t>
            </a:r>
          </a:p>
          <a:p>
            <a:r>
              <a:rPr lang="en-US" dirty="0"/>
              <a:t>	- Try PCA with the best model </a:t>
            </a:r>
          </a:p>
          <a:p>
            <a:r>
              <a:rPr lang="en-US" dirty="0"/>
              <a:t>	- Analyze the best models and their errors </a:t>
            </a:r>
          </a:p>
          <a:p>
            <a:r>
              <a:rPr lang="en-US" dirty="0"/>
              <a:t>		- using feature importance's to identify useless features , remove them and retrain the model.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94497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10410917" cy="4046219"/>
          </a:xfrm>
        </p:spPr>
        <p:txBody>
          <a:bodyPr/>
          <a:lstStyle/>
          <a:p>
            <a:r>
              <a:rPr lang="en-US" dirty="0"/>
              <a:t>3 – Finally</a:t>
            </a:r>
          </a:p>
          <a:p>
            <a:r>
              <a:rPr lang="en-US" dirty="0"/>
              <a:t>	- Write Function for the whole data transformations we applied, to easily clean and prepare any new data instances:</a:t>
            </a:r>
          </a:p>
          <a:p>
            <a:r>
              <a:rPr lang="en-US" dirty="0"/>
              <a:t>		- Feature Pipeline </a:t>
            </a:r>
          </a:p>
          <a:p>
            <a:r>
              <a:rPr lang="en-US" dirty="0"/>
              <a:t>		- Training Pipeline </a:t>
            </a:r>
          </a:p>
          <a:p>
            <a:r>
              <a:rPr lang="en-US" dirty="0"/>
              <a:t>		- Inference Pipeline</a:t>
            </a:r>
          </a:p>
          <a:p>
            <a:r>
              <a:rPr lang="en-US" dirty="0"/>
              <a:t>	- Refactor the code into proper scripts, instead of notebooks .</a:t>
            </a:r>
          </a:p>
          <a:p>
            <a:r>
              <a:rPr lang="en-US" dirty="0"/>
              <a:t>	- Build an API to receive data and predict the outcome.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175687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 Email:</a:t>
            </a:r>
            <a:endParaRPr lang="en-US" dirty="0"/>
          </a:p>
          <a:p>
            <a:r>
              <a:rPr lang="en-US" dirty="0"/>
              <a:t>AlyAbdelhamied@gmail.com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Business Objective is to use advanced analytics to increase their sports wear sales and to increase the efficiency of their marketing campaigns.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company is depending on the marketing campaigns to increase sales without using advanced analytics to analyze customer behaviors and patterns.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advertisements result after presenting the offers to 100k customer have 13.9% success rate.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2856942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Country with the highest Sales is Germany, followed by Austria and France.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Take in mind that the data is imbalanced toward Germany.</a:t>
            </a:r>
          </a:p>
          <a:p>
            <a:endParaRPr lang="en-US" dirty="0"/>
          </a:p>
        </p:txBody>
      </p:sp>
      <p:pic>
        <p:nvPicPr>
          <p:cNvPr id="14" name="Content Placeholder 1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38A2593-2C04-F228-D151-0E5A3270930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46" y="410824"/>
            <a:ext cx="5112274" cy="354861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16" name="Content Placeholder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CAE72407-AF15-2269-E6EF-958ADE15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3959440"/>
            <a:ext cx="5936201" cy="2620431"/>
          </a:xfr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294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Promo1 had been launched in all countries, Promo2 had been launched only in France.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There is a relationship between sales and number of promos.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While promo1 has approximately the same success rate in all countries.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Promo2 had twice the success rate in France.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A4C43B-1205-36DF-1E14-60D01548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2" y="502369"/>
            <a:ext cx="4206904" cy="30633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DAE587-05B6-5B2C-E126-B56CD99E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0" y="5022254"/>
            <a:ext cx="3734124" cy="1118126"/>
          </a:xfrm>
          <a:prstGeom prst="rect">
            <a:avLst/>
          </a:prstGeom>
        </p:spPr>
      </p:pic>
      <p:pic>
        <p:nvPicPr>
          <p:cNvPr id="3" name="Content Placeholder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35234AB5-5028-37D1-1804-69984F5CB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62861"/>
            <a:ext cx="3814979" cy="2718787"/>
          </a:xfrm>
        </p:spPr>
      </p:pic>
    </p:spTree>
    <p:extLst>
      <p:ext uri="{BB962C8B-B14F-4D97-AF65-F5344CB8AC3E}">
        <p14:creationId xmlns:p14="http://schemas.microsoft.com/office/powerpoint/2010/main" val="377471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294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most purchased items are: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1- Shoes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2- Hardware Accessories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3- Sweatshirts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4- Shorts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690F4B47-D68A-A4B7-6D40-8EA97FD58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1489926"/>
            <a:ext cx="494147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46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380</TotalTime>
  <Words>1637</Words>
  <Application>Microsoft Office PowerPoint</Application>
  <PresentationFormat>Widescreen</PresentationFormat>
  <Paragraphs>312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-apple-system</vt:lpstr>
      <vt:lpstr>Arial</vt:lpstr>
      <vt:lpstr>Calibri</vt:lpstr>
      <vt:lpstr>Consolas</vt:lpstr>
      <vt:lpstr>Franklin Gothic Book</vt:lpstr>
      <vt:lpstr>Franklin Gothic Demi</vt:lpstr>
      <vt:lpstr>var(--vscode-editor-font-family, "SF Mono", Monaco, Menlo, Consolas, "Ubuntu Mono", "Liberation Mono", "DejaVu Sans Mono", "Courier New", monospace)</vt:lpstr>
      <vt:lpstr>Wingdings</vt:lpstr>
      <vt:lpstr>Theme1</vt:lpstr>
      <vt:lpstr>Sport Wear Group Analytics       Project</vt:lpstr>
      <vt:lpstr>Agenda</vt:lpstr>
      <vt:lpstr>Business Overview</vt:lpstr>
      <vt:lpstr>Business Objective</vt:lpstr>
      <vt:lpstr>Current  Solution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Recommendations</vt:lpstr>
      <vt:lpstr>Data Science Process</vt:lpstr>
      <vt:lpstr>Pipeline</vt:lpstr>
      <vt:lpstr>Frame The business problem</vt:lpstr>
      <vt:lpstr>Data Understanding</vt:lpstr>
      <vt:lpstr>Data Preprocessing</vt:lpstr>
      <vt:lpstr>Exploratory Data Analysis</vt:lpstr>
      <vt:lpstr>Exploratory Data Analysis</vt:lpstr>
      <vt:lpstr>Exploratory Data Analysis</vt:lpstr>
      <vt:lpstr>Feature Engineering</vt:lpstr>
      <vt:lpstr>Model building</vt:lpstr>
      <vt:lpstr>Model building</vt:lpstr>
      <vt:lpstr>      Model building</vt:lpstr>
      <vt:lpstr>      Things To try next</vt:lpstr>
      <vt:lpstr>      Things To try next</vt:lpstr>
      <vt:lpstr>      Things To try next</vt:lpstr>
      <vt:lpstr>      Things To try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Wear Group Analytics       Project</dc:title>
  <dc:creator>Ali Elsharawy</dc:creator>
  <cp:lastModifiedBy>Ali Elsharawy</cp:lastModifiedBy>
  <cp:revision>7</cp:revision>
  <dcterms:created xsi:type="dcterms:W3CDTF">2023-12-23T17:39:30Z</dcterms:created>
  <dcterms:modified xsi:type="dcterms:W3CDTF">2024-01-02T05:33:50Z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