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C4CF-61D8-3F4D-EC12-B9013A751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94370-FD4A-EC2C-F73C-FF6F74D08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3B0A-DDA4-A670-CDD7-99A7BF39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A998-C1EB-76FE-73F2-F985BD89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8299-FD6B-4F54-30BC-0B613D8D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BBA4-2C68-38B1-A20F-62293324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EC790-F33C-E5F6-CFDF-33F000234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A598-7E9E-4EAA-7E7E-B7E6414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1C4C-A554-2730-1500-3C731C1F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DF3E-2DC7-9411-DCAB-F58C098C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CF372-44D2-EC9A-EE3B-CFF13668C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2A74-6EF2-D276-14BD-E7ADF989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E27A-45E0-BEE1-A743-C51F1B62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C2C8-02AD-171A-8488-5C61DB12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1A94-E439-0086-9683-3DEC1AA4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2422-C914-57A6-D100-40CB1C7D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F713-2A41-B63C-2AD6-40C76CC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B18C-C553-660B-E7E0-395539FE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3055-6E6F-2A6D-FB3F-669C897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2E7D-427A-D325-65FC-EC0876EA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4B98-48D0-2392-64BD-796D14EC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17871-9B95-DE32-6225-E87A44C4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A14C0-EAE3-08C9-7D4D-042C3ED4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9C91-EEB6-1A15-8AB4-EF0ED22D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A92C-50E3-371B-BA93-D61B1A20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EC8-CA68-78BA-6109-554B39A2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C8F8-12A2-2B47-F031-953B779B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41CFE-14C2-0961-27DD-761C05EA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26E1B-9058-D0DA-65DB-0CA699D4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E0583-DF38-9B89-EB8D-B6A52920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AB867-5834-F6F3-47C6-352BFA97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B2FD-CBA0-7B0D-3461-D6970CF2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76A5-CDC9-98E4-D6DF-74D6F564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F9DF-7A6A-E174-2ACF-8C765A70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44D19-BB96-62A4-C2A8-05CB8354F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5EDCA-F990-D667-C84D-846A9581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7CCF4-6BC7-93D2-86CA-B8109A36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1D1F-ABBC-A5D4-815A-5E0C785E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EBC61-BECA-135B-B57C-95CD32A8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E6EF-5876-3195-1F1A-C62B83C6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9CDE8-4A43-919F-CA75-11D10CC7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71E2D-D86E-4191-5F12-61168BD3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44DC-7E20-B9BA-A418-930EF787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C0EB0-41A1-1204-A585-FC99285D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ACD57-19A7-ECA6-C85F-54AB4CE9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F716F-567D-1FFF-737D-0DA5ECFF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1BC5-D4C4-E959-6DDF-6447533B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695E-221A-2CA2-A18A-A59ED103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0C6A4-7896-8C01-2B56-0476D959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496A-872D-BD1A-97FB-4B2F2AB8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051CD-DCA9-2C43-0ADD-0A1F4EEB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252E7-DBD3-ED5C-1618-8DC8EA71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F143-E938-FD60-DD73-3FE0AA91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2FB47-BED2-D437-DCBF-09EFBF7DF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14DD-9259-1B23-0D31-08D1A5D8D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DE15-0969-6AA5-498A-6A09065A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CE382-98D2-02E1-C527-835A97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85A7-13C4-4499-176D-50FFEADF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CF658-C77F-FBAC-E277-CBE8EC60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8149B-E1B4-A11C-D923-3BBD9F15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1507-45D3-6B2B-468A-EFD46B6AB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C087-52C6-409C-91D2-CC15A1D0593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E97A-820B-8A76-4109-FE387CB4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D6CA-50FD-151C-D2B1-F110E5E6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Irwansight" TargetMode="External"/><Relationship Id="rId2" Type="http://schemas.openxmlformats.org/officeDocument/2006/relationships/hyperlink" Target="https://scikit-learn.org/stable/modules/model_evaluation.html#classification-metric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3261-8B01-D12D-EC92-250787B60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Pembagian</a:t>
            </a:r>
            <a:r>
              <a:rPr lang="en-US" dirty="0"/>
              <a:t>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C4B79-027E-316C-3238-05FC47AD6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7035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344239" y="787330"/>
            <a:ext cx="4695925" cy="3386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DE792D-90F0-E379-EDF7-57947E2527FD}"/>
              </a:ext>
            </a:extLst>
          </p:cNvPr>
          <p:cNvSpPr txBox="1"/>
          <p:nvPr/>
        </p:nvSpPr>
        <p:spPr>
          <a:xfrm>
            <a:off x="8168788" y="4734613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53269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mahasiswa</a:t>
            </a:r>
            <a:r>
              <a:rPr lang="en-US" sz="2800" dirty="0"/>
              <a:t>, 3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, 10 </a:t>
            </a:r>
            <a:r>
              <a:rPr lang="en-US" sz="2800" dirty="0" err="1"/>
              <a:t>terlambat</a:t>
            </a:r>
            <a:r>
              <a:rPr lang="en-US" sz="2800" dirty="0"/>
              <a:t> -&gt; </a:t>
            </a:r>
            <a:r>
              <a:rPr lang="en-US" sz="2800" dirty="0">
                <a:solidFill>
                  <a:srgbClr val="FF0000"/>
                </a:solidFill>
              </a:rPr>
              <a:t>data real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lulus </a:t>
            </a:r>
            <a:r>
              <a:rPr lang="en-US" sz="2800" dirty="0" err="1">
                <a:solidFill>
                  <a:srgbClr val="FF0000"/>
                </a:solidFill>
              </a:rPr>
              <a:t>tepat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waktu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2 </a:t>
            </a:r>
            <a:r>
              <a:rPr lang="en-US" sz="2800" dirty="0" err="1"/>
              <a:t>mahasiswa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1 </a:t>
            </a:r>
            <a:r>
              <a:rPr lang="en-US" sz="2800" dirty="0" err="1">
                <a:solidFill>
                  <a:srgbClr val="00B050"/>
                </a:solidFill>
              </a:rPr>
              <a:t>diprediksi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terlambat</a:t>
            </a:r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10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terlambat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6 </a:t>
            </a:r>
            <a:r>
              <a:rPr lang="en-US" sz="2800" dirty="0" err="1"/>
              <a:t>mahasiswa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4 </a:t>
            </a:r>
            <a:r>
              <a:rPr lang="en-US" sz="2800" dirty="0" err="1">
                <a:solidFill>
                  <a:srgbClr val="00B050"/>
                </a:solidFill>
              </a:rPr>
              <a:t>diprediksi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tepat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109C4-8C08-3A71-A9E5-6BBB8A0EB6AE}"/>
              </a:ext>
            </a:extLst>
          </p:cNvPr>
          <p:cNvSpPr txBox="1"/>
          <p:nvPr/>
        </p:nvSpPr>
        <p:spPr>
          <a:xfrm>
            <a:off x="10073003" y="3325947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8E4FB-14D6-E543-A304-A146639A7904}"/>
              </a:ext>
            </a:extLst>
          </p:cNvPr>
          <p:cNvSpPr txBox="1"/>
          <p:nvPr/>
        </p:nvSpPr>
        <p:spPr>
          <a:xfrm>
            <a:off x="8613420" y="332594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E43D3-C6C2-1991-4C2B-0BD5C9516F70}"/>
              </a:ext>
            </a:extLst>
          </p:cNvPr>
          <p:cNvSpPr txBox="1"/>
          <p:nvPr/>
        </p:nvSpPr>
        <p:spPr>
          <a:xfrm>
            <a:off x="8575713" y="2138168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3A253-957A-DEFC-FC16-0D61A1122054}"/>
              </a:ext>
            </a:extLst>
          </p:cNvPr>
          <p:cNvSpPr txBox="1"/>
          <p:nvPr/>
        </p:nvSpPr>
        <p:spPr>
          <a:xfrm>
            <a:off x="10102855" y="2138168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52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7579936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Mengukur</a:t>
            </a:r>
            <a:r>
              <a:rPr lang="en-US" sz="3600" dirty="0"/>
              <a:t> </a:t>
            </a:r>
            <a:r>
              <a:rPr lang="en-US" sz="3600" dirty="0" err="1"/>
              <a:t>Ferformance</a:t>
            </a:r>
            <a:r>
              <a:rPr lang="en-US" sz="3600" dirty="0"/>
              <a:t>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7C7A-DAAA-3E00-9586-FF1E8B0B45D6}"/>
              </a:ext>
            </a:extLst>
          </p:cNvPr>
          <p:cNvSpPr txBox="1"/>
          <p:nvPr/>
        </p:nvSpPr>
        <p:spPr>
          <a:xfrm>
            <a:off x="291445" y="1156123"/>
            <a:ext cx="1120925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Accuracy </a:t>
            </a:r>
            <a:r>
              <a:rPr lang="en-US" sz="2800" dirty="0"/>
              <a:t>: </a:t>
            </a:r>
            <a:r>
              <a:rPr lang="en-US" sz="2800" dirty="0" err="1"/>
              <a:t>Mengukur</a:t>
            </a:r>
            <a:r>
              <a:rPr lang="en-US" sz="2800" dirty="0"/>
              <a:t>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akurat</a:t>
            </a:r>
            <a:r>
              <a:rPr lang="en-US" sz="2800" dirty="0"/>
              <a:t> model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mengklasifikasikan</a:t>
            </a:r>
            <a:r>
              <a:rPr lang="en-US" sz="2800" dirty="0"/>
              <a:t> data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</a:rPr>
              <a:t>Precission</a:t>
            </a:r>
            <a:r>
              <a:rPr lang="en-US" sz="2800" b="1" dirty="0">
                <a:solidFill>
                  <a:srgbClr val="FF0000"/>
                </a:solidFill>
              </a:rPr>
              <a:t> (Positive Predictive Value) </a:t>
            </a:r>
            <a:r>
              <a:rPr lang="en-US" sz="2800" dirty="0"/>
              <a:t>: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keakuratan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data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yang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 oleh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Recall </a:t>
            </a:r>
            <a:r>
              <a:rPr lang="en-US" sz="2800" b="1" dirty="0" err="1">
                <a:solidFill>
                  <a:srgbClr val="FF0000"/>
                </a:solidFill>
              </a:rPr>
              <a:t>atau</a:t>
            </a:r>
            <a:r>
              <a:rPr lang="en-US" sz="2800" b="1" dirty="0">
                <a:solidFill>
                  <a:srgbClr val="FF0000"/>
                </a:solidFill>
              </a:rPr>
              <a:t> Sensitivity (True Positive Rate) </a:t>
            </a:r>
            <a:r>
              <a:rPr lang="en-US" sz="2800" dirty="0"/>
              <a:t>: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model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Specificity</a:t>
            </a:r>
            <a:r>
              <a:rPr lang="en-US" sz="2800" dirty="0"/>
              <a:t> 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r>
              <a:rPr lang="en-US" sz="2800" dirty="0"/>
              <a:t> negative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data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F1-Score</a:t>
            </a:r>
            <a:r>
              <a:rPr lang="en-US" sz="2800" dirty="0"/>
              <a:t> 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perbandingan</a:t>
            </a:r>
            <a:r>
              <a:rPr lang="en-US" sz="2800" dirty="0"/>
              <a:t> rata-rata </a:t>
            </a:r>
            <a:r>
              <a:rPr lang="en-US" sz="2800" dirty="0" err="1"/>
              <a:t>presisi</a:t>
            </a:r>
            <a:r>
              <a:rPr lang="en-US" sz="2800" dirty="0"/>
              <a:t> dan recall yang </a:t>
            </a:r>
            <a:r>
              <a:rPr lang="en-US" sz="2800" dirty="0" err="1"/>
              <a:t>dibobotkan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6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7579936" cy="858223"/>
          </a:xfrm>
        </p:spPr>
        <p:txBody>
          <a:bodyPr>
            <a:normAutofit/>
          </a:bodyPr>
          <a:lstStyle/>
          <a:p>
            <a:r>
              <a:rPr lang="en-US" sz="3600" dirty="0"/>
              <a:t>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6590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Accuracy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akurat</a:t>
            </a:r>
            <a:r>
              <a:rPr lang="en-US" sz="2800" dirty="0"/>
              <a:t> model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mengklasifikasikan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Accuracy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rasio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(</a:t>
            </a:r>
            <a:r>
              <a:rPr lang="en-US" sz="2800" dirty="0" err="1"/>
              <a:t>positif</a:t>
            </a:r>
            <a:r>
              <a:rPr lang="en-US" sz="2800" dirty="0"/>
              <a:t> dan negative)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Accuracy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juga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kedekatan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real (</a:t>
            </a:r>
            <a:r>
              <a:rPr lang="en-US" sz="2800" dirty="0" err="1"/>
              <a:t>sebenarnya</a:t>
            </a:r>
            <a:r>
              <a:rPr lang="en-US" sz="2800" dirty="0"/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2FD0D-30F2-7D18-7397-2C1C5ADE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79530" y="740196"/>
            <a:ext cx="4695925" cy="33860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F9F796F-C414-9E86-3526-7FA816351051}"/>
              </a:ext>
            </a:extLst>
          </p:cNvPr>
          <p:cNvSpPr/>
          <p:nvPr/>
        </p:nvSpPr>
        <p:spPr>
          <a:xfrm>
            <a:off x="9144000" y="1885361"/>
            <a:ext cx="886119" cy="754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0510D4-916F-C754-576B-0F2DDDDDEB6E}"/>
              </a:ext>
            </a:extLst>
          </p:cNvPr>
          <p:cNvSpPr/>
          <p:nvPr/>
        </p:nvSpPr>
        <p:spPr>
          <a:xfrm>
            <a:off x="10521885" y="3141282"/>
            <a:ext cx="886119" cy="754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/>
              <p:nvPr/>
            </p:nvSpPr>
            <p:spPr>
              <a:xfrm>
                <a:off x="6145666" y="5076959"/>
                <a:ext cx="5262338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666" y="5076959"/>
                <a:ext cx="5262338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344239" y="787330"/>
            <a:ext cx="4695925" cy="3386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DE792D-90F0-E379-EDF7-57947E2527FD}"/>
              </a:ext>
            </a:extLst>
          </p:cNvPr>
          <p:cNvSpPr txBox="1"/>
          <p:nvPr/>
        </p:nvSpPr>
        <p:spPr>
          <a:xfrm>
            <a:off x="6453110" y="655355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53269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mahasiswa</a:t>
            </a:r>
            <a:r>
              <a:rPr lang="en-US" sz="2800" dirty="0"/>
              <a:t>, 3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, 10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lulus </a:t>
            </a:r>
            <a:r>
              <a:rPr lang="en-US" sz="2800" dirty="0" err="1">
                <a:solidFill>
                  <a:srgbClr val="FF0000"/>
                </a:solidFill>
              </a:rPr>
              <a:t>tepat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waktu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2 </a:t>
            </a:r>
            <a:r>
              <a:rPr lang="en-US" sz="2800" dirty="0" err="1"/>
              <a:t>mahasiswa</a:t>
            </a:r>
            <a:r>
              <a:rPr lang="en-US" sz="2800" dirty="0"/>
              <a:t>, 1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10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terlambat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6 </a:t>
            </a:r>
            <a:r>
              <a:rPr lang="en-US" sz="2800" dirty="0" err="1"/>
              <a:t>mahasiswa</a:t>
            </a:r>
            <a:r>
              <a:rPr lang="en-US" sz="2800" dirty="0"/>
              <a:t>, 4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109C4-8C08-3A71-A9E5-6BBB8A0EB6AE}"/>
              </a:ext>
            </a:extLst>
          </p:cNvPr>
          <p:cNvSpPr txBox="1"/>
          <p:nvPr/>
        </p:nvSpPr>
        <p:spPr>
          <a:xfrm>
            <a:off x="10073003" y="3325947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8E4FB-14D6-E543-A304-A146639A7904}"/>
              </a:ext>
            </a:extLst>
          </p:cNvPr>
          <p:cNvSpPr txBox="1"/>
          <p:nvPr/>
        </p:nvSpPr>
        <p:spPr>
          <a:xfrm>
            <a:off x="10058015" y="2138167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E43D3-C6C2-1991-4C2B-0BD5C9516F70}"/>
              </a:ext>
            </a:extLst>
          </p:cNvPr>
          <p:cNvSpPr txBox="1"/>
          <p:nvPr/>
        </p:nvSpPr>
        <p:spPr>
          <a:xfrm>
            <a:off x="8575713" y="2138168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3A253-957A-DEFC-FC16-0D61A1122054}"/>
              </a:ext>
            </a:extLst>
          </p:cNvPr>
          <p:cNvSpPr txBox="1"/>
          <p:nvPr/>
        </p:nvSpPr>
        <p:spPr>
          <a:xfrm>
            <a:off x="8692201" y="3323982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27A5CD-5120-E194-41BA-6BE4DD69DE16}"/>
                  </a:ext>
                </a:extLst>
              </p:cNvPr>
              <p:cNvSpPr txBox="1"/>
              <p:nvPr/>
            </p:nvSpPr>
            <p:spPr>
              <a:xfrm>
                <a:off x="6151173" y="5764689"/>
                <a:ext cx="5277535" cy="611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6+2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6+2+1+4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=0.62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27A5CD-5120-E194-41BA-6BE4DD69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73" y="5764689"/>
                <a:ext cx="5277535" cy="61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1F8A29-0FE1-ACCF-A062-B7979E01815F}"/>
              </a:ext>
            </a:extLst>
          </p:cNvPr>
          <p:cNvSpPr txBox="1"/>
          <p:nvPr/>
        </p:nvSpPr>
        <p:spPr>
          <a:xfrm>
            <a:off x="5288115" y="4379694"/>
            <a:ext cx="6575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ataupun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88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2FD0D-30F2-7D18-7397-2C1C5ADE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79530" y="740196"/>
            <a:ext cx="4695925" cy="3386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7579936" cy="858223"/>
          </a:xfrm>
        </p:spPr>
        <p:txBody>
          <a:bodyPr>
            <a:normAutofit/>
          </a:bodyPr>
          <a:lstStyle/>
          <a:p>
            <a:r>
              <a:rPr lang="en-US" sz="3600" dirty="0"/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659012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Precision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keakuratan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data yang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 oleh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Precision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rasio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Dari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, </a:t>
            </a: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data yang </a:t>
            </a:r>
            <a:r>
              <a:rPr lang="en-US" sz="2800" dirty="0" err="1"/>
              <a:t>benar-benar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796F-C414-9E86-3526-7FA816351051}"/>
              </a:ext>
            </a:extLst>
          </p:cNvPr>
          <p:cNvSpPr/>
          <p:nvPr/>
        </p:nvSpPr>
        <p:spPr>
          <a:xfrm>
            <a:off x="9144000" y="1885361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/>
              <p:nvPr/>
            </p:nvSpPr>
            <p:spPr>
              <a:xfrm>
                <a:off x="7154334" y="4993457"/>
                <a:ext cx="3462166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34" y="4993457"/>
                <a:ext cx="3462166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3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Precission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344239" y="787330"/>
            <a:ext cx="4695925" cy="3386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DE792D-90F0-E379-EDF7-57947E2527FD}"/>
              </a:ext>
            </a:extLst>
          </p:cNvPr>
          <p:cNvSpPr txBox="1"/>
          <p:nvPr/>
        </p:nvSpPr>
        <p:spPr>
          <a:xfrm>
            <a:off x="6453110" y="655355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53269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mahasiswa</a:t>
            </a:r>
            <a:r>
              <a:rPr lang="en-US" sz="2800" dirty="0"/>
              <a:t>, 3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, 10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lulus </a:t>
            </a:r>
            <a:r>
              <a:rPr lang="en-US" sz="2800" dirty="0" err="1">
                <a:solidFill>
                  <a:srgbClr val="FF0000"/>
                </a:solidFill>
              </a:rPr>
              <a:t>tepat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waktu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2 </a:t>
            </a:r>
            <a:r>
              <a:rPr lang="en-US" sz="2800" dirty="0" err="1"/>
              <a:t>mahasiswa</a:t>
            </a:r>
            <a:r>
              <a:rPr lang="en-US" sz="2800" dirty="0"/>
              <a:t>, 1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10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terlambat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6 </a:t>
            </a:r>
            <a:r>
              <a:rPr lang="en-US" sz="2800" dirty="0" err="1"/>
              <a:t>mahasiswa</a:t>
            </a:r>
            <a:r>
              <a:rPr lang="en-US" sz="2800" dirty="0"/>
              <a:t>, 4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2C96F-709F-65CE-1F1B-07E252C00B42}"/>
                  </a:ext>
                </a:extLst>
              </p:cNvPr>
              <p:cNvSpPr txBox="1"/>
              <p:nvPr/>
            </p:nvSpPr>
            <p:spPr>
              <a:xfrm>
                <a:off x="7376708" y="5847744"/>
                <a:ext cx="4266104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𝑝𝑟𝑒𝑐𝑖𝑠𝑠𝑖𝑜𝑛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6+4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=0,60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2C96F-709F-65CE-1F1B-07E252C0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708" y="5847744"/>
                <a:ext cx="4266104" cy="816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ADC6B3-B0A7-ABE3-F86F-76ACAF824A1A}"/>
              </a:ext>
            </a:extLst>
          </p:cNvPr>
          <p:cNvSpPr txBox="1"/>
          <p:nvPr/>
        </p:nvSpPr>
        <p:spPr>
          <a:xfrm>
            <a:off x="5325359" y="4462749"/>
            <a:ext cx="6575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2D0B8-DD37-9AD4-66E3-9DE01D5A1CD7}"/>
              </a:ext>
            </a:extLst>
          </p:cNvPr>
          <p:cNvSpPr txBox="1"/>
          <p:nvPr/>
        </p:nvSpPr>
        <p:spPr>
          <a:xfrm>
            <a:off x="10023534" y="325599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AC161-DFFC-1BFA-ECC2-0630F98B00F4}"/>
              </a:ext>
            </a:extLst>
          </p:cNvPr>
          <p:cNvSpPr txBox="1"/>
          <p:nvPr/>
        </p:nvSpPr>
        <p:spPr>
          <a:xfrm>
            <a:off x="10109117" y="2101859"/>
            <a:ext cx="3428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6A126-C343-DD90-F813-01FB94C12F51}"/>
              </a:ext>
            </a:extLst>
          </p:cNvPr>
          <p:cNvSpPr txBox="1"/>
          <p:nvPr/>
        </p:nvSpPr>
        <p:spPr>
          <a:xfrm>
            <a:off x="8650625" y="2046774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ADCA8-6C0A-151C-AFB1-2D5BBCFDAAD5}"/>
              </a:ext>
            </a:extLst>
          </p:cNvPr>
          <p:cNvSpPr txBox="1"/>
          <p:nvPr/>
        </p:nvSpPr>
        <p:spPr>
          <a:xfrm>
            <a:off x="8624101" y="325599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61EBFF-F7D1-FF38-A325-C015F3128530}"/>
                  </a:ext>
                </a:extLst>
              </p:cNvPr>
              <p:cNvSpPr txBox="1"/>
              <p:nvPr/>
            </p:nvSpPr>
            <p:spPr>
              <a:xfrm>
                <a:off x="3566216" y="5988215"/>
                <a:ext cx="362727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𝑝𝑟𝑒𝑐𝑖𝑠𝑠𝑖𝑜𝑛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61EBFF-F7D1-FF38-A325-C015F312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216" y="5988215"/>
                <a:ext cx="3627275" cy="813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77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  <p:bldP spid="11" grpId="0" animBg="1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2FD0D-30F2-7D18-7397-2C1C5ADE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79530" y="740196"/>
            <a:ext cx="4695925" cy="3386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8324654" cy="858223"/>
          </a:xfrm>
        </p:spPr>
        <p:txBody>
          <a:bodyPr>
            <a:normAutofit/>
          </a:bodyPr>
          <a:lstStyle/>
          <a:p>
            <a:r>
              <a:rPr lang="en-US" sz="3600" dirty="0"/>
              <a:t>Recall </a:t>
            </a:r>
            <a:r>
              <a:rPr lang="en-US" sz="3600" dirty="0" err="1"/>
              <a:t>atau</a:t>
            </a:r>
            <a:r>
              <a:rPr lang="en-US" sz="3600" dirty="0"/>
              <a:t> Sensitivity (True Positive Rate)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6590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Recall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model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Recall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rasio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data yang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796F-C414-9E86-3526-7FA816351051}"/>
              </a:ext>
            </a:extLst>
          </p:cNvPr>
          <p:cNvSpPr/>
          <p:nvPr/>
        </p:nvSpPr>
        <p:spPr>
          <a:xfrm>
            <a:off x="9144000" y="1885361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/>
              <p:nvPr/>
            </p:nvSpPr>
            <p:spPr>
              <a:xfrm>
                <a:off x="7154334" y="4993457"/>
                <a:ext cx="294484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34" y="4993457"/>
                <a:ext cx="2944845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Recall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07659" y="601390"/>
            <a:ext cx="4695925" cy="3386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DE792D-90F0-E379-EDF7-57947E2527FD}"/>
              </a:ext>
            </a:extLst>
          </p:cNvPr>
          <p:cNvSpPr txBox="1"/>
          <p:nvPr/>
        </p:nvSpPr>
        <p:spPr>
          <a:xfrm>
            <a:off x="6723937" y="222956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109C4-8C08-3A71-A9E5-6BBB8A0EB6AE}"/>
              </a:ext>
            </a:extLst>
          </p:cNvPr>
          <p:cNvSpPr txBox="1"/>
          <p:nvPr/>
        </p:nvSpPr>
        <p:spPr>
          <a:xfrm>
            <a:off x="10755054" y="311343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2C96F-709F-65CE-1F1B-07E252C00B42}"/>
                  </a:ext>
                </a:extLst>
              </p:cNvPr>
              <p:cNvSpPr txBox="1"/>
              <p:nvPr/>
            </p:nvSpPr>
            <p:spPr>
              <a:xfrm>
                <a:off x="8141082" y="5524252"/>
                <a:ext cx="3622145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=0,85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2C96F-709F-65CE-1F1B-07E252C0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082" y="5524252"/>
                <a:ext cx="3622145" cy="816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4CC091-D576-E1AB-D060-D202096716E7}"/>
                  </a:ext>
                </a:extLst>
              </p:cNvPr>
              <p:cNvSpPr txBox="1"/>
              <p:nvPr/>
            </p:nvSpPr>
            <p:spPr>
              <a:xfrm>
                <a:off x="8692201" y="4343490"/>
                <a:ext cx="294484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4CC091-D576-E1AB-D060-D2020967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01" y="4343490"/>
                <a:ext cx="2944845" cy="813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F1E0BC-30D1-8A3B-12DB-E37678C84E84}"/>
              </a:ext>
            </a:extLst>
          </p:cNvPr>
          <p:cNvSpPr txBox="1"/>
          <p:nvPr/>
        </p:nvSpPr>
        <p:spPr>
          <a:xfrm>
            <a:off x="291445" y="4696051"/>
            <a:ext cx="56393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525CE-D126-8339-23E7-701B62A6C874}"/>
              </a:ext>
            </a:extLst>
          </p:cNvPr>
          <p:cNvSpPr txBox="1"/>
          <p:nvPr/>
        </p:nvSpPr>
        <p:spPr>
          <a:xfrm>
            <a:off x="131125" y="1012954"/>
            <a:ext cx="68279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mahasiswa</a:t>
            </a:r>
            <a:r>
              <a:rPr lang="en-US" sz="2800" dirty="0"/>
              <a:t>, 3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, 10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lulus </a:t>
            </a:r>
            <a:r>
              <a:rPr lang="en-US" sz="2800" dirty="0" err="1">
                <a:solidFill>
                  <a:srgbClr val="FF0000"/>
                </a:solidFill>
              </a:rPr>
              <a:t>tepat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waktu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2 </a:t>
            </a:r>
            <a:r>
              <a:rPr lang="en-US" sz="2800" dirty="0" err="1"/>
              <a:t>mahasiswa</a:t>
            </a:r>
            <a:r>
              <a:rPr lang="en-US" sz="2800" dirty="0"/>
              <a:t>, 1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10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terlambat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6 </a:t>
            </a:r>
            <a:r>
              <a:rPr lang="en-US" sz="2800" dirty="0" err="1"/>
              <a:t>mahasiswa</a:t>
            </a:r>
            <a:r>
              <a:rPr lang="en-US" sz="2800" dirty="0"/>
              <a:t>, 4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A5A54-F793-425A-9DF5-9B2EE569D858}"/>
              </a:ext>
            </a:extLst>
          </p:cNvPr>
          <p:cNvSpPr txBox="1"/>
          <p:nvPr/>
        </p:nvSpPr>
        <p:spPr>
          <a:xfrm>
            <a:off x="10755054" y="1883382"/>
            <a:ext cx="3428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4A416-1839-B332-CE1D-3363098A3FDA}"/>
              </a:ext>
            </a:extLst>
          </p:cNvPr>
          <p:cNvSpPr txBox="1"/>
          <p:nvPr/>
        </p:nvSpPr>
        <p:spPr>
          <a:xfrm>
            <a:off x="9382145" y="1904214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67ABB-B1F1-7AE5-C068-761EE34AB028}"/>
              </a:ext>
            </a:extLst>
          </p:cNvPr>
          <p:cNvSpPr txBox="1"/>
          <p:nvPr/>
        </p:nvSpPr>
        <p:spPr>
          <a:xfrm>
            <a:off x="9355621" y="311343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07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/>
      <p:bldP spid="6" grpId="0"/>
      <p:bldP spid="9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2FD0D-30F2-7D18-7397-2C1C5ADE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79530" y="740196"/>
            <a:ext cx="4695925" cy="3386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8324654" cy="858223"/>
          </a:xfrm>
        </p:spPr>
        <p:txBody>
          <a:bodyPr>
            <a:normAutofit/>
          </a:bodyPr>
          <a:lstStyle/>
          <a:p>
            <a:r>
              <a:rPr lang="en-US" sz="3600" dirty="0"/>
              <a:t>Specificity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65901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r>
              <a:rPr lang="en-US" sz="2800" dirty="0"/>
              <a:t> negative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data negative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796F-C414-9E86-3526-7FA816351051}"/>
              </a:ext>
            </a:extLst>
          </p:cNvPr>
          <p:cNvSpPr/>
          <p:nvPr/>
        </p:nvSpPr>
        <p:spPr>
          <a:xfrm>
            <a:off x="10535927" y="2037761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/>
              <p:nvPr/>
            </p:nvSpPr>
            <p:spPr>
              <a:xfrm>
                <a:off x="1262581" y="3022093"/>
                <a:ext cx="3689793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spec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𝑖𝑓𝑖𝑐𝑖𝑡𝑦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81" y="3022093"/>
                <a:ext cx="3689793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FE22612-A4A7-9E0A-AD4A-A0CB001A689B}"/>
              </a:ext>
            </a:extLst>
          </p:cNvPr>
          <p:cNvSpPr/>
          <p:nvPr/>
        </p:nvSpPr>
        <p:spPr>
          <a:xfrm>
            <a:off x="9296400" y="2037761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1B5D13-2686-2250-D867-826561CD00E0}"/>
              </a:ext>
            </a:extLst>
          </p:cNvPr>
          <p:cNvSpPr/>
          <p:nvPr/>
        </p:nvSpPr>
        <p:spPr>
          <a:xfrm>
            <a:off x="10719847" y="3178568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2C96F-709F-65CE-1F1B-07E252C00B42}"/>
                  </a:ext>
                </a:extLst>
              </p:cNvPr>
              <p:cNvSpPr txBox="1"/>
              <p:nvPr/>
            </p:nvSpPr>
            <p:spPr>
              <a:xfrm>
                <a:off x="729629" y="5053351"/>
                <a:ext cx="4428007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𝑠𝑝𝑒𝑐𝑖𝑓𝑖𝑐𝑖𝑡𝑦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2+4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=0,33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2C96F-709F-65CE-1F1B-07E252C0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9" y="5053351"/>
                <a:ext cx="4428007" cy="816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F1E0BC-30D1-8A3B-12DB-E37678C84E84}"/>
              </a:ext>
            </a:extLst>
          </p:cNvPr>
          <p:cNvSpPr txBox="1"/>
          <p:nvPr/>
        </p:nvSpPr>
        <p:spPr>
          <a:xfrm>
            <a:off x="456649" y="2992634"/>
            <a:ext cx="56393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FBA841-94EF-280B-C0FD-1FFFFC825C30}"/>
                  </a:ext>
                </a:extLst>
              </p:cNvPr>
              <p:cNvSpPr txBox="1"/>
              <p:nvPr/>
            </p:nvSpPr>
            <p:spPr>
              <a:xfrm>
                <a:off x="721012" y="1793732"/>
                <a:ext cx="3729867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spec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𝑖𝑓𝑖𝑐𝑖𝑡𝑦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FBA841-94EF-280B-C0FD-1FFFFC82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12" y="1793732"/>
                <a:ext cx="3729867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8249DD3-5C89-88AC-5047-98A89B505C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09" t="46873" r="21134" b="19725"/>
          <a:stretch/>
        </p:blipFill>
        <p:spPr>
          <a:xfrm>
            <a:off x="7007659" y="601390"/>
            <a:ext cx="4695925" cy="3386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02BE8-0A00-8EC4-4066-10B6A0E41806}"/>
              </a:ext>
            </a:extLst>
          </p:cNvPr>
          <p:cNvSpPr txBox="1"/>
          <p:nvPr/>
        </p:nvSpPr>
        <p:spPr>
          <a:xfrm>
            <a:off x="6723937" y="222956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3FA2E-81D1-938F-F89A-9D1CC02A14D6}"/>
              </a:ext>
            </a:extLst>
          </p:cNvPr>
          <p:cNvSpPr txBox="1"/>
          <p:nvPr/>
        </p:nvSpPr>
        <p:spPr>
          <a:xfrm>
            <a:off x="10755054" y="311343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2BA26-BF0A-7BDC-201A-69C3280CF097}"/>
              </a:ext>
            </a:extLst>
          </p:cNvPr>
          <p:cNvSpPr txBox="1"/>
          <p:nvPr/>
        </p:nvSpPr>
        <p:spPr>
          <a:xfrm>
            <a:off x="10755054" y="1883382"/>
            <a:ext cx="3428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340DB-848F-660C-651E-A6BCFE75E2E8}"/>
              </a:ext>
            </a:extLst>
          </p:cNvPr>
          <p:cNvSpPr txBox="1"/>
          <p:nvPr/>
        </p:nvSpPr>
        <p:spPr>
          <a:xfrm>
            <a:off x="9382145" y="1904214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2247D-7667-C383-E1F5-5200C05C8EC2}"/>
              </a:ext>
            </a:extLst>
          </p:cNvPr>
          <p:cNvSpPr txBox="1"/>
          <p:nvPr/>
        </p:nvSpPr>
        <p:spPr>
          <a:xfrm>
            <a:off x="9355621" y="311343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20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BED-157A-6DB6-B417-424F759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4FBD-76D8-4CC2-3BE3-57E38B90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558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Metode</a:t>
            </a:r>
            <a:r>
              <a:rPr lang="en-US" dirty="0"/>
              <a:t> Holdout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training, dan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testing.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F3899-2996-9F99-17E6-6A49532753FE}"/>
              </a:ext>
            </a:extLst>
          </p:cNvPr>
          <p:cNvSpPr/>
          <p:nvPr/>
        </p:nvSpPr>
        <p:spPr>
          <a:xfrm>
            <a:off x="2945331" y="3128212"/>
            <a:ext cx="779646" cy="234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BA467-1E2B-4FDB-DEA2-8FF57F432F3A}"/>
              </a:ext>
            </a:extLst>
          </p:cNvPr>
          <p:cNvSpPr/>
          <p:nvPr/>
        </p:nvSpPr>
        <p:spPr>
          <a:xfrm>
            <a:off x="2945331" y="5553780"/>
            <a:ext cx="779646" cy="9390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E5653-34A8-9B60-E8AE-BCC9F14FFD1F}"/>
              </a:ext>
            </a:extLst>
          </p:cNvPr>
          <p:cNvSpPr/>
          <p:nvPr/>
        </p:nvSpPr>
        <p:spPr>
          <a:xfrm>
            <a:off x="6620577" y="3128211"/>
            <a:ext cx="779646" cy="2887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BC958-9FEA-DE74-0E47-47C956D09D99}"/>
              </a:ext>
            </a:extLst>
          </p:cNvPr>
          <p:cNvSpPr/>
          <p:nvPr/>
        </p:nvSpPr>
        <p:spPr>
          <a:xfrm>
            <a:off x="6620577" y="6092791"/>
            <a:ext cx="779646" cy="400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5715A-4019-0649-B75E-34C03E7933CF}"/>
              </a:ext>
            </a:extLst>
          </p:cNvPr>
          <p:cNvSpPr txBox="1"/>
          <p:nvPr/>
        </p:nvSpPr>
        <p:spPr>
          <a:xfrm>
            <a:off x="3850105" y="4018001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 Data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4C925-7D10-3FE5-6DA4-8BBEB0DB6F58}"/>
              </a:ext>
            </a:extLst>
          </p:cNvPr>
          <p:cNvSpPr txBox="1"/>
          <p:nvPr/>
        </p:nvSpPr>
        <p:spPr>
          <a:xfrm>
            <a:off x="3850105" y="5760174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Data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EC846-1871-DFB3-56B0-B5A139EEC75D}"/>
              </a:ext>
            </a:extLst>
          </p:cNvPr>
          <p:cNvSpPr txBox="1"/>
          <p:nvPr/>
        </p:nvSpPr>
        <p:spPr>
          <a:xfrm>
            <a:off x="7748337" y="4018001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 Data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E93BE-A3FF-0659-622D-BEE338C3DEEE}"/>
              </a:ext>
            </a:extLst>
          </p:cNvPr>
          <p:cNvSpPr txBox="1"/>
          <p:nvPr/>
        </p:nvSpPr>
        <p:spPr>
          <a:xfrm>
            <a:off x="7748337" y="602332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 Data Testing</a:t>
            </a:r>
          </a:p>
        </p:txBody>
      </p:sp>
    </p:spTree>
    <p:extLst>
      <p:ext uri="{BB962C8B-B14F-4D97-AF65-F5344CB8AC3E}">
        <p14:creationId xmlns:p14="http://schemas.microsoft.com/office/powerpoint/2010/main" val="7715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2883-7FE5-6464-8CB2-602C005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CF96-3630-1FC3-E039-A9D9A663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1843"/>
          </a:xfrm>
        </p:spPr>
        <p:txBody>
          <a:bodyPr/>
          <a:lstStyle/>
          <a:p>
            <a:r>
              <a:rPr lang="en-US" dirty="0"/>
              <a:t>F1-Score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rata-rata </a:t>
            </a:r>
            <a:r>
              <a:rPr lang="en-US" dirty="0" err="1"/>
              <a:t>presisi</a:t>
            </a:r>
            <a:r>
              <a:rPr lang="en-US" dirty="0"/>
              <a:t> dan recall yang </a:t>
            </a:r>
            <a:r>
              <a:rPr lang="en-US" dirty="0" err="1"/>
              <a:t>dibobotkan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D956ED-2EE6-FDA4-0F31-AC7B02CD288F}"/>
                  </a:ext>
                </a:extLst>
              </p:cNvPr>
              <p:cNvSpPr txBox="1"/>
              <p:nvPr/>
            </p:nvSpPr>
            <p:spPr>
              <a:xfrm>
                <a:off x="3279040" y="2837468"/>
                <a:ext cx="543302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𝑃𝑟𝑒𝑐𝑖𝑠𝑠𝑖𝑜𝑛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D956ED-2EE6-FDA4-0F31-AC7B02CD2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40" y="2837468"/>
                <a:ext cx="5433026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4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28ED-C491-15B0-6033-7273AF9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47899"/>
            <a:ext cx="10515600" cy="1325563"/>
          </a:xfrm>
        </p:spPr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599AD9-84B3-2695-6522-65C6822AB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85309"/>
              </p:ext>
            </p:extLst>
          </p:nvPr>
        </p:nvGraphicFramePr>
        <p:xfrm>
          <a:off x="306186" y="1166759"/>
          <a:ext cx="6824547" cy="4012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873372"/>
                  </a:ext>
                </a:extLst>
              </a:tr>
              <a:tr h="259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BAHASA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03347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4923150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3156445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44453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33874A-7879-5F1E-FB28-1588CB63F042}"/>
              </a:ext>
            </a:extLst>
          </p:cNvPr>
          <p:cNvSpPr txBox="1"/>
          <p:nvPr/>
        </p:nvSpPr>
        <p:spPr>
          <a:xfrm>
            <a:off x="7748337" y="1506022"/>
            <a:ext cx="3721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NB,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3 data testing, 12 data </a:t>
            </a:r>
            <a:r>
              <a:rPr lang="en-US" dirty="0" err="1"/>
              <a:t>trining</a:t>
            </a:r>
            <a:r>
              <a:rPr lang="en-US" dirty="0"/>
              <a:t>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1. </a:t>
            </a:r>
            <a:r>
              <a:rPr lang="en-US" dirty="0" err="1"/>
              <a:t>Akurasi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2. </a:t>
            </a:r>
            <a:r>
              <a:rPr lang="en-US" dirty="0" err="1"/>
              <a:t>Presisi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3. Recall</a:t>
            </a:r>
          </a:p>
        </p:txBody>
      </p:sp>
    </p:spTree>
    <p:extLst>
      <p:ext uri="{BB962C8B-B14F-4D97-AF65-F5344CB8AC3E}">
        <p14:creationId xmlns:p14="http://schemas.microsoft.com/office/powerpoint/2010/main" val="39587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599AD9-84B3-2695-6522-65C6822AB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13319"/>
              </p:ext>
            </p:extLst>
          </p:nvPr>
        </p:nvGraphicFramePr>
        <p:xfrm>
          <a:off x="496686" y="726019"/>
          <a:ext cx="6824547" cy="1010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873372"/>
                  </a:ext>
                </a:extLst>
              </a:tr>
              <a:tr h="259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BAHASA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95847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599AD9-84B3-2695-6522-65C6822AB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24028"/>
              </p:ext>
            </p:extLst>
          </p:nvPr>
        </p:nvGraphicFramePr>
        <p:xfrm>
          <a:off x="496686" y="2055759"/>
          <a:ext cx="6824547" cy="325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03347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4923150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3156445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444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6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BED-157A-6DB6-B417-424F759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4FBD-76D8-4CC2-3BE3-57E38B90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924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K-Fold Cross Validation </a:t>
            </a:r>
            <a:r>
              <a:rPr lang="en-US" sz="3200" dirty="0" err="1"/>
              <a:t>adalah</a:t>
            </a:r>
            <a:r>
              <a:rPr lang="en-US" sz="3200" dirty="0"/>
              <a:t> salah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mengevaluasi</a:t>
            </a:r>
            <a:r>
              <a:rPr lang="en-US" sz="3200" dirty="0"/>
              <a:t> </a:t>
            </a:r>
            <a:r>
              <a:rPr lang="en-US" sz="3200" dirty="0" err="1"/>
              <a:t>kinerja</a:t>
            </a:r>
            <a:r>
              <a:rPr lang="en-US" sz="3200" dirty="0"/>
              <a:t> classifier,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apabila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data yang </a:t>
            </a:r>
            <a:r>
              <a:rPr lang="en-US" sz="3200" dirty="0" err="1"/>
              <a:t>terbatas</a:t>
            </a:r>
            <a:r>
              <a:rPr lang="en-US" sz="3200" dirty="0"/>
              <a:t> (</a:t>
            </a:r>
            <a:r>
              <a:rPr lang="en-US" sz="3200" dirty="0" err="1"/>
              <a:t>jumlah</a:t>
            </a:r>
            <a:r>
              <a:rPr lang="en-US" sz="3200" dirty="0"/>
              <a:t> instance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).</a:t>
            </a:r>
          </a:p>
          <a:p>
            <a:pPr algn="just"/>
            <a:r>
              <a:rPr lang="en-US" sz="3200" dirty="0" err="1"/>
              <a:t>Seluruh</a:t>
            </a:r>
            <a:r>
              <a:rPr lang="en-US" sz="3200" dirty="0"/>
              <a:t> data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dibagi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sepuluh</a:t>
            </a:r>
            <a:r>
              <a:rPr lang="en-US" sz="3200" dirty="0"/>
              <a:t> subset, </a:t>
            </a:r>
            <a:r>
              <a:rPr lang="en-US" sz="3200" dirty="0" err="1"/>
              <a:t>yaitu</a:t>
            </a:r>
            <a:r>
              <a:rPr lang="en-US" sz="3200" dirty="0"/>
              <a:t>: fold 1, fold 2, fold 3, fold 4, fold 5, fold 6, fold 7, fold 8, fold 9, dan fold 10.</a:t>
            </a:r>
          </a:p>
          <a:p>
            <a:pPr algn="just"/>
            <a:r>
              <a:rPr lang="sv-SE" sz="3200" dirty="0"/>
              <a:t>Hal tersebut dilakukan dengan tujuan untuk mencari performansi terbaik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79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BED-157A-6DB6-B417-424F759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A9C83-ADD4-C571-AE54-7CE2AF10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0" y="1445676"/>
            <a:ext cx="11251718" cy="50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8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6B0-57D1-F33B-BFD4-82DFB5D9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F68EA-3AC8-D207-A84B-D16DC4AF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815" y="3602038"/>
            <a:ext cx="10953946" cy="16557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https://scikit-learn.org/stable/modules/model_evaluation.html#classification-metrics</a:t>
            </a:r>
            <a:endParaRPr lang="en-US" dirty="0"/>
          </a:p>
          <a:p>
            <a:r>
              <a:rPr lang="en-US" dirty="0" err="1"/>
              <a:t>Yotube</a:t>
            </a:r>
            <a:r>
              <a:rPr lang="en-US" dirty="0"/>
              <a:t> channel : </a:t>
            </a:r>
            <a:r>
              <a:rPr lang="en-US" b="0" i="0" dirty="0" err="1">
                <a:effectLst/>
                <a:latin typeface="Roboto" panose="020B0604020202020204" pitchFamily="2" charset="0"/>
                <a:hlinkClick r:id="rId3"/>
              </a:rPr>
              <a:t>Irwansight</a:t>
            </a:r>
            <a:endParaRPr lang="en-US" b="0" i="0" dirty="0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5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E958-553C-59B0-F48F-4DBBA392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model/</a:t>
            </a:r>
            <a:r>
              <a:rPr lang="en-US" dirty="0" err="1"/>
              <a:t>algoritma</a:t>
            </a:r>
            <a:r>
              <a:rPr lang="en-US" dirty="0"/>
              <a:t> supervised learning</a:t>
            </a:r>
          </a:p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 accuracy, precision, recall, specificity, dan F1-Score</a:t>
            </a:r>
          </a:p>
        </p:txBody>
      </p:sp>
    </p:spTree>
    <p:extLst>
      <p:ext uri="{BB962C8B-B14F-4D97-AF65-F5344CB8AC3E}">
        <p14:creationId xmlns:p14="http://schemas.microsoft.com/office/powerpoint/2010/main" val="28238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E958-553C-59B0-F48F-4DBBA392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Actual Values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label</a:t>
            </a:r>
          </a:p>
          <a:p>
            <a:r>
              <a:rPr lang="en-US" dirty="0">
                <a:solidFill>
                  <a:srgbClr val="FF0000"/>
                </a:solidFill>
              </a:rPr>
              <a:t>Predicted Values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machine learning</a:t>
            </a:r>
          </a:p>
          <a:p>
            <a:r>
              <a:rPr lang="en-US" dirty="0"/>
              <a:t>TP </a:t>
            </a:r>
            <a:r>
              <a:rPr lang="en-US" dirty="0" err="1"/>
              <a:t>adalah</a:t>
            </a:r>
            <a:r>
              <a:rPr lang="en-US" dirty="0"/>
              <a:t> True Positive</a:t>
            </a:r>
          </a:p>
          <a:p>
            <a:r>
              <a:rPr lang="en-US" dirty="0"/>
              <a:t>FP </a:t>
            </a:r>
            <a:r>
              <a:rPr lang="en-US" dirty="0" err="1"/>
              <a:t>adalah</a:t>
            </a:r>
            <a:r>
              <a:rPr lang="en-US" dirty="0"/>
              <a:t> False Positive</a:t>
            </a:r>
          </a:p>
          <a:p>
            <a:r>
              <a:rPr lang="en-US" dirty="0"/>
              <a:t>FN </a:t>
            </a:r>
            <a:r>
              <a:rPr lang="en-US" dirty="0" err="1"/>
              <a:t>adalah</a:t>
            </a:r>
            <a:r>
              <a:rPr lang="en-US" dirty="0"/>
              <a:t> False Negative</a:t>
            </a:r>
          </a:p>
          <a:p>
            <a:r>
              <a:rPr lang="en-US" dirty="0"/>
              <a:t>TN </a:t>
            </a:r>
            <a:r>
              <a:rPr lang="en-US" dirty="0" err="1"/>
              <a:t>adalah</a:t>
            </a:r>
            <a:r>
              <a:rPr lang="en-US" dirty="0"/>
              <a:t> True Negative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4D2BC-0A6A-5C9C-1A56-51EDBE328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096000" y="3026003"/>
            <a:ext cx="4915294" cy="35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3516984" cy="858223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D4739-97A3-C568-5D6F-BAAB1B71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80386"/>
              </p:ext>
            </p:extLst>
          </p:nvPr>
        </p:nvGraphicFramePr>
        <p:xfrm>
          <a:off x="396155" y="992970"/>
          <a:ext cx="6824547" cy="3502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BAHASA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03347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492315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660961" y="787330"/>
            <a:ext cx="3379203" cy="243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DE792D-90F0-E379-EDF7-57947E2527FD}"/>
              </a:ext>
            </a:extLst>
          </p:cNvPr>
          <p:cNvSpPr txBox="1"/>
          <p:nvPr/>
        </p:nvSpPr>
        <p:spPr>
          <a:xfrm>
            <a:off x="8263056" y="3490275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733BD-4BC6-2023-47D7-13D4C39A0053}"/>
              </a:ext>
            </a:extLst>
          </p:cNvPr>
          <p:cNvSpPr txBox="1"/>
          <p:nvPr/>
        </p:nvSpPr>
        <p:spPr>
          <a:xfrm>
            <a:off x="558800" y="4732256"/>
            <a:ext cx="1127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TP :data real TERLAMBAT, model </a:t>
            </a:r>
            <a:r>
              <a:rPr lang="en-US" sz="2000" dirty="0" err="1"/>
              <a:t>memprediksi</a:t>
            </a:r>
            <a:r>
              <a:rPr lang="en-US" sz="2000" dirty="0"/>
              <a:t> TERLAMBAT</a:t>
            </a:r>
          </a:p>
          <a:p>
            <a:r>
              <a:rPr lang="en-US" sz="2000" dirty="0" err="1"/>
              <a:t>FP:data</a:t>
            </a:r>
            <a:r>
              <a:rPr lang="en-US" sz="2000" dirty="0"/>
              <a:t> real TERLAMBAT, model </a:t>
            </a:r>
            <a:r>
              <a:rPr lang="en-US" sz="2000" dirty="0" err="1"/>
              <a:t>memprediksi</a:t>
            </a:r>
            <a:r>
              <a:rPr lang="en-US" sz="2000" dirty="0"/>
              <a:t> BUKAN TERLAMBAT (TEPAT)</a:t>
            </a:r>
          </a:p>
          <a:p>
            <a:r>
              <a:rPr lang="en-US" sz="2000" dirty="0" err="1"/>
              <a:t>TN:data</a:t>
            </a:r>
            <a:r>
              <a:rPr lang="en-US" sz="2000" dirty="0"/>
              <a:t> real TEPAT, model </a:t>
            </a:r>
            <a:r>
              <a:rPr lang="en-US" sz="2000" dirty="0" err="1"/>
              <a:t>memprediksi</a:t>
            </a:r>
            <a:r>
              <a:rPr lang="en-US" sz="2000" dirty="0"/>
              <a:t> TEPAT</a:t>
            </a:r>
          </a:p>
          <a:p>
            <a:r>
              <a:rPr lang="en-US" sz="2000" dirty="0" err="1"/>
              <a:t>FN:data</a:t>
            </a:r>
            <a:r>
              <a:rPr lang="en-US" sz="2000" dirty="0"/>
              <a:t> real TEPAT, model </a:t>
            </a:r>
            <a:r>
              <a:rPr lang="en-US" sz="2000" dirty="0" err="1"/>
              <a:t>memprediksi</a:t>
            </a:r>
            <a:r>
              <a:rPr lang="en-US" sz="2000" dirty="0"/>
              <a:t> BUKAN TEPAT (TERLAMBAT)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27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E958-553C-59B0-F48F-4DBBA392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Jika True,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r>
              <a:rPr lang="en-US" dirty="0"/>
              <a:t>Jika False,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salah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4D2BC-0A6A-5C9C-1A56-51EDBE328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303390" y="1825625"/>
            <a:ext cx="4915294" cy="35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1221</Words>
  <Application>Microsoft Office PowerPoint</Application>
  <PresentationFormat>Widescreen</PresentationFormat>
  <Paragraphs>415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Roboto</vt:lpstr>
      <vt:lpstr>Office Theme</vt:lpstr>
      <vt:lpstr>Teknik Pembagian Dataset</vt:lpstr>
      <vt:lpstr>Holdout</vt:lpstr>
      <vt:lpstr>K-Fold Cross Validation</vt:lpstr>
      <vt:lpstr>K-Fold Cross Validation</vt:lpstr>
      <vt:lpstr>Confusion Matrix</vt:lpstr>
      <vt:lpstr>Confusion Matrix</vt:lpstr>
      <vt:lpstr>Confusion Matrix</vt:lpstr>
      <vt:lpstr>Confusion Matrix</vt:lpstr>
      <vt:lpstr>Confusion Matrix</vt:lpstr>
      <vt:lpstr>Contoh Confusion Matrix</vt:lpstr>
      <vt:lpstr>Mengukur Ferformance Matrix</vt:lpstr>
      <vt:lpstr>Accuracy</vt:lpstr>
      <vt:lpstr>Contoh Confusion Matrix</vt:lpstr>
      <vt:lpstr>Precision</vt:lpstr>
      <vt:lpstr>Contoh Precission</vt:lpstr>
      <vt:lpstr>Recall atau Sensitivity (True Positive Rate)</vt:lpstr>
      <vt:lpstr>Contoh Recall</vt:lpstr>
      <vt:lpstr>Specificity</vt:lpstr>
      <vt:lpstr>Contoh Specificity</vt:lpstr>
      <vt:lpstr>F1-Score</vt:lpstr>
      <vt:lpstr>Tugas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STMIK</dc:creator>
  <cp:lastModifiedBy>ALY DAP</cp:lastModifiedBy>
  <cp:revision>169</cp:revision>
  <dcterms:created xsi:type="dcterms:W3CDTF">2022-12-19T02:56:32Z</dcterms:created>
  <dcterms:modified xsi:type="dcterms:W3CDTF">2023-12-12T09:04:37Z</dcterms:modified>
</cp:coreProperties>
</file>