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4" r:id="rId4"/>
    <p:sldId id="275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56" autoAdjust="0"/>
    <p:restoredTop sz="94660"/>
  </p:normalViewPr>
  <p:slideViewPr>
    <p:cSldViewPr snapToGrid="0">
      <p:cViewPr>
        <p:scale>
          <a:sx n="75" d="100"/>
          <a:sy n="75" d="100"/>
        </p:scale>
        <p:origin x="90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EFC4CF-61D8-3F4D-EC12-B9013A751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FA94370-FD4A-EC2C-F73C-FF6F74D08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0C3B0A-DDA4-A670-CDD7-99A7BF39F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0C087-52C6-409C-91D2-CC15A1D05933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BD2A998-C1EB-76FE-73F2-F985BD897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4E08299-FD6B-4F54-30BC-0B613D8D3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6055-E0E3-428F-A918-03AC88ABB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2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F3BBA4-2C68-38B1-A20F-62293324F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AAEC790-F33C-E5F6-CFDF-33F000234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91A598-7E9E-4EAA-7E7E-B7E6414E9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0C087-52C6-409C-91D2-CC15A1D05933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3FE1C4C-A554-2730-1500-3C731C1FB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B40DF3E-2DC7-9411-DCAB-F58C098C9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6055-E0E3-428F-A918-03AC88ABB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9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BFCF372-44D2-EC9A-EE3B-CFF13668CF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B6D2A74-6EF2-D276-14BD-E7ADF989E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674E27A-45E0-BEE1-A743-C51F1B625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0C087-52C6-409C-91D2-CC15A1D05933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713C2C8-02AD-171A-8488-5C61DB124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FC81A94-E439-0086-9683-3DEC1AA4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6055-E0E3-428F-A918-03AC88ABB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92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D62422-C914-57A6-D100-40CB1C7D2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88F713-2A41-B63C-2AD6-40C76CC01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8E6B18C-C553-660B-E7E0-395539FEE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0C087-52C6-409C-91D2-CC15A1D05933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4983055-6E6F-2A6D-FB3F-669C897A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9FD2E7D-427A-D325-65FC-EC0876EA9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6055-E0E3-428F-A918-03AC88ABB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68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334B98-48D0-2392-64BD-796D14EC2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C317871-9B95-DE32-6225-E87A44C48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9BA14C0-EAE3-08C9-7D4D-042C3ED4F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0C087-52C6-409C-91D2-CC15A1D05933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C989C91-EEB6-1A15-8AB4-EF0ED22D5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2C9A92C-50E3-371B-BA93-D61B1A20D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6055-E0E3-428F-A918-03AC88ABB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45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FC1EC8-CA68-78BA-6109-554B39A2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3FC8F8-12A2-2B47-F031-953B779B34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E241CFE-14C2-0961-27DD-761C05EAD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EE26E1B-9058-D0DA-65DB-0CA699D44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0C087-52C6-409C-91D2-CC15A1D05933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9BE0583-DF38-9B89-EB8D-B6A529207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2DAB867-5834-F6F3-47C6-352BFA97A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6055-E0E3-428F-A918-03AC88ABB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37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36B2FD-CBA0-7B0D-3461-D6970CF2E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D1C76A5-CDC9-98E4-D6DF-74D6F564A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C44F9DF-7A6A-E174-2ACF-8C765A708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5444D19-BB96-62A4-C2A8-05CB8354F4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D95EDCA-F990-D667-C84D-846A9581C6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2A7CCF4-6BC7-93D2-86CA-B8109A36C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0C087-52C6-409C-91D2-CC15A1D05933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1E01D1F-ABBC-A5D4-815A-5E0C785E8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FFEBC61-BECA-135B-B57C-95CD32A8F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6055-E0E3-428F-A918-03AC88ABB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94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17E6EF-5876-3195-1F1A-C62B83C61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6E9CDE8-4A43-919F-CA75-11D10CC79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0C087-52C6-409C-91D2-CC15A1D05933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B271E2D-D86E-4191-5F12-61168BD39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C9E44DC-7E20-B9BA-A418-930EF787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6055-E0E3-428F-A918-03AC88ABB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51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8FC0EB0-41A1-1204-A585-FC99285DD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0C087-52C6-409C-91D2-CC15A1D05933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30ACD57-19A7-ECA6-C85F-54AB4CE92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E5F716F-567D-1FFF-737D-0DA5ECFF4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6055-E0E3-428F-A918-03AC88ABB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7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F71BC5-D4C4-E959-6DDF-6447533B0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ABB695E-221A-2CA2-A18A-A59ED1037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600C6A4-7896-8C01-2B56-0476D9590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50D496A-872D-BD1A-97FB-4B2F2AB88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0C087-52C6-409C-91D2-CC15A1D05933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9051CD-DCA9-2C43-0ADD-0A1F4EEB6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79252E7-DBD3-ED5C-1618-8DC8EA716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6055-E0E3-428F-A918-03AC88ABB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91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5BF143-E938-FD60-DD73-3FE0AA914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962FB47-BED2-D437-DCBF-09EFBF7DF1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C4014DD-9259-1B23-0D31-08D1A5D8D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066DE15-0969-6AA5-498A-6A09065A6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0C087-52C6-409C-91D2-CC15A1D05933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3BCE382-98D2-02E1-C527-835A97CB5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25485A7-13C4-4499-176D-50FFEADFF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6055-E0E3-428F-A918-03AC88ABB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71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A7CF658-C77F-FBAC-E277-CBE8EC606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818149B-E1B4-A11C-D923-3BBD9F156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761507-45D3-6B2B-468A-EFD46B6AB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0C087-52C6-409C-91D2-CC15A1D05933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5DFE97A-820B-8A76-4109-FE387CB47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7D9D6CA-50FD-151C-D2B1-F110E5E6C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76055-E0E3-428F-A918-03AC88ABB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5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Irwansight" TargetMode="External"/><Relationship Id="rId2" Type="http://schemas.openxmlformats.org/officeDocument/2006/relationships/hyperlink" Target="https://scikit-learn.org/stable/modules/model_evaluation.html#classification-metrics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B03261-8B01-D12D-EC92-250787B600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Teknik </a:t>
            </a:r>
            <a:r>
              <a:rPr lang="en-US" dirty="0" err="1"/>
              <a:t>Pembagian</a:t>
            </a:r>
            <a:r>
              <a:rPr lang="en-US" dirty="0"/>
              <a:t>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71C4B79-027E-316C-3238-05FC47AD62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107035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6167F6-9995-EEF4-62E1-79C351B60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445" y="226244"/>
            <a:ext cx="4827310" cy="858223"/>
          </a:xfrm>
        </p:spPr>
        <p:txBody>
          <a:bodyPr>
            <a:normAutofit/>
          </a:bodyPr>
          <a:lstStyle/>
          <a:p>
            <a:r>
              <a:rPr lang="en-US" sz="3600" dirty="0" err="1"/>
              <a:t>Contoh</a:t>
            </a:r>
            <a:r>
              <a:rPr lang="en-US" sz="3600" dirty="0"/>
              <a:t> Confusion Matrix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3A40198-CC80-EA86-371C-51FA818633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09" t="46873" r="21134" b="19725"/>
          <a:stretch/>
        </p:blipFill>
        <p:spPr>
          <a:xfrm>
            <a:off x="6344239" y="787330"/>
            <a:ext cx="4695925" cy="33860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DDE792D-90F0-E379-EDF7-57947E2527FD}"/>
              </a:ext>
            </a:extLst>
          </p:cNvPr>
          <p:cNvSpPr txBox="1"/>
          <p:nvPr/>
        </p:nvSpPr>
        <p:spPr>
          <a:xfrm>
            <a:off x="8168788" y="4734613"/>
            <a:ext cx="3228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Positif</a:t>
            </a:r>
            <a:r>
              <a:rPr lang="en-US" dirty="0"/>
              <a:t> (1) = </a:t>
            </a:r>
            <a:r>
              <a:rPr lang="en-US" dirty="0" err="1"/>
              <a:t>terlambat</a:t>
            </a:r>
            <a:endParaRPr lang="en-US" dirty="0"/>
          </a:p>
          <a:p>
            <a:r>
              <a:rPr lang="en-US" dirty="0" err="1"/>
              <a:t>Negatif</a:t>
            </a:r>
            <a:r>
              <a:rPr lang="en-US" dirty="0"/>
              <a:t>(0) = </a:t>
            </a:r>
            <a:r>
              <a:rPr lang="en-US" dirty="0" err="1"/>
              <a:t>Tepat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F977C7A-DAAA-3E00-9586-FF1E8B0B45D6}"/>
              </a:ext>
            </a:extLst>
          </p:cNvPr>
          <p:cNvSpPr txBox="1"/>
          <p:nvPr/>
        </p:nvSpPr>
        <p:spPr>
          <a:xfrm>
            <a:off x="291446" y="1156123"/>
            <a:ext cx="532693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13 </a:t>
            </a:r>
            <a:r>
              <a:rPr lang="en-US" sz="2800" dirty="0" err="1"/>
              <a:t>mahasiswa</a:t>
            </a:r>
            <a:r>
              <a:rPr lang="en-US" sz="2800" dirty="0"/>
              <a:t>, 3 </a:t>
            </a:r>
            <a:r>
              <a:rPr lang="en-US" sz="2800" dirty="0" err="1"/>
              <a:t>tepat</a:t>
            </a:r>
            <a:r>
              <a:rPr lang="en-US" sz="2800" dirty="0"/>
              <a:t> </a:t>
            </a:r>
            <a:r>
              <a:rPr lang="en-US" sz="2800" dirty="0" err="1"/>
              <a:t>waktu</a:t>
            </a:r>
            <a:r>
              <a:rPr lang="en-US" sz="2800" dirty="0"/>
              <a:t>, 10 </a:t>
            </a:r>
            <a:r>
              <a:rPr lang="en-US" sz="2800" dirty="0" err="1"/>
              <a:t>terlambat</a:t>
            </a:r>
            <a:r>
              <a:rPr lang="en-US" sz="2800" dirty="0"/>
              <a:t> -&gt; </a:t>
            </a:r>
            <a:r>
              <a:rPr lang="en-US" sz="2800" dirty="0">
                <a:solidFill>
                  <a:srgbClr val="FF0000"/>
                </a:solidFill>
              </a:rPr>
              <a:t>data real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3 </a:t>
            </a:r>
            <a:r>
              <a:rPr lang="en-US" sz="2800" dirty="0" err="1">
                <a:solidFill>
                  <a:srgbClr val="FF0000"/>
                </a:solidFill>
              </a:rPr>
              <a:t>mahasiswa</a:t>
            </a:r>
            <a:r>
              <a:rPr lang="en-US" sz="2800" dirty="0">
                <a:solidFill>
                  <a:srgbClr val="FF0000"/>
                </a:solidFill>
              </a:rPr>
              <a:t> lulus </a:t>
            </a:r>
            <a:r>
              <a:rPr lang="en-US" sz="2800" dirty="0" err="1">
                <a:solidFill>
                  <a:srgbClr val="FF0000"/>
                </a:solidFill>
              </a:rPr>
              <a:t>tepat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waktu</a:t>
            </a:r>
            <a:r>
              <a:rPr lang="en-US" sz="2800" dirty="0"/>
              <a:t>, </a:t>
            </a:r>
            <a:r>
              <a:rPr lang="en-US" sz="2800" dirty="0" err="1"/>
              <a:t>diprediksi</a:t>
            </a:r>
            <a:r>
              <a:rPr lang="en-US" sz="2800" dirty="0"/>
              <a:t> </a:t>
            </a:r>
            <a:r>
              <a:rPr lang="en-US" sz="2800" dirty="0" err="1"/>
              <a:t>tepat</a:t>
            </a:r>
            <a:r>
              <a:rPr lang="en-US" sz="2800" dirty="0"/>
              <a:t> </a:t>
            </a:r>
            <a:r>
              <a:rPr lang="en-US" sz="2800" dirty="0" err="1"/>
              <a:t>waktu</a:t>
            </a:r>
            <a:r>
              <a:rPr lang="en-US" sz="2800" dirty="0"/>
              <a:t> 2 </a:t>
            </a:r>
            <a:r>
              <a:rPr lang="en-US" sz="2800" dirty="0" err="1"/>
              <a:t>mahasiswa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00B050"/>
                </a:solidFill>
              </a:rPr>
              <a:t>1 </a:t>
            </a:r>
            <a:r>
              <a:rPr lang="en-US" sz="2800" dirty="0" err="1">
                <a:solidFill>
                  <a:srgbClr val="00B050"/>
                </a:solidFill>
              </a:rPr>
              <a:t>diprediksi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 err="1">
                <a:solidFill>
                  <a:srgbClr val="00B050"/>
                </a:solidFill>
              </a:rPr>
              <a:t>terlambat</a:t>
            </a:r>
            <a:endParaRPr lang="en-US" sz="2800" dirty="0">
              <a:solidFill>
                <a:srgbClr val="00B050"/>
              </a:solidFill>
            </a:endParaRP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10 </a:t>
            </a:r>
            <a:r>
              <a:rPr lang="en-US" sz="2800" dirty="0" err="1">
                <a:solidFill>
                  <a:srgbClr val="FF0000"/>
                </a:solidFill>
              </a:rPr>
              <a:t>mahasiswa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terlambat</a:t>
            </a:r>
            <a:r>
              <a:rPr lang="en-US" sz="2800" dirty="0"/>
              <a:t>, </a:t>
            </a:r>
            <a:r>
              <a:rPr lang="en-US" sz="2800" dirty="0" err="1"/>
              <a:t>diprediksi</a:t>
            </a:r>
            <a:r>
              <a:rPr lang="en-US" sz="2800" dirty="0"/>
              <a:t> </a:t>
            </a:r>
            <a:r>
              <a:rPr lang="en-US" sz="2800" dirty="0" err="1"/>
              <a:t>terlambat</a:t>
            </a:r>
            <a:r>
              <a:rPr lang="en-US" sz="2800" dirty="0"/>
              <a:t> 6 </a:t>
            </a:r>
            <a:r>
              <a:rPr lang="en-US" sz="2800" dirty="0" err="1"/>
              <a:t>mahasiswa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00B050"/>
                </a:solidFill>
              </a:rPr>
              <a:t>4 </a:t>
            </a:r>
            <a:r>
              <a:rPr lang="en-US" sz="2800" dirty="0" err="1">
                <a:solidFill>
                  <a:srgbClr val="00B050"/>
                </a:solidFill>
              </a:rPr>
              <a:t>diprediksi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 err="1">
                <a:solidFill>
                  <a:srgbClr val="00B050"/>
                </a:solidFill>
              </a:rPr>
              <a:t>tepat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C4109C4-8C08-3A71-A9E5-6BBB8A0EB6AE}"/>
              </a:ext>
            </a:extLst>
          </p:cNvPr>
          <p:cNvSpPr txBox="1"/>
          <p:nvPr/>
        </p:nvSpPr>
        <p:spPr>
          <a:xfrm>
            <a:off x="10073003" y="3325947"/>
            <a:ext cx="42845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9A8E4FB-14D6-E543-A304-A146639A7904}"/>
              </a:ext>
            </a:extLst>
          </p:cNvPr>
          <p:cNvSpPr txBox="1"/>
          <p:nvPr/>
        </p:nvSpPr>
        <p:spPr>
          <a:xfrm>
            <a:off x="8613420" y="3325946"/>
            <a:ext cx="42845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21E43D3-C6C2-1991-4C2B-0BD5C9516F70}"/>
              </a:ext>
            </a:extLst>
          </p:cNvPr>
          <p:cNvSpPr txBox="1"/>
          <p:nvPr/>
        </p:nvSpPr>
        <p:spPr>
          <a:xfrm>
            <a:off x="8575713" y="2138168"/>
            <a:ext cx="42845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953A253-957A-DEFC-FC16-0D61A1122054}"/>
              </a:ext>
            </a:extLst>
          </p:cNvPr>
          <p:cNvSpPr txBox="1"/>
          <p:nvPr/>
        </p:nvSpPr>
        <p:spPr>
          <a:xfrm>
            <a:off x="10102855" y="2138168"/>
            <a:ext cx="42845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2526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 animBg="1"/>
      <p:bldP spid="13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6167F6-9995-EEF4-62E1-79C351B60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445" y="226244"/>
            <a:ext cx="7579936" cy="858223"/>
          </a:xfrm>
        </p:spPr>
        <p:txBody>
          <a:bodyPr>
            <a:normAutofit/>
          </a:bodyPr>
          <a:lstStyle/>
          <a:p>
            <a:r>
              <a:rPr lang="en-US" sz="3600" dirty="0" err="1"/>
              <a:t>Mengukur</a:t>
            </a:r>
            <a:r>
              <a:rPr lang="en-US" sz="3600" dirty="0"/>
              <a:t> </a:t>
            </a:r>
            <a:r>
              <a:rPr lang="en-US" sz="3600" dirty="0" err="1"/>
              <a:t>Ferformance</a:t>
            </a:r>
            <a:r>
              <a:rPr lang="en-US" sz="3600" dirty="0"/>
              <a:t> Matrix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F977C7A-DAAA-3E00-9586-FF1E8B0B45D6}"/>
              </a:ext>
            </a:extLst>
          </p:cNvPr>
          <p:cNvSpPr txBox="1"/>
          <p:nvPr/>
        </p:nvSpPr>
        <p:spPr>
          <a:xfrm>
            <a:off x="291445" y="1156123"/>
            <a:ext cx="11209255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Accuracy </a:t>
            </a:r>
            <a:r>
              <a:rPr lang="en-US" sz="2800" dirty="0"/>
              <a:t>: </a:t>
            </a:r>
            <a:r>
              <a:rPr lang="en-US" sz="2800" dirty="0" err="1"/>
              <a:t>Mengukur</a:t>
            </a:r>
            <a:r>
              <a:rPr lang="en-US" sz="2800" dirty="0"/>
              <a:t> </a:t>
            </a:r>
            <a:r>
              <a:rPr lang="en-US" sz="2800" dirty="0" err="1"/>
              <a:t>seberapa</a:t>
            </a:r>
            <a:r>
              <a:rPr lang="en-US" sz="2800" dirty="0"/>
              <a:t> </a:t>
            </a:r>
            <a:r>
              <a:rPr lang="en-US" sz="2800" dirty="0" err="1"/>
              <a:t>akurat</a:t>
            </a:r>
            <a:r>
              <a:rPr lang="en-US" sz="2800" dirty="0"/>
              <a:t> model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mengklasifikasikan</a:t>
            </a:r>
            <a:r>
              <a:rPr lang="en-US" sz="2800" dirty="0"/>
              <a:t> data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benar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rgbClr val="FF0000"/>
                </a:solidFill>
              </a:rPr>
              <a:t>Precission</a:t>
            </a:r>
            <a:r>
              <a:rPr lang="en-US" sz="2800" b="1" dirty="0">
                <a:solidFill>
                  <a:srgbClr val="FF0000"/>
                </a:solidFill>
              </a:rPr>
              <a:t> (Positive Predictive Value) </a:t>
            </a:r>
            <a:r>
              <a:rPr lang="en-US" sz="2800" dirty="0"/>
              <a:t>: </a:t>
            </a:r>
            <a:r>
              <a:rPr lang="en-US" sz="2800" dirty="0" err="1"/>
              <a:t>menggambarkan</a:t>
            </a:r>
            <a:r>
              <a:rPr lang="en-US" sz="2800" dirty="0"/>
              <a:t> </a:t>
            </a:r>
            <a:r>
              <a:rPr lang="en-US" sz="2800" dirty="0" err="1"/>
              <a:t>tingkat</a:t>
            </a:r>
            <a:r>
              <a:rPr lang="en-US" sz="2800" dirty="0"/>
              <a:t> </a:t>
            </a:r>
            <a:r>
              <a:rPr lang="en-US" sz="2800" dirty="0" err="1"/>
              <a:t>keakuratan</a:t>
            </a:r>
            <a:r>
              <a:rPr lang="en-US" sz="2800" dirty="0"/>
              <a:t> </a:t>
            </a:r>
            <a:r>
              <a:rPr lang="en-US" sz="2800" dirty="0" err="1"/>
              <a:t>antara</a:t>
            </a:r>
            <a:r>
              <a:rPr lang="en-US" sz="2800" dirty="0"/>
              <a:t> data </a:t>
            </a:r>
            <a:r>
              <a:rPr lang="en-US" sz="2800" dirty="0" err="1"/>
              <a:t>prediksi</a:t>
            </a:r>
            <a:r>
              <a:rPr lang="en-US" sz="2800" dirty="0"/>
              <a:t> </a:t>
            </a:r>
            <a:r>
              <a:rPr lang="en-US" sz="2800" dirty="0" err="1"/>
              <a:t>benar</a:t>
            </a:r>
            <a:r>
              <a:rPr lang="en-US" sz="2800" dirty="0"/>
              <a:t> </a:t>
            </a:r>
            <a:r>
              <a:rPr lang="en-US" sz="2800" dirty="0" err="1"/>
              <a:t>positif</a:t>
            </a:r>
            <a:r>
              <a:rPr lang="en-US" sz="2800" dirty="0"/>
              <a:t> yang </a:t>
            </a:r>
            <a:r>
              <a:rPr lang="en-US" sz="2800" dirty="0" err="1"/>
              <a:t>diminta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hasil</a:t>
            </a:r>
            <a:r>
              <a:rPr lang="en-US" sz="2800" dirty="0"/>
              <a:t> </a:t>
            </a:r>
            <a:r>
              <a:rPr lang="en-US" sz="2800" dirty="0" err="1"/>
              <a:t>prediksi</a:t>
            </a:r>
            <a:r>
              <a:rPr lang="en-US" sz="2800" dirty="0"/>
              <a:t> yang </a:t>
            </a:r>
            <a:r>
              <a:rPr lang="en-US" sz="2800" dirty="0" err="1"/>
              <a:t>diberikan</a:t>
            </a:r>
            <a:r>
              <a:rPr lang="en-US" sz="2800" dirty="0"/>
              <a:t> oleh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Recall </a:t>
            </a:r>
            <a:r>
              <a:rPr lang="en-US" sz="2800" b="1" dirty="0" err="1">
                <a:solidFill>
                  <a:srgbClr val="FF0000"/>
                </a:solidFill>
              </a:rPr>
              <a:t>atau</a:t>
            </a:r>
            <a:r>
              <a:rPr lang="en-US" sz="2800" b="1" dirty="0">
                <a:solidFill>
                  <a:srgbClr val="FF0000"/>
                </a:solidFill>
              </a:rPr>
              <a:t> Sensitivity (True Positive Rate) </a:t>
            </a:r>
            <a:r>
              <a:rPr lang="en-US" sz="2800" dirty="0"/>
              <a:t>: </a:t>
            </a:r>
            <a:r>
              <a:rPr lang="en-US" sz="2800" dirty="0" err="1"/>
              <a:t>menggambarkan</a:t>
            </a:r>
            <a:r>
              <a:rPr lang="en-US" sz="2800" dirty="0"/>
              <a:t> </a:t>
            </a:r>
            <a:r>
              <a:rPr lang="en-US" sz="2800" dirty="0" err="1"/>
              <a:t>keberhasilan</a:t>
            </a:r>
            <a:r>
              <a:rPr lang="en-US" sz="2800" dirty="0"/>
              <a:t> model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menemukan</a:t>
            </a:r>
            <a:r>
              <a:rPr lang="en-US" sz="2800" dirty="0"/>
              <a:t> </a:t>
            </a:r>
            <a:r>
              <a:rPr lang="en-US" sz="2800" dirty="0" err="1"/>
              <a:t>kembali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Specificity</a:t>
            </a:r>
            <a:r>
              <a:rPr lang="en-US" sz="2800" dirty="0"/>
              <a:t> :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kebenaran</a:t>
            </a:r>
            <a:r>
              <a:rPr lang="en-US" sz="2800" dirty="0"/>
              <a:t> </a:t>
            </a:r>
            <a:r>
              <a:rPr lang="en-US" sz="2800" dirty="0" err="1"/>
              <a:t>memprediksi</a:t>
            </a:r>
            <a:r>
              <a:rPr lang="en-US" sz="2800" dirty="0"/>
              <a:t> negative </a:t>
            </a:r>
            <a:r>
              <a:rPr lang="en-US" sz="2800" dirty="0" err="1"/>
              <a:t>dibandingkan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keseluruhan</a:t>
            </a:r>
            <a:r>
              <a:rPr lang="en-US" sz="2800" dirty="0"/>
              <a:t> data negative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F1-Score</a:t>
            </a:r>
            <a:r>
              <a:rPr lang="en-US" sz="2800" dirty="0"/>
              <a:t> :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perbandingan</a:t>
            </a:r>
            <a:r>
              <a:rPr lang="en-US" sz="2800" dirty="0"/>
              <a:t> rata-rata </a:t>
            </a:r>
            <a:r>
              <a:rPr lang="en-US" sz="2800" dirty="0" err="1"/>
              <a:t>presisi</a:t>
            </a:r>
            <a:r>
              <a:rPr lang="en-US" sz="2800" dirty="0"/>
              <a:t> dan recall yang </a:t>
            </a:r>
            <a:r>
              <a:rPr lang="en-US" sz="2800" dirty="0" err="1"/>
              <a:t>dibobotkan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263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6167F6-9995-EEF4-62E1-79C351B60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445" y="226244"/>
            <a:ext cx="7579936" cy="858223"/>
          </a:xfrm>
        </p:spPr>
        <p:txBody>
          <a:bodyPr>
            <a:normAutofit/>
          </a:bodyPr>
          <a:lstStyle/>
          <a:p>
            <a:r>
              <a:rPr lang="en-US" sz="3600" dirty="0"/>
              <a:t>Accuracy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F977C7A-DAAA-3E00-9586-FF1E8B0B45D6}"/>
              </a:ext>
            </a:extLst>
          </p:cNvPr>
          <p:cNvSpPr txBox="1"/>
          <p:nvPr/>
        </p:nvSpPr>
        <p:spPr>
          <a:xfrm>
            <a:off x="291446" y="1156123"/>
            <a:ext cx="659012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Accuracy </a:t>
            </a:r>
            <a:r>
              <a:rPr lang="en-US" sz="2800" dirty="0" err="1"/>
              <a:t>menggambarkan</a:t>
            </a:r>
            <a:r>
              <a:rPr lang="en-US" sz="2800" dirty="0"/>
              <a:t> </a:t>
            </a:r>
            <a:r>
              <a:rPr lang="en-US" sz="2800" dirty="0" err="1"/>
              <a:t>seberapa</a:t>
            </a:r>
            <a:r>
              <a:rPr lang="en-US" sz="2800" dirty="0"/>
              <a:t> </a:t>
            </a:r>
            <a:r>
              <a:rPr lang="en-US" sz="2800" dirty="0" err="1"/>
              <a:t>akurat</a:t>
            </a:r>
            <a:r>
              <a:rPr lang="en-US" sz="2800" dirty="0"/>
              <a:t> model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mengklasifikasikan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benar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Accuracy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rasio</a:t>
            </a:r>
            <a:r>
              <a:rPr lang="en-US" sz="2800" dirty="0"/>
              <a:t> </a:t>
            </a:r>
            <a:r>
              <a:rPr lang="en-US" sz="2800" dirty="0" err="1"/>
              <a:t>prediksi</a:t>
            </a:r>
            <a:r>
              <a:rPr lang="en-US" sz="2800" dirty="0"/>
              <a:t> </a:t>
            </a:r>
            <a:r>
              <a:rPr lang="en-US" sz="2800" dirty="0" err="1"/>
              <a:t>benar</a:t>
            </a:r>
            <a:r>
              <a:rPr lang="en-US" sz="2800" dirty="0"/>
              <a:t> (</a:t>
            </a:r>
            <a:r>
              <a:rPr lang="en-US" sz="2800" dirty="0" err="1"/>
              <a:t>positif</a:t>
            </a:r>
            <a:r>
              <a:rPr lang="en-US" sz="2800" dirty="0"/>
              <a:t> dan negative)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keseluruhan</a:t>
            </a:r>
            <a:r>
              <a:rPr lang="en-US" sz="2800" dirty="0"/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Accuracy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disebut</a:t>
            </a:r>
            <a:r>
              <a:rPr lang="en-US" sz="2800" dirty="0"/>
              <a:t> juga </a:t>
            </a:r>
            <a:r>
              <a:rPr lang="en-US" sz="2800" dirty="0" err="1"/>
              <a:t>tingkat</a:t>
            </a:r>
            <a:r>
              <a:rPr lang="en-US" sz="2800" dirty="0"/>
              <a:t> </a:t>
            </a:r>
            <a:r>
              <a:rPr lang="en-US" sz="2800" dirty="0" err="1"/>
              <a:t>kedekatan</a:t>
            </a:r>
            <a:r>
              <a:rPr lang="en-US" sz="2800" dirty="0"/>
              <a:t> </a:t>
            </a:r>
            <a:r>
              <a:rPr lang="en-US" sz="2800" dirty="0" err="1"/>
              <a:t>nilai</a:t>
            </a:r>
            <a:r>
              <a:rPr lang="en-US" sz="2800" dirty="0"/>
              <a:t> </a:t>
            </a:r>
            <a:r>
              <a:rPr lang="en-US" sz="2800" dirty="0" err="1"/>
              <a:t>prediksi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nilai</a:t>
            </a:r>
            <a:r>
              <a:rPr lang="en-US" sz="2800" dirty="0"/>
              <a:t> real (</a:t>
            </a:r>
            <a:r>
              <a:rPr lang="en-US" sz="2800" dirty="0" err="1"/>
              <a:t>sebenarnya</a:t>
            </a:r>
            <a:r>
              <a:rPr lang="en-US" sz="2800" dirty="0"/>
              <a:t>)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522FD0D-30F2-7D18-7397-2C1C5ADE89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09" t="46873" r="21134" b="19725"/>
          <a:stretch/>
        </p:blipFill>
        <p:spPr>
          <a:xfrm>
            <a:off x="7079530" y="740196"/>
            <a:ext cx="4695925" cy="338608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xmlns="" id="{BF9F796F-C414-9E86-3526-7FA816351051}"/>
              </a:ext>
            </a:extLst>
          </p:cNvPr>
          <p:cNvSpPr/>
          <p:nvPr/>
        </p:nvSpPr>
        <p:spPr>
          <a:xfrm>
            <a:off x="9144000" y="1885361"/>
            <a:ext cx="886119" cy="75414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CA0510D4-916F-C754-576B-0F2DDDDDEB6E}"/>
              </a:ext>
            </a:extLst>
          </p:cNvPr>
          <p:cNvSpPr/>
          <p:nvPr/>
        </p:nvSpPr>
        <p:spPr>
          <a:xfrm>
            <a:off x="10521885" y="3141282"/>
            <a:ext cx="886119" cy="75414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DCDF7691-F68E-E8B2-56F1-7481DB530C4C}"/>
                  </a:ext>
                </a:extLst>
              </p:cNvPr>
              <p:cNvSpPr txBox="1"/>
              <p:nvPr/>
            </p:nvSpPr>
            <p:spPr>
              <a:xfrm>
                <a:off x="6145666" y="5076959"/>
                <a:ext cx="5262338" cy="8138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𝑎𝑐𝑐𝑢𝑟𝑎𝑐𝑦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CDF7691-F68E-E8B2-56F1-7481DB530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666" y="5076959"/>
                <a:ext cx="5262338" cy="8138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6697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6167F6-9995-EEF4-62E1-79C351B60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445" y="226244"/>
            <a:ext cx="4827310" cy="858223"/>
          </a:xfrm>
        </p:spPr>
        <p:txBody>
          <a:bodyPr>
            <a:normAutofit/>
          </a:bodyPr>
          <a:lstStyle/>
          <a:p>
            <a:r>
              <a:rPr lang="en-US" sz="3600" dirty="0" err="1"/>
              <a:t>Contoh</a:t>
            </a:r>
            <a:r>
              <a:rPr lang="en-US" sz="3600" dirty="0"/>
              <a:t> Confusion Matrix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3A40198-CC80-EA86-371C-51FA818633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09" t="46873" r="21134" b="19725"/>
          <a:stretch/>
        </p:blipFill>
        <p:spPr>
          <a:xfrm>
            <a:off x="6344239" y="787330"/>
            <a:ext cx="4695925" cy="33860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DDE792D-90F0-E379-EDF7-57947E2527FD}"/>
              </a:ext>
            </a:extLst>
          </p:cNvPr>
          <p:cNvSpPr txBox="1"/>
          <p:nvPr/>
        </p:nvSpPr>
        <p:spPr>
          <a:xfrm>
            <a:off x="6453110" y="655355"/>
            <a:ext cx="3228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Positif</a:t>
            </a:r>
            <a:r>
              <a:rPr lang="en-US" dirty="0"/>
              <a:t> (1) = </a:t>
            </a:r>
            <a:r>
              <a:rPr lang="en-US" dirty="0" err="1"/>
              <a:t>terlambat</a:t>
            </a:r>
            <a:endParaRPr lang="en-US" dirty="0"/>
          </a:p>
          <a:p>
            <a:r>
              <a:rPr lang="en-US" dirty="0" err="1"/>
              <a:t>Negatif</a:t>
            </a:r>
            <a:r>
              <a:rPr lang="en-US" dirty="0"/>
              <a:t>(0) = </a:t>
            </a:r>
            <a:r>
              <a:rPr lang="en-US" dirty="0" err="1"/>
              <a:t>Tepat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F977C7A-DAAA-3E00-9586-FF1E8B0B45D6}"/>
              </a:ext>
            </a:extLst>
          </p:cNvPr>
          <p:cNvSpPr txBox="1"/>
          <p:nvPr/>
        </p:nvSpPr>
        <p:spPr>
          <a:xfrm>
            <a:off x="291446" y="1156123"/>
            <a:ext cx="532693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13 </a:t>
            </a:r>
            <a:r>
              <a:rPr lang="en-US" sz="2800" dirty="0" err="1"/>
              <a:t>mahasiswa</a:t>
            </a:r>
            <a:r>
              <a:rPr lang="en-US" sz="2800" dirty="0"/>
              <a:t>, 3 </a:t>
            </a:r>
            <a:r>
              <a:rPr lang="en-US" sz="2800" dirty="0" err="1"/>
              <a:t>tepat</a:t>
            </a:r>
            <a:r>
              <a:rPr lang="en-US" sz="2800" dirty="0"/>
              <a:t> </a:t>
            </a:r>
            <a:r>
              <a:rPr lang="en-US" sz="2800" dirty="0" err="1"/>
              <a:t>waktu</a:t>
            </a:r>
            <a:r>
              <a:rPr lang="en-US" sz="2800" dirty="0"/>
              <a:t>, 10 </a:t>
            </a:r>
            <a:r>
              <a:rPr lang="en-US" sz="2800" dirty="0" err="1"/>
              <a:t>terlambat</a:t>
            </a:r>
            <a:endParaRPr lang="en-US" sz="2800" dirty="0"/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3 </a:t>
            </a:r>
            <a:r>
              <a:rPr lang="en-US" sz="2800" dirty="0" err="1">
                <a:solidFill>
                  <a:srgbClr val="FF0000"/>
                </a:solidFill>
              </a:rPr>
              <a:t>mahasiswa</a:t>
            </a:r>
            <a:r>
              <a:rPr lang="en-US" sz="2800" dirty="0">
                <a:solidFill>
                  <a:srgbClr val="FF0000"/>
                </a:solidFill>
              </a:rPr>
              <a:t> lulus </a:t>
            </a:r>
            <a:r>
              <a:rPr lang="en-US" sz="2800" dirty="0" err="1">
                <a:solidFill>
                  <a:srgbClr val="FF0000"/>
                </a:solidFill>
              </a:rPr>
              <a:t>tepat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waktu</a:t>
            </a:r>
            <a:r>
              <a:rPr lang="en-US" sz="2800" dirty="0"/>
              <a:t>, </a:t>
            </a:r>
            <a:r>
              <a:rPr lang="en-US" sz="2800" dirty="0" err="1"/>
              <a:t>diprediksi</a:t>
            </a:r>
            <a:r>
              <a:rPr lang="en-US" sz="2800" dirty="0"/>
              <a:t> </a:t>
            </a:r>
            <a:r>
              <a:rPr lang="en-US" sz="2800" dirty="0" err="1"/>
              <a:t>tepat</a:t>
            </a:r>
            <a:r>
              <a:rPr lang="en-US" sz="2800" dirty="0"/>
              <a:t> </a:t>
            </a:r>
            <a:r>
              <a:rPr lang="en-US" sz="2800" dirty="0" err="1"/>
              <a:t>waktu</a:t>
            </a:r>
            <a:r>
              <a:rPr lang="en-US" sz="2800" dirty="0"/>
              <a:t> 2 </a:t>
            </a:r>
            <a:r>
              <a:rPr lang="en-US" sz="2800" dirty="0" err="1"/>
              <a:t>mahasiswa</a:t>
            </a:r>
            <a:r>
              <a:rPr lang="en-US" sz="2800" dirty="0"/>
              <a:t>, 1 </a:t>
            </a:r>
            <a:r>
              <a:rPr lang="en-US" sz="2800" dirty="0" err="1"/>
              <a:t>diprediksi</a:t>
            </a:r>
            <a:r>
              <a:rPr lang="en-US" sz="2800" dirty="0"/>
              <a:t> </a:t>
            </a:r>
            <a:r>
              <a:rPr lang="en-US" sz="2800" dirty="0" err="1"/>
              <a:t>terlambat</a:t>
            </a:r>
            <a:endParaRPr lang="en-US" sz="2800" dirty="0"/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10 </a:t>
            </a:r>
            <a:r>
              <a:rPr lang="en-US" sz="2800" dirty="0" err="1">
                <a:solidFill>
                  <a:srgbClr val="FF0000"/>
                </a:solidFill>
              </a:rPr>
              <a:t>mahasiswa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terlambat</a:t>
            </a:r>
            <a:r>
              <a:rPr lang="en-US" sz="2800" dirty="0"/>
              <a:t>, </a:t>
            </a:r>
            <a:r>
              <a:rPr lang="en-US" sz="2800" dirty="0" err="1"/>
              <a:t>diprediksi</a:t>
            </a:r>
            <a:r>
              <a:rPr lang="en-US" sz="2800" dirty="0"/>
              <a:t> </a:t>
            </a:r>
            <a:r>
              <a:rPr lang="en-US" sz="2800" dirty="0" err="1"/>
              <a:t>terlambat</a:t>
            </a:r>
            <a:r>
              <a:rPr lang="en-US" sz="2800" dirty="0"/>
              <a:t> 6 </a:t>
            </a:r>
            <a:r>
              <a:rPr lang="en-US" sz="2800" dirty="0" err="1"/>
              <a:t>mahasiswa</a:t>
            </a:r>
            <a:r>
              <a:rPr lang="en-US" sz="2800" dirty="0"/>
              <a:t>, 4 </a:t>
            </a:r>
            <a:r>
              <a:rPr lang="en-US" sz="2800" dirty="0" err="1"/>
              <a:t>diprediksi</a:t>
            </a:r>
            <a:r>
              <a:rPr lang="en-US" sz="2800" dirty="0"/>
              <a:t> </a:t>
            </a:r>
            <a:r>
              <a:rPr lang="en-US" sz="2800" dirty="0" err="1"/>
              <a:t>tepat</a:t>
            </a:r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C4109C4-8C08-3A71-A9E5-6BBB8A0EB6AE}"/>
              </a:ext>
            </a:extLst>
          </p:cNvPr>
          <p:cNvSpPr txBox="1"/>
          <p:nvPr/>
        </p:nvSpPr>
        <p:spPr>
          <a:xfrm>
            <a:off x="10073003" y="3325947"/>
            <a:ext cx="42845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9A8E4FB-14D6-E543-A304-A146639A7904}"/>
              </a:ext>
            </a:extLst>
          </p:cNvPr>
          <p:cNvSpPr txBox="1"/>
          <p:nvPr/>
        </p:nvSpPr>
        <p:spPr>
          <a:xfrm>
            <a:off x="10058015" y="2138167"/>
            <a:ext cx="42845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21E43D3-C6C2-1991-4C2B-0BD5C9516F70}"/>
              </a:ext>
            </a:extLst>
          </p:cNvPr>
          <p:cNvSpPr txBox="1"/>
          <p:nvPr/>
        </p:nvSpPr>
        <p:spPr>
          <a:xfrm>
            <a:off x="8575713" y="2138168"/>
            <a:ext cx="42845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953A253-957A-DEFC-FC16-0D61A1122054}"/>
              </a:ext>
            </a:extLst>
          </p:cNvPr>
          <p:cNvSpPr txBox="1"/>
          <p:nvPr/>
        </p:nvSpPr>
        <p:spPr>
          <a:xfrm>
            <a:off x="8692201" y="3323982"/>
            <a:ext cx="42845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7927A5CD-5120-E194-41BA-6BE4DD69DE16}"/>
                  </a:ext>
                </a:extLst>
              </p:cNvPr>
              <p:cNvSpPr txBox="1"/>
              <p:nvPr/>
            </p:nvSpPr>
            <p:spPr>
              <a:xfrm>
                <a:off x="6151173" y="5764689"/>
                <a:ext cx="5277535" cy="6119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𝑎𝑐𝑐𝑢𝑟𝑎𝑐𝑦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6+2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6+2+1+4</m:t>
                        </m:r>
                      </m:den>
                    </m:f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=0.62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27A5CD-5120-E194-41BA-6BE4DD69D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173" y="5764689"/>
                <a:ext cx="5277535" cy="6119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91F8A29-0FE1-ACCF-A062-B7979E01815F}"/>
              </a:ext>
            </a:extLst>
          </p:cNvPr>
          <p:cNvSpPr txBox="1"/>
          <p:nvPr/>
        </p:nvSpPr>
        <p:spPr>
          <a:xfrm>
            <a:off x="5288115" y="4379694"/>
            <a:ext cx="657519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Berapa</a:t>
            </a:r>
            <a:r>
              <a:rPr lang="en-US" sz="2800" dirty="0"/>
              <a:t> </a:t>
            </a:r>
            <a:r>
              <a:rPr lang="en-US" sz="2800" dirty="0" err="1"/>
              <a:t>persen</a:t>
            </a:r>
            <a:r>
              <a:rPr lang="en-US" sz="2800" dirty="0"/>
              <a:t> </a:t>
            </a:r>
            <a:r>
              <a:rPr lang="en-US" sz="2800" dirty="0" err="1"/>
              <a:t>mahasiswa</a:t>
            </a:r>
            <a:r>
              <a:rPr lang="en-US" sz="2800" dirty="0"/>
              <a:t> yang </a:t>
            </a:r>
            <a:r>
              <a:rPr lang="en-US" sz="2800" dirty="0" err="1"/>
              <a:t>diprediksi</a:t>
            </a:r>
            <a:r>
              <a:rPr lang="en-US" sz="2800" dirty="0"/>
              <a:t> </a:t>
            </a:r>
            <a:r>
              <a:rPr lang="en-US" sz="2800" dirty="0" err="1"/>
              <a:t>benar</a:t>
            </a:r>
            <a:r>
              <a:rPr lang="en-US" sz="2800" dirty="0"/>
              <a:t> </a:t>
            </a:r>
            <a:r>
              <a:rPr lang="en-US" sz="2800" dirty="0" err="1"/>
              <a:t>baik</a:t>
            </a:r>
            <a:r>
              <a:rPr lang="en-US" sz="2800" dirty="0"/>
              <a:t> </a:t>
            </a:r>
            <a:r>
              <a:rPr lang="en-US" sz="2800" dirty="0" err="1"/>
              <a:t>tepat</a:t>
            </a:r>
            <a:r>
              <a:rPr lang="en-US" sz="2800" dirty="0"/>
              <a:t> </a:t>
            </a:r>
            <a:r>
              <a:rPr lang="en-US" sz="2800" dirty="0" err="1"/>
              <a:t>ataupun</a:t>
            </a:r>
            <a:r>
              <a:rPr lang="en-US" sz="2800" dirty="0"/>
              <a:t> </a:t>
            </a:r>
            <a:r>
              <a:rPr lang="en-US" sz="2800" dirty="0" err="1"/>
              <a:t>terlambat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keseluruhan</a:t>
            </a:r>
            <a:r>
              <a:rPr lang="en-US" sz="2800" dirty="0"/>
              <a:t> </a:t>
            </a:r>
            <a:r>
              <a:rPr lang="en-US" sz="2800" dirty="0" err="1"/>
              <a:t>mahasiswa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6881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3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522FD0D-30F2-7D18-7397-2C1C5ADE89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09" t="46873" r="21134" b="19725"/>
          <a:stretch/>
        </p:blipFill>
        <p:spPr>
          <a:xfrm>
            <a:off x="7079530" y="740196"/>
            <a:ext cx="4695925" cy="33860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6167F6-9995-EEF4-62E1-79C351B60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445" y="226244"/>
            <a:ext cx="7579936" cy="858223"/>
          </a:xfrm>
        </p:spPr>
        <p:txBody>
          <a:bodyPr>
            <a:normAutofit/>
          </a:bodyPr>
          <a:lstStyle/>
          <a:p>
            <a:r>
              <a:rPr lang="en-US" sz="3600" dirty="0"/>
              <a:t>Precision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F977C7A-DAAA-3E00-9586-FF1E8B0B45D6}"/>
              </a:ext>
            </a:extLst>
          </p:cNvPr>
          <p:cNvSpPr txBox="1"/>
          <p:nvPr/>
        </p:nvSpPr>
        <p:spPr>
          <a:xfrm>
            <a:off x="291446" y="1156123"/>
            <a:ext cx="659012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Precision </a:t>
            </a:r>
            <a:r>
              <a:rPr lang="en-US" sz="2800" dirty="0" err="1"/>
              <a:t>menggambarkan</a:t>
            </a:r>
            <a:r>
              <a:rPr lang="en-US" sz="2800" dirty="0"/>
              <a:t> </a:t>
            </a:r>
            <a:r>
              <a:rPr lang="en-US" sz="2800" dirty="0" err="1"/>
              <a:t>tingkat</a:t>
            </a:r>
            <a:r>
              <a:rPr lang="en-US" sz="2800" dirty="0"/>
              <a:t> </a:t>
            </a:r>
            <a:r>
              <a:rPr lang="en-US" sz="2800" dirty="0" err="1"/>
              <a:t>keakuratan</a:t>
            </a:r>
            <a:r>
              <a:rPr lang="en-US" sz="2800" dirty="0"/>
              <a:t> </a:t>
            </a:r>
            <a:r>
              <a:rPr lang="en-US" sz="2800" dirty="0" err="1"/>
              <a:t>antara</a:t>
            </a:r>
            <a:r>
              <a:rPr lang="en-US" sz="2800" dirty="0"/>
              <a:t> data yang </a:t>
            </a:r>
            <a:r>
              <a:rPr lang="en-US" sz="2800" dirty="0" err="1"/>
              <a:t>diminta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hasil</a:t>
            </a:r>
            <a:r>
              <a:rPr lang="en-US" sz="2800" dirty="0"/>
              <a:t> </a:t>
            </a:r>
            <a:r>
              <a:rPr lang="en-US" sz="2800" dirty="0" err="1"/>
              <a:t>prediksi</a:t>
            </a:r>
            <a:r>
              <a:rPr lang="en-US" sz="2800" dirty="0"/>
              <a:t> yang </a:t>
            </a:r>
            <a:r>
              <a:rPr lang="en-US" sz="2800" dirty="0" err="1"/>
              <a:t>diberikan</a:t>
            </a:r>
            <a:r>
              <a:rPr lang="en-US" sz="2800" dirty="0"/>
              <a:t> oleh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Precision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rasio</a:t>
            </a:r>
            <a:r>
              <a:rPr lang="en-US" sz="2800" dirty="0"/>
              <a:t> </a:t>
            </a:r>
            <a:r>
              <a:rPr lang="en-US" sz="2800" dirty="0" err="1"/>
              <a:t>prediksi</a:t>
            </a:r>
            <a:r>
              <a:rPr lang="en-US" sz="2800" dirty="0"/>
              <a:t> </a:t>
            </a:r>
            <a:r>
              <a:rPr lang="en-US" sz="2800" dirty="0" err="1"/>
              <a:t>benar</a:t>
            </a:r>
            <a:r>
              <a:rPr lang="en-US" sz="2800" dirty="0"/>
              <a:t> </a:t>
            </a:r>
            <a:r>
              <a:rPr lang="en-US" sz="2800" dirty="0" err="1"/>
              <a:t>positif</a:t>
            </a:r>
            <a:r>
              <a:rPr lang="en-US" sz="2800" dirty="0"/>
              <a:t> </a:t>
            </a:r>
            <a:r>
              <a:rPr lang="en-US" sz="2800" dirty="0" err="1"/>
              <a:t>dibandingkan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keseluruhan</a:t>
            </a:r>
            <a:r>
              <a:rPr lang="en-US" sz="2800" dirty="0"/>
              <a:t> </a:t>
            </a:r>
            <a:r>
              <a:rPr lang="en-US" sz="2800" dirty="0" err="1"/>
              <a:t>hasil</a:t>
            </a:r>
            <a:r>
              <a:rPr lang="en-US" sz="2800" dirty="0"/>
              <a:t> yang </a:t>
            </a:r>
            <a:r>
              <a:rPr lang="en-US" sz="2800" dirty="0" err="1"/>
              <a:t>diprediksi</a:t>
            </a:r>
            <a:r>
              <a:rPr lang="en-US" sz="2800" dirty="0"/>
              <a:t> </a:t>
            </a:r>
            <a:r>
              <a:rPr lang="en-US" sz="2800" dirty="0" err="1"/>
              <a:t>positif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Dari </a:t>
            </a:r>
            <a:r>
              <a:rPr lang="en-US" sz="2800" dirty="0" err="1"/>
              <a:t>semua</a:t>
            </a:r>
            <a:r>
              <a:rPr lang="en-US" sz="2800" dirty="0"/>
              <a:t> </a:t>
            </a:r>
            <a:r>
              <a:rPr lang="en-US" sz="2800" dirty="0" err="1"/>
              <a:t>kelas</a:t>
            </a:r>
            <a:r>
              <a:rPr lang="en-US" sz="2800" dirty="0"/>
              <a:t> </a:t>
            </a:r>
            <a:r>
              <a:rPr lang="en-US" sz="2800" dirty="0" err="1"/>
              <a:t>positif</a:t>
            </a:r>
            <a:r>
              <a:rPr lang="en-US" sz="2800" dirty="0"/>
              <a:t> yang </a:t>
            </a:r>
            <a:r>
              <a:rPr lang="en-US" sz="2800" dirty="0" err="1"/>
              <a:t>telah</a:t>
            </a:r>
            <a:r>
              <a:rPr lang="en-US" sz="2800" dirty="0"/>
              <a:t> </a:t>
            </a:r>
            <a:r>
              <a:rPr lang="en-US" sz="2800" dirty="0" err="1"/>
              <a:t>diprediksi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benar</a:t>
            </a:r>
            <a:r>
              <a:rPr lang="en-US" sz="2800" dirty="0"/>
              <a:t>, </a:t>
            </a:r>
            <a:r>
              <a:rPr lang="en-US" sz="2800" dirty="0" err="1"/>
              <a:t>berapa</a:t>
            </a:r>
            <a:r>
              <a:rPr lang="en-US" sz="2800" dirty="0"/>
              <a:t> </a:t>
            </a:r>
            <a:r>
              <a:rPr lang="en-US" sz="2800" dirty="0" err="1"/>
              <a:t>banyak</a:t>
            </a:r>
            <a:r>
              <a:rPr lang="en-US" sz="2800" dirty="0"/>
              <a:t> data yang </a:t>
            </a:r>
            <a:r>
              <a:rPr lang="en-US" sz="2800" dirty="0" err="1"/>
              <a:t>benar-benar</a:t>
            </a:r>
            <a:r>
              <a:rPr lang="en-US" sz="2800" dirty="0"/>
              <a:t> </a:t>
            </a:r>
            <a:r>
              <a:rPr lang="en-US" sz="2800" dirty="0" err="1"/>
              <a:t>positif</a:t>
            </a:r>
            <a:endParaRPr lang="en-US" sz="28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BF9F796F-C414-9E86-3526-7FA816351051}"/>
              </a:ext>
            </a:extLst>
          </p:cNvPr>
          <p:cNvSpPr/>
          <p:nvPr/>
        </p:nvSpPr>
        <p:spPr>
          <a:xfrm>
            <a:off x="9144000" y="1885361"/>
            <a:ext cx="886119" cy="75414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DCDF7691-F68E-E8B2-56F1-7481DB530C4C}"/>
                  </a:ext>
                </a:extLst>
              </p:cNvPr>
              <p:cNvSpPr txBox="1"/>
              <p:nvPr/>
            </p:nvSpPr>
            <p:spPr>
              <a:xfrm>
                <a:off x="7154334" y="4993457"/>
                <a:ext cx="3462166" cy="8138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𝑝𝑟𝑒𝑐𝑖𝑠𝑖𝑜𝑛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CDF7691-F68E-E8B2-56F1-7481DB530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334" y="4993457"/>
                <a:ext cx="3462166" cy="8138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632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6167F6-9995-EEF4-62E1-79C351B60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445" y="226244"/>
            <a:ext cx="4827310" cy="858223"/>
          </a:xfrm>
        </p:spPr>
        <p:txBody>
          <a:bodyPr>
            <a:normAutofit/>
          </a:bodyPr>
          <a:lstStyle/>
          <a:p>
            <a:r>
              <a:rPr lang="en-US" sz="3600" dirty="0" err="1"/>
              <a:t>Contoh</a:t>
            </a:r>
            <a:r>
              <a:rPr lang="en-US" sz="3600" dirty="0"/>
              <a:t> </a:t>
            </a:r>
            <a:r>
              <a:rPr lang="en-US" sz="3600" dirty="0" err="1"/>
              <a:t>Precission</a:t>
            </a:r>
            <a:endParaRPr lang="en-US" sz="3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3A40198-CC80-EA86-371C-51FA818633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09" t="46873" r="21134" b="19725"/>
          <a:stretch/>
        </p:blipFill>
        <p:spPr>
          <a:xfrm>
            <a:off x="6344239" y="787330"/>
            <a:ext cx="4695925" cy="33860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DDE792D-90F0-E379-EDF7-57947E2527FD}"/>
              </a:ext>
            </a:extLst>
          </p:cNvPr>
          <p:cNvSpPr txBox="1"/>
          <p:nvPr/>
        </p:nvSpPr>
        <p:spPr>
          <a:xfrm>
            <a:off x="6453110" y="655355"/>
            <a:ext cx="3228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Positif</a:t>
            </a:r>
            <a:r>
              <a:rPr lang="en-US" dirty="0"/>
              <a:t> (1) = </a:t>
            </a:r>
            <a:r>
              <a:rPr lang="en-US" dirty="0" err="1"/>
              <a:t>terlambat</a:t>
            </a:r>
            <a:endParaRPr lang="en-US" dirty="0"/>
          </a:p>
          <a:p>
            <a:r>
              <a:rPr lang="en-US" dirty="0" err="1"/>
              <a:t>Negatif</a:t>
            </a:r>
            <a:r>
              <a:rPr lang="en-US" dirty="0"/>
              <a:t>(0) = </a:t>
            </a:r>
            <a:r>
              <a:rPr lang="en-US" dirty="0" err="1"/>
              <a:t>Tepat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F977C7A-DAAA-3E00-9586-FF1E8B0B45D6}"/>
              </a:ext>
            </a:extLst>
          </p:cNvPr>
          <p:cNvSpPr txBox="1"/>
          <p:nvPr/>
        </p:nvSpPr>
        <p:spPr>
          <a:xfrm>
            <a:off x="291446" y="1156123"/>
            <a:ext cx="532693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13 </a:t>
            </a:r>
            <a:r>
              <a:rPr lang="en-US" sz="2800" dirty="0" err="1"/>
              <a:t>mahasiswa</a:t>
            </a:r>
            <a:r>
              <a:rPr lang="en-US" sz="2800" dirty="0"/>
              <a:t>, 3 </a:t>
            </a:r>
            <a:r>
              <a:rPr lang="en-US" sz="2800" dirty="0" err="1"/>
              <a:t>tepat</a:t>
            </a:r>
            <a:r>
              <a:rPr lang="en-US" sz="2800" dirty="0"/>
              <a:t> </a:t>
            </a:r>
            <a:r>
              <a:rPr lang="en-US" sz="2800" dirty="0" err="1"/>
              <a:t>waktu</a:t>
            </a:r>
            <a:r>
              <a:rPr lang="en-US" sz="2800" dirty="0"/>
              <a:t>, 10 </a:t>
            </a:r>
            <a:r>
              <a:rPr lang="en-US" sz="2800" dirty="0" err="1"/>
              <a:t>terlambat</a:t>
            </a:r>
            <a:endParaRPr lang="en-US" sz="2800" dirty="0"/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3 </a:t>
            </a:r>
            <a:r>
              <a:rPr lang="en-US" sz="2800" dirty="0" err="1">
                <a:solidFill>
                  <a:srgbClr val="FF0000"/>
                </a:solidFill>
              </a:rPr>
              <a:t>mahasiswa</a:t>
            </a:r>
            <a:r>
              <a:rPr lang="en-US" sz="2800" dirty="0">
                <a:solidFill>
                  <a:srgbClr val="FF0000"/>
                </a:solidFill>
              </a:rPr>
              <a:t> lulus </a:t>
            </a:r>
            <a:r>
              <a:rPr lang="en-US" sz="2800" dirty="0" err="1">
                <a:solidFill>
                  <a:srgbClr val="FF0000"/>
                </a:solidFill>
              </a:rPr>
              <a:t>tepat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waktu</a:t>
            </a:r>
            <a:r>
              <a:rPr lang="en-US" sz="2800" dirty="0"/>
              <a:t>, </a:t>
            </a:r>
            <a:r>
              <a:rPr lang="en-US" sz="2800" dirty="0" err="1"/>
              <a:t>diprediksi</a:t>
            </a:r>
            <a:r>
              <a:rPr lang="en-US" sz="2800" dirty="0"/>
              <a:t> </a:t>
            </a:r>
            <a:r>
              <a:rPr lang="en-US" sz="2800" dirty="0" err="1"/>
              <a:t>tepat</a:t>
            </a:r>
            <a:r>
              <a:rPr lang="en-US" sz="2800" dirty="0"/>
              <a:t> </a:t>
            </a:r>
            <a:r>
              <a:rPr lang="en-US" sz="2800" dirty="0" err="1"/>
              <a:t>waktu</a:t>
            </a:r>
            <a:r>
              <a:rPr lang="en-US" sz="2800" dirty="0"/>
              <a:t> 2 </a:t>
            </a:r>
            <a:r>
              <a:rPr lang="en-US" sz="2800" dirty="0" err="1"/>
              <a:t>mahasiswa</a:t>
            </a:r>
            <a:r>
              <a:rPr lang="en-US" sz="2800" dirty="0"/>
              <a:t>, 1 </a:t>
            </a:r>
            <a:r>
              <a:rPr lang="en-US" sz="2800" dirty="0" err="1"/>
              <a:t>diprediksi</a:t>
            </a:r>
            <a:r>
              <a:rPr lang="en-US" sz="2800" dirty="0"/>
              <a:t> </a:t>
            </a:r>
            <a:r>
              <a:rPr lang="en-US" sz="2800" dirty="0" err="1"/>
              <a:t>terlambat</a:t>
            </a:r>
            <a:endParaRPr lang="en-US" sz="2800" dirty="0"/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10 </a:t>
            </a:r>
            <a:r>
              <a:rPr lang="en-US" sz="2800" dirty="0" err="1">
                <a:solidFill>
                  <a:srgbClr val="FF0000"/>
                </a:solidFill>
              </a:rPr>
              <a:t>mahasiswa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terlambat</a:t>
            </a:r>
            <a:r>
              <a:rPr lang="en-US" sz="2800" dirty="0"/>
              <a:t>, </a:t>
            </a:r>
            <a:r>
              <a:rPr lang="en-US" sz="2800" dirty="0" err="1"/>
              <a:t>diprediksi</a:t>
            </a:r>
            <a:r>
              <a:rPr lang="en-US" sz="2800" dirty="0"/>
              <a:t> </a:t>
            </a:r>
            <a:r>
              <a:rPr lang="en-US" sz="2800" dirty="0" err="1"/>
              <a:t>terlambat</a:t>
            </a:r>
            <a:r>
              <a:rPr lang="en-US" sz="2800" dirty="0"/>
              <a:t> 6 </a:t>
            </a:r>
            <a:r>
              <a:rPr lang="en-US" sz="2800" dirty="0" err="1"/>
              <a:t>mahasiswa</a:t>
            </a:r>
            <a:r>
              <a:rPr lang="en-US" sz="2800" dirty="0"/>
              <a:t>, 4 </a:t>
            </a:r>
            <a:r>
              <a:rPr lang="en-US" sz="2800" dirty="0" err="1"/>
              <a:t>diprediksi</a:t>
            </a:r>
            <a:r>
              <a:rPr lang="en-US" sz="2800" dirty="0"/>
              <a:t> </a:t>
            </a:r>
            <a:r>
              <a:rPr lang="en-US" sz="2800" dirty="0" err="1"/>
              <a:t>tepat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C502C96F-709F-65CE-1F1B-07E252C00B42}"/>
                  </a:ext>
                </a:extLst>
              </p:cNvPr>
              <p:cNvSpPr txBox="1"/>
              <p:nvPr/>
            </p:nvSpPr>
            <p:spPr>
              <a:xfrm>
                <a:off x="7376708" y="5847744"/>
                <a:ext cx="4266104" cy="8166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𝑝𝑟𝑒𝑐𝑖𝑠𝑠𝑖𝑜𝑛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6+4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=0,60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02C96F-709F-65CE-1F1B-07E252C00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708" y="5847744"/>
                <a:ext cx="4266104" cy="8166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8ADC6B3-B0A7-ABE3-F86F-76ACAF824A1A}"/>
              </a:ext>
            </a:extLst>
          </p:cNvPr>
          <p:cNvSpPr txBox="1"/>
          <p:nvPr/>
        </p:nvSpPr>
        <p:spPr>
          <a:xfrm>
            <a:off x="5325359" y="4462749"/>
            <a:ext cx="657519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Berapa</a:t>
            </a:r>
            <a:r>
              <a:rPr lang="en-US" sz="2800" dirty="0"/>
              <a:t> </a:t>
            </a:r>
            <a:r>
              <a:rPr lang="en-US" sz="2800" dirty="0" err="1"/>
              <a:t>persen</a:t>
            </a:r>
            <a:r>
              <a:rPr lang="en-US" sz="2800" dirty="0"/>
              <a:t> </a:t>
            </a:r>
            <a:r>
              <a:rPr lang="en-US" sz="2800" dirty="0" err="1"/>
              <a:t>mahasiswa</a:t>
            </a:r>
            <a:r>
              <a:rPr lang="en-US" sz="2800" dirty="0"/>
              <a:t> yang </a:t>
            </a:r>
            <a:r>
              <a:rPr lang="en-US" sz="2800" dirty="0" err="1"/>
              <a:t>diprediksi</a:t>
            </a:r>
            <a:r>
              <a:rPr lang="en-US" sz="2800" dirty="0"/>
              <a:t> </a:t>
            </a:r>
            <a:r>
              <a:rPr lang="en-US" sz="2800" dirty="0" err="1"/>
              <a:t>benar</a:t>
            </a:r>
            <a:r>
              <a:rPr lang="en-US" sz="2800" dirty="0"/>
              <a:t> </a:t>
            </a:r>
            <a:r>
              <a:rPr lang="en-US" sz="2800" dirty="0" err="1"/>
              <a:t>terlambat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keseluruhan</a:t>
            </a:r>
            <a:r>
              <a:rPr lang="en-US" sz="2800" dirty="0"/>
              <a:t> </a:t>
            </a:r>
            <a:r>
              <a:rPr lang="en-US" sz="2800" dirty="0" err="1"/>
              <a:t>mahasiswa</a:t>
            </a:r>
            <a:r>
              <a:rPr lang="en-US" sz="2800" dirty="0"/>
              <a:t> yang </a:t>
            </a:r>
            <a:r>
              <a:rPr lang="en-US" sz="2800" dirty="0" err="1"/>
              <a:t>diprediksi</a:t>
            </a:r>
            <a:r>
              <a:rPr lang="en-US" sz="2800" dirty="0"/>
              <a:t> </a:t>
            </a:r>
            <a:r>
              <a:rPr lang="en-US" sz="2800" dirty="0" err="1"/>
              <a:t>terlambat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612D0B8-DD37-9AD4-66E3-9DE01D5A1CD7}"/>
              </a:ext>
            </a:extLst>
          </p:cNvPr>
          <p:cNvSpPr txBox="1"/>
          <p:nvPr/>
        </p:nvSpPr>
        <p:spPr>
          <a:xfrm>
            <a:off x="10023534" y="3255996"/>
            <a:ext cx="42845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66AC161-DFFC-1BFA-ECC2-0630F98B00F4}"/>
              </a:ext>
            </a:extLst>
          </p:cNvPr>
          <p:cNvSpPr txBox="1"/>
          <p:nvPr/>
        </p:nvSpPr>
        <p:spPr>
          <a:xfrm>
            <a:off x="10109117" y="2101859"/>
            <a:ext cx="34287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F26A126-C343-DD90-F813-01FB94C12F51}"/>
              </a:ext>
            </a:extLst>
          </p:cNvPr>
          <p:cNvSpPr txBox="1"/>
          <p:nvPr/>
        </p:nvSpPr>
        <p:spPr>
          <a:xfrm>
            <a:off x="8650625" y="2046774"/>
            <a:ext cx="42845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C2ADCA8-6C0A-151C-AFB1-2D5BBCFDAAD5}"/>
              </a:ext>
            </a:extLst>
          </p:cNvPr>
          <p:cNvSpPr txBox="1"/>
          <p:nvPr/>
        </p:nvSpPr>
        <p:spPr>
          <a:xfrm>
            <a:off x="8624101" y="3255996"/>
            <a:ext cx="42845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3761EBFF-F7D1-FF38-A325-C015F3128530}"/>
                  </a:ext>
                </a:extLst>
              </p:cNvPr>
              <p:cNvSpPr txBox="1"/>
              <p:nvPr/>
            </p:nvSpPr>
            <p:spPr>
              <a:xfrm>
                <a:off x="3566216" y="5988215"/>
                <a:ext cx="3627275" cy="8138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𝑝𝑟𝑒𝑐𝑖𝑠𝑠𝑖𝑜𝑛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761EBFF-F7D1-FF38-A325-C015F3128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216" y="5988215"/>
                <a:ext cx="3627275" cy="8138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377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9" grpId="0" animBg="1"/>
      <p:bldP spid="11" grpId="0" animBg="1"/>
      <p:bldP spid="16" grpId="0" animBg="1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522FD0D-30F2-7D18-7397-2C1C5ADE89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09" t="46873" r="21134" b="19725"/>
          <a:stretch/>
        </p:blipFill>
        <p:spPr>
          <a:xfrm>
            <a:off x="7079530" y="740196"/>
            <a:ext cx="4695925" cy="33860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6167F6-9995-EEF4-62E1-79C351B60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445" y="226244"/>
            <a:ext cx="8324654" cy="858223"/>
          </a:xfrm>
        </p:spPr>
        <p:txBody>
          <a:bodyPr>
            <a:normAutofit/>
          </a:bodyPr>
          <a:lstStyle/>
          <a:p>
            <a:r>
              <a:rPr lang="en-US" sz="3600" dirty="0"/>
              <a:t>Recall </a:t>
            </a:r>
            <a:r>
              <a:rPr lang="en-US" sz="3600" dirty="0" err="1"/>
              <a:t>atau</a:t>
            </a:r>
            <a:r>
              <a:rPr lang="en-US" sz="3600" dirty="0"/>
              <a:t> Sensitivity (True Positive Rate)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F977C7A-DAAA-3E00-9586-FF1E8B0B45D6}"/>
              </a:ext>
            </a:extLst>
          </p:cNvPr>
          <p:cNvSpPr txBox="1"/>
          <p:nvPr/>
        </p:nvSpPr>
        <p:spPr>
          <a:xfrm>
            <a:off x="291446" y="1156123"/>
            <a:ext cx="659012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Recall </a:t>
            </a:r>
            <a:r>
              <a:rPr lang="en-US" sz="2800" dirty="0" err="1"/>
              <a:t>menggambarkan</a:t>
            </a:r>
            <a:r>
              <a:rPr lang="en-US" sz="2800" dirty="0"/>
              <a:t> </a:t>
            </a:r>
            <a:r>
              <a:rPr lang="en-US" sz="2800" dirty="0" err="1"/>
              <a:t>keberhasilan</a:t>
            </a:r>
            <a:r>
              <a:rPr lang="en-US" sz="2800" dirty="0"/>
              <a:t> model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menemukan</a:t>
            </a:r>
            <a:r>
              <a:rPr lang="en-US" sz="2800" dirty="0"/>
              <a:t> </a:t>
            </a:r>
            <a:r>
              <a:rPr lang="en-US" sz="2800" dirty="0" err="1"/>
              <a:t>kembali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Recall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rasio</a:t>
            </a:r>
            <a:r>
              <a:rPr lang="en-US" sz="2800" dirty="0"/>
              <a:t> </a:t>
            </a:r>
            <a:r>
              <a:rPr lang="en-US" sz="2800" dirty="0" err="1"/>
              <a:t>prediksi</a:t>
            </a:r>
            <a:r>
              <a:rPr lang="en-US" sz="2800" dirty="0"/>
              <a:t> </a:t>
            </a:r>
            <a:r>
              <a:rPr lang="en-US" sz="2800" dirty="0" err="1"/>
              <a:t>benar</a:t>
            </a:r>
            <a:r>
              <a:rPr lang="en-US" sz="2800" dirty="0"/>
              <a:t> </a:t>
            </a:r>
            <a:r>
              <a:rPr lang="en-US" sz="2800" dirty="0" err="1"/>
              <a:t>positif</a:t>
            </a:r>
            <a:r>
              <a:rPr lang="en-US" sz="2800" dirty="0"/>
              <a:t> </a:t>
            </a:r>
            <a:r>
              <a:rPr lang="en-US" sz="2800" dirty="0" err="1"/>
              <a:t>dibandingkan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keseluruhan</a:t>
            </a:r>
            <a:r>
              <a:rPr lang="en-US" sz="2800" dirty="0"/>
              <a:t> data yang </a:t>
            </a:r>
            <a:r>
              <a:rPr lang="en-US" sz="2800" dirty="0" err="1"/>
              <a:t>benar</a:t>
            </a:r>
            <a:r>
              <a:rPr lang="en-US" sz="2800" dirty="0"/>
              <a:t> </a:t>
            </a:r>
            <a:r>
              <a:rPr lang="en-US" sz="2800" dirty="0" err="1"/>
              <a:t>positif</a:t>
            </a:r>
            <a:endParaRPr lang="en-US" sz="28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BF9F796F-C414-9E86-3526-7FA816351051}"/>
              </a:ext>
            </a:extLst>
          </p:cNvPr>
          <p:cNvSpPr/>
          <p:nvPr/>
        </p:nvSpPr>
        <p:spPr>
          <a:xfrm>
            <a:off x="9144000" y="1885361"/>
            <a:ext cx="886119" cy="75414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DCDF7691-F68E-E8B2-56F1-7481DB530C4C}"/>
                  </a:ext>
                </a:extLst>
              </p:cNvPr>
              <p:cNvSpPr txBox="1"/>
              <p:nvPr/>
            </p:nvSpPr>
            <p:spPr>
              <a:xfrm>
                <a:off x="7154334" y="4993457"/>
                <a:ext cx="2944845" cy="8138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𝑟𝑒𝑐𝑎𝑙𝑙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CDF7691-F68E-E8B2-56F1-7481DB530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334" y="4993457"/>
                <a:ext cx="2944845" cy="8138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784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6167F6-9995-EEF4-62E1-79C351B60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445" y="226244"/>
            <a:ext cx="4827310" cy="858223"/>
          </a:xfrm>
        </p:spPr>
        <p:txBody>
          <a:bodyPr>
            <a:normAutofit/>
          </a:bodyPr>
          <a:lstStyle/>
          <a:p>
            <a:r>
              <a:rPr lang="en-US" sz="3600" dirty="0" err="1"/>
              <a:t>Contoh</a:t>
            </a:r>
            <a:r>
              <a:rPr lang="en-US" sz="3600" dirty="0"/>
              <a:t> Recall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3A40198-CC80-EA86-371C-51FA818633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09" t="46873" r="21134" b="19725"/>
          <a:stretch/>
        </p:blipFill>
        <p:spPr>
          <a:xfrm>
            <a:off x="7007659" y="601390"/>
            <a:ext cx="4695925" cy="33860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DDE792D-90F0-E379-EDF7-57947E2527FD}"/>
              </a:ext>
            </a:extLst>
          </p:cNvPr>
          <p:cNvSpPr txBox="1"/>
          <p:nvPr/>
        </p:nvSpPr>
        <p:spPr>
          <a:xfrm>
            <a:off x="6723937" y="222956"/>
            <a:ext cx="3228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Positif</a:t>
            </a:r>
            <a:r>
              <a:rPr lang="en-US" dirty="0"/>
              <a:t> (1) = </a:t>
            </a:r>
            <a:r>
              <a:rPr lang="en-US" dirty="0" err="1"/>
              <a:t>terlambat</a:t>
            </a:r>
            <a:endParaRPr lang="en-US" dirty="0"/>
          </a:p>
          <a:p>
            <a:r>
              <a:rPr lang="en-US" dirty="0" err="1"/>
              <a:t>Negatif</a:t>
            </a:r>
            <a:r>
              <a:rPr lang="en-US" dirty="0"/>
              <a:t>(0) = </a:t>
            </a:r>
            <a:r>
              <a:rPr lang="en-US" dirty="0" err="1"/>
              <a:t>Tepat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C4109C4-8C08-3A71-A9E5-6BBB8A0EB6AE}"/>
              </a:ext>
            </a:extLst>
          </p:cNvPr>
          <p:cNvSpPr txBox="1"/>
          <p:nvPr/>
        </p:nvSpPr>
        <p:spPr>
          <a:xfrm>
            <a:off x="10755054" y="3113436"/>
            <a:ext cx="42845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C502C96F-709F-65CE-1F1B-07E252C00B42}"/>
                  </a:ext>
                </a:extLst>
              </p:cNvPr>
              <p:cNvSpPr txBox="1"/>
              <p:nvPr/>
            </p:nvSpPr>
            <p:spPr>
              <a:xfrm>
                <a:off x="8141082" y="5524252"/>
                <a:ext cx="3622145" cy="8166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𝑟𝑒𝑐𝑎𝑙𝑙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6+1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=0,85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02C96F-709F-65CE-1F1B-07E252C00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082" y="5524252"/>
                <a:ext cx="3622145" cy="8166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684CC091-D576-E1AB-D060-D202096716E7}"/>
                  </a:ext>
                </a:extLst>
              </p:cNvPr>
              <p:cNvSpPr txBox="1"/>
              <p:nvPr/>
            </p:nvSpPr>
            <p:spPr>
              <a:xfrm>
                <a:off x="8692201" y="4343490"/>
                <a:ext cx="2944845" cy="8138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𝑟𝑒𝑐𝑎𝑙𝑙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4CC091-D576-E1AB-D060-D20209671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2201" y="4343490"/>
                <a:ext cx="2944845" cy="8138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6F1E0BC-30D1-8A3B-12DB-E37678C84E84}"/>
              </a:ext>
            </a:extLst>
          </p:cNvPr>
          <p:cNvSpPr txBox="1"/>
          <p:nvPr/>
        </p:nvSpPr>
        <p:spPr>
          <a:xfrm>
            <a:off x="291445" y="4696051"/>
            <a:ext cx="563935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Berapa</a:t>
            </a:r>
            <a:r>
              <a:rPr lang="en-US" sz="2800" dirty="0"/>
              <a:t> </a:t>
            </a:r>
            <a:r>
              <a:rPr lang="en-US" sz="2800" dirty="0" err="1"/>
              <a:t>persen</a:t>
            </a:r>
            <a:r>
              <a:rPr lang="en-US" sz="2800" dirty="0"/>
              <a:t> </a:t>
            </a:r>
            <a:r>
              <a:rPr lang="en-US" sz="2800" dirty="0" err="1"/>
              <a:t>mahasiswa</a:t>
            </a:r>
            <a:r>
              <a:rPr lang="en-US" sz="2800" dirty="0"/>
              <a:t> yang </a:t>
            </a:r>
            <a:r>
              <a:rPr lang="en-US" sz="2800" dirty="0" err="1"/>
              <a:t>diprediksi</a:t>
            </a:r>
            <a:r>
              <a:rPr lang="en-US" sz="2800" dirty="0"/>
              <a:t> </a:t>
            </a:r>
            <a:r>
              <a:rPr lang="en-US" sz="2800" dirty="0" err="1"/>
              <a:t>benar</a:t>
            </a:r>
            <a:r>
              <a:rPr lang="en-US" sz="2800" dirty="0"/>
              <a:t> </a:t>
            </a:r>
            <a:r>
              <a:rPr lang="en-US" sz="2800" dirty="0" err="1"/>
              <a:t>terlambat</a:t>
            </a:r>
            <a:r>
              <a:rPr lang="en-US" sz="2800" dirty="0"/>
              <a:t> </a:t>
            </a:r>
            <a:r>
              <a:rPr lang="en-US" sz="2800" dirty="0" err="1"/>
              <a:t>dibandingkan</a:t>
            </a:r>
            <a:r>
              <a:rPr lang="en-US" sz="2800" dirty="0"/>
              <a:t> </a:t>
            </a:r>
            <a:r>
              <a:rPr lang="en-US" sz="2800" dirty="0" err="1"/>
              <a:t>keseluruhan</a:t>
            </a:r>
            <a:r>
              <a:rPr lang="en-US" sz="2800" dirty="0"/>
              <a:t> </a:t>
            </a:r>
            <a:r>
              <a:rPr lang="en-US" sz="2800" dirty="0" err="1"/>
              <a:t>mahasiswa</a:t>
            </a:r>
            <a:r>
              <a:rPr lang="en-US" sz="2800" dirty="0"/>
              <a:t> yang </a:t>
            </a:r>
            <a:r>
              <a:rPr lang="en-US" sz="2800" dirty="0" err="1"/>
              <a:t>diprediksi</a:t>
            </a:r>
            <a:r>
              <a:rPr lang="en-US" sz="2800" dirty="0"/>
              <a:t> </a:t>
            </a:r>
            <a:r>
              <a:rPr lang="en-US" sz="2800" dirty="0" err="1"/>
              <a:t>terlambat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42525CE-D126-8339-23E7-701B62A6C874}"/>
              </a:ext>
            </a:extLst>
          </p:cNvPr>
          <p:cNvSpPr txBox="1"/>
          <p:nvPr/>
        </p:nvSpPr>
        <p:spPr>
          <a:xfrm>
            <a:off x="131125" y="1012954"/>
            <a:ext cx="682793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13 </a:t>
            </a:r>
            <a:r>
              <a:rPr lang="en-US" sz="2800" dirty="0" err="1"/>
              <a:t>mahasiswa</a:t>
            </a:r>
            <a:r>
              <a:rPr lang="en-US" sz="2800" dirty="0"/>
              <a:t>, 3 </a:t>
            </a:r>
            <a:r>
              <a:rPr lang="en-US" sz="2800" dirty="0" err="1"/>
              <a:t>tepat</a:t>
            </a:r>
            <a:r>
              <a:rPr lang="en-US" sz="2800" dirty="0"/>
              <a:t> </a:t>
            </a:r>
            <a:r>
              <a:rPr lang="en-US" sz="2800" dirty="0" err="1"/>
              <a:t>waktu</a:t>
            </a:r>
            <a:r>
              <a:rPr lang="en-US" sz="2800" dirty="0"/>
              <a:t>, 10 </a:t>
            </a:r>
            <a:r>
              <a:rPr lang="en-US" sz="2800" dirty="0" err="1"/>
              <a:t>terlambat</a:t>
            </a:r>
            <a:endParaRPr lang="en-US" sz="2800" dirty="0"/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3 </a:t>
            </a:r>
            <a:r>
              <a:rPr lang="en-US" sz="2800" dirty="0" err="1">
                <a:solidFill>
                  <a:srgbClr val="FF0000"/>
                </a:solidFill>
              </a:rPr>
              <a:t>mahasiswa</a:t>
            </a:r>
            <a:r>
              <a:rPr lang="en-US" sz="2800" dirty="0">
                <a:solidFill>
                  <a:srgbClr val="FF0000"/>
                </a:solidFill>
              </a:rPr>
              <a:t> lulus </a:t>
            </a:r>
            <a:r>
              <a:rPr lang="en-US" sz="2800" dirty="0" err="1">
                <a:solidFill>
                  <a:srgbClr val="FF0000"/>
                </a:solidFill>
              </a:rPr>
              <a:t>tepat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waktu</a:t>
            </a:r>
            <a:r>
              <a:rPr lang="en-US" sz="2800" dirty="0"/>
              <a:t>, </a:t>
            </a:r>
            <a:r>
              <a:rPr lang="en-US" sz="2800" dirty="0" err="1"/>
              <a:t>diprediksi</a:t>
            </a:r>
            <a:r>
              <a:rPr lang="en-US" sz="2800" dirty="0"/>
              <a:t> </a:t>
            </a:r>
            <a:r>
              <a:rPr lang="en-US" sz="2800" dirty="0" err="1"/>
              <a:t>tepat</a:t>
            </a:r>
            <a:r>
              <a:rPr lang="en-US" sz="2800" dirty="0"/>
              <a:t> </a:t>
            </a:r>
            <a:r>
              <a:rPr lang="en-US" sz="2800" dirty="0" err="1"/>
              <a:t>waktu</a:t>
            </a:r>
            <a:r>
              <a:rPr lang="en-US" sz="2800" dirty="0"/>
              <a:t> 2 </a:t>
            </a:r>
            <a:r>
              <a:rPr lang="en-US" sz="2800" dirty="0" err="1"/>
              <a:t>mahasiswa</a:t>
            </a:r>
            <a:r>
              <a:rPr lang="en-US" sz="2800" dirty="0"/>
              <a:t>, 1 </a:t>
            </a:r>
            <a:r>
              <a:rPr lang="en-US" sz="2800" dirty="0" err="1"/>
              <a:t>diprediksi</a:t>
            </a:r>
            <a:r>
              <a:rPr lang="en-US" sz="2800" dirty="0"/>
              <a:t> </a:t>
            </a:r>
            <a:r>
              <a:rPr lang="en-US" sz="2800" dirty="0" err="1"/>
              <a:t>terlambat</a:t>
            </a:r>
            <a:endParaRPr lang="en-US" sz="2800" dirty="0"/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10 </a:t>
            </a:r>
            <a:r>
              <a:rPr lang="en-US" sz="2800" dirty="0" err="1">
                <a:solidFill>
                  <a:srgbClr val="FF0000"/>
                </a:solidFill>
              </a:rPr>
              <a:t>mahasiswa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terlambat</a:t>
            </a:r>
            <a:r>
              <a:rPr lang="en-US" sz="2800" dirty="0"/>
              <a:t>, </a:t>
            </a:r>
            <a:r>
              <a:rPr lang="en-US" sz="2800" dirty="0" err="1"/>
              <a:t>diprediksi</a:t>
            </a:r>
            <a:r>
              <a:rPr lang="en-US" sz="2800" dirty="0"/>
              <a:t> </a:t>
            </a:r>
            <a:r>
              <a:rPr lang="en-US" sz="2800" dirty="0" err="1"/>
              <a:t>terlambat</a:t>
            </a:r>
            <a:r>
              <a:rPr lang="en-US" sz="2800" dirty="0"/>
              <a:t> 6 </a:t>
            </a:r>
            <a:r>
              <a:rPr lang="en-US" sz="2800" dirty="0" err="1"/>
              <a:t>mahasiswa</a:t>
            </a:r>
            <a:r>
              <a:rPr lang="en-US" sz="2800" dirty="0"/>
              <a:t>, 4 </a:t>
            </a:r>
            <a:r>
              <a:rPr lang="en-US" sz="2800" dirty="0" err="1"/>
              <a:t>diprediksi</a:t>
            </a:r>
            <a:r>
              <a:rPr lang="en-US" sz="2800" dirty="0"/>
              <a:t> </a:t>
            </a:r>
            <a:r>
              <a:rPr lang="en-US" sz="2800" dirty="0" err="1"/>
              <a:t>tepat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4AA5A54-F793-425A-9DF5-9B2EE569D858}"/>
              </a:ext>
            </a:extLst>
          </p:cNvPr>
          <p:cNvSpPr txBox="1"/>
          <p:nvPr/>
        </p:nvSpPr>
        <p:spPr>
          <a:xfrm>
            <a:off x="10755054" y="1883382"/>
            <a:ext cx="34287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FE4A416-1839-B332-CE1D-3363098A3FDA}"/>
              </a:ext>
            </a:extLst>
          </p:cNvPr>
          <p:cNvSpPr txBox="1"/>
          <p:nvPr/>
        </p:nvSpPr>
        <p:spPr>
          <a:xfrm>
            <a:off x="9382145" y="1904214"/>
            <a:ext cx="42845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FB67ABB-B1F1-7AE5-C068-761EE34AB028}"/>
              </a:ext>
            </a:extLst>
          </p:cNvPr>
          <p:cNvSpPr txBox="1"/>
          <p:nvPr/>
        </p:nvSpPr>
        <p:spPr>
          <a:xfrm>
            <a:off x="9355621" y="3113436"/>
            <a:ext cx="42845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70796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/>
      <p:bldP spid="3" grpId="0"/>
      <p:bldP spid="6" grpId="0"/>
      <p:bldP spid="9" grpId="0" animBg="1"/>
      <p:bldP spid="16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522FD0D-30F2-7D18-7397-2C1C5ADE89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09" t="46873" r="21134" b="19725"/>
          <a:stretch/>
        </p:blipFill>
        <p:spPr>
          <a:xfrm>
            <a:off x="7079530" y="740196"/>
            <a:ext cx="4695925" cy="33860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6167F6-9995-EEF4-62E1-79C351B60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445" y="226244"/>
            <a:ext cx="8324654" cy="858223"/>
          </a:xfrm>
        </p:spPr>
        <p:txBody>
          <a:bodyPr>
            <a:normAutofit/>
          </a:bodyPr>
          <a:lstStyle/>
          <a:p>
            <a:r>
              <a:rPr lang="en-US" sz="3600" dirty="0"/>
              <a:t>Specificity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F977C7A-DAAA-3E00-9586-FF1E8B0B45D6}"/>
              </a:ext>
            </a:extLst>
          </p:cNvPr>
          <p:cNvSpPr txBox="1"/>
          <p:nvPr/>
        </p:nvSpPr>
        <p:spPr>
          <a:xfrm>
            <a:off x="291446" y="1156123"/>
            <a:ext cx="65901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kebenaran</a:t>
            </a:r>
            <a:r>
              <a:rPr lang="en-US" sz="2800" dirty="0"/>
              <a:t> </a:t>
            </a:r>
            <a:r>
              <a:rPr lang="en-US" sz="2800" dirty="0" err="1"/>
              <a:t>memprediksi</a:t>
            </a:r>
            <a:r>
              <a:rPr lang="en-US" sz="2800" dirty="0"/>
              <a:t> negative </a:t>
            </a:r>
            <a:r>
              <a:rPr lang="en-US" sz="2800" dirty="0" err="1"/>
              <a:t>dibandingkan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keseluruhan</a:t>
            </a:r>
            <a:r>
              <a:rPr lang="en-US" sz="2800" dirty="0"/>
              <a:t> data negative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BF9F796F-C414-9E86-3526-7FA816351051}"/>
              </a:ext>
            </a:extLst>
          </p:cNvPr>
          <p:cNvSpPr/>
          <p:nvPr/>
        </p:nvSpPr>
        <p:spPr>
          <a:xfrm>
            <a:off x="10535927" y="2037761"/>
            <a:ext cx="886119" cy="75414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DCDF7691-F68E-E8B2-56F1-7481DB530C4C}"/>
                  </a:ext>
                </a:extLst>
              </p:cNvPr>
              <p:cNvSpPr txBox="1"/>
              <p:nvPr/>
            </p:nvSpPr>
            <p:spPr>
              <a:xfrm>
                <a:off x="1262581" y="3022093"/>
                <a:ext cx="3689793" cy="8138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spec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𝑖𝑓𝑖𝑐𝑖𝑡𝑦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CDF7691-F68E-E8B2-56F1-7481DB530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581" y="3022093"/>
                <a:ext cx="3689793" cy="8138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xmlns="" id="{CFE22612-A4A7-9E0A-AD4A-A0CB001A689B}"/>
              </a:ext>
            </a:extLst>
          </p:cNvPr>
          <p:cNvSpPr/>
          <p:nvPr/>
        </p:nvSpPr>
        <p:spPr>
          <a:xfrm>
            <a:off x="9296400" y="2037761"/>
            <a:ext cx="886119" cy="75414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2B1B5D13-2686-2250-D867-826561CD00E0}"/>
              </a:ext>
            </a:extLst>
          </p:cNvPr>
          <p:cNvSpPr/>
          <p:nvPr/>
        </p:nvSpPr>
        <p:spPr>
          <a:xfrm>
            <a:off x="10719847" y="3178568"/>
            <a:ext cx="886119" cy="75414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6167F6-9995-EEF4-62E1-79C351B60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445" y="226244"/>
            <a:ext cx="4827310" cy="858223"/>
          </a:xfrm>
        </p:spPr>
        <p:txBody>
          <a:bodyPr>
            <a:normAutofit/>
          </a:bodyPr>
          <a:lstStyle/>
          <a:p>
            <a:r>
              <a:rPr lang="en-US" sz="3600" dirty="0" err="1"/>
              <a:t>Contoh</a:t>
            </a:r>
            <a:r>
              <a:rPr lang="en-US" sz="3600" dirty="0"/>
              <a:t> Specificity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C502C96F-709F-65CE-1F1B-07E252C00B42}"/>
                  </a:ext>
                </a:extLst>
              </p:cNvPr>
              <p:cNvSpPr txBox="1"/>
              <p:nvPr/>
            </p:nvSpPr>
            <p:spPr>
              <a:xfrm>
                <a:off x="729629" y="5053351"/>
                <a:ext cx="4428007" cy="8166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𝑠𝑝𝑒𝑐𝑖𝑓𝑖𝑐𝑖𝑡𝑦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2+4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=0,33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02C96F-709F-65CE-1F1B-07E252C00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29" y="5053351"/>
                <a:ext cx="4428007" cy="8166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6F1E0BC-30D1-8A3B-12DB-E37678C84E84}"/>
              </a:ext>
            </a:extLst>
          </p:cNvPr>
          <p:cNvSpPr txBox="1"/>
          <p:nvPr/>
        </p:nvSpPr>
        <p:spPr>
          <a:xfrm>
            <a:off x="456649" y="2992634"/>
            <a:ext cx="563935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Berapa</a:t>
            </a:r>
            <a:r>
              <a:rPr lang="en-US" sz="2800" dirty="0"/>
              <a:t> </a:t>
            </a:r>
            <a:r>
              <a:rPr lang="en-US" sz="2800" dirty="0" err="1"/>
              <a:t>persen</a:t>
            </a:r>
            <a:r>
              <a:rPr lang="en-US" sz="2800" dirty="0"/>
              <a:t> </a:t>
            </a:r>
            <a:r>
              <a:rPr lang="en-US" sz="2800" dirty="0" err="1"/>
              <a:t>mahasiswa</a:t>
            </a:r>
            <a:r>
              <a:rPr lang="en-US" sz="2800" dirty="0"/>
              <a:t> yang </a:t>
            </a:r>
            <a:r>
              <a:rPr lang="en-US" sz="2800" dirty="0" err="1"/>
              <a:t>diprediksi</a:t>
            </a:r>
            <a:r>
              <a:rPr lang="en-US" sz="2800" dirty="0"/>
              <a:t> </a:t>
            </a:r>
            <a:r>
              <a:rPr lang="en-US" sz="2800" dirty="0" err="1"/>
              <a:t>tepat</a:t>
            </a:r>
            <a:r>
              <a:rPr lang="en-US" sz="2800" dirty="0"/>
              <a:t> </a:t>
            </a:r>
            <a:r>
              <a:rPr lang="en-US" sz="2800" dirty="0" err="1"/>
              <a:t>dibandingkan</a:t>
            </a:r>
            <a:r>
              <a:rPr lang="en-US" sz="2800" dirty="0"/>
              <a:t> </a:t>
            </a:r>
            <a:r>
              <a:rPr lang="en-US" sz="2800" dirty="0" err="1"/>
              <a:t>keseluruhan</a:t>
            </a:r>
            <a:r>
              <a:rPr lang="en-US" sz="2800" dirty="0"/>
              <a:t> </a:t>
            </a:r>
            <a:r>
              <a:rPr lang="en-US" sz="2800" dirty="0" err="1"/>
              <a:t>mahasiswa</a:t>
            </a:r>
            <a:r>
              <a:rPr lang="en-US" sz="2800" dirty="0"/>
              <a:t> yang </a:t>
            </a:r>
            <a:r>
              <a:rPr lang="en-US" sz="2800" dirty="0" err="1"/>
              <a:t>diprediksi</a:t>
            </a:r>
            <a:r>
              <a:rPr lang="en-US" sz="2800" dirty="0"/>
              <a:t> </a:t>
            </a:r>
            <a:r>
              <a:rPr lang="en-US" sz="2800" dirty="0" err="1"/>
              <a:t>tepat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12FBA841-94EF-280B-C0FD-1FFFFC825C30}"/>
                  </a:ext>
                </a:extLst>
              </p:cNvPr>
              <p:cNvSpPr txBox="1"/>
              <p:nvPr/>
            </p:nvSpPr>
            <p:spPr>
              <a:xfrm>
                <a:off x="721012" y="1793732"/>
                <a:ext cx="3729867" cy="8138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spec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𝑖𝑓𝑖𝑐𝑖𝑡𝑦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FBA841-94EF-280B-C0FD-1FFFFC825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12" y="1793732"/>
                <a:ext cx="3729867" cy="8138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8249DD3-5C89-88AC-5047-98A89B505C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809" t="46873" r="21134" b="19725"/>
          <a:stretch/>
        </p:blipFill>
        <p:spPr>
          <a:xfrm>
            <a:off x="7007659" y="601390"/>
            <a:ext cx="4695925" cy="33860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AD02BE8-0A00-8EC4-4066-10B6A0E41806}"/>
              </a:ext>
            </a:extLst>
          </p:cNvPr>
          <p:cNvSpPr txBox="1"/>
          <p:nvPr/>
        </p:nvSpPr>
        <p:spPr>
          <a:xfrm>
            <a:off x="6723937" y="222956"/>
            <a:ext cx="3228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Positif</a:t>
            </a:r>
            <a:r>
              <a:rPr lang="en-US" dirty="0"/>
              <a:t> (1) = </a:t>
            </a:r>
            <a:r>
              <a:rPr lang="en-US" dirty="0" err="1"/>
              <a:t>terlambat</a:t>
            </a:r>
            <a:endParaRPr lang="en-US" dirty="0"/>
          </a:p>
          <a:p>
            <a:r>
              <a:rPr lang="en-US" dirty="0" err="1"/>
              <a:t>Negatif</a:t>
            </a:r>
            <a:r>
              <a:rPr lang="en-US" dirty="0"/>
              <a:t>(0) = </a:t>
            </a:r>
            <a:r>
              <a:rPr lang="en-US" dirty="0" err="1"/>
              <a:t>Tepat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813FA2E-81D1-938F-F89A-9D1CC02A14D6}"/>
              </a:ext>
            </a:extLst>
          </p:cNvPr>
          <p:cNvSpPr txBox="1"/>
          <p:nvPr/>
        </p:nvSpPr>
        <p:spPr>
          <a:xfrm>
            <a:off x="10755054" y="3113436"/>
            <a:ext cx="42845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2C2BA26-BF0A-7BDC-201A-69C3280CF097}"/>
              </a:ext>
            </a:extLst>
          </p:cNvPr>
          <p:cNvSpPr txBox="1"/>
          <p:nvPr/>
        </p:nvSpPr>
        <p:spPr>
          <a:xfrm>
            <a:off x="10755054" y="1883382"/>
            <a:ext cx="34287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96E340DB-848F-660C-651E-A6BCFE75E2E8}"/>
              </a:ext>
            </a:extLst>
          </p:cNvPr>
          <p:cNvSpPr txBox="1"/>
          <p:nvPr/>
        </p:nvSpPr>
        <p:spPr>
          <a:xfrm>
            <a:off x="9382145" y="1904214"/>
            <a:ext cx="42845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092247D-7667-C383-E1F5-5200C05C8EC2}"/>
              </a:ext>
            </a:extLst>
          </p:cNvPr>
          <p:cNvSpPr txBox="1"/>
          <p:nvPr/>
        </p:nvSpPr>
        <p:spPr>
          <a:xfrm>
            <a:off x="9355621" y="3113436"/>
            <a:ext cx="42845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3206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 animBg="1"/>
      <p:bldP spid="16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D80BED-157A-6DB6-B417-424F75908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Holdout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B84FBD-76D8-4CC2-3BE3-57E38B903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2558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err="1"/>
              <a:t>Metode</a:t>
            </a:r>
            <a:r>
              <a:rPr lang="en-US" dirty="0"/>
              <a:t> Holdout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data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data training, dan </a:t>
            </a:r>
            <a:r>
              <a:rPr lang="en-US" dirty="0" err="1"/>
              <a:t>sisanya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data testing.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73F3899-2996-9F99-17E6-6A49532753FE}"/>
              </a:ext>
            </a:extLst>
          </p:cNvPr>
          <p:cNvSpPr/>
          <p:nvPr/>
        </p:nvSpPr>
        <p:spPr>
          <a:xfrm>
            <a:off x="2945331" y="3128212"/>
            <a:ext cx="779646" cy="23485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67BA467-1E2B-4FDB-DEA2-8FF57F432F3A}"/>
              </a:ext>
            </a:extLst>
          </p:cNvPr>
          <p:cNvSpPr/>
          <p:nvPr/>
        </p:nvSpPr>
        <p:spPr>
          <a:xfrm>
            <a:off x="2945331" y="5553780"/>
            <a:ext cx="779646" cy="9390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F3E5653-34A8-9B60-E8AE-BCC9F14FFD1F}"/>
              </a:ext>
            </a:extLst>
          </p:cNvPr>
          <p:cNvSpPr/>
          <p:nvPr/>
        </p:nvSpPr>
        <p:spPr>
          <a:xfrm>
            <a:off x="6620577" y="3128211"/>
            <a:ext cx="779646" cy="28875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E9BC958-9FEA-DE74-0E47-47C956D09D99}"/>
              </a:ext>
            </a:extLst>
          </p:cNvPr>
          <p:cNvSpPr/>
          <p:nvPr/>
        </p:nvSpPr>
        <p:spPr>
          <a:xfrm>
            <a:off x="6620577" y="6092791"/>
            <a:ext cx="779646" cy="4000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FC5715A-4019-0649-B75E-34C03E7933CF}"/>
              </a:ext>
            </a:extLst>
          </p:cNvPr>
          <p:cNvSpPr txBox="1"/>
          <p:nvPr/>
        </p:nvSpPr>
        <p:spPr>
          <a:xfrm>
            <a:off x="3850105" y="4018001"/>
            <a:ext cx="186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70% Data Training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FA4C925-7D10-3FE5-6DA4-8BBEB0DB6F58}"/>
              </a:ext>
            </a:extLst>
          </p:cNvPr>
          <p:cNvSpPr txBox="1"/>
          <p:nvPr/>
        </p:nvSpPr>
        <p:spPr>
          <a:xfrm>
            <a:off x="3850105" y="5760174"/>
            <a:ext cx="178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30% Data </a:t>
            </a:r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D6EC846-1871-DFB3-56B0-B5A139EEC75D}"/>
              </a:ext>
            </a:extLst>
          </p:cNvPr>
          <p:cNvSpPr txBox="1"/>
          <p:nvPr/>
        </p:nvSpPr>
        <p:spPr>
          <a:xfrm>
            <a:off x="7748337" y="4018001"/>
            <a:ext cx="186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90% Data Training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ACE93BE-A3FF-0659-622D-BEE338C3DEEE}"/>
              </a:ext>
            </a:extLst>
          </p:cNvPr>
          <p:cNvSpPr txBox="1"/>
          <p:nvPr/>
        </p:nvSpPr>
        <p:spPr>
          <a:xfrm>
            <a:off x="7748337" y="6023327"/>
            <a:ext cx="178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10% </a:t>
            </a:r>
            <a:r>
              <a:rPr lang="en-US" dirty="0" smtClean="0"/>
              <a:t>Data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59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7A2883-7FE5-6464-8CB2-602C00549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F1-Score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94CF96-3630-1FC3-E039-A9D9A663F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1843"/>
          </a:xfrm>
        </p:spPr>
        <p:txBody>
          <a:bodyPr/>
          <a:lstStyle/>
          <a:p>
            <a:r>
              <a:rPr lang="en-US" dirty="0"/>
              <a:t>F1-Score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perbandingan</a:t>
            </a:r>
            <a:r>
              <a:rPr lang="en-US" dirty="0"/>
              <a:t> rata-rata </a:t>
            </a:r>
            <a:r>
              <a:rPr lang="en-US" dirty="0" err="1"/>
              <a:t>presisi</a:t>
            </a:r>
            <a:r>
              <a:rPr lang="en-US" dirty="0"/>
              <a:t> dan recall yang </a:t>
            </a:r>
            <a:r>
              <a:rPr lang="en-US" dirty="0" err="1"/>
              <a:t>dibobotkan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48D956ED-2EE6-FDA4-0F31-AC7B02CD288F}"/>
                  </a:ext>
                </a:extLst>
              </p:cNvPr>
              <p:cNvSpPr txBox="1"/>
              <p:nvPr/>
            </p:nvSpPr>
            <p:spPr>
              <a:xfrm>
                <a:off x="3279040" y="2837468"/>
                <a:ext cx="5433026" cy="7822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 ∗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𝑅𝑒𝑐𝑎𝑙𝑙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𝑃𝑟𝑒𝑐𝑖𝑠𝑠𝑖𝑜𝑛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𝑃𝑟𝑒𝑐𝑖𝑠𝑠𝑖𝑜𝑛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8D956ED-2EE6-FDA4-0F31-AC7B02CD2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040" y="2837468"/>
                <a:ext cx="5433026" cy="7822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74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5328ED-C491-15B0-6033-7273AF9BF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0" y="47899"/>
            <a:ext cx="10515600" cy="1325563"/>
          </a:xfrm>
        </p:spPr>
        <p:txBody>
          <a:bodyPr/>
          <a:lstStyle/>
          <a:p>
            <a:r>
              <a:rPr lang="en-US" dirty="0" err="1"/>
              <a:t>Tugas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50599AD9-84B3-2695-6522-65C6822AB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085309"/>
              </p:ext>
            </p:extLst>
          </p:nvPr>
        </p:nvGraphicFramePr>
        <p:xfrm>
          <a:off x="306186" y="1166759"/>
          <a:ext cx="6824547" cy="40123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4935">
                  <a:extLst>
                    <a:ext uri="{9D8B030D-6E8A-4147-A177-3AD203B41FA5}">
                      <a16:colId xmlns:a16="http://schemas.microsoft.com/office/drawing/2014/main" xmlns="" val="1836296974"/>
                    </a:ext>
                  </a:extLst>
                </a:gridCol>
                <a:gridCol w="891962">
                  <a:extLst>
                    <a:ext uri="{9D8B030D-6E8A-4147-A177-3AD203B41FA5}">
                      <a16:colId xmlns:a16="http://schemas.microsoft.com/office/drawing/2014/main" xmlns="" val="222599022"/>
                    </a:ext>
                  </a:extLst>
                </a:gridCol>
                <a:gridCol w="1555748">
                  <a:extLst>
                    <a:ext uri="{9D8B030D-6E8A-4147-A177-3AD203B41FA5}">
                      <a16:colId xmlns:a16="http://schemas.microsoft.com/office/drawing/2014/main" xmlns="" val="3909763040"/>
                    </a:ext>
                  </a:extLst>
                </a:gridCol>
                <a:gridCol w="1286085">
                  <a:extLst>
                    <a:ext uri="{9D8B030D-6E8A-4147-A177-3AD203B41FA5}">
                      <a16:colId xmlns:a16="http://schemas.microsoft.com/office/drawing/2014/main" xmlns="" val="4207324239"/>
                    </a:ext>
                  </a:extLst>
                </a:gridCol>
                <a:gridCol w="871219">
                  <a:extLst>
                    <a:ext uri="{9D8B030D-6E8A-4147-A177-3AD203B41FA5}">
                      <a16:colId xmlns:a16="http://schemas.microsoft.com/office/drawing/2014/main" xmlns="" val="3691857670"/>
                    </a:ext>
                  </a:extLst>
                </a:gridCol>
                <a:gridCol w="1244598">
                  <a:extLst>
                    <a:ext uri="{9D8B030D-6E8A-4147-A177-3AD203B41FA5}">
                      <a16:colId xmlns:a16="http://schemas.microsoft.com/office/drawing/2014/main" xmlns="" val="2952195426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JURUSAN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GENDER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ASAL_SEKOLAH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RERATA_SKS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ASISTEN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STUDY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385873372"/>
                  </a:ext>
                </a:extLst>
              </a:tr>
              <a:tr h="25945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IPS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PRIA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PEKALONGAN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lebih</a:t>
                      </a:r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18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TIDAK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TERLAMBAT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4019824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IPS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PRIA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lebih 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TIDAK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TERLAMBAT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20281235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IPS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PRIA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lebih 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TERLAMBAT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98052185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IPA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WANITA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lebih 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TERLAMBAT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9918867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IPA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WANITA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LUAR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lebih 18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TIDAK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TERLAMBAT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08345193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IPA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PRIA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LUAR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lebih</a:t>
                      </a:r>
                      <a:r>
                        <a:rPr lang="en-US" sz="1600" u="none" strike="noStrike" dirty="0">
                          <a:effectLst/>
                        </a:rPr>
                        <a:t> 18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TERLAMBAT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58637032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IPA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PRIA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PEKALONGAN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lebih 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YA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TEPAT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99591972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IPS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PRIA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kurang=18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TERLAMBAT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55981373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IPS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WANITA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kurang</a:t>
                      </a:r>
                      <a:r>
                        <a:rPr lang="en-US" sz="1600" u="none" strike="noStrike" dirty="0">
                          <a:effectLst/>
                        </a:rPr>
                        <a:t>=18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TERLAMBAT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409864182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IPA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PRIA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lebih</a:t>
                      </a:r>
                      <a:r>
                        <a:rPr lang="en-US" sz="1600" u="none" strike="noStrike" dirty="0">
                          <a:effectLst/>
                        </a:rPr>
                        <a:t> 18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YA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TEPAT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78107871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BAHASA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PRIA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lebih</a:t>
                      </a:r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18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TERLAMBAT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02958476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IPA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PRIA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LUAR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kurang</a:t>
                      </a:r>
                      <a:r>
                        <a:rPr lang="en-US" sz="1600" u="none" strike="noStrike" dirty="0">
                          <a:effectLst/>
                        </a:rPr>
                        <a:t>=18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TERLAMBAT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319603347"/>
                  </a:ext>
                </a:extLst>
              </a:tr>
              <a:tr h="908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IPA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WANITA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kurang</a:t>
                      </a:r>
                      <a:r>
                        <a:rPr lang="en-US" sz="1600" u="none" strike="noStrike" dirty="0">
                          <a:effectLst/>
                        </a:rPr>
                        <a:t>=18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TIDAK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TEPAT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644923150"/>
                  </a:ext>
                </a:extLst>
              </a:tr>
              <a:tr h="908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IPS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PRIA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lebih 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TEPAT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753156445"/>
                  </a:ext>
                </a:extLst>
              </a:tr>
              <a:tr h="908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IPA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WANITA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lebih 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TEPAT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41444535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E33874A-7879-5F1E-FB28-1588CB63F042}"/>
              </a:ext>
            </a:extLst>
          </p:cNvPr>
          <p:cNvSpPr txBox="1"/>
          <p:nvPr/>
        </p:nvSpPr>
        <p:spPr>
          <a:xfrm>
            <a:off x="7748337" y="1506022"/>
            <a:ext cx="37214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smtClean="0"/>
              <a:t>NB, </a:t>
            </a:r>
            <a:r>
              <a:rPr lang="en-US" dirty="0" err="1" smtClean="0"/>
              <a:t>Pembagian</a:t>
            </a:r>
            <a:r>
              <a:rPr lang="en-US" dirty="0" smtClean="0"/>
              <a:t> </a:t>
            </a:r>
            <a:r>
              <a:rPr lang="en-US" dirty="0" err="1" smtClean="0"/>
              <a:t>datanya</a:t>
            </a:r>
            <a:r>
              <a:rPr lang="en-US" dirty="0" smtClean="0"/>
              <a:t> 3 data testing, 12 data </a:t>
            </a:r>
            <a:r>
              <a:rPr lang="en-US" dirty="0" err="1" smtClean="0"/>
              <a:t>trining</a:t>
            </a:r>
            <a:r>
              <a:rPr lang="en-US" dirty="0" smtClean="0"/>
              <a:t>, </a:t>
            </a:r>
            <a:r>
              <a:rPr lang="en-US" dirty="0" err="1" smtClean="0"/>
              <a:t>Hitung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1</a:t>
            </a:r>
            <a:r>
              <a:rPr lang="en-US" dirty="0"/>
              <a:t>. </a:t>
            </a:r>
            <a:r>
              <a:rPr lang="en-US" dirty="0" err="1"/>
              <a:t>Akurasi</a:t>
            </a:r>
            <a:endParaRPr 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2. </a:t>
            </a:r>
            <a:r>
              <a:rPr lang="en-US" dirty="0" err="1"/>
              <a:t>Presisi</a:t>
            </a:r>
            <a:endParaRPr 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3. </a:t>
            </a:r>
            <a:r>
              <a:rPr lang="en-US" dirty="0" smtClean="0"/>
              <a:t>Recall</a:t>
            </a:r>
          </a:p>
        </p:txBody>
      </p:sp>
    </p:spTree>
    <p:extLst>
      <p:ext uri="{BB962C8B-B14F-4D97-AF65-F5344CB8AC3E}">
        <p14:creationId xmlns:p14="http://schemas.microsoft.com/office/powerpoint/2010/main" val="395874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50599AD9-84B3-2695-6522-65C6822AB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213319"/>
              </p:ext>
            </p:extLst>
          </p:nvPr>
        </p:nvGraphicFramePr>
        <p:xfrm>
          <a:off x="496686" y="726019"/>
          <a:ext cx="6824547" cy="10100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4935">
                  <a:extLst>
                    <a:ext uri="{9D8B030D-6E8A-4147-A177-3AD203B41FA5}">
                      <a16:colId xmlns:a16="http://schemas.microsoft.com/office/drawing/2014/main" xmlns="" val="1836296974"/>
                    </a:ext>
                  </a:extLst>
                </a:gridCol>
                <a:gridCol w="891962">
                  <a:extLst>
                    <a:ext uri="{9D8B030D-6E8A-4147-A177-3AD203B41FA5}">
                      <a16:colId xmlns:a16="http://schemas.microsoft.com/office/drawing/2014/main" xmlns="" val="222599022"/>
                    </a:ext>
                  </a:extLst>
                </a:gridCol>
                <a:gridCol w="1555748">
                  <a:extLst>
                    <a:ext uri="{9D8B030D-6E8A-4147-A177-3AD203B41FA5}">
                      <a16:colId xmlns:a16="http://schemas.microsoft.com/office/drawing/2014/main" xmlns="" val="3909763040"/>
                    </a:ext>
                  </a:extLst>
                </a:gridCol>
                <a:gridCol w="1286085">
                  <a:extLst>
                    <a:ext uri="{9D8B030D-6E8A-4147-A177-3AD203B41FA5}">
                      <a16:colId xmlns:a16="http://schemas.microsoft.com/office/drawing/2014/main" xmlns="" val="4207324239"/>
                    </a:ext>
                  </a:extLst>
                </a:gridCol>
                <a:gridCol w="871219">
                  <a:extLst>
                    <a:ext uri="{9D8B030D-6E8A-4147-A177-3AD203B41FA5}">
                      <a16:colId xmlns:a16="http://schemas.microsoft.com/office/drawing/2014/main" xmlns="" val="3691857670"/>
                    </a:ext>
                  </a:extLst>
                </a:gridCol>
                <a:gridCol w="1244598">
                  <a:extLst>
                    <a:ext uri="{9D8B030D-6E8A-4147-A177-3AD203B41FA5}">
                      <a16:colId xmlns:a16="http://schemas.microsoft.com/office/drawing/2014/main" xmlns="" val="2952195426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JURUSAN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GENDER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ASAL_SEKOLAH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RERATA_SKS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ASISTEN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STUDY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385873372"/>
                  </a:ext>
                </a:extLst>
              </a:tr>
              <a:tr h="25945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IPS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PRIA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PEKALONGAN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lebih</a:t>
                      </a:r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18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TIDAK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?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4019824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IPA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WANITA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LUAR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lebih 18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TIDAK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?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08345193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BAHASA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PRIA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lebih</a:t>
                      </a:r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18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?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02958476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50599AD9-84B3-2695-6522-65C6822AB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424028"/>
              </p:ext>
            </p:extLst>
          </p:nvPr>
        </p:nvGraphicFramePr>
        <p:xfrm>
          <a:off x="496686" y="2055759"/>
          <a:ext cx="6824547" cy="32524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4935">
                  <a:extLst>
                    <a:ext uri="{9D8B030D-6E8A-4147-A177-3AD203B41FA5}">
                      <a16:colId xmlns:a16="http://schemas.microsoft.com/office/drawing/2014/main" xmlns="" val="1836296974"/>
                    </a:ext>
                  </a:extLst>
                </a:gridCol>
                <a:gridCol w="891962">
                  <a:extLst>
                    <a:ext uri="{9D8B030D-6E8A-4147-A177-3AD203B41FA5}">
                      <a16:colId xmlns:a16="http://schemas.microsoft.com/office/drawing/2014/main" xmlns="" val="222599022"/>
                    </a:ext>
                  </a:extLst>
                </a:gridCol>
                <a:gridCol w="1555748">
                  <a:extLst>
                    <a:ext uri="{9D8B030D-6E8A-4147-A177-3AD203B41FA5}">
                      <a16:colId xmlns:a16="http://schemas.microsoft.com/office/drawing/2014/main" xmlns="" val="3909763040"/>
                    </a:ext>
                  </a:extLst>
                </a:gridCol>
                <a:gridCol w="1286085">
                  <a:extLst>
                    <a:ext uri="{9D8B030D-6E8A-4147-A177-3AD203B41FA5}">
                      <a16:colId xmlns:a16="http://schemas.microsoft.com/office/drawing/2014/main" xmlns="" val="4207324239"/>
                    </a:ext>
                  </a:extLst>
                </a:gridCol>
                <a:gridCol w="871219">
                  <a:extLst>
                    <a:ext uri="{9D8B030D-6E8A-4147-A177-3AD203B41FA5}">
                      <a16:colId xmlns:a16="http://schemas.microsoft.com/office/drawing/2014/main" xmlns="" val="3691857670"/>
                    </a:ext>
                  </a:extLst>
                </a:gridCol>
                <a:gridCol w="1244598">
                  <a:extLst>
                    <a:ext uri="{9D8B030D-6E8A-4147-A177-3AD203B41FA5}">
                      <a16:colId xmlns:a16="http://schemas.microsoft.com/office/drawing/2014/main" xmlns="" val="2952195426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JURUSAN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GENDER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ASAL_SEKOLAH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RERATA_SKS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ASISTEN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STUDY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38587337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IPS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PRIA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lebih 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TIDAK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TERLAMBAT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20281235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IPS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PRIA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lebih 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TERLAMBAT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98052185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IPA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WANITA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lebih 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TERLAMBAT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9918867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IPA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PRIA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LUAR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lebih</a:t>
                      </a:r>
                      <a:r>
                        <a:rPr lang="en-US" sz="1600" u="none" strike="noStrike" dirty="0">
                          <a:effectLst/>
                        </a:rPr>
                        <a:t> 18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TERLAMBAT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58637032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IPA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PRIA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PEKALONGAN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lebih 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YA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TEPAT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99591972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IPS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PRIA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kurang=18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TERLAMBAT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55981373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IPS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WANITA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kurang</a:t>
                      </a:r>
                      <a:r>
                        <a:rPr lang="en-US" sz="1600" u="none" strike="noStrike" dirty="0">
                          <a:effectLst/>
                        </a:rPr>
                        <a:t>=18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TERLAMBAT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409864182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IPA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PRIA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lebih</a:t>
                      </a:r>
                      <a:r>
                        <a:rPr lang="en-US" sz="1600" u="none" strike="noStrike" dirty="0">
                          <a:effectLst/>
                        </a:rPr>
                        <a:t> 18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YA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TEPAT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78107871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IPA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PRIA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LUAR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kurang</a:t>
                      </a:r>
                      <a:r>
                        <a:rPr lang="en-US" sz="1600" u="none" strike="noStrike" dirty="0">
                          <a:effectLst/>
                        </a:rPr>
                        <a:t>=18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TERLAMBAT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319603347"/>
                  </a:ext>
                </a:extLst>
              </a:tr>
              <a:tr h="908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IPA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WANITA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kurang</a:t>
                      </a:r>
                      <a:r>
                        <a:rPr lang="en-US" sz="1600" u="none" strike="noStrike" dirty="0">
                          <a:effectLst/>
                        </a:rPr>
                        <a:t>=18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TIDAK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TEPAT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644923150"/>
                  </a:ext>
                </a:extLst>
              </a:tr>
              <a:tr h="908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IPS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PRIA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lebih 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TEPAT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753156445"/>
                  </a:ext>
                </a:extLst>
              </a:tr>
              <a:tr h="908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IPA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WANITA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lebih 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TEPAT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414445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360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D80BED-157A-6DB6-B417-424F75908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B84FBD-76D8-4CC2-3BE3-57E38B903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5924"/>
          </a:xfrm>
        </p:spPr>
        <p:txBody>
          <a:bodyPr>
            <a:noAutofit/>
          </a:bodyPr>
          <a:lstStyle/>
          <a:p>
            <a:pPr algn="just"/>
            <a:r>
              <a:rPr lang="en-US" sz="3200" dirty="0"/>
              <a:t>K-Fold Cross Validation </a:t>
            </a:r>
            <a:r>
              <a:rPr lang="en-US" sz="3200" dirty="0" err="1"/>
              <a:t>adalah</a:t>
            </a:r>
            <a:r>
              <a:rPr lang="en-US" sz="3200" dirty="0"/>
              <a:t> salah </a:t>
            </a:r>
            <a:r>
              <a:rPr lang="en-US" sz="3200" dirty="0" err="1"/>
              <a:t>satu</a:t>
            </a:r>
            <a:r>
              <a:rPr lang="en-US" sz="3200" dirty="0"/>
              <a:t> </a:t>
            </a:r>
            <a:r>
              <a:rPr lang="en-US" sz="3200" dirty="0" err="1"/>
              <a:t>metode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mengevaluasi</a:t>
            </a:r>
            <a:r>
              <a:rPr lang="en-US" sz="3200" dirty="0"/>
              <a:t> </a:t>
            </a:r>
            <a:r>
              <a:rPr lang="en-US" sz="3200" dirty="0" err="1"/>
              <a:t>kinerja</a:t>
            </a:r>
            <a:r>
              <a:rPr lang="en-US" sz="3200" dirty="0"/>
              <a:t> classifier, </a:t>
            </a:r>
            <a:r>
              <a:rPr lang="en-US" sz="3200" dirty="0" err="1"/>
              <a:t>metode</a:t>
            </a:r>
            <a:r>
              <a:rPr lang="en-US" sz="3200" dirty="0"/>
              <a:t> </a:t>
            </a:r>
            <a:r>
              <a:rPr lang="en-US" sz="3200" dirty="0" err="1"/>
              <a:t>ini</a:t>
            </a:r>
            <a:r>
              <a:rPr lang="en-US" sz="3200" dirty="0"/>
              <a:t> </a:t>
            </a:r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dirty="0" err="1"/>
              <a:t>digunakan</a:t>
            </a:r>
            <a:r>
              <a:rPr lang="en-US" sz="3200" dirty="0"/>
              <a:t> </a:t>
            </a:r>
            <a:r>
              <a:rPr lang="en-US" sz="3200" dirty="0" err="1"/>
              <a:t>apabila</a:t>
            </a:r>
            <a:r>
              <a:rPr lang="en-US" sz="3200" dirty="0"/>
              <a:t> </a:t>
            </a:r>
            <a:r>
              <a:rPr lang="en-US" sz="3200" dirty="0" err="1"/>
              <a:t>memiliki</a:t>
            </a:r>
            <a:r>
              <a:rPr lang="en-US" sz="3200" dirty="0"/>
              <a:t> </a:t>
            </a:r>
            <a:r>
              <a:rPr lang="en-US" sz="3200" dirty="0" err="1"/>
              <a:t>jumlah</a:t>
            </a:r>
            <a:r>
              <a:rPr lang="en-US" sz="3200" dirty="0"/>
              <a:t> data yang </a:t>
            </a:r>
            <a:r>
              <a:rPr lang="en-US" sz="3200" dirty="0" err="1"/>
              <a:t>terbatas</a:t>
            </a:r>
            <a:r>
              <a:rPr lang="en-US" sz="3200" dirty="0"/>
              <a:t> (</a:t>
            </a:r>
            <a:r>
              <a:rPr lang="en-US" sz="3200" dirty="0" err="1"/>
              <a:t>jumlah</a:t>
            </a:r>
            <a:r>
              <a:rPr lang="en-US" sz="3200" dirty="0"/>
              <a:t> instance </a:t>
            </a:r>
            <a:r>
              <a:rPr lang="en-US" sz="3200" dirty="0" err="1"/>
              <a:t>tidak</a:t>
            </a:r>
            <a:r>
              <a:rPr lang="en-US" sz="3200" dirty="0"/>
              <a:t> </a:t>
            </a:r>
            <a:r>
              <a:rPr lang="en-US" sz="3200" dirty="0" err="1"/>
              <a:t>banyak</a:t>
            </a:r>
            <a:r>
              <a:rPr lang="en-US" sz="3200" dirty="0"/>
              <a:t>).</a:t>
            </a:r>
          </a:p>
          <a:p>
            <a:pPr algn="just"/>
            <a:r>
              <a:rPr lang="en-US" sz="3200" dirty="0" err="1"/>
              <a:t>Seluruh</a:t>
            </a:r>
            <a:r>
              <a:rPr lang="en-US" sz="3200" dirty="0"/>
              <a:t> data yang </a:t>
            </a:r>
            <a:r>
              <a:rPr lang="en-US" sz="3200" dirty="0" err="1"/>
              <a:t>ada</a:t>
            </a:r>
            <a:r>
              <a:rPr lang="en-US" sz="3200" dirty="0"/>
              <a:t> </a:t>
            </a:r>
            <a:r>
              <a:rPr lang="en-US" sz="3200" dirty="0" err="1"/>
              <a:t>akan</a:t>
            </a:r>
            <a:r>
              <a:rPr lang="en-US" sz="3200" dirty="0"/>
              <a:t> </a:t>
            </a:r>
            <a:r>
              <a:rPr lang="en-US" sz="3200" dirty="0" err="1"/>
              <a:t>dibagi</a:t>
            </a:r>
            <a:r>
              <a:rPr lang="en-US" sz="3200" dirty="0"/>
              <a:t> </a:t>
            </a:r>
            <a:r>
              <a:rPr lang="en-US" sz="3200" dirty="0" err="1"/>
              <a:t>menjadi</a:t>
            </a:r>
            <a:r>
              <a:rPr lang="en-US" sz="3200" dirty="0"/>
              <a:t> </a:t>
            </a:r>
            <a:r>
              <a:rPr lang="en-US" sz="3200" dirty="0" err="1"/>
              <a:t>sepuluh</a:t>
            </a:r>
            <a:r>
              <a:rPr lang="en-US" sz="3200" dirty="0"/>
              <a:t> subset, </a:t>
            </a:r>
            <a:r>
              <a:rPr lang="en-US" sz="3200" dirty="0" err="1"/>
              <a:t>yaitu</a:t>
            </a:r>
            <a:r>
              <a:rPr lang="en-US" sz="3200" dirty="0"/>
              <a:t>: fold 1, fold 2, fold 3, fold 4, fold 5, fold 6, fold 7, fold 8, fold 9, dan fold 10.</a:t>
            </a:r>
          </a:p>
          <a:p>
            <a:pPr algn="just"/>
            <a:r>
              <a:rPr lang="sv-SE" sz="3200" dirty="0"/>
              <a:t>Hal tersebut dilakukan dengan tujuan untuk mencari performansi terbaik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8791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D80BED-157A-6DB6-B417-424F75908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Cross Validation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83A9C83-ADD4-C571-AE54-7CE2AF109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30" y="1445676"/>
            <a:ext cx="11251718" cy="504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68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EC66B0-57D1-F33B-BFD4-82DFB5D932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8FF68EA-3AC8-D207-A84B-D16DC4AF2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9815" y="3602038"/>
            <a:ext cx="10953946" cy="1655762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https://scikit-learn.org/stable/modules/model_evaluation.html#classification-metrics</a:t>
            </a:r>
            <a:endParaRPr lang="en-US" dirty="0"/>
          </a:p>
          <a:p>
            <a:r>
              <a:rPr lang="en-US" dirty="0" err="1"/>
              <a:t>Yotube</a:t>
            </a:r>
            <a:r>
              <a:rPr lang="en-US" dirty="0"/>
              <a:t> channel : </a:t>
            </a:r>
            <a:r>
              <a:rPr lang="en-US" b="0" i="0" dirty="0" err="1">
                <a:effectLst/>
                <a:latin typeface="Roboto" panose="020B0604020202020204" pitchFamily="2" charset="0"/>
                <a:hlinkClick r:id="rId3"/>
              </a:rPr>
              <a:t>Irwansight</a:t>
            </a:r>
            <a:endParaRPr lang="en-US" b="0" i="0" dirty="0">
              <a:effectLst/>
              <a:latin typeface="Roboto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05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6167F6-9995-EEF4-62E1-79C351B60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ABE958-553C-59B0-F48F-4DBBA3925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Digunakan</a:t>
            </a:r>
            <a:r>
              <a:rPr lang="en-US" dirty="0"/>
              <a:t> pada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evaluasi</a:t>
            </a:r>
            <a:r>
              <a:rPr lang="en-US" dirty="0"/>
              <a:t> model/</a:t>
            </a:r>
            <a:r>
              <a:rPr lang="en-US" dirty="0" err="1"/>
              <a:t>algoritma</a:t>
            </a:r>
            <a:r>
              <a:rPr lang="en-US" dirty="0"/>
              <a:t> supervised learning</a:t>
            </a:r>
          </a:p>
          <a:p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: accuracy, precision, recall, specificity, dan F1-Score</a:t>
            </a:r>
          </a:p>
        </p:txBody>
      </p:sp>
    </p:spTree>
    <p:extLst>
      <p:ext uri="{BB962C8B-B14F-4D97-AF65-F5344CB8AC3E}">
        <p14:creationId xmlns:p14="http://schemas.microsoft.com/office/powerpoint/2010/main" val="282382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6167F6-9995-EEF4-62E1-79C351B60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ABE958-553C-59B0-F48F-4DBBA3925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Actual Values</a:t>
            </a:r>
            <a:r>
              <a:rPr lang="en-US" dirty="0"/>
              <a:t>,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real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asli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class label</a:t>
            </a:r>
          </a:p>
          <a:p>
            <a:r>
              <a:rPr lang="en-US" dirty="0">
                <a:solidFill>
                  <a:srgbClr val="FF0000"/>
                </a:solidFill>
              </a:rPr>
              <a:t>Predicted Values</a:t>
            </a:r>
            <a:r>
              <a:rPr lang="en-US" dirty="0"/>
              <a:t>,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pemodelan</a:t>
            </a:r>
            <a:r>
              <a:rPr lang="en-US" dirty="0"/>
              <a:t> machine learning</a:t>
            </a:r>
          </a:p>
          <a:p>
            <a:r>
              <a:rPr lang="en-US" dirty="0"/>
              <a:t>TP </a:t>
            </a:r>
            <a:r>
              <a:rPr lang="en-US" dirty="0" err="1"/>
              <a:t>adalah</a:t>
            </a:r>
            <a:r>
              <a:rPr lang="en-US" dirty="0"/>
              <a:t> True Positive</a:t>
            </a:r>
          </a:p>
          <a:p>
            <a:r>
              <a:rPr lang="en-US" dirty="0"/>
              <a:t>FP </a:t>
            </a:r>
            <a:r>
              <a:rPr lang="en-US" dirty="0" err="1"/>
              <a:t>adalah</a:t>
            </a:r>
            <a:r>
              <a:rPr lang="en-US" dirty="0"/>
              <a:t> False Positive</a:t>
            </a:r>
          </a:p>
          <a:p>
            <a:r>
              <a:rPr lang="en-US" dirty="0"/>
              <a:t>FN </a:t>
            </a:r>
            <a:r>
              <a:rPr lang="en-US" dirty="0" err="1"/>
              <a:t>adalah</a:t>
            </a:r>
            <a:r>
              <a:rPr lang="en-US" dirty="0"/>
              <a:t> False Negative</a:t>
            </a:r>
          </a:p>
          <a:p>
            <a:r>
              <a:rPr lang="en-US" dirty="0"/>
              <a:t>TN </a:t>
            </a:r>
            <a:r>
              <a:rPr lang="en-US" dirty="0" err="1"/>
              <a:t>adalah</a:t>
            </a:r>
            <a:r>
              <a:rPr lang="en-US" dirty="0"/>
              <a:t> True Negative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2C4D2BC-0A6A-5C9C-1A56-51EDBE328A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09" t="46873" r="21134" b="19725"/>
          <a:stretch/>
        </p:blipFill>
        <p:spPr>
          <a:xfrm>
            <a:off x="6096000" y="3026003"/>
            <a:ext cx="4915294" cy="354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818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6167F6-9995-EEF4-62E1-79C351B60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445" y="226244"/>
            <a:ext cx="3516984" cy="858223"/>
          </a:xfrm>
        </p:spPr>
        <p:txBody>
          <a:bodyPr>
            <a:normAutofit/>
          </a:bodyPr>
          <a:lstStyle/>
          <a:p>
            <a:r>
              <a:rPr lang="en-US" sz="3600" dirty="0"/>
              <a:t>Confusion Matrix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E04D4739-97A3-C568-5D6F-BAAB1B71C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880386"/>
              </p:ext>
            </p:extLst>
          </p:nvPr>
        </p:nvGraphicFramePr>
        <p:xfrm>
          <a:off x="396155" y="992970"/>
          <a:ext cx="6824547" cy="3502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4935">
                  <a:extLst>
                    <a:ext uri="{9D8B030D-6E8A-4147-A177-3AD203B41FA5}">
                      <a16:colId xmlns:a16="http://schemas.microsoft.com/office/drawing/2014/main" xmlns="" val="1836296974"/>
                    </a:ext>
                  </a:extLst>
                </a:gridCol>
                <a:gridCol w="891962">
                  <a:extLst>
                    <a:ext uri="{9D8B030D-6E8A-4147-A177-3AD203B41FA5}">
                      <a16:colId xmlns:a16="http://schemas.microsoft.com/office/drawing/2014/main" xmlns="" val="222599022"/>
                    </a:ext>
                  </a:extLst>
                </a:gridCol>
                <a:gridCol w="1555748">
                  <a:extLst>
                    <a:ext uri="{9D8B030D-6E8A-4147-A177-3AD203B41FA5}">
                      <a16:colId xmlns:a16="http://schemas.microsoft.com/office/drawing/2014/main" xmlns="" val="3909763040"/>
                    </a:ext>
                  </a:extLst>
                </a:gridCol>
                <a:gridCol w="1286085">
                  <a:extLst>
                    <a:ext uri="{9D8B030D-6E8A-4147-A177-3AD203B41FA5}">
                      <a16:colId xmlns:a16="http://schemas.microsoft.com/office/drawing/2014/main" xmlns="" val="4207324239"/>
                    </a:ext>
                  </a:extLst>
                </a:gridCol>
                <a:gridCol w="871219">
                  <a:extLst>
                    <a:ext uri="{9D8B030D-6E8A-4147-A177-3AD203B41FA5}">
                      <a16:colId xmlns:a16="http://schemas.microsoft.com/office/drawing/2014/main" xmlns="" val="3691857670"/>
                    </a:ext>
                  </a:extLst>
                </a:gridCol>
                <a:gridCol w="1244598">
                  <a:extLst>
                    <a:ext uri="{9D8B030D-6E8A-4147-A177-3AD203B41FA5}">
                      <a16:colId xmlns:a16="http://schemas.microsoft.com/office/drawing/2014/main" xmlns="" val="2952195426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JURUSAN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GENDER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ASAL_SEKOLAH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RERATA_SKS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ASISTEN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STUDY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38587337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IPS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PRIA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lebih 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TERLAMBAT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4019824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IPS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PRIA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lebih 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TIDAK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TERLAMBAT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20281235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IPS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PRIA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lebih 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TERLAMBAT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98052185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IPA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WANITA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lebih 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TERLAMBAT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9918867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IPA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WANITA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LUAR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lebih 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TIDAK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TERLAMBAT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08345193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IPA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PRIA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LUAR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lebih</a:t>
                      </a:r>
                      <a:r>
                        <a:rPr lang="en-US" sz="1600" u="none" strike="noStrike" dirty="0">
                          <a:effectLst/>
                        </a:rPr>
                        <a:t> 18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TERLAMBAT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58637032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IPA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PRIA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lebih 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YA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TEPAT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99591972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IPS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PRIA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kurang=18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TERLAMBAT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55981373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IPS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WANITA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kurang=18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TERLAMBAT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409864182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IPA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PRIA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lebih 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YA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TEPAT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78107871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BAHASA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PRIA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lebih 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TERLAMBAT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02958476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IPA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PRIA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LUAR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kurang=18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TERLAMBAT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319603347"/>
                  </a:ext>
                </a:extLst>
              </a:tr>
              <a:tr h="908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IPA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WANITA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kurang=18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TEPAT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644923150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3A40198-CC80-EA86-371C-51FA818633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09" t="46873" r="21134" b="19725"/>
          <a:stretch/>
        </p:blipFill>
        <p:spPr>
          <a:xfrm>
            <a:off x="7660961" y="787330"/>
            <a:ext cx="3379203" cy="24366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DDE792D-90F0-E379-EDF7-57947E2527FD}"/>
              </a:ext>
            </a:extLst>
          </p:cNvPr>
          <p:cNvSpPr txBox="1"/>
          <p:nvPr/>
        </p:nvSpPr>
        <p:spPr>
          <a:xfrm>
            <a:off x="8263056" y="3490275"/>
            <a:ext cx="3228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Positif</a:t>
            </a:r>
            <a:r>
              <a:rPr lang="en-US" dirty="0"/>
              <a:t> (1) = </a:t>
            </a:r>
            <a:r>
              <a:rPr lang="en-US" dirty="0" err="1"/>
              <a:t>terlambat</a:t>
            </a:r>
            <a:endParaRPr lang="en-US" dirty="0"/>
          </a:p>
          <a:p>
            <a:r>
              <a:rPr lang="en-US" dirty="0" err="1"/>
              <a:t>Negatif</a:t>
            </a:r>
            <a:r>
              <a:rPr lang="en-US" dirty="0"/>
              <a:t>(0) = </a:t>
            </a:r>
            <a:r>
              <a:rPr lang="en-US" dirty="0" err="1"/>
              <a:t>Tepat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59733BD-4BC6-2023-47D7-13D4C39A0053}"/>
              </a:ext>
            </a:extLst>
          </p:cNvPr>
          <p:cNvSpPr txBox="1"/>
          <p:nvPr/>
        </p:nvSpPr>
        <p:spPr>
          <a:xfrm>
            <a:off x="558800" y="4732256"/>
            <a:ext cx="11277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TP :data </a:t>
            </a:r>
            <a:r>
              <a:rPr lang="en-US" sz="2000" dirty="0"/>
              <a:t>real </a:t>
            </a:r>
            <a:r>
              <a:rPr lang="en-US" sz="2000" dirty="0" smtClean="0"/>
              <a:t>TERLAMBAT</a:t>
            </a:r>
            <a:r>
              <a:rPr lang="en-US" sz="2000" dirty="0" smtClean="0"/>
              <a:t>, </a:t>
            </a:r>
            <a:r>
              <a:rPr lang="en-US" sz="2000" dirty="0"/>
              <a:t>model </a:t>
            </a:r>
            <a:r>
              <a:rPr lang="en-US" sz="2000" dirty="0" err="1"/>
              <a:t>memprediksi</a:t>
            </a:r>
            <a:r>
              <a:rPr lang="en-US" sz="2000" dirty="0"/>
              <a:t> </a:t>
            </a:r>
            <a:r>
              <a:rPr lang="en-US" sz="2000" dirty="0" smtClean="0"/>
              <a:t>TERLAMBAT</a:t>
            </a:r>
            <a:endParaRPr lang="en-US" sz="2000" dirty="0"/>
          </a:p>
          <a:p>
            <a:r>
              <a:rPr lang="en-US" sz="2000" dirty="0" err="1" smtClean="0"/>
              <a:t>FP:data</a:t>
            </a:r>
            <a:r>
              <a:rPr lang="en-US" sz="2000" dirty="0" smtClean="0"/>
              <a:t> </a:t>
            </a:r>
            <a:r>
              <a:rPr lang="en-US" sz="2000" dirty="0"/>
              <a:t>real </a:t>
            </a:r>
            <a:r>
              <a:rPr lang="en-US" sz="2000" dirty="0" smtClean="0"/>
              <a:t>TERLAMBAT, </a:t>
            </a:r>
            <a:r>
              <a:rPr lang="en-US" sz="2000" dirty="0"/>
              <a:t>model </a:t>
            </a:r>
            <a:r>
              <a:rPr lang="en-US" sz="2000" dirty="0" err="1"/>
              <a:t>memprediksi</a:t>
            </a:r>
            <a:r>
              <a:rPr lang="en-US" sz="2000" dirty="0"/>
              <a:t> </a:t>
            </a:r>
            <a:r>
              <a:rPr lang="en-US" sz="2000" dirty="0" smtClean="0"/>
              <a:t>BUKAN TERLAMBAT (TEPAT)</a:t>
            </a:r>
            <a:endParaRPr lang="en-US" sz="2000" dirty="0"/>
          </a:p>
          <a:p>
            <a:r>
              <a:rPr lang="en-US" sz="2000" dirty="0" err="1" smtClean="0"/>
              <a:t>TN:data</a:t>
            </a:r>
            <a:r>
              <a:rPr lang="en-US" sz="2000" dirty="0" smtClean="0"/>
              <a:t> </a:t>
            </a:r>
            <a:r>
              <a:rPr lang="en-US" sz="2000" dirty="0"/>
              <a:t>real </a:t>
            </a:r>
            <a:r>
              <a:rPr lang="en-US" sz="2000" dirty="0" smtClean="0"/>
              <a:t>TEPAT, </a:t>
            </a:r>
            <a:r>
              <a:rPr lang="en-US" sz="2000" dirty="0"/>
              <a:t>model </a:t>
            </a:r>
            <a:r>
              <a:rPr lang="en-US" sz="2000" dirty="0" err="1"/>
              <a:t>memprediksi</a:t>
            </a:r>
            <a:r>
              <a:rPr lang="en-US" sz="2000" dirty="0"/>
              <a:t> </a:t>
            </a:r>
            <a:r>
              <a:rPr lang="en-US" sz="2000" dirty="0" smtClean="0"/>
              <a:t>TEPAT</a:t>
            </a:r>
            <a:endParaRPr lang="en-US" sz="2000" dirty="0" smtClean="0"/>
          </a:p>
          <a:p>
            <a:r>
              <a:rPr lang="en-US" sz="2000" dirty="0" err="1" smtClean="0"/>
              <a:t>FN:data</a:t>
            </a:r>
            <a:r>
              <a:rPr lang="en-US" sz="2000" dirty="0" smtClean="0"/>
              <a:t> real TEPAT, model </a:t>
            </a:r>
            <a:r>
              <a:rPr lang="en-US" sz="2000" dirty="0" err="1" smtClean="0"/>
              <a:t>memprediksi</a:t>
            </a:r>
            <a:r>
              <a:rPr lang="en-US" sz="2000" dirty="0" smtClean="0"/>
              <a:t> BUKAN TEPAT (TERLAMBAT)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2272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6167F6-9995-EEF4-62E1-79C351B60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ABE958-553C-59B0-F48F-4DBBA3925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Jika True,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benar</a:t>
            </a:r>
            <a:endParaRPr lang="en-US" dirty="0"/>
          </a:p>
          <a:p>
            <a:r>
              <a:rPr lang="en-US" dirty="0"/>
              <a:t>Jika False,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salah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2C4D2BC-0A6A-5C9C-1A56-51EDBE328A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09" t="46873" r="21134" b="19725"/>
          <a:stretch/>
        </p:blipFill>
        <p:spPr>
          <a:xfrm>
            <a:off x="6303390" y="1825625"/>
            <a:ext cx="4915294" cy="354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82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1125</Words>
  <Application>Microsoft Office PowerPoint</Application>
  <PresentationFormat>Widescreen</PresentationFormat>
  <Paragraphs>415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Roboto</vt:lpstr>
      <vt:lpstr>Office Theme</vt:lpstr>
      <vt:lpstr>Teknik Pembagian Dataset</vt:lpstr>
      <vt:lpstr>Holdout</vt:lpstr>
      <vt:lpstr>K-Fold Cross Validation</vt:lpstr>
      <vt:lpstr>K-Fold Cross Validation</vt:lpstr>
      <vt:lpstr>Confusion Matrix</vt:lpstr>
      <vt:lpstr>Confusion Matrix</vt:lpstr>
      <vt:lpstr>Confusion Matrix</vt:lpstr>
      <vt:lpstr>Confusion Matrix</vt:lpstr>
      <vt:lpstr>Confusion Matrix</vt:lpstr>
      <vt:lpstr>Contoh Confusion Matrix</vt:lpstr>
      <vt:lpstr>Mengukur Ferformance Matrix</vt:lpstr>
      <vt:lpstr>Accuracy</vt:lpstr>
      <vt:lpstr>Contoh Confusion Matrix</vt:lpstr>
      <vt:lpstr>Precision</vt:lpstr>
      <vt:lpstr>Contoh Precission</vt:lpstr>
      <vt:lpstr>Recall atau Sensitivity (True Positive Rate)</vt:lpstr>
      <vt:lpstr>Contoh Recall</vt:lpstr>
      <vt:lpstr>Specificity</vt:lpstr>
      <vt:lpstr>Contoh Specificity</vt:lpstr>
      <vt:lpstr>F1-Score</vt:lpstr>
      <vt:lpstr>Tugas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Confusion Matrix</dc:title>
  <dc:creator>STMIK</dc:creator>
  <cp:lastModifiedBy>STMIK</cp:lastModifiedBy>
  <cp:revision>169</cp:revision>
  <dcterms:created xsi:type="dcterms:W3CDTF">2022-12-19T02:56:32Z</dcterms:created>
  <dcterms:modified xsi:type="dcterms:W3CDTF">2023-12-11T05:34:49Z</dcterms:modified>
</cp:coreProperties>
</file>