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F43A-A90B-1842-34E4-037FFF9E7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F394F-929B-610A-8527-91E98D3C8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88622-C156-5108-BD46-640201D4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445FD-D105-6CE4-EC20-486B30F6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6110F-0D2F-5889-3032-A5B50593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5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7867-467C-FCEA-AB43-7FBAAA97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3DA10-929C-E0C8-9129-53E0B6719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520A-150A-F40A-28A9-F52F5BDF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8840-B40E-D572-4F68-561A8722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CE5A-A054-9145-2CE3-ECE47BDB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C29E9-71B4-6C84-0B39-8D37CB546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684E6-03A3-134D-BD3D-2E512CDC4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CF5F8-D965-FB2F-6D5D-1EC473DD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E2EA9-D3F6-49F4-D90C-BFC1A7D1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B633-9EBF-2B1A-1CAF-EAE997B4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AF65-50EE-7C1F-26F4-C1B75713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C622C-3EE5-DBD1-FBEF-D2E05781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2A0BA-A773-1BD0-D9AC-1FBC498F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F1D1-54ED-B972-F996-51121078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283D5-C776-FCD8-6BE5-873B6B13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2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301C-78DC-E0B7-F78F-319F0D17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4AEE-E0DE-A8D8-F740-BA45B5ADA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5A58-D8B3-D2CD-3A8B-F58CA8BA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4633C-98BF-58ED-753F-7B6DC49B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6C930-95D7-DDA1-1C8E-DD8D19D3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7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C0D7-CD1C-13A3-5842-E9CFDABE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AAA2B-B489-766F-D014-602072FC4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4D384-E6D3-35CB-CAAF-837674406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2C6CD-E232-15ED-067C-2AE52743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05B2A-44E1-E55E-9383-E65AF623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DDB51-CC8A-5B6A-F15C-82B1FBDB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0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B78D-C674-975A-6E33-6299F174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F3FB6-C241-F0F7-BF1C-FB5FAE526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38027-F7E0-71A9-4C77-407BF174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105D7-33F3-30CE-F18D-6474E998B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2E96B-D4C7-CBB1-30DC-7AAF63796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FCA44-25DB-0909-D654-B0598C29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B9196-E023-29F6-7D8F-8B045BC4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DA0AF-BA8B-968A-9C78-0D5001FE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2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4CD0-390E-1CC0-CF82-DECFC9AE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4C01B-651F-E8D6-D350-C4BAAC59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0456F-99B7-CC8F-E487-59F0A16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8BB7D-296C-B883-224A-BB9B8233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5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85A94-4D35-944A-37F3-90A03ED7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5EEDE-0091-AA46-FB70-620B7914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B8919-F30A-0715-59FD-63315B90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9158-EC36-3865-0CD7-0168AE89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CC38-DFF2-CF39-1537-955248DBB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5173C-FFE2-2C6C-19CF-BBDCECE36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550C2-CE08-9EC9-FC6D-328BE925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4D86E-8550-DB44-1D24-8B3E59E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342E1-E757-B727-BB5C-0932D644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3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8458-02DF-3F39-8177-DE575CEB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9EA84-DE79-A555-31B3-C5E86E462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26641-EE23-027D-37FC-A2C057358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FBC9F-4A38-2092-8500-4963B70F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44A61-6551-BC46-DDF7-9FDC98FF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C5DB1-C71E-E5F7-2249-992D5DAE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9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F7C21-0682-2210-4375-CF2102A0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DA8A2-7FB6-C62C-16A0-0A5D96C84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272A9-BED5-B28C-411F-942C592E1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1C763-F277-45EA-90C1-C65BC0F40F5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B4997-2E38-C183-9FB1-87D8A7500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663F4-12E8-3544-5659-A059098CA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0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E5BD-A20E-035F-9762-AEAC7C73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– </a:t>
            </a:r>
            <a:r>
              <a:rPr lang="en-US" dirty="0" err="1"/>
              <a:t>Algoritma</a:t>
            </a:r>
            <a:r>
              <a:rPr lang="en-US" dirty="0"/>
              <a:t> Naïve Bayes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41BB17-CFC0-2FEC-8705-7F82114B0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07772"/>
              </p:ext>
            </p:extLst>
          </p:nvPr>
        </p:nvGraphicFramePr>
        <p:xfrm>
          <a:off x="291445" y="1407749"/>
          <a:ext cx="6824547" cy="449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935">
                  <a:extLst>
                    <a:ext uri="{9D8B030D-6E8A-4147-A177-3AD203B41FA5}">
                      <a16:colId xmlns:a16="http://schemas.microsoft.com/office/drawing/2014/main" val="1836296974"/>
                    </a:ext>
                  </a:extLst>
                </a:gridCol>
                <a:gridCol w="891962">
                  <a:extLst>
                    <a:ext uri="{9D8B030D-6E8A-4147-A177-3AD203B41FA5}">
                      <a16:colId xmlns:a16="http://schemas.microsoft.com/office/drawing/2014/main" val="222599022"/>
                    </a:ext>
                  </a:extLst>
                </a:gridCol>
                <a:gridCol w="1555748">
                  <a:extLst>
                    <a:ext uri="{9D8B030D-6E8A-4147-A177-3AD203B41FA5}">
                      <a16:colId xmlns:a16="http://schemas.microsoft.com/office/drawing/2014/main" val="3909763040"/>
                    </a:ext>
                  </a:extLst>
                </a:gridCol>
                <a:gridCol w="1286085">
                  <a:extLst>
                    <a:ext uri="{9D8B030D-6E8A-4147-A177-3AD203B41FA5}">
                      <a16:colId xmlns:a16="http://schemas.microsoft.com/office/drawing/2014/main" val="4207324239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3691857670"/>
                    </a:ext>
                  </a:extLst>
                </a:gridCol>
                <a:gridCol w="1244598">
                  <a:extLst>
                    <a:ext uri="{9D8B030D-6E8A-4147-A177-3AD203B41FA5}">
                      <a16:colId xmlns:a16="http://schemas.microsoft.com/office/drawing/2014/main" val="295219542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JURUSAN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GENDER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ASAL_SEKOLAH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RERATA_SKS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ASISTEN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STUDY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58733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IPS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982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28123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05218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1886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LUAR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TIDAK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34519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LUAR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63703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YA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TEPAT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59197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TERLAMBAT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9813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86418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YA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TEPAT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10787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BAHASA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95847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LUAR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96033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TEPAT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449231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31976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IPA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PRIA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LUAR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kurang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=18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21367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B8AEE7-D966-D7E8-19E1-B98A37963D34}"/>
                  </a:ext>
                </a:extLst>
              </p:cNvPr>
              <p:cNvSpPr txBox="1"/>
              <p:nvPr/>
            </p:nvSpPr>
            <p:spPr>
              <a:xfrm>
                <a:off x="291445" y="6100234"/>
                <a:ext cx="482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𝑇𝑒𝑝𝑎𝑡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B8AEE7-D966-D7E8-19E1-B98A37963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5" y="6100234"/>
                <a:ext cx="4823436" cy="276999"/>
              </a:xfrm>
              <a:prstGeom prst="rect">
                <a:avLst/>
              </a:prstGeom>
              <a:blipFill>
                <a:blip r:embed="rId2"/>
                <a:stretch>
                  <a:fillRect l="-632" t="-4444" r="-50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1A97C8-68F0-D4CC-A4A7-70B9977B26C1}"/>
                  </a:ext>
                </a:extLst>
              </p:cNvPr>
              <p:cNvSpPr txBox="1"/>
              <p:nvPr/>
            </p:nvSpPr>
            <p:spPr>
              <a:xfrm>
                <a:off x="291445" y="6449024"/>
                <a:ext cx="5309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𝑇𝑒𝑟𝑙𝑎𝑚𝑏𝑎𝑡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1A97C8-68F0-D4CC-A4A7-70B9977B2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5" y="6449024"/>
                <a:ext cx="5309339" cy="276999"/>
              </a:xfrm>
              <a:prstGeom prst="rect">
                <a:avLst/>
              </a:prstGeom>
              <a:blipFill>
                <a:blip r:embed="rId3"/>
                <a:stretch>
                  <a:fillRect l="-689" t="-2222" r="-57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1ED50C-8FCE-B5A8-744D-F54453117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6427" y="1407749"/>
            <a:ext cx="3496938" cy="839934"/>
          </a:xfrm>
        </p:spPr>
        <p:txBody>
          <a:bodyPr>
            <a:normAutofit/>
          </a:bodyPr>
          <a:lstStyle/>
          <a:p>
            <a:r>
              <a:rPr lang="en-US" sz="2000" dirty="0"/>
              <a:t>P(</a:t>
            </a:r>
            <a:r>
              <a:rPr lang="en-US" sz="2000" dirty="0" err="1"/>
              <a:t>terlambat</a:t>
            </a:r>
            <a:r>
              <a:rPr lang="en-US" sz="2000" dirty="0"/>
              <a:t>) = 10/13 = 0,77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tepat</a:t>
            </a:r>
            <a:r>
              <a:rPr lang="en-US" sz="2000" dirty="0"/>
              <a:t>) = 3/13 = 0,23</a:t>
            </a:r>
          </a:p>
        </p:txBody>
      </p:sp>
    </p:spTree>
    <p:extLst>
      <p:ext uri="{BB962C8B-B14F-4D97-AF65-F5344CB8AC3E}">
        <p14:creationId xmlns:p14="http://schemas.microsoft.com/office/powerpoint/2010/main" val="45384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F60C5A-806D-5F4D-5B2B-37C9C4F32B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8738" y="2064469"/>
            <a:ext cx="7173798" cy="304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67870C-4349-6D67-66A1-65A96A8C38F2}"/>
                  </a:ext>
                </a:extLst>
              </p:cNvPr>
              <p:cNvSpPr txBox="1"/>
              <p:nvPr/>
            </p:nvSpPr>
            <p:spPr>
              <a:xfrm>
                <a:off x="611957" y="441498"/>
                <a:ext cx="997574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𝑇𝑒𝑝𝑎𝑡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𝐼𝑃𝐴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𝑃𝑅𝐼𝐴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𝐿𝑈𝐴𝑅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𝑘𝑢𝑟𝑎𝑛𝑔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=18,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𝑌𝑎</m:t>
                        </m:r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=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𝑃𝑅𝐼𝐴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𝐿𝑈𝐴𝑅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=18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i="1" dirty="0">
                    <a:latin typeface="Cambria Math" panose="02040503050406030204" pitchFamily="18" charset="0"/>
                  </a:rPr>
                  <a:t>(1+1) *  (0,67+1)  *  (0+1) *  (0,33 +1) *  (0, 67 +1)* 0, 23= 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1,706249</a:t>
                </a:r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67870C-4349-6D67-66A1-65A96A8C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57" y="441498"/>
                <a:ext cx="9975744" cy="830997"/>
              </a:xfrm>
              <a:prstGeom prst="rect">
                <a:avLst/>
              </a:prstGeom>
              <a:blipFill>
                <a:blip r:embed="rId2"/>
                <a:stretch>
                  <a:fillRect l="-1405" t="-1021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8A4EAE-40AC-1E60-C560-4D9071A8DCAD}"/>
                  </a:ext>
                </a:extLst>
              </p:cNvPr>
              <p:cNvSpPr txBox="1"/>
              <p:nvPr/>
            </p:nvSpPr>
            <p:spPr>
              <a:xfrm>
                <a:off x="611957" y="1828097"/>
                <a:ext cx="11387579" cy="2209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𝑇𝑒𝑟𝑙𝑎𝑚𝑏𝑎𝑡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𝑃𝑅𝐼𝐴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𝑃𝑅𝐼𝐴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𝐿𝑈𝐴𝑅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=18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𝑟𝑙𝑎𝑚𝑎𝑡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𝑇𝑒𝑟𝑙𝑎𝑚𝑏𝑎𝑡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(0,4 +1) *  (0,7 +1) *  (0,3+1) * (0,3+1) * (0+1) * 0,77 = 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3,097094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8A4EAE-40AC-1E60-C560-4D9071A8D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57" y="1828097"/>
                <a:ext cx="11387579" cy="2209644"/>
              </a:xfrm>
              <a:prstGeom prst="rect">
                <a:avLst/>
              </a:prstGeom>
              <a:blipFill>
                <a:blip r:embed="rId3"/>
                <a:stretch>
                  <a:fillRect l="-1231" t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58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EAF3CA-8CA3-B03A-E8A2-6644286BB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28478"/>
              </p:ext>
            </p:extLst>
          </p:nvPr>
        </p:nvGraphicFramePr>
        <p:xfrm>
          <a:off x="291445" y="1407749"/>
          <a:ext cx="6824547" cy="449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935">
                  <a:extLst>
                    <a:ext uri="{9D8B030D-6E8A-4147-A177-3AD203B41FA5}">
                      <a16:colId xmlns:a16="http://schemas.microsoft.com/office/drawing/2014/main" val="1836296974"/>
                    </a:ext>
                  </a:extLst>
                </a:gridCol>
                <a:gridCol w="891962">
                  <a:extLst>
                    <a:ext uri="{9D8B030D-6E8A-4147-A177-3AD203B41FA5}">
                      <a16:colId xmlns:a16="http://schemas.microsoft.com/office/drawing/2014/main" val="222599022"/>
                    </a:ext>
                  </a:extLst>
                </a:gridCol>
                <a:gridCol w="1555748">
                  <a:extLst>
                    <a:ext uri="{9D8B030D-6E8A-4147-A177-3AD203B41FA5}">
                      <a16:colId xmlns:a16="http://schemas.microsoft.com/office/drawing/2014/main" val="3909763040"/>
                    </a:ext>
                  </a:extLst>
                </a:gridCol>
                <a:gridCol w="1286085">
                  <a:extLst>
                    <a:ext uri="{9D8B030D-6E8A-4147-A177-3AD203B41FA5}">
                      <a16:colId xmlns:a16="http://schemas.microsoft.com/office/drawing/2014/main" val="4207324239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3691857670"/>
                    </a:ext>
                  </a:extLst>
                </a:gridCol>
                <a:gridCol w="1244598">
                  <a:extLst>
                    <a:ext uri="{9D8B030D-6E8A-4147-A177-3AD203B41FA5}">
                      <a16:colId xmlns:a16="http://schemas.microsoft.com/office/drawing/2014/main" val="295219542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JURUSAN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GENDER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ASAL_SEKOLAH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RERATA_SKS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ASISTEN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STUDY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58733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IPS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982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28123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05218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1886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LUAR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TIDAK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34519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LUAR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63703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YA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TEPAT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59197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TERLAMBAT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9813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86418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YA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TEPAT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10787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BAHASA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95847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LUAR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96033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TEPAT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449231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31976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IPA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PRIA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LUAR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kurang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=18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TERLAMBAT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213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54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9F51C4-BBC9-9A5B-C66C-C5010C2F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3" y="103658"/>
            <a:ext cx="10515600" cy="1325563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Jurusan|terlambat</a:t>
            </a:r>
            <a:r>
              <a:rPr lang="en-US" dirty="0"/>
              <a:t>), P(</a:t>
            </a:r>
            <a:r>
              <a:rPr lang="en-US" dirty="0" err="1"/>
              <a:t>Jurusan|tepat</a:t>
            </a:r>
            <a:r>
              <a:rPr lang="en-US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64DBC6-F751-053E-4E0D-AD030D02A7DD}"/>
              </a:ext>
            </a:extLst>
          </p:cNvPr>
          <p:cNvSpPr txBox="1">
            <a:spLocks/>
          </p:cNvSpPr>
          <p:nvPr/>
        </p:nvSpPr>
        <p:spPr>
          <a:xfrm>
            <a:off x="6654538" y="1558771"/>
            <a:ext cx="3894055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IPS|terlambat</a:t>
            </a:r>
            <a:r>
              <a:rPr lang="en-US" sz="2000" dirty="0"/>
              <a:t>) = 5/ 10 = 0,5 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IPA|terlambat</a:t>
            </a:r>
            <a:r>
              <a:rPr lang="en-US" sz="2000" dirty="0"/>
              <a:t>) = 4/ 10 = 0, 4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Bahasa|terlambat</a:t>
            </a:r>
            <a:r>
              <a:rPr lang="en-US" sz="2000" dirty="0"/>
              <a:t>) = 1/10 = 0,1</a:t>
            </a:r>
          </a:p>
          <a:p>
            <a:endParaRPr lang="en-US" sz="2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1517E1-B524-D814-6D50-EA88DC36C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05589"/>
              </p:ext>
            </p:extLst>
          </p:nvPr>
        </p:nvGraphicFramePr>
        <p:xfrm>
          <a:off x="442273" y="1594559"/>
          <a:ext cx="5977378" cy="2416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460">
                  <a:extLst>
                    <a:ext uri="{9D8B030D-6E8A-4147-A177-3AD203B41FA5}">
                      <a16:colId xmlns:a16="http://schemas.microsoft.com/office/drawing/2014/main" val="650945588"/>
                    </a:ext>
                  </a:extLst>
                </a:gridCol>
                <a:gridCol w="856460">
                  <a:extLst>
                    <a:ext uri="{9D8B030D-6E8A-4147-A177-3AD203B41FA5}">
                      <a16:colId xmlns:a16="http://schemas.microsoft.com/office/drawing/2014/main" val="3362531892"/>
                    </a:ext>
                  </a:extLst>
                </a:gridCol>
                <a:gridCol w="1338219">
                  <a:extLst>
                    <a:ext uri="{9D8B030D-6E8A-4147-A177-3AD203B41FA5}">
                      <a16:colId xmlns:a16="http://schemas.microsoft.com/office/drawing/2014/main" val="1446106467"/>
                    </a:ext>
                  </a:extLst>
                </a:gridCol>
                <a:gridCol w="1106261">
                  <a:extLst>
                    <a:ext uri="{9D8B030D-6E8A-4147-A177-3AD203B41FA5}">
                      <a16:colId xmlns:a16="http://schemas.microsoft.com/office/drawing/2014/main" val="3359883421"/>
                    </a:ext>
                  </a:extLst>
                </a:gridCol>
                <a:gridCol w="749403">
                  <a:extLst>
                    <a:ext uri="{9D8B030D-6E8A-4147-A177-3AD203B41FA5}">
                      <a16:colId xmlns:a16="http://schemas.microsoft.com/office/drawing/2014/main" val="797357918"/>
                    </a:ext>
                  </a:extLst>
                </a:gridCol>
                <a:gridCol w="1070575">
                  <a:extLst>
                    <a:ext uri="{9D8B030D-6E8A-4147-A177-3AD203B41FA5}">
                      <a16:colId xmlns:a16="http://schemas.microsoft.com/office/drawing/2014/main" val="46808260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JURUSAN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GENDER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ASAL_SEKOLAH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RERATA_SKS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ASISTEN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STUDY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46137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IPS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04320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IPS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53918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IPS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46723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IPA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WANITA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PEKALONGAN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lebih</a:t>
                      </a:r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18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82235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IPA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WANITA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LUAR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lebih 18</a:t>
                      </a:r>
                      <a:endParaRPr lang="en-US" sz="1400" b="0" i="0" u="none" strike="noStrike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64445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IPA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PRIA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LUAR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lebih</a:t>
                      </a:r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18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8059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IPS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kurang=18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56096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IPS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WANITA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kurang</a:t>
                      </a: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=18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25318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BAHASA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PRIA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PEKALONGAN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lebih 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45667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IPA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PRIA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LUAR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kurang</a:t>
                      </a:r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=18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12623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F83732A-02D2-2167-AA86-4FE2EA834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588668"/>
              </p:ext>
            </p:extLst>
          </p:nvPr>
        </p:nvGraphicFramePr>
        <p:xfrm>
          <a:off x="442273" y="4342045"/>
          <a:ext cx="5977378" cy="100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461">
                  <a:extLst>
                    <a:ext uri="{9D8B030D-6E8A-4147-A177-3AD203B41FA5}">
                      <a16:colId xmlns:a16="http://schemas.microsoft.com/office/drawing/2014/main" val="3925831513"/>
                    </a:ext>
                  </a:extLst>
                </a:gridCol>
                <a:gridCol w="856461">
                  <a:extLst>
                    <a:ext uri="{9D8B030D-6E8A-4147-A177-3AD203B41FA5}">
                      <a16:colId xmlns:a16="http://schemas.microsoft.com/office/drawing/2014/main" val="1458859490"/>
                    </a:ext>
                  </a:extLst>
                </a:gridCol>
                <a:gridCol w="1338218">
                  <a:extLst>
                    <a:ext uri="{9D8B030D-6E8A-4147-A177-3AD203B41FA5}">
                      <a16:colId xmlns:a16="http://schemas.microsoft.com/office/drawing/2014/main" val="288026548"/>
                    </a:ext>
                  </a:extLst>
                </a:gridCol>
                <a:gridCol w="1106260">
                  <a:extLst>
                    <a:ext uri="{9D8B030D-6E8A-4147-A177-3AD203B41FA5}">
                      <a16:colId xmlns:a16="http://schemas.microsoft.com/office/drawing/2014/main" val="1963951039"/>
                    </a:ext>
                  </a:extLst>
                </a:gridCol>
                <a:gridCol w="749403">
                  <a:extLst>
                    <a:ext uri="{9D8B030D-6E8A-4147-A177-3AD203B41FA5}">
                      <a16:colId xmlns:a16="http://schemas.microsoft.com/office/drawing/2014/main" val="1548228363"/>
                    </a:ext>
                  </a:extLst>
                </a:gridCol>
                <a:gridCol w="1070575">
                  <a:extLst>
                    <a:ext uri="{9D8B030D-6E8A-4147-A177-3AD203B41FA5}">
                      <a16:colId xmlns:a16="http://schemas.microsoft.com/office/drawing/2014/main" val="327861418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JURUSAN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12039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PEKALONGAN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98679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77192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WANITA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9582859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EA9CAC-F4FC-6BEB-6E32-CA48E2CDD74F}"/>
              </a:ext>
            </a:extLst>
          </p:cNvPr>
          <p:cNvSpPr txBox="1">
            <a:spLocks/>
          </p:cNvSpPr>
          <p:nvPr/>
        </p:nvSpPr>
        <p:spPr>
          <a:xfrm>
            <a:off x="6654538" y="4283117"/>
            <a:ext cx="3894055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IPA|tepat</a:t>
            </a:r>
            <a:r>
              <a:rPr lang="en-US" sz="2000" dirty="0"/>
              <a:t>) = 3/ 3 = 1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IPS|tepat</a:t>
            </a:r>
            <a:r>
              <a:rPr lang="en-US" sz="2000" dirty="0"/>
              <a:t>) = 0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Bahasa|tepat</a:t>
            </a:r>
            <a:r>
              <a:rPr lang="en-US" sz="2000" dirty="0"/>
              <a:t>) = 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09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9F51C4-BBC9-9A5B-C66C-C5010C2F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3" y="103658"/>
            <a:ext cx="10515600" cy="1325563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Gender|terlambat</a:t>
            </a:r>
            <a:r>
              <a:rPr lang="en-US" dirty="0"/>
              <a:t>), P(</a:t>
            </a:r>
            <a:r>
              <a:rPr lang="en-US" dirty="0" err="1"/>
              <a:t>Gender|tepat</a:t>
            </a:r>
            <a:r>
              <a:rPr lang="en-US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64DBC6-F751-053E-4E0D-AD030D02A7DD}"/>
              </a:ext>
            </a:extLst>
          </p:cNvPr>
          <p:cNvSpPr txBox="1">
            <a:spLocks/>
          </p:cNvSpPr>
          <p:nvPr/>
        </p:nvSpPr>
        <p:spPr>
          <a:xfrm>
            <a:off x="6654538" y="1558771"/>
            <a:ext cx="3894055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Pria|terlambat</a:t>
            </a:r>
            <a:r>
              <a:rPr lang="en-US" sz="2000" dirty="0"/>
              <a:t>) = 7/10 = 0,7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Wanita|terlambat</a:t>
            </a:r>
            <a:r>
              <a:rPr lang="en-US" sz="2000" dirty="0"/>
              <a:t>) = 3/10 = 0,3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EA9CAC-F4FC-6BEB-6E32-CA48E2CDD74F}"/>
              </a:ext>
            </a:extLst>
          </p:cNvPr>
          <p:cNvSpPr txBox="1">
            <a:spLocks/>
          </p:cNvSpPr>
          <p:nvPr/>
        </p:nvSpPr>
        <p:spPr>
          <a:xfrm>
            <a:off x="6777087" y="4306302"/>
            <a:ext cx="3894055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pria|tepat</a:t>
            </a:r>
            <a:r>
              <a:rPr lang="en-US" sz="2000" dirty="0"/>
              <a:t>) = 2/3 = 0,67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Wanita|tepat</a:t>
            </a:r>
            <a:r>
              <a:rPr lang="en-US" sz="2000" dirty="0"/>
              <a:t>) =  1/3  = 0,33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3CA50B-23D1-7115-5093-021383D30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20037"/>
              </p:ext>
            </p:extLst>
          </p:nvPr>
        </p:nvGraphicFramePr>
        <p:xfrm>
          <a:off x="527899" y="1429221"/>
          <a:ext cx="6033156" cy="275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3949">
                  <a:extLst>
                    <a:ext uri="{9D8B030D-6E8A-4147-A177-3AD203B41FA5}">
                      <a16:colId xmlns:a16="http://schemas.microsoft.com/office/drawing/2014/main" val="637675170"/>
                    </a:ext>
                  </a:extLst>
                </a:gridCol>
                <a:gridCol w="1321630">
                  <a:extLst>
                    <a:ext uri="{9D8B030D-6E8A-4147-A177-3AD203B41FA5}">
                      <a16:colId xmlns:a16="http://schemas.microsoft.com/office/drawing/2014/main" val="4046690909"/>
                    </a:ext>
                  </a:extLst>
                </a:gridCol>
                <a:gridCol w="1081333">
                  <a:extLst>
                    <a:ext uri="{9D8B030D-6E8A-4147-A177-3AD203B41FA5}">
                      <a16:colId xmlns:a16="http://schemas.microsoft.com/office/drawing/2014/main" val="3117977583"/>
                    </a:ext>
                  </a:extLst>
                </a:gridCol>
                <a:gridCol w="841037">
                  <a:extLst>
                    <a:ext uri="{9D8B030D-6E8A-4147-A177-3AD203B41FA5}">
                      <a16:colId xmlns:a16="http://schemas.microsoft.com/office/drawing/2014/main" val="11117916"/>
                    </a:ext>
                  </a:extLst>
                </a:gridCol>
                <a:gridCol w="1905207">
                  <a:extLst>
                    <a:ext uri="{9D8B030D-6E8A-4147-A177-3AD203B41FA5}">
                      <a16:colId xmlns:a16="http://schemas.microsoft.com/office/drawing/2014/main" val="50882311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58296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04221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889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29815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35757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87676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13891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55549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PEKALONGAN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43387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460227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55535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4AFDD2-E5BA-67C2-0D4D-EA6FCED88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733334"/>
              </p:ext>
            </p:extLst>
          </p:nvPr>
        </p:nvGraphicFramePr>
        <p:xfrm>
          <a:off x="527899" y="4428019"/>
          <a:ext cx="6033155" cy="100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976">
                  <a:extLst>
                    <a:ext uri="{9D8B030D-6E8A-4147-A177-3AD203B41FA5}">
                      <a16:colId xmlns:a16="http://schemas.microsoft.com/office/drawing/2014/main" val="74457936"/>
                    </a:ext>
                  </a:extLst>
                </a:gridCol>
                <a:gridCol w="1508286">
                  <a:extLst>
                    <a:ext uri="{9D8B030D-6E8A-4147-A177-3AD203B41FA5}">
                      <a16:colId xmlns:a16="http://schemas.microsoft.com/office/drawing/2014/main" val="3482882066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4189475266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3228562798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315378975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08602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357163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39668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0264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5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9F51C4-BBC9-9A5B-C66C-C5010C2F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2" y="103658"/>
            <a:ext cx="11397794" cy="1325563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Sekolah|terlambat</a:t>
            </a:r>
            <a:r>
              <a:rPr lang="en-US" dirty="0"/>
              <a:t>), P(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Sekolah|tepat</a:t>
            </a:r>
            <a:r>
              <a:rPr lang="en-US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64DBC6-F751-053E-4E0D-AD030D02A7DD}"/>
              </a:ext>
            </a:extLst>
          </p:cNvPr>
          <p:cNvSpPr txBox="1">
            <a:spLocks/>
          </p:cNvSpPr>
          <p:nvPr/>
        </p:nvSpPr>
        <p:spPr>
          <a:xfrm>
            <a:off x="6654538" y="1558771"/>
            <a:ext cx="4553932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Pekalongan|terlambat</a:t>
            </a:r>
            <a:r>
              <a:rPr lang="en-US" sz="2000" dirty="0"/>
              <a:t>) = 7/10 = 0,7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Luar|terlambat</a:t>
            </a:r>
            <a:r>
              <a:rPr lang="en-US" sz="2000" dirty="0"/>
              <a:t>) = 3/10 = 0,3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EA9CAC-F4FC-6BEB-6E32-CA48E2CDD74F}"/>
              </a:ext>
            </a:extLst>
          </p:cNvPr>
          <p:cNvSpPr txBox="1">
            <a:spLocks/>
          </p:cNvSpPr>
          <p:nvPr/>
        </p:nvSpPr>
        <p:spPr>
          <a:xfrm>
            <a:off x="6555556" y="4594028"/>
            <a:ext cx="4751895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Pekalongan|tepat</a:t>
            </a:r>
            <a:r>
              <a:rPr lang="en-US" sz="2000" dirty="0"/>
              <a:t>) = 3/3 = 1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Luar|tepat</a:t>
            </a:r>
            <a:r>
              <a:rPr lang="en-US" sz="2000" dirty="0"/>
              <a:t>) =  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C2666C-788F-12EF-2507-36D2477F2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7359"/>
              </p:ext>
            </p:extLst>
          </p:nvPr>
        </p:nvGraphicFramePr>
        <p:xfrm>
          <a:off x="442271" y="1429221"/>
          <a:ext cx="5095192" cy="275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7358">
                  <a:extLst>
                    <a:ext uri="{9D8B030D-6E8A-4147-A177-3AD203B41FA5}">
                      <a16:colId xmlns:a16="http://schemas.microsoft.com/office/drawing/2014/main" val="3094137574"/>
                    </a:ext>
                  </a:extLst>
                </a:gridCol>
                <a:gridCol w="1216058">
                  <a:extLst>
                    <a:ext uri="{9D8B030D-6E8A-4147-A177-3AD203B41FA5}">
                      <a16:colId xmlns:a16="http://schemas.microsoft.com/office/drawing/2014/main" val="2137961924"/>
                    </a:ext>
                  </a:extLst>
                </a:gridCol>
                <a:gridCol w="1067978">
                  <a:extLst>
                    <a:ext uri="{9D8B030D-6E8A-4147-A177-3AD203B41FA5}">
                      <a16:colId xmlns:a16="http://schemas.microsoft.com/office/drawing/2014/main" val="3696088707"/>
                    </a:ext>
                  </a:extLst>
                </a:gridCol>
                <a:gridCol w="1273798">
                  <a:extLst>
                    <a:ext uri="{9D8B030D-6E8A-4147-A177-3AD203B41FA5}">
                      <a16:colId xmlns:a16="http://schemas.microsoft.com/office/drawing/2014/main" val="397215062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87923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4774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53632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95852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00681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LUAR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84537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59791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09696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695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555044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55321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EC11FD-4EBF-CD5F-40AC-FECD305D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536212"/>
              </p:ext>
            </p:extLst>
          </p:nvPr>
        </p:nvGraphicFramePr>
        <p:xfrm>
          <a:off x="442270" y="4594028"/>
          <a:ext cx="5095192" cy="100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9078">
                  <a:extLst>
                    <a:ext uri="{9D8B030D-6E8A-4147-A177-3AD203B41FA5}">
                      <a16:colId xmlns:a16="http://schemas.microsoft.com/office/drawing/2014/main" val="2987596084"/>
                    </a:ext>
                  </a:extLst>
                </a:gridCol>
                <a:gridCol w="1253765">
                  <a:extLst>
                    <a:ext uri="{9D8B030D-6E8A-4147-A177-3AD203B41FA5}">
                      <a16:colId xmlns:a16="http://schemas.microsoft.com/office/drawing/2014/main" val="168217853"/>
                    </a:ext>
                  </a:extLst>
                </a:gridCol>
                <a:gridCol w="1058551">
                  <a:extLst>
                    <a:ext uri="{9D8B030D-6E8A-4147-A177-3AD203B41FA5}">
                      <a16:colId xmlns:a16="http://schemas.microsoft.com/office/drawing/2014/main" val="1942439994"/>
                    </a:ext>
                  </a:extLst>
                </a:gridCol>
                <a:gridCol w="1273798">
                  <a:extLst>
                    <a:ext uri="{9D8B030D-6E8A-4147-A177-3AD203B41FA5}">
                      <a16:colId xmlns:a16="http://schemas.microsoft.com/office/drawing/2014/main" val="419903717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ASISTEN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05647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467695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6998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111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24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9F51C4-BBC9-9A5B-C66C-C5010C2F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2" y="103658"/>
            <a:ext cx="11397794" cy="1325563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Rerata</a:t>
            </a:r>
            <a:r>
              <a:rPr lang="en-US" dirty="0"/>
              <a:t> </a:t>
            </a:r>
            <a:r>
              <a:rPr lang="en-US" dirty="0" err="1"/>
              <a:t>SKS|terlambat</a:t>
            </a:r>
            <a:r>
              <a:rPr lang="en-US" dirty="0"/>
              <a:t>), P(</a:t>
            </a:r>
            <a:r>
              <a:rPr lang="en-US" dirty="0" err="1"/>
              <a:t>Rerata</a:t>
            </a:r>
            <a:r>
              <a:rPr lang="en-US" dirty="0"/>
              <a:t> </a:t>
            </a:r>
            <a:r>
              <a:rPr lang="en-US" dirty="0" err="1"/>
              <a:t>SKS|tepat</a:t>
            </a:r>
            <a:r>
              <a:rPr lang="en-US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64DBC6-F751-053E-4E0D-AD030D02A7DD}"/>
              </a:ext>
            </a:extLst>
          </p:cNvPr>
          <p:cNvSpPr txBox="1">
            <a:spLocks/>
          </p:cNvSpPr>
          <p:nvPr/>
        </p:nvSpPr>
        <p:spPr>
          <a:xfrm>
            <a:off x="6654538" y="1558771"/>
            <a:ext cx="4553932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lebih</a:t>
            </a:r>
            <a:r>
              <a:rPr lang="en-US" sz="2000" dirty="0"/>
              <a:t> 18|terlambat) = 7/10 = 0,7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kurang</a:t>
            </a:r>
            <a:r>
              <a:rPr lang="en-US" sz="2000" dirty="0"/>
              <a:t>=18|terlambat) = 3/10 = 0,3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EA9CAC-F4FC-6BEB-6E32-CA48E2CDD74F}"/>
              </a:ext>
            </a:extLst>
          </p:cNvPr>
          <p:cNvSpPr txBox="1">
            <a:spLocks/>
          </p:cNvSpPr>
          <p:nvPr/>
        </p:nvSpPr>
        <p:spPr>
          <a:xfrm>
            <a:off x="6555556" y="4594028"/>
            <a:ext cx="4751895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lebih</a:t>
            </a:r>
            <a:r>
              <a:rPr lang="en-US" sz="2000" dirty="0"/>
              <a:t> 18|tepat) = 2/3 = 0,67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kurang</a:t>
            </a:r>
            <a:r>
              <a:rPr lang="en-US" sz="2000" dirty="0"/>
              <a:t>=18|tepat) =  1/3 = 0,33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E8CE9C-DA35-733F-BB64-47F43D8AD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77469"/>
              </p:ext>
            </p:extLst>
          </p:nvPr>
        </p:nvGraphicFramePr>
        <p:xfrm>
          <a:off x="631597" y="1533839"/>
          <a:ext cx="3908982" cy="275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2994">
                  <a:extLst>
                    <a:ext uri="{9D8B030D-6E8A-4147-A177-3AD203B41FA5}">
                      <a16:colId xmlns:a16="http://schemas.microsoft.com/office/drawing/2014/main" val="180845105"/>
                    </a:ext>
                  </a:extLst>
                </a:gridCol>
                <a:gridCol w="1302994">
                  <a:extLst>
                    <a:ext uri="{9D8B030D-6E8A-4147-A177-3AD203B41FA5}">
                      <a16:colId xmlns:a16="http://schemas.microsoft.com/office/drawing/2014/main" val="2902733891"/>
                    </a:ext>
                  </a:extLst>
                </a:gridCol>
                <a:gridCol w="1302994">
                  <a:extLst>
                    <a:ext uri="{9D8B030D-6E8A-4147-A177-3AD203B41FA5}">
                      <a16:colId xmlns:a16="http://schemas.microsoft.com/office/drawing/2014/main" val="255511885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29089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94537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40016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96983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55543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296043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27606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15594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27001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14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397071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B098F-3171-21DA-0D05-6A74331EF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844050"/>
              </p:ext>
            </p:extLst>
          </p:nvPr>
        </p:nvGraphicFramePr>
        <p:xfrm>
          <a:off x="631597" y="4524949"/>
          <a:ext cx="3908982" cy="100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2994">
                  <a:extLst>
                    <a:ext uri="{9D8B030D-6E8A-4147-A177-3AD203B41FA5}">
                      <a16:colId xmlns:a16="http://schemas.microsoft.com/office/drawing/2014/main" val="204809288"/>
                    </a:ext>
                  </a:extLst>
                </a:gridCol>
                <a:gridCol w="1302994">
                  <a:extLst>
                    <a:ext uri="{9D8B030D-6E8A-4147-A177-3AD203B41FA5}">
                      <a16:colId xmlns:a16="http://schemas.microsoft.com/office/drawing/2014/main" val="3947285748"/>
                    </a:ext>
                  </a:extLst>
                </a:gridCol>
                <a:gridCol w="1302994">
                  <a:extLst>
                    <a:ext uri="{9D8B030D-6E8A-4147-A177-3AD203B41FA5}">
                      <a16:colId xmlns:a16="http://schemas.microsoft.com/office/drawing/2014/main" val="265033589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RERATA_SKS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10995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63981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44378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99581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9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9F51C4-BBC9-9A5B-C66C-C5010C2F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2" y="103658"/>
            <a:ext cx="11397794" cy="1325563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Asisten|terlambat</a:t>
            </a:r>
            <a:r>
              <a:rPr lang="en-US" dirty="0"/>
              <a:t>), P(</a:t>
            </a:r>
            <a:r>
              <a:rPr lang="en-US" dirty="0" err="1"/>
              <a:t>Asisten|tepat</a:t>
            </a:r>
            <a:r>
              <a:rPr lang="en-US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64DBC6-F751-053E-4E0D-AD030D02A7DD}"/>
              </a:ext>
            </a:extLst>
          </p:cNvPr>
          <p:cNvSpPr txBox="1">
            <a:spLocks/>
          </p:cNvSpPr>
          <p:nvPr/>
        </p:nvSpPr>
        <p:spPr>
          <a:xfrm>
            <a:off x="6654538" y="1558771"/>
            <a:ext cx="4553932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tidak|terlambat</a:t>
            </a:r>
            <a:r>
              <a:rPr lang="en-US" sz="2000" dirty="0"/>
              <a:t>) = 10/10 = 1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ya|terlambat</a:t>
            </a:r>
            <a:r>
              <a:rPr lang="en-US" sz="2000" dirty="0"/>
              <a:t>) =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EA9CAC-F4FC-6BEB-6E32-CA48E2CDD74F}"/>
              </a:ext>
            </a:extLst>
          </p:cNvPr>
          <p:cNvSpPr txBox="1">
            <a:spLocks/>
          </p:cNvSpPr>
          <p:nvPr/>
        </p:nvSpPr>
        <p:spPr>
          <a:xfrm>
            <a:off x="6555556" y="4594028"/>
            <a:ext cx="4751895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tidak|tepat</a:t>
            </a:r>
            <a:r>
              <a:rPr lang="en-US" sz="2000" dirty="0"/>
              <a:t>) = 1/3 = 0,33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ya|tepat</a:t>
            </a:r>
            <a:r>
              <a:rPr lang="en-US" sz="2000" dirty="0"/>
              <a:t>) =  2/3 = 0,67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DF2CDB-37A4-F54A-0A12-581C25E87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3009"/>
              </p:ext>
            </p:extLst>
          </p:nvPr>
        </p:nvGraphicFramePr>
        <p:xfrm>
          <a:off x="556180" y="1558771"/>
          <a:ext cx="2356702" cy="275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351">
                  <a:extLst>
                    <a:ext uri="{9D8B030D-6E8A-4147-A177-3AD203B41FA5}">
                      <a16:colId xmlns:a16="http://schemas.microsoft.com/office/drawing/2014/main" val="2033763568"/>
                    </a:ext>
                  </a:extLst>
                </a:gridCol>
                <a:gridCol w="1178351">
                  <a:extLst>
                    <a:ext uri="{9D8B030D-6E8A-4147-A177-3AD203B41FA5}">
                      <a16:colId xmlns:a16="http://schemas.microsoft.com/office/drawing/2014/main" val="103893004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73330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05457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12113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38387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63451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70776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96326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34727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68904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08195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82789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554B97-31B1-2AA0-7829-2F5B51827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19961"/>
              </p:ext>
            </p:extLst>
          </p:nvPr>
        </p:nvGraphicFramePr>
        <p:xfrm>
          <a:off x="556180" y="4543883"/>
          <a:ext cx="2356702" cy="100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351">
                  <a:extLst>
                    <a:ext uri="{9D8B030D-6E8A-4147-A177-3AD203B41FA5}">
                      <a16:colId xmlns:a16="http://schemas.microsoft.com/office/drawing/2014/main" val="2560845345"/>
                    </a:ext>
                  </a:extLst>
                </a:gridCol>
                <a:gridCol w="1178351">
                  <a:extLst>
                    <a:ext uri="{9D8B030D-6E8A-4147-A177-3AD203B41FA5}">
                      <a16:colId xmlns:a16="http://schemas.microsoft.com/office/drawing/2014/main" val="82014475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STUDY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20395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0913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32825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8264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61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DF74B6-4D09-26F3-3121-1EBFB1E93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031145"/>
              </p:ext>
            </p:extLst>
          </p:nvPr>
        </p:nvGraphicFramePr>
        <p:xfrm>
          <a:off x="1470582" y="500094"/>
          <a:ext cx="9078015" cy="6002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6842">
                  <a:extLst>
                    <a:ext uri="{9D8B030D-6E8A-4147-A177-3AD203B41FA5}">
                      <a16:colId xmlns:a16="http://schemas.microsoft.com/office/drawing/2014/main" val="2914991485"/>
                    </a:ext>
                  </a:extLst>
                </a:gridCol>
                <a:gridCol w="2543410">
                  <a:extLst>
                    <a:ext uri="{9D8B030D-6E8A-4147-A177-3AD203B41FA5}">
                      <a16:colId xmlns:a16="http://schemas.microsoft.com/office/drawing/2014/main" val="4273617364"/>
                    </a:ext>
                  </a:extLst>
                </a:gridCol>
                <a:gridCol w="2347763">
                  <a:extLst>
                    <a:ext uri="{9D8B030D-6E8A-4147-A177-3AD203B41FA5}">
                      <a16:colId xmlns:a16="http://schemas.microsoft.com/office/drawing/2014/main" val="1191019995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P(TEPAT), P(TERLAMBAT)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157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7604685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953444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P(</a:t>
                      </a:r>
                      <a:r>
                        <a:rPr lang="en-US" sz="1600" dirty="0" err="1"/>
                        <a:t>Jurusan|terlambat</a:t>
                      </a:r>
                      <a:r>
                        <a:rPr lang="en-US" sz="1600" dirty="0"/>
                        <a:t>),P(</a:t>
                      </a:r>
                      <a:r>
                        <a:rPr lang="en-US" sz="1600" dirty="0" err="1"/>
                        <a:t>Jurusan|tepat</a:t>
                      </a:r>
                      <a:r>
                        <a:rPr lang="en-US" sz="1600" dirty="0"/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5918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0,4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2078944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IPS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73884046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BAHASA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0,1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52805374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7945527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P(</a:t>
                      </a:r>
                      <a:r>
                        <a:rPr lang="en-US" sz="1600" dirty="0" err="1"/>
                        <a:t>Gender|terlambat</a:t>
                      </a:r>
                      <a:r>
                        <a:rPr lang="en-US" sz="1600" dirty="0"/>
                        <a:t>), P(</a:t>
                      </a:r>
                      <a:r>
                        <a:rPr lang="en-US" sz="1600" dirty="0" err="1"/>
                        <a:t>Gender|tepat</a:t>
                      </a:r>
                      <a:r>
                        <a:rPr lang="en-US" sz="1600" dirty="0"/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80865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0,7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71721146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0,3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413106001"/>
                  </a:ext>
                </a:extLst>
              </a:tr>
              <a:tr h="186879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5359149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P(</a:t>
                      </a:r>
                      <a:r>
                        <a:rPr lang="en-US" sz="1600" dirty="0" err="1"/>
                        <a:t>Asal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Sekolah|terlambat</a:t>
                      </a:r>
                      <a:r>
                        <a:rPr lang="en-US" sz="1600" dirty="0"/>
                        <a:t>), P(</a:t>
                      </a:r>
                      <a:r>
                        <a:rPr lang="en-US" sz="1600" dirty="0" err="1"/>
                        <a:t>Asal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Sekolah|tepat</a:t>
                      </a:r>
                      <a:r>
                        <a:rPr lang="en-US" sz="1600" dirty="0"/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2300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0,7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15108276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0,3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89993411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08247286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P(</a:t>
                      </a:r>
                      <a:r>
                        <a:rPr lang="en-US" sz="1600" dirty="0" err="1"/>
                        <a:t>Rerata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SKS|terlambat</a:t>
                      </a:r>
                      <a:r>
                        <a:rPr lang="en-US" sz="1600" dirty="0"/>
                        <a:t>), P(</a:t>
                      </a:r>
                      <a:r>
                        <a:rPr lang="en-US" sz="1600" dirty="0" err="1"/>
                        <a:t>Rerata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SKS|tepat</a:t>
                      </a:r>
                      <a:r>
                        <a:rPr lang="en-US" sz="1600" dirty="0"/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85353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41232971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0,3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33340249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65285267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P(</a:t>
                      </a:r>
                      <a:r>
                        <a:rPr lang="en-US" sz="1600" dirty="0" err="1"/>
                        <a:t>Asisten|terlambat</a:t>
                      </a:r>
                      <a:r>
                        <a:rPr lang="en-US" sz="1600" dirty="0"/>
                        <a:t>), P(</a:t>
                      </a:r>
                      <a:r>
                        <a:rPr lang="en-US" sz="1600" dirty="0" err="1"/>
                        <a:t>Asisten|tepat</a:t>
                      </a:r>
                      <a:r>
                        <a:rPr lang="en-US" sz="1600" dirty="0"/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3266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85379386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09021547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154969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7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1712D9-8C97-3DB3-6595-CBC140C0A703}"/>
                  </a:ext>
                </a:extLst>
              </p:cNvPr>
              <p:cNvSpPr txBox="1"/>
              <p:nvPr/>
            </p:nvSpPr>
            <p:spPr>
              <a:xfrm>
                <a:off x="583676" y="294234"/>
                <a:ext cx="4254631" cy="744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0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1712D9-8C97-3DB3-6595-CBC140C0A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76" y="294234"/>
                <a:ext cx="4254631" cy="7442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12F78F-6798-937C-429F-0EA741BF8CC1}"/>
                  </a:ext>
                </a:extLst>
              </p:cNvPr>
              <p:cNvSpPr txBox="1"/>
              <p:nvPr/>
            </p:nvSpPr>
            <p:spPr>
              <a:xfrm>
                <a:off x="227406" y="2304900"/>
                <a:ext cx="11737187" cy="8636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𝑇𝑒𝑟𝑙𝑎𝑚𝑏𝑎𝑡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𝑃𝑅𝐼𝐴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𝐼𝑃𝐴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𝑃𝑅𝐼𝐴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𝐿𝑈𝐴𝑅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𝑘𝑢𝑟𝑎𝑛𝑔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=18,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𝑇𝑒𝑝𝑎𝑡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𝑡𝑒𝑟𝑙𝑎𝑚𝑏𝑎𝑡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𝑃𝑅𝐼𝐴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12F78F-6798-937C-429F-0EA741BF8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06" y="2304900"/>
                <a:ext cx="11737187" cy="863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64796F-AB58-1DBC-C5F9-AD5BE5F9E7E3}"/>
                  </a:ext>
                </a:extLst>
              </p:cNvPr>
              <p:cNvSpPr txBox="1"/>
              <p:nvPr/>
            </p:nvSpPr>
            <p:spPr>
              <a:xfrm>
                <a:off x="583676" y="1397305"/>
                <a:ext cx="10634386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𝑇𝑒𝑝𝑎𝑡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𝑃𝑅𝐼𝐴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𝐼𝑃𝐴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𝑃𝑅𝐼𝐴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𝐿𝑈𝐴𝑅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𝑘𝑢𝑟𝑎𝑛𝑔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=18,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𝑇𝑒𝑝𝑎𝑡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𝑃𝑅𝐼𝐴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64796F-AB58-1DBC-C5F9-AD5BE5F9E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76" y="1397305"/>
                <a:ext cx="10634386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67870C-4349-6D67-66A1-65A96A8C38F2}"/>
                  </a:ext>
                </a:extLst>
              </p:cNvPr>
              <p:cNvSpPr txBox="1"/>
              <p:nvPr/>
            </p:nvSpPr>
            <p:spPr>
              <a:xfrm>
                <a:off x="432848" y="3604024"/>
                <a:ext cx="997574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𝑇𝑒𝑝𝑎𝑡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𝐼𝑃𝐴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𝑃𝑅𝐼𝐴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𝐿𝑈𝐴𝑅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𝑘𝑢𝑟𝑎𝑛𝑔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=18,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𝑌𝑎</m:t>
                        </m:r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=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𝑃𝑅𝐼𝐴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𝐿𝑈𝐴𝑅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=18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i="1" dirty="0">
                    <a:latin typeface="Cambria Math" panose="02040503050406030204" pitchFamily="18" charset="0"/>
                  </a:rPr>
                  <a:t>1 *  0,67  *  0 *  0,33 *  0, 67 * 0, 23= 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67870C-4349-6D67-66A1-65A96A8C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48" y="3604024"/>
                <a:ext cx="9975744" cy="830997"/>
              </a:xfrm>
              <a:prstGeom prst="rect">
                <a:avLst/>
              </a:prstGeom>
              <a:blipFill>
                <a:blip r:embed="rId5"/>
                <a:stretch>
                  <a:fillRect l="-1406" t="-1021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E25847F-FE5D-8F04-DBA4-05A053CDA56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8307" y="294233"/>
            <a:ext cx="4518238" cy="10167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8A4EAE-40AC-1E60-C560-4D9071A8DCAD}"/>
                  </a:ext>
                </a:extLst>
              </p:cNvPr>
              <p:cNvSpPr txBox="1"/>
              <p:nvPr/>
            </p:nvSpPr>
            <p:spPr>
              <a:xfrm>
                <a:off x="432848" y="4622978"/>
                <a:ext cx="11387579" cy="2209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𝑇𝑒𝑟𝑙𝑎𝑚𝑏𝑎𝑡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𝑃𝑅𝐼𝐴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𝑃𝑅𝐼𝐴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𝐿𝑈𝐴𝑅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=18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𝑟𝑙𝑎𝑚𝑎𝑡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𝑇𝑒𝑟𝑙𝑎𝑚𝑏𝑎𝑡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0,4 *  0,7 * 0,3 * 0,3 * 0 * 0,77 = 0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8A4EAE-40AC-1E60-C560-4D9071A8D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48" y="4622978"/>
                <a:ext cx="11387579" cy="2209644"/>
              </a:xfrm>
              <a:prstGeom prst="rect">
                <a:avLst/>
              </a:prstGeom>
              <a:blipFill>
                <a:blip r:embed="rId7"/>
                <a:stretch>
                  <a:fillRect l="-1231" t="-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A5844D-F625-080F-0A7A-7B73A81BE4E4}"/>
              </a:ext>
            </a:extLst>
          </p:cNvPr>
          <p:cNvCxnSpPr/>
          <p:nvPr/>
        </p:nvCxnSpPr>
        <p:spPr>
          <a:xfrm>
            <a:off x="6096000" y="1847654"/>
            <a:ext cx="46788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369EBF-F3DD-29F2-2C07-1299EEAC8EBD}"/>
              </a:ext>
            </a:extLst>
          </p:cNvPr>
          <p:cNvCxnSpPr/>
          <p:nvPr/>
        </p:nvCxnSpPr>
        <p:spPr>
          <a:xfrm>
            <a:off x="6096000" y="2810759"/>
            <a:ext cx="46788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E660F1-A10A-1598-3860-5FF61EA67393}"/>
              </a:ext>
            </a:extLst>
          </p:cNvPr>
          <p:cNvCxnSpPr/>
          <p:nvPr/>
        </p:nvCxnSpPr>
        <p:spPr>
          <a:xfrm>
            <a:off x="4195615" y="857839"/>
            <a:ext cx="5467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8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AAF89-709C-BE9C-B8C5-0D5CB2D519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6375" y="-13843"/>
            <a:ext cx="9587060" cy="687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0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1243</Words>
  <Application>Microsoft Office PowerPoint</Application>
  <PresentationFormat>Widescreen</PresentationFormat>
  <Paragraphs>584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Studi Kasus – Algoritma Naïve Bayes</vt:lpstr>
      <vt:lpstr>P(Jurusan|terlambat), P(Jurusan|tepat)</vt:lpstr>
      <vt:lpstr>P(Gender|terlambat), P(Gender|tepat)</vt:lpstr>
      <vt:lpstr>P(Asal Sekolah|terlambat), P(Asal Sekolah|tepat)</vt:lpstr>
      <vt:lpstr>P(Rerata SKS|terlambat), P(Rerata SKS|tepat)</vt:lpstr>
      <vt:lpstr>P(Asisten|terlambat), P(Asisten|tepat)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Ketidakpastian (Uncertainly)</dc:title>
  <dc:creator>STMIK</dc:creator>
  <cp:lastModifiedBy>ALY DAP</cp:lastModifiedBy>
  <cp:revision>280</cp:revision>
  <dcterms:created xsi:type="dcterms:W3CDTF">2022-11-27T09:51:34Z</dcterms:created>
  <dcterms:modified xsi:type="dcterms:W3CDTF">2023-12-12T08:03:02Z</dcterms:modified>
</cp:coreProperties>
</file>