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2" r:id="rId5"/>
    <p:sldId id="267" r:id="rId6"/>
    <p:sldId id="268" r:id="rId7"/>
    <p:sldId id="269" r:id="rId8"/>
    <p:sldId id="263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CF88-7228-4E4E-888B-809BFD18E106}" v="22" dt="2023-01-08T20:19:43.838"/>
    <p1510:client id="{C0607ECC-C99A-467A-BFBC-CDBBBD8DEE9A}" v="1313" dt="2023-01-08T12:14:56.10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34ABB-1A87-4E67-9514-2B89C26908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877819-C31A-4A2A-8A41-24ADCC01A087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An</a:t>
          </a:r>
          <a:r>
            <a:rPr lang="en-US" dirty="0"/>
            <a:t> incident occurred in a construction site</a:t>
          </a:r>
        </a:p>
      </dgm:t>
    </dgm:pt>
    <dgm:pt modelId="{BBFF37D5-FF67-42FD-A75D-391DBCCDEE1A}" type="parTrans" cxnId="{4B889BC6-D69B-49DD-BDCA-F2D4864FDC65}">
      <dgm:prSet/>
      <dgm:spPr/>
      <dgm:t>
        <a:bodyPr/>
        <a:lstStyle/>
        <a:p>
          <a:endParaRPr lang="en-US"/>
        </a:p>
      </dgm:t>
    </dgm:pt>
    <dgm:pt modelId="{30357254-970C-4D7F-BF8B-D3965C7EC3A1}" type="sibTrans" cxnId="{4B889BC6-D69B-49DD-BDCA-F2D4864FDC65}">
      <dgm:prSet/>
      <dgm:spPr/>
      <dgm:t>
        <a:bodyPr/>
        <a:lstStyle/>
        <a:p>
          <a:endParaRPr lang="en-US"/>
        </a:p>
      </dgm:t>
    </dgm:pt>
    <dgm:pt modelId="{8D7F6CAF-7879-4644-8C62-382FE1B0622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Two</a:t>
          </a:r>
          <a:r>
            <a:rPr lang="en-US" dirty="0"/>
            <a:t> workers noticed it</a:t>
          </a:r>
        </a:p>
      </dgm:t>
    </dgm:pt>
    <dgm:pt modelId="{CE81EB74-70B5-4085-8F82-CD9BC0553ACF}" type="parTrans" cxnId="{8F2396B4-92FA-4C4D-BF68-1CF3C10243BA}">
      <dgm:prSet/>
      <dgm:spPr/>
      <dgm:t>
        <a:bodyPr/>
        <a:lstStyle/>
        <a:p>
          <a:endParaRPr lang="en-US"/>
        </a:p>
      </dgm:t>
    </dgm:pt>
    <dgm:pt modelId="{9426CEDD-8A75-4A67-AC43-323C2B1BF777}" type="sibTrans" cxnId="{8F2396B4-92FA-4C4D-BF68-1CF3C10243BA}">
      <dgm:prSet/>
      <dgm:spPr/>
      <dgm:t>
        <a:bodyPr/>
        <a:lstStyle/>
        <a:p>
          <a:endParaRPr lang="en-US"/>
        </a:p>
      </dgm:t>
    </dgm:pt>
    <dgm:pt modelId="{6885B09B-8639-49C7-8377-00969AB523B9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Should</a:t>
          </a:r>
          <a:r>
            <a:rPr lang="en-US" dirty="0"/>
            <a:t> they leave their task and report it to their supervisor? or should they ignore it and continue working?</a:t>
          </a:r>
        </a:p>
      </dgm:t>
    </dgm:pt>
    <dgm:pt modelId="{AB4DF2BB-9B5D-4D65-9244-65476D1800DF}" type="parTrans" cxnId="{7D0D02EC-CCF7-4088-98F5-DAD760FE52F5}">
      <dgm:prSet/>
      <dgm:spPr/>
      <dgm:t>
        <a:bodyPr/>
        <a:lstStyle/>
        <a:p>
          <a:endParaRPr lang="en-US"/>
        </a:p>
      </dgm:t>
    </dgm:pt>
    <dgm:pt modelId="{C2269EFD-3AA7-4425-A564-2C61DA9A2E4A}" type="sibTrans" cxnId="{7D0D02EC-CCF7-4088-98F5-DAD760FE52F5}">
      <dgm:prSet/>
      <dgm:spPr/>
      <dgm:t>
        <a:bodyPr/>
        <a:lstStyle/>
        <a:p>
          <a:endParaRPr lang="en-US"/>
        </a:p>
      </dgm:t>
    </dgm:pt>
    <dgm:pt modelId="{AF8E4CEC-CA98-4B04-9285-5A0CABF16AA7}" type="pres">
      <dgm:prSet presAssocID="{89634ABB-1A87-4E67-9514-2B89C269081B}" presName="linear" presStyleCnt="0">
        <dgm:presLayoutVars>
          <dgm:animLvl val="lvl"/>
          <dgm:resizeHandles val="exact"/>
        </dgm:presLayoutVars>
      </dgm:prSet>
      <dgm:spPr/>
    </dgm:pt>
    <dgm:pt modelId="{17578F50-5FB9-4E5B-9722-E484F0EE8772}" type="pres">
      <dgm:prSet presAssocID="{D5877819-C31A-4A2A-8A41-24ADCC01A0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99EE46-C786-4D08-80CB-DDE53B11729E}" type="pres">
      <dgm:prSet presAssocID="{30357254-970C-4D7F-BF8B-D3965C7EC3A1}" presName="spacer" presStyleCnt="0"/>
      <dgm:spPr/>
    </dgm:pt>
    <dgm:pt modelId="{9B0AE045-8E99-4AB7-B0F8-A9B597219E58}" type="pres">
      <dgm:prSet presAssocID="{8D7F6CAF-7879-4644-8C62-382FE1B062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D8C54B-DF3E-4017-B630-500E6F685704}" type="pres">
      <dgm:prSet presAssocID="{9426CEDD-8A75-4A67-AC43-323C2B1BF777}" presName="spacer" presStyleCnt="0"/>
      <dgm:spPr/>
    </dgm:pt>
    <dgm:pt modelId="{733281E3-5906-41FC-8E34-58BC6FAD1E00}" type="pres">
      <dgm:prSet presAssocID="{6885B09B-8639-49C7-8377-00969AB523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57BA5A-57D8-4E2A-8A37-73C1CA42EC78}" type="presOf" srcId="{6885B09B-8639-49C7-8377-00969AB523B9}" destId="{733281E3-5906-41FC-8E34-58BC6FAD1E00}" srcOrd="0" destOrd="0" presId="urn:microsoft.com/office/officeart/2005/8/layout/vList2"/>
    <dgm:cxn modelId="{A250D697-109E-4DC4-A1BD-C236BDDB124E}" type="presOf" srcId="{89634ABB-1A87-4E67-9514-2B89C269081B}" destId="{AF8E4CEC-CA98-4B04-9285-5A0CABF16AA7}" srcOrd="0" destOrd="0" presId="urn:microsoft.com/office/officeart/2005/8/layout/vList2"/>
    <dgm:cxn modelId="{88E0589A-9863-423B-9DD3-EBA85142A763}" type="presOf" srcId="{8D7F6CAF-7879-4644-8C62-382FE1B06229}" destId="{9B0AE045-8E99-4AB7-B0F8-A9B597219E58}" srcOrd="0" destOrd="0" presId="urn:microsoft.com/office/officeart/2005/8/layout/vList2"/>
    <dgm:cxn modelId="{8F2396B4-92FA-4C4D-BF68-1CF3C10243BA}" srcId="{89634ABB-1A87-4E67-9514-2B89C269081B}" destId="{8D7F6CAF-7879-4644-8C62-382FE1B06229}" srcOrd="1" destOrd="0" parTransId="{CE81EB74-70B5-4085-8F82-CD9BC0553ACF}" sibTransId="{9426CEDD-8A75-4A67-AC43-323C2B1BF777}"/>
    <dgm:cxn modelId="{4B889BC6-D69B-49DD-BDCA-F2D4864FDC65}" srcId="{89634ABB-1A87-4E67-9514-2B89C269081B}" destId="{D5877819-C31A-4A2A-8A41-24ADCC01A087}" srcOrd="0" destOrd="0" parTransId="{BBFF37D5-FF67-42FD-A75D-391DBCCDEE1A}" sibTransId="{30357254-970C-4D7F-BF8B-D3965C7EC3A1}"/>
    <dgm:cxn modelId="{7D0D02EC-CCF7-4088-98F5-DAD760FE52F5}" srcId="{89634ABB-1A87-4E67-9514-2B89C269081B}" destId="{6885B09B-8639-49C7-8377-00969AB523B9}" srcOrd="2" destOrd="0" parTransId="{AB4DF2BB-9B5D-4D65-9244-65476D1800DF}" sibTransId="{C2269EFD-3AA7-4425-A564-2C61DA9A2E4A}"/>
    <dgm:cxn modelId="{8416A3F9-F942-457C-B3F1-880CFB8F7E3D}" type="presOf" srcId="{D5877819-C31A-4A2A-8A41-24ADCC01A087}" destId="{17578F50-5FB9-4E5B-9722-E484F0EE8772}" srcOrd="0" destOrd="0" presId="urn:microsoft.com/office/officeart/2005/8/layout/vList2"/>
    <dgm:cxn modelId="{7A3CA78E-188B-4E1E-A90E-497E5EA70D8F}" type="presParOf" srcId="{AF8E4CEC-CA98-4B04-9285-5A0CABF16AA7}" destId="{17578F50-5FB9-4E5B-9722-E484F0EE8772}" srcOrd="0" destOrd="0" presId="urn:microsoft.com/office/officeart/2005/8/layout/vList2"/>
    <dgm:cxn modelId="{227C265B-DB62-487C-AF61-5C1B5734480B}" type="presParOf" srcId="{AF8E4CEC-CA98-4B04-9285-5A0CABF16AA7}" destId="{F299EE46-C786-4D08-80CB-DDE53B11729E}" srcOrd="1" destOrd="0" presId="urn:microsoft.com/office/officeart/2005/8/layout/vList2"/>
    <dgm:cxn modelId="{609D0AE2-9198-4D38-8A54-602432807F36}" type="presParOf" srcId="{AF8E4CEC-CA98-4B04-9285-5A0CABF16AA7}" destId="{9B0AE045-8E99-4AB7-B0F8-A9B597219E58}" srcOrd="2" destOrd="0" presId="urn:microsoft.com/office/officeart/2005/8/layout/vList2"/>
    <dgm:cxn modelId="{FF046A3B-8F5B-45E4-B74C-FE0ED8D646DF}" type="presParOf" srcId="{AF8E4CEC-CA98-4B04-9285-5A0CABF16AA7}" destId="{45D8C54B-DF3E-4017-B630-500E6F685704}" srcOrd="3" destOrd="0" presId="urn:microsoft.com/office/officeart/2005/8/layout/vList2"/>
    <dgm:cxn modelId="{AB623459-9243-434F-ABDA-9723F398BF6D}" type="presParOf" srcId="{AF8E4CEC-CA98-4B04-9285-5A0CABF16AA7}" destId="{733281E3-5906-41FC-8E34-58BC6FAD1E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440384-FAC6-4EB8-9AD6-DFD06AC827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55422F-4EE4-493A-8A62-E652F3EE4CC5}">
      <dgm:prSet/>
      <dgm:spPr/>
      <dgm:t>
        <a:bodyPr/>
        <a:lstStyle/>
        <a:p>
          <a:r>
            <a:rPr lang="en-US" dirty="0"/>
            <a:t>We have a number of workers N, each worker chooses to report or don't report</a:t>
          </a:r>
        </a:p>
      </dgm:t>
    </dgm:pt>
    <dgm:pt modelId="{088169DC-4156-47F6-ACA3-D6A63047D897}" type="parTrans" cxnId="{1FF3E079-C8D9-496B-B5E4-FC0E6184D238}">
      <dgm:prSet/>
      <dgm:spPr/>
      <dgm:t>
        <a:bodyPr/>
        <a:lstStyle/>
        <a:p>
          <a:endParaRPr lang="en-US"/>
        </a:p>
      </dgm:t>
    </dgm:pt>
    <dgm:pt modelId="{9E6A015B-D08C-4F8D-B7BB-3FD6631C40BA}" type="sibTrans" cxnId="{1FF3E079-C8D9-496B-B5E4-FC0E6184D238}">
      <dgm:prSet/>
      <dgm:spPr/>
      <dgm:t>
        <a:bodyPr/>
        <a:lstStyle/>
        <a:p>
          <a:endParaRPr lang="en-US"/>
        </a:p>
      </dgm:t>
    </dgm:pt>
    <dgm:pt modelId="{4B949411-3FC7-474C-A8DB-993087875151}">
      <dgm:prSet/>
      <dgm:spPr/>
      <dgm:t>
        <a:bodyPr/>
        <a:lstStyle/>
        <a:p>
          <a:r>
            <a:rPr lang="en-US" dirty="0"/>
            <a:t>Each worker choose their action, they get paid based on this payoff matrix</a:t>
          </a:r>
        </a:p>
      </dgm:t>
    </dgm:pt>
    <dgm:pt modelId="{7AE35975-5E61-4EB4-B551-B6FEBDDCDA21}" type="parTrans" cxnId="{8E9EACC2-BA01-48D0-B1ED-F3B492C2F0F2}">
      <dgm:prSet/>
      <dgm:spPr/>
      <dgm:t>
        <a:bodyPr/>
        <a:lstStyle/>
        <a:p>
          <a:endParaRPr lang="en-US"/>
        </a:p>
      </dgm:t>
    </dgm:pt>
    <dgm:pt modelId="{86B05194-1E56-44F6-A9BF-743122761863}" type="sibTrans" cxnId="{8E9EACC2-BA01-48D0-B1ED-F3B492C2F0F2}">
      <dgm:prSet/>
      <dgm:spPr/>
      <dgm:t>
        <a:bodyPr/>
        <a:lstStyle/>
        <a:p>
          <a:endParaRPr lang="en-US"/>
        </a:p>
      </dgm:t>
    </dgm:pt>
    <dgm:pt modelId="{A3955E0F-C99D-41D8-AD71-E271D8DAFB0C}">
      <dgm:prSet/>
      <dgm:spPr/>
      <dgm:t>
        <a:bodyPr/>
        <a:lstStyle/>
        <a:p>
          <a:r>
            <a:rPr lang="en-US" dirty="0"/>
            <a:t>They choose their next action based on 2 strategies:</a:t>
          </a:r>
        </a:p>
      </dgm:t>
    </dgm:pt>
    <dgm:pt modelId="{5CDD7B6B-7051-46CB-A939-C199CDC5BA54}" type="parTrans" cxnId="{3B224276-7D11-496D-8570-7861B50BD5A3}">
      <dgm:prSet/>
      <dgm:spPr/>
      <dgm:t>
        <a:bodyPr/>
        <a:lstStyle/>
        <a:p>
          <a:endParaRPr lang="en-US"/>
        </a:p>
      </dgm:t>
    </dgm:pt>
    <dgm:pt modelId="{4814E10A-C586-41F5-93AC-39ABBD0265CD}" type="sibTrans" cxnId="{3B224276-7D11-496D-8570-7861B50BD5A3}">
      <dgm:prSet/>
      <dgm:spPr/>
      <dgm:t>
        <a:bodyPr/>
        <a:lstStyle/>
        <a:p>
          <a:endParaRPr lang="en-US"/>
        </a:p>
      </dgm:t>
    </dgm:pt>
    <dgm:pt modelId="{5EE9EEB3-4F8A-4435-9564-E6F9387EAD27}">
      <dgm:prSet/>
      <dgm:spPr/>
      <dgm:t>
        <a:bodyPr/>
        <a:lstStyle/>
        <a:p>
          <a:r>
            <a:rPr lang="en-US" b="0" dirty="0"/>
            <a:t>PSO Social Learning</a:t>
          </a:r>
        </a:p>
      </dgm:t>
    </dgm:pt>
    <dgm:pt modelId="{592A0CEE-D453-42EF-B820-6D25837572BE}" type="parTrans" cxnId="{BAF77973-0889-4585-86D7-C0BC521E8298}">
      <dgm:prSet/>
      <dgm:spPr/>
      <dgm:t>
        <a:bodyPr/>
        <a:lstStyle/>
        <a:p>
          <a:endParaRPr lang="en-US"/>
        </a:p>
      </dgm:t>
    </dgm:pt>
    <dgm:pt modelId="{466BF430-B22A-4F8E-BE7C-3F7B939D00F1}" type="sibTrans" cxnId="{BAF77973-0889-4585-86D7-C0BC521E8298}">
      <dgm:prSet/>
      <dgm:spPr/>
      <dgm:t>
        <a:bodyPr/>
        <a:lstStyle/>
        <a:p>
          <a:endParaRPr lang="en-US"/>
        </a:p>
      </dgm:t>
    </dgm:pt>
    <dgm:pt modelId="{B1A90AB3-7899-4497-A290-21C5ECABD846}">
      <dgm:prSet/>
      <dgm:spPr/>
      <dgm:t>
        <a:bodyPr/>
        <a:lstStyle/>
        <a:p>
          <a:r>
            <a:rPr lang="en-US" b="0" dirty="0"/>
            <a:t>Roth Erev Individual </a:t>
          </a:r>
          <a:r>
            <a:rPr lang="en-US" b="0" dirty="0">
              <a:latin typeface="Calibri Light" panose="020F0302020204030204"/>
            </a:rPr>
            <a:t>Learning</a:t>
          </a:r>
          <a:endParaRPr lang="en-US" b="0" dirty="0"/>
        </a:p>
      </dgm:t>
    </dgm:pt>
    <dgm:pt modelId="{BB868614-27E4-47B4-BD48-97D280AA3B82}" type="parTrans" cxnId="{C7A8F874-8A08-45DB-A9E0-DB34D772F1BC}">
      <dgm:prSet/>
      <dgm:spPr/>
      <dgm:t>
        <a:bodyPr/>
        <a:lstStyle/>
        <a:p>
          <a:endParaRPr lang="en-US"/>
        </a:p>
      </dgm:t>
    </dgm:pt>
    <dgm:pt modelId="{22E03A06-58A4-4C24-AD5B-86DB336E9406}" type="sibTrans" cxnId="{C7A8F874-8A08-45DB-A9E0-DB34D772F1BC}">
      <dgm:prSet/>
      <dgm:spPr/>
      <dgm:t>
        <a:bodyPr/>
        <a:lstStyle/>
        <a:p>
          <a:endParaRPr lang="en-US"/>
        </a:p>
      </dgm:t>
    </dgm:pt>
    <dgm:pt modelId="{66A882BA-BA79-421C-B21C-3A7FAB07DE68}" type="pres">
      <dgm:prSet presAssocID="{82440384-FAC6-4EB8-9AD6-DFD06AC82746}" presName="linear" presStyleCnt="0">
        <dgm:presLayoutVars>
          <dgm:animLvl val="lvl"/>
          <dgm:resizeHandles val="exact"/>
        </dgm:presLayoutVars>
      </dgm:prSet>
      <dgm:spPr/>
    </dgm:pt>
    <dgm:pt modelId="{C8DF0CBA-2EDA-4C0F-B244-50A58A30246C}" type="pres">
      <dgm:prSet presAssocID="{3A55422F-4EE4-493A-8A62-E652F3EE4C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97914A-3036-4432-977C-E57B55058B93}" type="pres">
      <dgm:prSet presAssocID="{9E6A015B-D08C-4F8D-B7BB-3FD6631C40BA}" presName="spacer" presStyleCnt="0"/>
      <dgm:spPr/>
    </dgm:pt>
    <dgm:pt modelId="{3392BFBF-6611-40E1-9191-2B23F5656A52}" type="pres">
      <dgm:prSet presAssocID="{4B949411-3FC7-474C-A8DB-9930878751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094E2A-A40F-4BDA-B829-DDE380BA51B9}" type="pres">
      <dgm:prSet presAssocID="{86B05194-1E56-44F6-A9BF-743122761863}" presName="spacer" presStyleCnt="0"/>
      <dgm:spPr/>
    </dgm:pt>
    <dgm:pt modelId="{B7066E3C-8509-4F4E-8C04-C7D1A8E4CA40}" type="pres">
      <dgm:prSet presAssocID="{A3955E0F-C99D-41D8-AD71-E271D8DAFB0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7C903C-A4DE-4F5C-815F-4F231E808648}" type="pres">
      <dgm:prSet presAssocID="{A3955E0F-C99D-41D8-AD71-E271D8DAFB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1BB9D07-0D88-49F2-A1CA-D44305123427}" type="presOf" srcId="{4B949411-3FC7-474C-A8DB-993087875151}" destId="{3392BFBF-6611-40E1-9191-2B23F5656A52}" srcOrd="0" destOrd="0" presId="urn:microsoft.com/office/officeart/2005/8/layout/vList2"/>
    <dgm:cxn modelId="{99A61830-861A-47A0-95F5-9B9792B8BBBE}" type="presOf" srcId="{3A55422F-4EE4-493A-8A62-E652F3EE4CC5}" destId="{C8DF0CBA-2EDA-4C0F-B244-50A58A30246C}" srcOrd="0" destOrd="0" presId="urn:microsoft.com/office/officeart/2005/8/layout/vList2"/>
    <dgm:cxn modelId="{BAF77973-0889-4585-86D7-C0BC521E8298}" srcId="{A3955E0F-C99D-41D8-AD71-E271D8DAFB0C}" destId="{5EE9EEB3-4F8A-4435-9564-E6F9387EAD27}" srcOrd="0" destOrd="0" parTransId="{592A0CEE-D453-42EF-B820-6D25837572BE}" sibTransId="{466BF430-B22A-4F8E-BE7C-3F7B939D00F1}"/>
    <dgm:cxn modelId="{C7A8F874-8A08-45DB-A9E0-DB34D772F1BC}" srcId="{A3955E0F-C99D-41D8-AD71-E271D8DAFB0C}" destId="{B1A90AB3-7899-4497-A290-21C5ECABD846}" srcOrd="1" destOrd="0" parTransId="{BB868614-27E4-47B4-BD48-97D280AA3B82}" sibTransId="{22E03A06-58A4-4C24-AD5B-86DB336E9406}"/>
    <dgm:cxn modelId="{3B224276-7D11-496D-8570-7861B50BD5A3}" srcId="{82440384-FAC6-4EB8-9AD6-DFD06AC82746}" destId="{A3955E0F-C99D-41D8-AD71-E271D8DAFB0C}" srcOrd="2" destOrd="0" parTransId="{5CDD7B6B-7051-46CB-A939-C199CDC5BA54}" sibTransId="{4814E10A-C586-41F5-93AC-39ABBD0265CD}"/>
    <dgm:cxn modelId="{57404058-0E4C-43C2-937A-0A65B2A262F8}" type="presOf" srcId="{5EE9EEB3-4F8A-4435-9564-E6F9387EAD27}" destId="{AA7C903C-A4DE-4F5C-815F-4F231E808648}" srcOrd="0" destOrd="0" presId="urn:microsoft.com/office/officeart/2005/8/layout/vList2"/>
    <dgm:cxn modelId="{1FF3E079-C8D9-496B-B5E4-FC0E6184D238}" srcId="{82440384-FAC6-4EB8-9AD6-DFD06AC82746}" destId="{3A55422F-4EE4-493A-8A62-E652F3EE4CC5}" srcOrd="0" destOrd="0" parTransId="{088169DC-4156-47F6-ACA3-D6A63047D897}" sibTransId="{9E6A015B-D08C-4F8D-B7BB-3FD6631C40BA}"/>
    <dgm:cxn modelId="{6D5659BA-9D8F-4546-AEB7-52CA01CBDE57}" type="presOf" srcId="{82440384-FAC6-4EB8-9AD6-DFD06AC82746}" destId="{66A882BA-BA79-421C-B21C-3A7FAB07DE68}" srcOrd="0" destOrd="0" presId="urn:microsoft.com/office/officeart/2005/8/layout/vList2"/>
    <dgm:cxn modelId="{8E9EACC2-BA01-48D0-B1ED-F3B492C2F0F2}" srcId="{82440384-FAC6-4EB8-9AD6-DFD06AC82746}" destId="{4B949411-3FC7-474C-A8DB-993087875151}" srcOrd="1" destOrd="0" parTransId="{7AE35975-5E61-4EB4-B551-B6FEBDDCDA21}" sibTransId="{86B05194-1E56-44F6-A9BF-743122761863}"/>
    <dgm:cxn modelId="{D06075EB-3057-4158-AE9A-54D105D33150}" type="presOf" srcId="{A3955E0F-C99D-41D8-AD71-E271D8DAFB0C}" destId="{B7066E3C-8509-4F4E-8C04-C7D1A8E4CA40}" srcOrd="0" destOrd="0" presId="urn:microsoft.com/office/officeart/2005/8/layout/vList2"/>
    <dgm:cxn modelId="{F54223ED-91C8-4E61-A33E-14FE0F292DC2}" type="presOf" srcId="{B1A90AB3-7899-4497-A290-21C5ECABD846}" destId="{AA7C903C-A4DE-4F5C-815F-4F231E808648}" srcOrd="0" destOrd="1" presId="urn:microsoft.com/office/officeart/2005/8/layout/vList2"/>
    <dgm:cxn modelId="{501C37FB-FA4D-49B1-9DBE-E5A43B131DBC}" type="presParOf" srcId="{66A882BA-BA79-421C-B21C-3A7FAB07DE68}" destId="{C8DF0CBA-2EDA-4C0F-B244-50A58A30246C}" srcOrd="0" destOrd="0" presId="urn:microsoft.com/office/officeart/2005/8/layout/vList2"/>
    <dgm:cxn modelId="{C52B77F3-4127-4599-9316-36F316BF2B18}" type="presParOf" srcId="{66A882BA-BA79-421C-B21C-3A7FAB07DE68}" destId="{1297914A-3036-4432-977C-E57B55058B93}" srcOrd="1" destOrd="0" presId="urn:microsoft.com/office/officeart/2005/8/layout/vList2"/>
    <dgm:cxn modelId="{66EB30B9-067A-4681-87AD-ABB42517D168}" type="presParOf" srcId="{66A882BA-BA79-421C-B21C-3A7FAB07DE68}" destId="{3392BFBF-6611-40E1-9191-2B23F5656A52}" srcOrd="2" destOrd="0" presId="urn:microsoft.com/office/officeart/2005/8/layout/vList2"/>
    <dgm:cxn modelId="{17706974-721B-4C17-9A21-C02B3A9C8E42}" type="presParOf" srcId="{66A882BA-BA79-421C-B21C-3A7FAB07DE68}" destId="{2A094E2A-A40F-4BDA-B829-DDE380BA51B9}" srcOrd="3" destOrd="0" presId="urn:microsoft.com/office/officeart/2005/8/layout/vList2"/>
    <dgm:cxn modelId="{DEEA8B1A-FCE3-4A86-8E4A-7578DD80205E}" type="presParOf" srcId="{66A882BA-BA79-421C-B21C-3A7FAB07DE68}" destId="{B7066E3C-8509-4F4E-8C04-C7D1A8E4CA40}" srcOrd="4" destOrd="0" presId="urn:microsoft.com/office/officeart/2005/8/layout/vList2"/>
    <dgm:cxn modelId="{1551D19B-15B1-443C-8308-E6C66F5D3303}" type="presParOf" srcId="{66A882BA-BA79-421C-B21C-3A7FAB07DE68}" destId="{AA7C903C-A4DE-4F5C-815F-4F231E80864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78F50-5FB9-4E5B-9722-E484F0EE8772}">
      <dsp:nvSpPr>
        <dsp:cNvPr id="0" name=""/>
        <dsp:cNvSpPr/>
      </dsp:nvSpPr>
      <dsp:spPr>
        <a:xfrm>
          <a:off x="0" y="47645"/>
          <a:ext cx="6797675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</a:rPr>
            <a:t>An</a:t>
          </a:r>
          <a:r>
            <a:rPr lang="en-US" sz="3200" kern="1200" dirty="0"/>
            <a:t> incident occurred in a construction site</a:t>
          </a:r>
        </a:p>
      </dsp:txBody>
      <dsp:txXfrm>
        <a:off x="87385" y="135030"/>
        <a:ext cx="6622905" cy="1615330"/>
      </dsp:txXfrm>
    </dsp:sp>
    <dsp:sp modelId="{9B0AE045-8E99-4AB7-B0F8-A9B597219E58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</a:rPr>
            <a:t>Two</a:t>
          </a:r>
          <a:r>
            <a:rPr lang="en-US" sz="3200" kern="1200" dirty="0"/>
            <a:t> workers noticed it</a:t>
          </a:r>
        </a:p>
      </dsp:txBody>
      <dsp:txXfrm>
        <a:off x="87385" y="2017291"/>
        <a:ext cx="6622905" cy="1615330"/>
      </dsp:txXfrm>
    </dsp:sp>
    <dsp:sp modelId="{733281E3-5906-41FC-8E34-58BC6FAD1E00}">
      <dsp:nvSpPr>
        <dsp:cNvPr id="0" name=""/>
        <dsp:cNvSpPr/>
      </dsp:nvSpPr>
      <dsp:spPr>
        <a:xfrm>
          <a:off x="0" y="3812166"/>
          <a:ext cx="6797675" cy="17901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</a:rPr>
            <a:t>Should</a:t>
          </a:r>
          <a:r>
            <a:rPr lang="en-US" sz="3200" kern="1200" dirty="0"/>
            <a:t> they leave their task and report it to their supervisor? or should they ignore it and continue working?</a:t>
          </a:r>
        </a:p>
      </dsp:txBody>
      <dsp:txXfrm>
        <a:off x="87385" y="3899551"/>
        <a:ext cx="6622905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F0CBA-2EDA-4C0F-B244-50A58A30246C}">
      <dsp:nvSpPr>
        <dsp:cNvPr id="0" name=""/>
        <dsp:cNvSpPr/>
      </dsp:nvSpPr>
      <dsp:spPr>
        <a:xfrm>
          <a:off x="0" y="339569"/>
          <a:ext cx="493776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have a number of workers N, each worker chooses to report or don't report</a:t>
          </a:r>
        </a:p>
      </dsp:txBody>
      <dsp:txXfrm>
        <a:off x="42722" y="382291"/>
        <a:ext cx="4852316" cy="789716"/>
      </dsp:txXfrm>
    </dsp:sp>
    <dsp:sp modelId="{3392BFBF-6611-40E1-9191-2B23F5656A52}">
      <dsp:nvSpPr>
        <dsp:cNvPr id="0" name=""/>
        <dsp:cNvSpPr/>
      </dsp:nvSpPr>
      <dsp:spPr>
        <a:xfrm>
          <a:off x="0" y="1278090"/>
          <a:ext cx="493776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Each worker choose their action, they get paid based on this payoff matrix</a:t>
          </a:r>
        </a:p>
      </dsp:txBody>
      <dsp:txXfrm>
        <a:off x="42722" y="1320812"/>
        <a:ext cx="4852316" cy="789716"/>
      </dsp:txXfrm>
    </dsp:sp>
    <dsp:sp modelId="{B7066E3C-8509-4F4E-8C04-C7D1A8E4CA40}">
      <dsp:nvSpPr>
        <dsp:cNvPr id="0" name=""/>
        <dsp:cNvSpPr/>
      </dsp:nvSpPr>
      <dsp:spPr>
        <a:xfrm>
          <a:off x="0" y="2216610"/>
          <a:ext cx="493776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choose their next action based on 2 strategies:</a:t>
          </a:r>
        </a:p>
      </dsp:txBody>
      <dsp:txXfrm>
        <a:off x="42722" y="2259332"/>
        <a:ext cx="4852316" cy="789716"/>
      </dsp:txXfrm>
    </dsp:sp>
    <dsp:sp modelId="{AA7C903C-A4DE-4F5C-815F-4F231E808648}">
      <dsp:nvSpPr>
        <dsp:cNvPr id="0" name=""/>
        <dsp:cNvSpPr/>
      </dsp:nvSpPr>
      <dsp:spPr>
        <a:xfrm>
          <a:off x="0" y="3091770"/>
          <a:ext cx="493776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7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kern="1200" dirty="0"/>
            <a:t>PSO Social Learning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kern="1200" dirty="0"/>
            <a:t>Roth Erev Individual </a:t>
          </a:r>
          <a:r>
            <a:rPr lang="en-US" sz="1700" b="0" kern="1200" dirty="0">
              <a:latin typeface="Calibri Light" panose="020F0302020204030204"/>
            </a:rPr>
            <a:t>Learning</a:t>
          </a:r>
          <a:endParaRPr lang="en-US" sz="1700" b="0" kern="1200" dirty="0"/>
        </a:p>
      </dsp:txBody>
      <dsp:txXfrm>
        <a:off x="0" y="3091770"/>
        <a:ext cx="4937760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4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0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3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4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1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2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/>
              <a:t>Risk Managment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Aly Khaled Anas</a:t>
            </a:r>
          </a:p>
          <a:p>
            <a:r>
              <a:rPr lang="en-US">
                <a:solidFill>
                  <a:srgbClr val="FFFFFF"/>
                </a:solidFill>
              </a:rPr>
              <a:t>Id:18104862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90" y="70896"/>
            <a:ext cx="6839249" cy="73071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Roth Erev Individual Learning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39245" cy="3378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2989240" y="1877475"/>
            <a:ext cx="4937760" cy="736282"/>
          </a:xfrm>
        </p:spPr>
        <p:txBody>
          <a:bodyPr/>
          <a:lstStyle/>
          <a:p>
            <a:r>
              <a:rPr lang="en-US" dirty="0">
                <a:cs typeface="Calibri"/>
              </a:rPr>
              <a:t>Case 3 (Reward =10, Cost = U (-3-&gt;-1) ) 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2989240" y="2582334"/>
            <a:ext cx="4937760" cy="337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    10 workers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C86B-293C-BCA0-DCBC-49E02B84ACBC}"/>
              </a:ext>
            </a:extLst>
          </p:cNvPr>
          <p:cNvSpPr txBox="1"/>
          <p:nvPr/>
        </p:nvSpPr>
        <p:spPr>
          <a:xfrm>
            <a:off x="890648" y="865909"/>
            <a:ext cx="44779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C593774-4992-557A-6C2B-68CCE99B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20" y="3094430"/>
            <a:ext cx="4801385" cy="27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Any question 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4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 IDEA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50C3815-15EA-5E74-3445-B5BF46532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1666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Problem Description: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70C3581-1337-0036-0D49-13C18B6AC38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79" y="1845734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537164"/>
              </p:ext>
            </p:extLst>
          </p:nvPr>
        </p:nvGraphicFramePr>
        <p:xfrm>
          <a:off x="7306235" y="2117911"/>
          <a:ext cx="3716752" cy="174240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38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3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Don’t report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(R-C), (R-C)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(R-C), R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Don’t report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Schoolbook"/>
                        </a:rPr>
                        <a:t>R</a:t>
                      </a:r>
                      <a:r>
                        <a:rPr lang="en-US" dirty="0"/>
                        <a:t>, </a:t>
                      </a:r>
                      <a:r>
                        <a:rPr lang="en-US" sz="1800" b="0" i="0" u="none" strike="noStrike" noProof="0" dirty="0">
                          <a:latin typeface="Century Schoolbook"/>
                        </a:rPr>
                        <a:t>(R-C)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504C81-7F0E-F8ED-868A-852AF84DF90B}"/>
              </a:ext>
            </a:extLst>
          </p:cNvPr>
          <p:cNvSpPr txBox="1"/>
          <p:nvPr/>
        </p:nvSpPr>
        <p:spPr>
          <a:xfrm>
            <a:off x="7158667" y="4322122"/>
            <a:ext cx="503464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We have 3 cases for their cost 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Case 1 (Reward =10, Cost =3)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Case 2 (Reward =10, Cost = U (8-&gt;12) )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Case 3 (Reward =10, Cost = U (-3-&gt;-1) ) 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4686796" cy="6207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PSO Social Learning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Case 1 (Reward =10, Cost =3)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10 Workers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Case 1 (Reward =10, Cost =3)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50 Workers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C86B-293C-BCA0-DCBC-49E02B84ACBC}"/>
              </a:ext>
            </a:extLst>
          </p:cNvPr>
          <p:cNvSpPr txBox="1"/>
          <p:nvPr/>
        </p:nvSpPr>
        <p:spPr>
          <a:xfrm>
            <a:off x="890648" y="865909"/>
            <a:ext cx="44779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Random Players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185FD8D-7826-6FEA-55E9-608A1240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5" y="2951129"/>
            <a:ext cx="5029199" cy="3365007"/>
          </a:xfrm>
          <a:prstGeom prst="rect">
            <a:avLst/>
          </a:prstGeom>
        </p:spPr>
      </p:pic>
      <p:pic>
        <p:nvPicPr>
          <p:cNvPr id="11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82F2632-0B35-CA2C-6CF3-16886EE0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82" y="2955275"/>
            <a:ext cx="5074024" cy="33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4686796" cy="6207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PSO Social Learning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Case 2</a:t>
            </a:r>
            <a:r>
              <a:rPr lang="en-US" dirty="0">
                <a:ea typeface="+mn-lt"/>
                <a:cs typeface="+mn-lt"/>
              </a:rPr>
              <a:t>(Reward =10, Cost = U (8-&gt;12) )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Number of workers had no impact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Case 3 (Reward =10, Cost = U (-3-&gt;-1) 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Number of workers had no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C86B-293C-BCA0-DCBC-49E02B84ACBC}"/>
              </a:ext>
            </a:extLst>
          </p:cNvPr>
          <p:cNvSpPr txBox="1"/>
          <p:nvPr/>
        </p:nvSpPr>
        <p:spPr>
          <a:xfrm>
            <a:off x="890648" y="865909"/>
            <a:ext cx="44779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Random Players</a:t>
            </a: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2FB384A-6A1D-EF6D-C198-BB52EC50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90" y="3124120"/>
            <a:ext cx="5152463" cy="2850936"/>
          </a:xfrm>
          <a:prstGeom prst="rect">
            <a:avLst/>
          </a:prstGeom>
        </p:spPr>
      </p:pic>
      <p:pic>
        <p:nvPicPr>
          <p:cNvPr id="6" name="Picture 11" descr="Table&#10;&#10;Description automatically generated">
            <a:extLst>
              <a:ext uri="{FF2B5EF4-FFF2-40B4-BE49-F238E27FC236}">
                <a16:creationId xmlns:a16="http://schemas.microsoft.com/office/drawing/2014/main" id="{420A1767-B1A0-8D34-8966-D6E8E62B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82" y="2992327"/>
            <a:ext cx="4950758" cy="31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4686796" cy="6207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PSO Social Learning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Case 1 (Reward =10, Cost =3)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39245" cy="337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Number of workers had no impact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Case 3 (Reward =10, Cost = U (-3-&gt;-1) 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Number of workers had no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C86B-293C-BCA0-DCBC-49E02B84ACBC}"/>
              </a:ext>
            </a:extLst>
          </p:cNvPr>
          <p:cNvSpPr txBox="1"/>
          <p:nvPr/>
        </p:nvSpPr>
        <p:spPr>
          <a:xfrm>
            <a:off x="890648" y="865909"/>
            <a:ext cx="44779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Same Players</a:t>
            </a:r>
          </a:p>
        </p:txBody>
      </p:sp>
      <p:pic>
        <p:nvPicPr>
          <p:cNvPr id="5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C2FD60A-64AC-E5FD-D172-FC13CF40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3" y="2989670"/>
            <a:ext cx="4620705" cy="2976123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B9D9F75-C97F-B9F0-C2EF-F1F3E47B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04" y="3039169"/>
            <a:ext cx="4612849" cy="29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4686796" cy="6207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PSO Social Learning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Case 2 (Reward =10, Cost = U (8-&gt;12) 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39245" cy="337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10 Workers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Case 2 (Reward =10, Cost = U (8-&gt;12) 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    100 workers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C86B-293C-BCA0-DCBC-49E02B84ACBC}"/>
              </a:ext>
            </a:extLst>
          </p:cNvPr>
          <p:cNvSpPr txBox="1"/>
          <p:nvPr/>
        </p:nvSpPr>
        <p:spPr>
          <a:xfrm>
            <a:off x="890648" y="865909"/>
            <a:ext cx="44779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Same Players</a:t>
            </a:r>
          </a:p>
        </p:txBody>
      </p:sp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A1ECFB1-F5EB-2F55-7563-0C6739F6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3" y="3132075"/>
            <a:ext cx="4832807" cy="2832716"/>
          </a:xfrm>
          <a:prstGeom prst="rect">
            <a:avLst/>
          </a:prstGeom>
        </p:spPr>
      </p:pic>
      <p:pic>
        <p:nvPicPr>
          <p:cNvPr id="6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D120775-62CE-86EB-AB0E-13AD8ABF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42" y="3129655"/>
            <a:ext cx="5044911" cy="28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Roth Erev Individual 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E8F04-C98D-BA48-E564-E86F4B9CC51D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accent1"/>
              </a:buClr>
              <a:buFont typeface="Arial" panose="020F050202020403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Repeating the game between random players or same players had no impact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buClr>
                <a:schemeClr val="accent1"/>
              </a:buClr>
              <a:buFont typeface="Arial" panose="020F050202020403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Number of workers had no impact</a:t>
            </a:r>
            <a:endParaRPr lang="en-US" sz="2000">
              <a:cs typeface="Calibri"/>
            </a:endParaRPr>
          </a:p>
          <a:p>
            <a:pPr>
              <a:buClr>
                <a:schemeClr val="accent1"/>
              </a:buClr>
              <a:buFont typeface="Arial" panose="020F050202020403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Any reward is sufficient for a player to stick to their action</a:t>
            </a:r>
            <a:endParaRPr lang="en-US" sz="2000">
              <a:cs typeface="Calibri"/>
            </a:endParaRPr>
          </a:p>
          <a:p>
            <a:pPr>
              <a:buClr>
                <a:schemeClr val="accent1"/>
              </a:buClr>
            </a:pPr>
            <a:r>
              <a:rPr lang="en-US" sz="2000" dirty="0">
                <a:ea typeface="+mn-lt"/>
                <a:cs typeface="+mn-lt"/>
              </a:rPr>
              <a:t> gaining confidence in the action and not changing it</a:t>
            </a: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90" y="70896"/>
            <a:ext cx="6839249" cy="73071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Roth Erev Individual Learning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Case 1 (Reward =10, Cost =3)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39245" cy="337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10 workers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Case 2 (Reward =10, Cost = U (8-&gt;12) 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    10 workers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C86B-293C-BCA0-DCBC-49E02B84ACBC}"/>
              </a:ext>
            </a:extLst>
          </p:cNvPr>
          <p:cNvSpPr txBox="1"/>
          <p:nvPr/>
        </p:nvSpPr>
        <p:spPr>
          <a:xfrm>
            <a:off x="890648" y="865909"/>
            <a:ext cx="44779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pic>
        <p:nvPicPr>
          <p:cNvPr id="5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8178C53D-A982-4911-8B21-0483B962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3" y="3072076"/>
            <a:ext cx="4471447" cy="2921292"/>
          </a:xfrm>
          <a:prstGeom prst="rect">
            <a:avLst/>
          </a:prstGeom>
        </p:spPr>
      </p:pic>
      <p:pic>
        <p:nvPicPr>
          <p:cNvPr id="14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B87834F4-7F72-8493-4057-CD1D2976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77" y="3070466"/>
            <a:ext cx="4927076" cy="28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37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Risk Managment</vt:lpstr>
      <vt:lpstr> IDEA</vt:lpstr>
      <vt:lpstr>Problem Description:</vt:lpstr>
      <vt:lpstr>PSO Social Learning </vt:lpstr>
      <vt:lpstr>PSO Social Learning </vt:lpstr>
      <vt:lpstr>PSO Social Learning </vt:lpstr>
      <vt:lpstr>PSO Social Learning </vt:lpstr>
      <vt:lpstr>Roth Erev Individual Learning</vt:lpstr>
      <vt:lpstr>Roth Erev Individual Learning</vt:lpstr>
      <vt:lpstr>Roth Erev Individual 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429</cp:revision>
  <dcterms:created xsi:type="dcterms:W3CDTF">2023-01-08T10:16:01Z</dcterms:created>
  <dcterms:modified xsi:type="dcterms:W3CDTF">2023-01-08T20:20:07Z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