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A2FD27-D7ED-4BD7-992F-84816A6994E0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7"/>
            <p14:sldId id="270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df4076270d593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5T14:36:37.981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1CF1-5A6A-4634-897E-B4336BA43F7F}" type="datetimeFigureOut">
              <a:rPr lang="de-DE" smtClean="0"/>
              <a:t>16.01.2020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A11F0-6DE4-4744-89DB-E4C2F3ADA3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7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4984-D75F-43C6-8A28-01D9113C8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21BA8-1245-4953-9FE9-000C77E2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9DE2-4C94-4373-85D7-EF10CDA4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9490-6CC3-4DC8-BC67-271EBFFAAE91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D4EE2-93B1-4CEB-B6A9-91DED32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3CA5-4309-4E7B-82D2-0D7EB000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8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B20-DFDF-4C32-96C5-F14AF845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1C202-394B-4364-9902-210BCF61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74CB-6C3B-4369-919D-AB25B3EA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0C41-409A-4055-9E82-A0B313FEDA3C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05F6-9F45-48CF-A8F4-D4103900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96FD-F2A7-400D-996C-E4CBB42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60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CEF29-C71E-4D94-962A-9F40BD819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CA952-18F9-4C03-A75A-2C805BA8F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FD1F-E025-4C17-945C-67DE3CDE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94C-B5E1-456C-B35F-A881026BA718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7F78-1254-43E8-BA4B-A6B9586D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3A4E-AD85-4C5B-B647-EB623767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5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E0C1-9923-488A-9882-794D7F0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B9A2-8286-41A7-AF2B-4E887AA4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6308-6BF5-461D-B459-28BF4355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5BD52-8B06-483E-B251-5AAB3F46E8EA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6CF0-D257-4018-8E71-C8DA3C06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F7A3-3B7D-4364-9727-377479CE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A963-CCFB-4195-B36C-41C03598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0FC0A-62F4-444F-B949-615A4FD4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792B-6F9D-4DD0-9EF8-BF16B68C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D824-5E9E-4FD8-83BE-048BA24C55CA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9629-6F1F-4936-A1BB-2049030B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C4D8-5E8E-414A-9A3A-AFB6B929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4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028D-6DAA-4DA3-B8F9-2316CBB1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D13C-14FD-4394-8D6F-EA50C279F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F4A20-3C9C-4004-AF05-A39B1BA2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01FE-0511-4D76-B16A-ECECD0BE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18CA-7BE8-4434-84E9-44DB7A88550B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A31A-1DC7-4BBB-A67F-06656485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BAB4-CFDE-482B-A4E8-CEACFFD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71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C7CB-B1BE-4E8C-A11B-D49A810F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5DBC4-4FAD-42C9-9072-E990013E3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430A7-AFA5-4A08-BAED-91DEA22F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A0AB3-1CD4-4135-9EF2-DCB050E04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6C167-C4F4-4473-8AAA-EF5E25B87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FC5B0-1CA9-4B48-A06D-0AB5EA54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C7-5240-41F1-BDD6-2148C5322CF4}" type="datetime1">
              <a:rPr lang="de-DE" smtClean="0"/>
              <a:t>16.01.2020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91613-8EAD-419C-92A5-6E5C57F9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A8349-DE89-41F7-B652-9530FCA9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80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2F65-6B00-4BAD-8EC3-EF9C1BC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94F7D-3820-4D52-ADED-8E4F53F3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3725-CD6F-4248-AE10-4A2C0B56C58F}" type="datetime1">
              <a:rPr lang="de-DE" smtClean="0"/>
              <a:t>16.01.2020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D2EFD-AAC0-4C15-8D95-BCD9D1DC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216DB-451A-4DEE-BB7C-157FAC1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58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AA58-228E-4F4E-9A3C-A3D4C2AA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C73-B315-46DD-BD82-58F24E5D52F4}" type="datetime1">
              <a:rPr lang="de-DE" smtClean="0"/>
              <a:t>16.01.2020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FE3FA-5A02-4447-8801-75AA7DF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C2745-3C93-4BD4-ACF1-C0A28260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4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2C02-D968-4880-B8E4-B7C97CF1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4E4C-2C0F-45B1-965F-C9A44F4E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807D4-34A5-4B76-B645-F0DA8090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964D-740A-4162-AA8D-373C75A8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A09-21E3-4E5F-9442-58CDBBF85CB8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C4E81-2B7D-465E-A4EB-BB5296FA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AC067-D7EC-4B77-9344-0F62F1BA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82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E89-0078-4BD8-8EAC-990CA7B3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7629A-072B-4528-8F24-2BF6546E3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C1BA3-96C6-4C4E-BFEF-BA78B3AFB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03BC5-D3A9-4613-B054-CDB025CB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84FD-36F7-4E85-B00A-5D4DBD920DAC}" type="datetime1">
              <a:rPr lang="de-DE" smtClean="0"/>
              <a:t>16.01.2020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656D-52AE-4D30-AE6A-A2A5B28A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2354-5842-46D2-BB80-4B288DB6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5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BD277-4F46-42AD-AF4B-0358201A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0B87B-7837-4BE5-8BAE-09B468792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0200-FD75-45FA-8DC3-5DB0EB2C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732C-B5F4-4398-9AED-09FA1B440C3B}" type="datetime1">
              <a:rPr lang="de-DE" smtClean="0"/>
              <a:t>16.01.2020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8A988-A833-442A-AE5B-D147A4991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CFB-8B3F-4D4C-9A9A-B16ED9CC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C15EE-4D2B-4498-B95D-0F280A7CE9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15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6.xml"/><Relationship Id="rId18" Type="http://schemas.openxmlformats.org/officeDocument/2006/relationships/image" Target="../media/image9.png"/><Relationship Id="rId3" Type="http://schemas.openxmlformats.org/officeDocument/2006/relationships/slide" Target="slide1.xml"/><Relationship Id="rId21" Type="http://schemas.openxmlformats.org/officeDocument/2006/relationships/slide" Target="slide10.xml"/><Relationship Id="rId7" Type="http://schemas.openxmlformats.org/officeDocument/2006/relationships/slide" Target="slide3.xml"/><Relationship Id="rId12" Type="http://schemas.openxmlformats.org/officeDocument/2006/relationships/image" Target="../media/image6.png"/><Relationship Id="rId17" Type="http://schemas.openxmlformats.org/officeDocument/2006/relationships/slide" Target="slide8.xml"/><Relationship Id="rId25" Type="http://schemas.openxmlformats.org/officeDocument/2006/relationships/slide" Target="slide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5.xml"/><Relationship Id="rId24" Type="http://schemas.openxmlformats.org/officeDocument/2006/relationships/image" Target="../media/image12.png"/><Relationship Id="rId5" Type="http://schemas.openxmlformats.org/officeDocument/2006/relationships/slide" Target="slide2.xml"/><Relationship Id="rId15" Type="http://schemas.openxmlformats.org/officeDocument/2006/relationships/slide" Target="slide7.xml"/><Relationship Id="rId23" Type="http://schemas.openxmlformats.org/officeDocument/2006/relationships/slide" Target="slide11.xml"/><Relationship Id="rId10" Type="http://schemas.openxmlformats.org/officeDocument/2006/relationships/image" Target="../media/image5.png"/><Relationship Id="rId19" Type="http://schemas.openxmlformats.org/officeDocument/2006/relationships/slide" Target="slide9.xml"/><Relationship Id="rId4" Type="http://schemas.openxmlformats.org/officeDocument/2006/relationships/image" Target="../media/image2.png"/><Relationship Id="rId9" Type="http://schemas.openxmlformats.org/officeDocument/2006/relationships/slide" Target="slide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67DF2-74ED-4801-859D-AFECAD533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r>
              <a:rPr lang="de-DE" sz="6200" b="1">
                <a:solidFill>
                  <a:srgbClr val="FFFFFF"/>
                </a:solidFill>
              </a:rPr>
              <a:t>Praktikum: Cloud Data Bases (IN0012, IN2106, IN4163)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B76EC-22EC-467C-B1E4-7C812B9B8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de-DE" sz="3200" dirty="0"/>
              <a:t>by Aly Kamel, Iremur Kidil, Ricardo Kraft </a:t>
            </a:r>
          </a:p>
          <a:p>
            <a:r>
              <a:rPr lang="de-DE" sz="3200" dirty="0"/>
              <a:t>28.01.2020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2DBA7-FE4E-449E-BC46-BD31D986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CC15EE-4D2B-4498-B95D-0F280A7CE9DE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0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VI.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770A-0EEA-42BA-95D4-569DCB6B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8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accent5">
                    <a:lumMod val="50000"/>
                  </a:schemeClr>
                </a:solidFill>
              </a:rPr>
              <a:t>II. Recommendation of the extension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46CFA-B8B1-4F5D-ACE2-85B42CDA174D}"/>
              </a:ext>
            </a:extLst>
          </p:cNvPr>
          <p:cNvSpPr txBox="1">
            <a:spLocks/>
          </p:cNvSpPr>
          <p:nvPr/>
        </p:nvSpPr>
        <p:spPr>
          <a:xfrm>
            <a:off x="871220" y="2230119"/>
            <a:ext cx="10449560" cy="425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dirty="0"/>
              <a:t>The extension should or shouldn‘t be used for chat heavy systems because its holds/loses performance after a critical amount of messages/database operation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/>
              <a:t>Then the client should consider to use a third party software</a:t>
            </a:r>
          </a:p>
          <a:p>
            <a:pPr marL="0" indent="0">
              <a:buNone/>
            </a:pPr>
            <a:r>
              <a:rPr lang="de-DE" sz="3200" dirty="0"/>
              <a:t>for the communication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C5AC74-D67A-4180-9DB0-3C86635635F3}"/>
              </a:ext>
            </a:extLst>
          </p:cNvPr>
          <p:cNvSpPr txBox="1">
            <a:spLocks/>
          </p:cNvSpPr>
          <p:nvPr/>
        </p:nvSpPr>
        <p:spPr>
          <a:xfrm>
            <a:off x="6096000" y="2245360"/>
            <a:ext cx="5257800" cy="424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6736-EDCD-4A07-B652-405DCA34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42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VII.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46CFA-B8B1-4F5D-ACE2-85B42CDA174D}"/>
              </a:ext>
            </a:extLst>
          </p:cNvPr>
          <p:cNvSpPr txBox="1">
            <a:spLocks/>
          </p:cNvSpPr>
          <p:nvPr/>
        </p:nvSpPr>
        <p:spPr>
          <a:xfrm>
            <a:off x="871220" y="1203959"/>
            <a:ext cx="10449560" cy="4257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[1] Keshav, S. (2007). How to read a paper. </a:t>
            </a:r>
            <a:r>
              <a:rPr lang="en-US" sz="3200" i="1" dirty="0"/>
              <a:t>ACM SIGCOMM Computer Communication Review</a:t>
            </a:r>
            <a:r>
              <a:rPr lang="en-US" sz="3200" dirty="0"/>
              <a:t>, </a:t>
            </a:r>
            <a:r>
              <a:rPr lang="en-US" sz="3200" i="1" dirty="0"/>
              <a:t>37</a:t>
            </a:r>
            <a:r>
              <a:rPr lang="en-US" sz="3200" dirty="0"/>
              <a:t>(3), 83.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/>
              <a:t>[2] Levin et al. (2012). Logically centralized?: state distribution trade-offs in software defined networks. In </a:t>
            </a:r>
            <a:r>
              <a:rPr lang="de-DE" sz="3200" i="1" dirty="0"/>
              <a:t>Proceedings of the first workshop on Hot topics in software defined networks - HotSDN ’12</a:t>
            </a:r>
            <a:r>
              <a:rPr lang="de-DE" sz="3200" dirty="0"/>
              <a:t> (p. 1). Workshop/conference venue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C5AC74-D67A-4180-9DB0-3C86635635F3}"/>
              </a:ext>
            </a:extLst>
          </p:cNvPr>
          <p:cNvSpPr txBox="1">
            <a:spLocks/>
          </p:cNvSpPr>
          <p:nvPr/>
        </p:nvSpPr>
        <p:spPr>
          <a:xfrm>
            <a:off x="6096000" y="2245360"/>
            <a:ext cx="5257800" cy="424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A59763-88DA-4A92-A422-FA619976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0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C5AC74-D67A-4180-9DB0-3C86635635F3}"/>
              </a:ext>
            </a:extLst>
          </p:cNvPr>
          <p:cNvSpPr txBox="1">
            <a:spLocks/>
          </p:cNvSpPr>
          <p:nvPr/>
        </p:nvSpPr>
        <p:spPr>
          <a:xfrm>
            <a:off x="6096000" y="2245360"/>
            <a:ext cx="5257800" cy="424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3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EA36C9B-4EE2-4831-A470-3FB39853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90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THANK YOU FOR YOU ATTENTION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DF51FFFA-9E7F-4FF7-8778-13ABF7F39AB8}"/>
              </a:ext>
            </a:extLst>
          </p:cNvPr>
          <p:cNvSpPr txBox="1">
            <a:spLocks/>
          </p:cNvSpPr>
          <p:nvPr/>
        </p:nvSpPr>
        <p:spPr>
          <a:xfrm>
            <a:off x="838200" y="32335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0070C0"/>
                </a:solidFill>
              </a:rPr>
              <a:t>ARE THERE ANY QUESTION?</a:t>
            </a:r>
          </a:p>
        </p:txBody>
      </p:sp>
      <p:sp>
        <p:nvSpPr>
          <p:cNvPr id="11" name="Action Button: Help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74CD542-382A-4C35-B35F-8668FB4F8469}"/>
              </a:ext>
            </a:extLst>
          </p:cNvPr>
          <p:cNvSpPr/>
          <p:nvPr/>
        </p:nvSpPr>
        <p:spPr>
          <a:xfrm>
            <a:off x="8097520" y="2739468"/>
            <a:ext cx="2661920" cy="3444240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00EB6E-C703-4F9D-8944-6E2A712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12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92E0B9-5198-431B-95B9-A343112703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9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VIII. Questions</a:t>
            </a:r>
          </a:p>
        </p:txBody>
      </p:sp>
    </p:spTree>
    <p:extLst>
      <p:ext uri="{BB962C8B-B14F-4D97-AF65-F5344CB8AC3E}">
        <p14:creationId xmlns:p14="http://schemas.microsoft.com/office/powerpoint/2010/main" val="117704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7CA70-1820-4954-A5E6-AB5F0F45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10C1F8E-62C3-4C3E-B0AE-451C0E3CE3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2031015"/>
                  </p:ext>
                </p:extLst>
              </p:nvPr>
            </p:nvGraphicFramePr>
            <p:xfrm>
              <a:off x="0" y="1212850"/>
              <a:ext cx="3048000" cy="1714500"/>
            </p:xfrm>
            <a:graphic>
              <a:graphicData uri="http://schemas.microsoft.com/office/powerpoint/2016/slidezoom">
                <pslz:sldZm>
                  <pslz:sldZmObj sldId="256" cId="3100105622">
                    <pslz:zmPr id="{A5FDA1ED-9D37-45EA-A82D-FEEBC58454C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10C1F8E-62C3-4C3E-B0AE-451C0E3CE3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12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603414D-17BE-4DCB-8102-C1C73D6EBE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1859448"/>
                  </p:ext>
                </p:extLst>
              </p:nvPr>
            </p:nvGraphicFramePr>
            <p:xfrm>
              <a:off x="3048000" y="1212850"/>
              <a:ext cx="3048000" cy="1714500"/>
            </p:xfrm>
            <a:graphic>
              <a:graphicData uri="http://schemas.microsoft.com/office/powerpoint/2016/slidezoom">
                <pslz:sldZm>
                  <pslz:sldZmObj sldId="257" cId="3330936821">
                    <pslz:zmPr id="{2040BBD2-820C-42EF-8701-A05FD91C06E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603414D-17BE-4DCB-8102-C1C73D6EBE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000" y="1212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180F2502-4C40-4A1F-87CD-1B0E1C9081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0213540"/>
                  </p:ext>
                </p:extLst>
              </p:nvPr>
            </p:nvGraphicFramePr>
            <p:xfrm>
              <a:off x="6096000" y="1212850"/>
              <a:ext cx="3048000" cy="1714500"/>
            </p:xfrm>
            <a:graphic>
              <a:graphicData uri="http://schemas.microsoft.com/office/powerpoint/2016/slidezoom">
                <pslz:sldZm>
                  <pslz:sldZmObj sldId="258" cId="764825825">
                    <pslz:zmPr id="{A26016F5-95AE-4E92-BA26-409C0A3B49A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180F2502-4C40-4A1F-87CD-1B0E1C9081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000" y="1212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CE3852F1-2256-4A4A-8A6C-3142045C70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3912392"/>
                  </p:ext>
                </p:extLst>
              </p:nvPr>
            </p:nvGraphicFramePr>
            <p:xfrm>
              <a:off x="9144000" y="1212850"/>
              <a:ext cx="3048000" cy="1714500"/>
            </p:xfrm>
            <a:graphic>
              <a:graphicData uri="http://schemas.microsoft.com/office/powerpoint/2016/slidezoom">
                <pslz:sldZm>
                  <pslz:sldZmObj sldId="259" cId="285750417">
                    <pslz:zmPr id="{E451EE42-D5F3-4C37-A750-9D25F04A43B7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E3852F1-2256-4A4A-8A6C-3142045C7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44000" y="1212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73F010D-FF57-4162-B476-B360232417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2836761"/>
                  </p:ext>
                </p:extLst>
              </p:nvPr>
            </p:nvGraphicFramePr>
            <p:xfrm>
              <a:off x="0" y="2927350"/>
              <a:ext cx="3048000" cy="1714500"/>
            </p:xfrm>
            <a:graphic>
              <a:graphicData uri="http://schemas.microsoft.com/office/powerpoint/2016/slidezoom">
                <pslz:sldZm>
                  <pslz:sldZmObj sldId="261" cId="3161963289">
                    <pslz:zmPr id="{D3534169-6421-4E8B-9F63-8DC9835E502F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73F010D-FF57-4162-B476-B360232417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927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DEBB9ED1-528E-49A3-B3F0-028482A951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6764589"/>
                  </p:ext>
                </p:extLst>
              </p:nvPr>
            </p:nvGraphicFramePr>
            <p:xfrm>
              <a:off x="3048000" y="2927350"/>
              <a:ext cx="3048000" cy="1714500"/>
            </p:xfrm>
            <a:graphic>
              <a:graphicData uri="http://schemas.microsoft.com/office/powerpoint/2016/slidezoom">
                <pslz:sldZm>
                  <pslz:sldZmObj sldId="260" cId="3203312615">
                    <pslz:zmPr id="{937A3798-CA6F-495D-B00F-A0D894489F87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EBB9ED1-528E-49A3-B3F0-028482A951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48000" y="2927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27723B04-D16C-4572-8ADC-8F7516683C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3281115"/>
                  </p:ext>
                </p:extLst>
              </p:nvPr>
            </p:nvGraphicFramePr>
            <p:xfrm>
              <a:off x="6096000" y="2927350"/>
              <a:ext cx="3048000" cy="1714500"/>
            </p:xfrm>
            <a:graphic>
              <a:graphicData uri="http://schemas.microsoft.com/office/powerpoint/2016/slidezoom">
                <pslz:sldZm>
                  <pslz:sldZmObj sldId="262" cId="1122471700">
                    <pslz:zmPr id="{59D9F97E-C05C-4652-AD4F-0624C2094BFB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27723B04-D16C-4572-8ADC-8F7516683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96000" y="2927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85B7A1F3-04A2-4E89-BEC3-A64DB86B73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2065693"/>
                  </p:ext>
                </p:extLst>
              </p:nvPr>
            </p:nvGraphicFramePr>
            <p:xfrm>
              <a:off x="9144000" y="2927350"/>
              <a:ext cx="3048000" cy="1714500"/>
            </p:xfrm>
            <a:graphic>
              <a:graphicData uri="http://schemas.microsoft.com/office/powerpoint/2016/slidezoom">
                <pslz:sldZm>
                  <pslz:sldZmObj sldId="263" cId="912207065">
                    <pslz:zmPr id="{188BC2FC-D846-4132-AF5A-73F79339E7E9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85B7A1F3-04A2-4E89-BEC3-A64DB86B73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44000" y="2927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6F5BD268-2808-4D21-AB74-6BB51C25E3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4511972"/>
                  </p:ext>
                </p:extLst>
              </p:nvPr>
            </p:nvGraphicFramePr>
            <p:xfrm>
              <a:off x="0" y="4641850"/>
              <a:ext cx="3048000" cy="1714500"/>
            </p:xfrm>
            <a:graphic>
              <a:graphicData uri="http://schemas.microsoft.com/office/powerpoint/2016/slidezoom">
                <pslz:sldZm>
                  <pslz:sldZmObj sldId="264" cId="3039023712">
                    <pslz:zmPr id="{0D5D088C-EA80-422B-8317-453E004DB1D1}" returnToParent="0" transitionDur="100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6F5BD268-2808-4D21-AB74-6BB51C25E3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0" y="4641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285288C4-E618-4D0B-8BBE-ADF03FB0AA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8313639"/>
                  </p:ext>
                </p:extLst>
              </p:nvPr>
            </p:nvGraphicFramePr>
            <p:xfrm>
              <a:off x="3048000" y="4641850"/>
              <a:ext cx="3048000" cy="1714500"/>
            </p:xfrm>
            <a:graphic>
              <a:graphicData uri="http://schemas.microsoft.com/office/powerpoint/2016/slidezoom">
                <pslz:sldZm>
                  <pslz:sldZmObj sldId="267" cId="3508428503">
                    <pslz:zmPr id="{AA4AA1FA-22AF-4E6E-8A2D-BF52FB792CF3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85288C4-E618-4D0B-8BBE-ADF03FB0AA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48000" y="4641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20F5545E-51FA-459C-ABF0-3E8F200C44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4417267"/>
                  </p:ext>
                </p:extLst>
              </p:nvPr>
            </p:nvGraphicFramePr>
            <p:xfrm>
              <a:off x="6096000" y="4641850"/>
              <a:ext cx="3048000" cy="1714500"/>
            </p:xfrm>
            <a:graphic>
              <a:graphicData uri="http://schemas.microsoft.com/office/powerpoint/2016/slidezoom">
                <pslz:sldZm>
                  <pslz:sldZmObj sldId="270" cId="1953007752">
                    <pslz:zmPr id="{F21795CC-7FF5-4ACF-B8C3-6B065887ECBE}" returnToParent="0" transitionDur="100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20F5545E-51FA-459C-ABF0-3E8F200C44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96000" y="4641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8369D06A-27AE-4649-8031-254215BBDC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8551694"/>
                  </p:ext>
                </p:extLst>
              </p:nvPr>
            </p:nvGraphicFramePr>
            <p:xfrm>
              <a:off x="9144000" y="4641850"/>
              <a:ext cx="3048000" cy="1714500"/>
            </p:xfrm>
            <a:graphic>
              <a:graphicData uri="http://schemas.microsoft.com/office/powerpoint/2016/slidezoom">
                <pslz:sldZm>
                  <pslz:sldZmObj sldId="269" cId="1177045147">
                    <pslz:zmPr id="{3AE9EABD-87AA-444F-A103-1F8402E21B90}" returnToParent="0" transitionDur="100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Slide Zoom 27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8369D06A-27AE-4649-8031-254215BBDC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44000" y="4641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F02BA222-A48C-4BDF-96CF-7D6CB2F8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IX. Discussion</a:t>
            </a:r>
          </a:p>
        </p:txBody>
      </p:sp>
    </p:spTree>
    <p:extLst>
      <p:ext uri="{BB962C8B-B14F-4D97-AF65-F5344CB8AC3E}">
        <p14:creationId xmlns:p14="http://schemas.microsoft.com/office/powerpoint/2010/main" val="38941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770A-0EEA-42BA-95D4-569DCB6B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671" y="668293"/>
            <a:ext cx="6525220" cy="5521414"/>
          </a:xfrm>
        </p:spPr>
        <p:txBody>
          <a:bodyPr anchor="ctr"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Use case scenario 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Motivation 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Approach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Implementation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Perfomance test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Experimental setup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Diagramms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Conclusion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Pros and Cons</a:t>
            </a:r>
          </a:p>
          <a:p>
            <a:pPr marL="1028700" lvl="1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Recommendation of the extension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References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Questions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>
                <a:solidFill>
                  <a:schemeClr val="accent5">
                    <a:lumMod val="50000"/>
                  </a:schemeClr>
                </a:solidFill>
              </a:rPr>
              <a:t>Discussion</a:t>
            </a:r>
          </a:p>
          <a:p>
            <a:endParaRPr lang="de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AD4D-1877-4B25-9A3C-1ED0AF26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93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4" y="408534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I. The use case scenario (problem)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770A-0EEA-42BA-95D4-569DCB6B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61" y="5260344"/>
            <a:ext cx="10293626" cy="1013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„Clients want to communicate with each other about the data,</a:t>
            </a: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 while not having to use 3rd party software“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4BBCA3-4B90-4CD0-9EC7-70F4CCB26CD9}"/>
              </a:ext>
            </a:extLst>
          </p:cNvPr>
          <p:cNvSpPr/>
          <p:nvPr/>
        </p:nvSpPr>
        <p:spPr>
          <a:xfrm>
            <a:off x="1347193" y="1608867"/>
            <a:ext cx="616226" cy="61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077BF7-4820-49C1-8AC2-B4324EBCAA1F}"/>
              </a:ext>
            </a:extLst>
          </p:cNvPr>
          <p:cNvSpPr/>
          <p:nvPr/>
        </p:nvSpPr>
        <p:spPr>
          <a:xfrm>
            <a:off x="9940899" y="1608867"/>
            <a:ext cx="616226" cy="61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AE46F-8BC3-4D35-8C7A-3E011F43B5B9}"/>
              </a:ext>
            </a:extLst>
          </p:cNvPr>
          <p:cNvSpPr/>
          <p:nvPr/>
        </p:nvSpPr>
        <p:spPr>
          <a:xfrm>
            <a:off x="3626126" y="2748170"/>
            <a:ext cx="4939748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DATA BASE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070D95-0A7F-43C3-B1EC-5EB0A6DD7F99}"/>
              </a:ext>
            </a:extLst>
          </p:cNvPr>
          <p:cNvSpPr/>
          <p:nvPr/>
        </p:nvSpPr>
        <p:spPr>
          <a:xfrm rot="1587333">
            <a:off x="1882623" y="2503612"/>
            <a:ext cx="1695663" cy="324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C240CEA-2BA7-42D6-A385-994BEFC09829}"/>
              </a:ext>
            </a:extLst>
          </p:cNvPr>
          <p:cNvSpPr/>
          <p:nvPr/>
        </p:nvSpPr>
        <p:spPr>
          <a:xfrm rot="12325545">
            <a:off x="1939235" y="2205885"/>
            <a:ext cx="1695663" cy="324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6D6EB1A-1D6B-4739-88DB-F818CFFBAB23}"/>
              </a:ext>
            </a:extLst>
          </p:cNvPr>
          <p:cNvSpPr/>
          <p:nvPr/>
        </p:nvSpPr>
        <p:spPr>
          <a:xfrm rot="8950340">
            <a:off x="8546503" y="2534705"/>
            <a:ext cx="1413768" cy="314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BFDC5A-1177-42F4-A22A-55C0C0255687}"/>
              </a:ext>
            </a:extLst>
          </p:cNvPr>
          <p:cNvSpPr/>
          <p:nvPr/>
        </p:nvSpPr>
        <p:spPr>
          <a:xfrm rot="19688552">
            <a:off x="8606624" y="2239083"/>
            <a:ext cx="1413768" cy="314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FFC8E-DC76-4DBA-A628-137BDB8BCB38}"/>
              </a:ext>
            </a:extLst>
          </p:cNvPr>
          <p:cNvSpPr txBox="1"/>
          <p:nvPr/>
        </p:nvSpPr>
        <p:spPr>
          <a:xfrm>
            <a:off x="1060174" y="1157096"/>
            <a:ext cx="198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Client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F54F6-7596-4E1F-B014-27FB8ACD9356}"/>
              </a:ext>
            </a:extLst>
          </p:cNvPr>
          <p:cNvSpPr txBox="1"/>
          <p:nvPr/>
        </p:nvSpPr>
        <p:spPr>
          <a:xfrm>
            <a:off x="9654209" y="1181067"/>
            <a:ext cx="198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Client 2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8D8F4A2-649C-4583-8FEA-725E4E6DE63C}"/>
              </a:ext>
            </a:extLst>
          </p:cNvPr>
          <p:cNvSpPr/>
          <p:nvPr/>
        </p:nvSpPr>
        <p:spPr>
          <a:xfrm>
            <a:off x="2484782" y="1640932"/>
            <a:ext cx="7026966" cy="401217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A6CDAC9-F228-41C9-9C55-EE57D4E6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82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II.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770A-0EEA-42BA-95D4-569DCB6B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779" y="2059336"/>
            <a:ext cx="6124160" cy="430170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de-DE" b="1" dirty="0"/>
              <a:t>Bot: </a:t>
            </a:r>
            <a:r>
              <a:rPr lang="de-DE" dirty="0"/>
              <a:t>Ricardo has joined the chat.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Ricardo</a:t>
            </a:r>
            <a:r>
              <a:rPr lang="de-DE" dirty="0"/>
              <a:t>: Hey guys, what‘s up?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Aly</a:t>
            </a:r>
            <a:r>
              <a:rPr lang="de-DE" dirty="0"/>
              <a:t>: Hi hi, everything‘s fine here!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Irem</a:t>
            </a:r>
            <a:r>
              <a:rPr lang="de-DE" dirty="0"/>
              <a:t>: Helloooo, ... nothing, just working.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Ricardo</a:t>
            </a:r>
            <a:r>
              <a:rPr lang="de-DE" dirty="0"/>
              <a:t>: Nice, btw. Where can I find ... ?</a:t>
            </a:r>
          </a:p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</a:rPr>
              <a:t>Aly</a:t>
            </a:r>
            <a:r>
              <a:rPr lang="de-DE" dirty="0"/>
              <a:t>: You have to check the keys ...</a:t>
            </a: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Irem</a:t>
            </a:r>
            <a:r>
              <a:rPr lang="de-DE" dirty="0"/>
              <a:t>: And if its not there, check ...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Ricardo</a:t>
            </a:r>
            <a:r>
              <a:rPr lang="de-DE" dirty="0"/>
              <a:t>: Thx a lot </a:t>
            </a:r>
            <a:r>
              <a:rPr lang="de-DE" dirty="0">
                <a:sym typeface="Wingdings" panose="05000000000000000000" pitchFamily="2" charset="2"/>
              </a:rPr>
              <a:t>:)!!!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9620F9-1814-4FD6-B276-7483DBDFE8FA}"/>
              </a:ext>
            </a:extLst>
          </p:cNvPr>
          <p:cNvSpPr txBox="1">
            <a:spLocks/>
          </p:cNvSpPr>
          <p:nvPr/>
        </p:nvSpPr>
        <p:spPr>
          <a:xfrm>
            <a:off x="679175" y="1360974"/>
            <a:ext cx="10515600" cy="69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solidFill>
                  <a:schemeClr val="accent5">
                    <a:lumMod val="50000"/>
                  </a:schemeClr>
                </a:solidFill>
              </a:rPr>
              <a:t>Our solution: The Chatroom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EAC3-D72D-41B2-B20A-186DF379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III. Approach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648F6-400F-41DA-8FCC-1C25EB85B593}"/>
              </a:ext>
            </a:extLst>
          </p:cNvPr>
          <p:cNvSpPr/>
          <p:nvPr/>
        </p:nvSpPr>
        <p:spPr>
          <a:xfrm>
            <a:off x="1347193" y="1608867"/>
            <a:ext cx="616226" cy="61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61E27-B7A8-4B20-A105-C51E3662B118}"/>
              </a:ext>
            </a:extLst>
          </p:cNvPr>
          <p:cNvSpPr txBox="1"/>
          <p:nvPr/>
        </p:nvSpPr>
        <p:spPr>
          <a:xfrm>
            <a:off x="1060174" y="1157096"/>
            <a:ext cx="198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Client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15AA8E-17EA-4A1A-B105-E3A3F868EAF7}"/>
              </a:ext>
            </a:extLst>
          </p:cNvPr>
          <p:cNvSpPr/>
          <p:nvPr/>
        </p:nvSpPr>
        <p:spPr>
          <a:xfrm>
            <a:off x="1347193" y="2684335"/>
            <a:ext cx="616226" cy="61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6C56D-F6A4-4302-A6B8-20C18B5EB586}"/>
              </a:ext>
            </a:extLst>
          </p:cNvPr>
          <p:cNvSpPr txBox="1"/>
          <p:nvPr/>
        </p:nvSpPr>
        <p:spPr>
          <a:xfrm>
            <a:off x="1060174" y="2232564"/>
            <a:ext cx="198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Client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120CD9-94E2-467D-A72A-18342665FCE5}"/>
              </a:ext>
            </a:extLst>
          </p:cNvPr>
          <p:cNvSpPr/>
          <p:nvPr/>
        </p:nvSpPr>
        <p:spPr>
          <a:xfrm>
            <a:off x="1347193" y="3752332"/>
            <a:ext cx="616226" cy="616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54F96-F896-4632-A994-96EDA2B05694}"/>
              </a:ext>
            </a:extLst>
          </p:cNvPr>
          <p:cNvSpPr txBox="1"/>
          <p:nvPr/>
        </p:nvSpPr>
        <p:spPr>
          <a:xfrm>
            <a:off x="1060174" y="3300561"/>
            <a:ext cx="198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Client 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C8FFE5-FFD0-493F-8BF5-493C7AD20A7B}"/>
              </a:ext>
            </a:extLst>
          </p:cNvPr>
          <p:cNvSpPr/>
          <p:nvPr/>
        </p:nvSpPr>
        <p:spPr>
          <a:xfrm>
            <a:off x="1548681" y="4630432"/>
            <a:ext cx="213250" cy="18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4548E4-3EA4-4100-B43D-A3DE4288F95E}"/>
              </a:ext>
            </a:extLst>
          </p:cNvPr>
          <p:cNvSpPr/>
          <p:nvPr/>
        </p:nvSpPr>
        <p:spPr>
          <a:xfrm>
            <a:off x="1548681" y="4910362"/>
            <a:ext cx="213250" cy="18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E98330-21EA-4412-B871-51B512752ECE}"/>
              </a:ext>
            </a:extLst>
          </p:cNvPr>
          <p:cNvSpPr/>
          <p:nvPr/>
        </p:nvSpPr>
        <p:spPr>
          <a:xfrm>
            <a:off x="1548681" y="5190292"/>
            <a:ext cx="213250" cy="1898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CD145-B198-4114-B100-5A561E630C9B}"/>
              </a:ext>
            </a:extLst>
          </p:cNvPr>
          <p:cNvSpPr/>
          <p:nvPr/>
        </p:nvSpPr>
        <p:spPr>
          <a:xfrm>
            <a:off x="5506278" y="1916980"/>
            <a:ext cx="3170583" cy="26777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SERVER 1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964906D-F4C5-4510-80EF-FAF047932701}"/>
              </a:ext>
            </a:extLst>
          </p:cNvPr>
          <p:cNvSpPr/>
          <p:nvPr/>
        </p:nvSpPr>
        <p:spPr>
          <a:xfrm rot="15978721">
            <a:off x="7390123" y="-372802"/>
            <a:ext cx="3418301" cy="4293872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66A7D06-41E5-4DDF-9BCC-65FC6124C5B3}"/>
              </a:ext>
            </a:extLst>
          </p:cNvPr>
          <p:cNvSpPr/>
          <p:nvPr/>
        </p:nvSpPr>
        <p:spPr>
          <a:xfrm rot="10800000">
            <a:off x="6953558" y="2577660"/>
            <a:ext cx="4399193" cy="4105543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82DEC47-0065-4ABC-8B8F-5A361F5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9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sz="3600" dirty="0">
                <a:solidFill>
                  <a:schemeClr val="accent5">
                    <a:lumMod val="50000"/>
                  </a:schemeClr>
                </a:solidFill>
              </a:rPr>
              <a:t>IV. Implementation (just the highlights)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3641F-CD0A-4D15-8C47-46FF8E4548DB}"/>
              </a:ext>
            </a:extLst>
          </p:cNvPr>
          <p:cNvSpPr/>
          <p:nvPr/>
        </p:nvSpPr>
        <p:spPr>
          <a:xfrm>
            <a:off x="689113" y="1672394"/>
            <a:ext cx="7470913" cy="4512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23CB39B5-0D88-4C4E-AC02-A421397BE0D2}"/>
              </a:ext>
            </a:extLst>
          </p:cNvPr>
          <p:cNvSpPr/>
          <p:nvPr/>
        </p:nvSpPr>
        <p:spPr>
          <a:xfrm>
            <a:off x="1104899" y="2139248"/>
            <a:ext cx="2445026" cy="107342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301EBDF9-E2B7-435D-9A31-D73602724E20}"/>
              </a:ext>
            </a:extLst>
          </p:cNvPr>
          <p:cNvSpPr/>
          <p:nvPr/>
        </p:nvSpPr>
        <p:spPr>
          <a:xfrm>
            <a:off x="1104899" y="3607684"/>
            <a:ext cx="6639339" cy="22860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57894-EBF4-42DB-B81D-F681263BAC0A}"/>
              </a:ext>
            </a:extLst>
          </p:cNvPr>
          <p:cNvSpPr txBox="1"/>
          <p:nvPr/>
        </p:nvSpPr>
        <p:spPr>
          <a:xfrm>
            <a:off x="689113" y="1299509"/>
            <a:ext cx="221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serverMain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3DA92-57FE-4F51-AAA9-7C8ADE2CD56D}"/>
              </a:ext>
            </a:extLst>
          </p:cNvPr>
          <p:cNvSpPr txBox="1"/>
          <p:nvPr/>
        </p:nvSpPr>
        <p:spPr>
          <a:xfrm>
            <a:off x="1024393" y="3266303"/>
            <a:ext cx="283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clientsCoordinator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7FDAA-48C1-4819-BCF6-AA9645F5E375}"/>
              </a:ext>
            </a:extLst>
          </p:cNvPr>
          <p:cNvSpPr txBox="1"/>
          <p:nvPr/>
        </p:nvSpPr>
        <p:spPr>
          <a:xfrm>
            <a:off x="1024392" y="1818297"/>
            <a:ext cx="283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ChatroomHandler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370E8F-3723-4719-9BC3-E54DE1605389}"/>
              </a:ext>
            </a:extLst>
          </p:cNvPr>
          <p:cNvSpPr/>
          <p:nvPr/>
        </p:nvSpPr>
        <p:spPr>
          <a:xfrm>
            <a:off x="7744237" y="4053840"/>
            <a:ext cx="3342863" cy="782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CA447A8-A833-4AAB-867E-3E0F472C5D1B}"/>
              </a:ext>
            </a:extLst>
          </p:cNvPr>
          <p:cNvSpPr/>
          <p:nvPr/>
        </p:nvSpPr>
        <p:spPr>
          <a:xfrm rot="5400000">
            <a:off x="5593795" y="2744762"/>
            <a:ext cx="948690" cy="86429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2E342B7-CAF5-4D5A-9752-B9C2836CCA92}"/>
              </a:ext>
            </a:extLst>
          </p:cNvPr>
          <p:cNvSpPr/>
          <p:nvPr/>
        </p:nvSpPr>
        <p:spPr>
          <a:xfrm rot="10800000">
            <a:off x="3549925" y="2226333"/>
            <a:ext cx="7280635" cy="7163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4C7057E-3AE1-4334-B53E-B1066850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31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V.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315F4E-75D5-4463-B54B-D62B4D021917}"/>
              </a:ext>
            </a:extLst>
          </p:cNvPr>
          <p:cNvSpPr txBox="1">
            <a:spLocks/>
          </p:cNvSpPr>
          <p:nvPr/>
        </p:nvSpPr>
        <p:spPr>
          <a:xfrm>
            <a:off x="838200" y="1062854"/>
            <a:ext cx="10515600" cy="69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>
                <a:solidFill>
                  <a:schemeClr val="accent5">
                    <a:lumMod val="50000"/>
                  </a:schemeClr>
                </a:solidFill>
              </a:rPr>
              <a:t>I. Experimental setup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3E024E-8736-40DC-B4AB-5650DD578351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10515600" cy="4165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Our goal was to compare different levels of chat frequencies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1"/>
                </a:solidFill>
              </a:rPr>
              <a:t>Variables:</a:t>
            </a:r>
          </a:p>
          <a:p>
            <a:pPr lvl="1"/>
            <a:r>
              <a:rPr lang="de-DE" dirty="0"/>
              <a:t>M = Number of chatmessages</a:t>
            </a:r>
          </a:p>
          <a:p>
            <a:pPr lvl="1"/>
            <a:r>
              <a:rPr lang="de-DE" dirty="0"/>
              <a:t>D = Number of database operations e.g. put, get, delete</a:t>
            </a:r>
          </a:p>
          <a:p>
            <a:pPr lvl="1"/>
            <a:r>
              <a:rPr lang="de-DE" dirty="0"/>
              <a:t>M/D = chatmessage per database operation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6EFEB-E301-48D4-B3A5-787B5FD2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4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V.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770A-0EEA-42BA-95D4-569DCB6B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216"/>
            <a:ext cx="10515600" cy="4415747"/>
          </a:xfrm>
        </p:spPr>
        <p:txBody>
          <a:bodyPr/>
          <a:lstStyle/>
          <a:p>
            <a:r>
              <a:rPr lang="de-DE" dirty="0"/>
              <a:t>0 M/D</a:t>
            </a:r>
          </a:p>
          <a:p>
            <a:r>
              <a:rPr lang="de-DE" dirty="0"/>
              <a:t>1 M/D</a:t>
            </a:r>
          </a:p>
          <a:p>
            <a:r>
              <a:rPr lang="de-DE" dirty="0"/>
              <a:t>10 M/D</a:t>
            </a:r>
          </a:p>
          <a:p>
            <a:r>
              <a:rPr lang="de-DE" dirty="0"/>
              <a:t>100 M/D</a:t>
            </a:r>
          </a:p>
          <a:p>
            <a:r>
              <a:rPr lang="de-DE" dirty="0"/>
              <a:t>1000 M/D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257EF-9FBD-407E-83D3-D3D99A88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8</a:t>
            </a:fld>
            <a:endParaRPr lang="de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4CF8E2-D3D7-4C53-BD89-E704116D1CB4}"/>
              </a:ext>
            </a:extLst>
          </p:cNvPr>
          <p:cNvSpPr txBox="1">
            <a:spLocks/>
          </p:cNvSpPr>
          <p:nvPr/>
        </p:nvSpPr>
        <p:spPr>
          <a:xfrm>
            <a:off x="838200" y="1062854"/>
            <a:ext cx="10515600" cy="69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>
                <a:solidFill>
                  <a:schemeClr val="accent5">
                    <a:lumMod val="50000"/>
                  </a:schemeClr>
                </a:solidFill>
              </a:rPr>
              <a:t>II. Graph 1</a:t>
            </a:r>
          </a:p>
        </p:txBody>
      </p:sp>
    </p:spTree>
    <p:extLst>
      <p:ext uri="{BB962C8B-B14F-4D97-AF65-F5344CB8AC3E}">
        <p14:creationId xmlns:p14="http://schemas.microsoft.com/office/powerpoint/2010/main" val="91220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F8EC-44E1-47EB-9E32-7BA258AF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accent5">
                    <a:lumMod val="50000"/>
                  </a:schemeClr>
                </a:solidFill>
              </a:rPr>
              <a:t>VI.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770A-0EEA-42BA-95D4-569DCB6B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8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olidFill>
                  <a:schemeClr val="accent5">
                    <a:lumMod val="50000"/>
                  </a:schemeClr>
                </a:solidFill>
              </a:rPr>
              <a:t>I. Pros and Cons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546CFA-B8B1-4F5D-ACE2-85B42CDA174D}"/>
              </a:ext>
            </a:extLst>
          </p:cNvPr>
          <p:cNvSpPr txBox="1">
            <a:spLocks/>
          </p:cNvSpPr>
          <p:nvPr/>
        </p:nvSpPr>
        <p:spPr>
          <a:xfrm>
            <a:off x="838200" y="2245360"/>
            <a:ext cx="5257800" cy="424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200" dirty="0">
                <a:solidFill>
                  <a:srgbClr val="00B050"/>
                </a:solidFill>
              </a:rPr>
              <a:t>Pros</a:t>
            </a:r>
          </a:p>
          <a:p>
            <a:r>
              <a:rPr lang="de-DE" sz="3200" dirty="0"/>
              <a:t>Good for short msg</a:t>
            </a:r>
          </a:p>
          <a:p>
            <a:r>
              <a:rPr lang="de-DE" sz="3200" dirty="0"/>
              <a:t>Acces to database in chat</a:t>
            </a:r>
          </a:p>
          <a:p>
            <a:r>
              <a:rPr lang="de-DE" sz="3200" dirty="0"/>
              <a:t>Arg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C5AC74-D67A-4180-9DB0-3C86635635F3}"/>
              </a:ext>
            </a:extLst>
          </p:cNvPr>
          <p:cNvSpPr txBox="1">
            <a:spLocks/>
          </p:cNvSpPr>
          <p:nvPr/>
        </p:nvSpPr>
        <p:spPr>
          <a:xfrm>
            <a:off x="6096000" y="2245360"/>
            <a:ext cx="5257800" cy="4247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3200" dirty="0">
                <a:solidFill>
                  <a:srgbClr val="FF0000"/>
                </a:solidFill>
              </a:rPr>
              <a:t>Cons</a:t>
            </a:r>
          </a:p>
          <a:p>
            <a:r>
              <a:rPr lang="de-DE" sz="3200" dirty="0"/>
              <a:t>Many people need better overview</a:t>
            </a:r>
          </a:p>
          <a:p>
            <a:r>
              <a:rPr lang="de-DE" sz="3200" dirty="0"/>
              <a:t>Arg2</a:t>
            </a:r>
          </a:p>
          <a:p>
            <a:r>
              <a:rPr lang="de-DE" sz="3200" dirty="0"/>
              <a:t>Arg3</a:t>
            </a:r>
          </a:p>
          <a:p>
            <a:r>
              <a:rPr lang="de-DE" sz="3200" dirty="0"/>
              <a:t>No pictures etc., just words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6159479A-46C9-4BB8-A2D9-B3E628AD5D99}"/>
              </a:ext>
            </a:extLst>
          </p:cNvPr>
          <p:cNvSpPr/>
          <p:nvPr/>
        </p:nvSpPr>
        <p:spPr>
          <a:xfrm>
            <a:off x="8367678" y="1806712"/>
            <a:ext cx="1046480" cy="1016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4FC4D34B-C7D6-4E29-A49B-5B6B5B4A0445}"/>
              </a:ext>
            </a:extLst>
          </p:cNvPr>
          <p:cNvSpPr/>
          <p:nvPr/>
        </p:nvSpPr>
        <p:spPr>
          <a:xfrm rot="19078511">
            <a:off x="2974627" y="2021417"/>
            <a:ext cx="813146" cy="447040"/>
          </a:xfrm>
          <a:prstGeom prst="corner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62D29-081B-4399-8E2C-12AE97B8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C15EE-4D2B-4498-B95D-0F280A7CE9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2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Praktikum: Cloud Data Bases (IN0012, IN2106, IN4163)</vt:lpstr>
      <vt:lpstr>Summary</vt:lpstr>
      <vt:lpstr>I. The use case scenario (problem)</vt:lpstr>
      <vt:lpstr>II. Motivation</vt:lpstr>
      <vt:lpstr>III. Approach</vt:lpstr>
      <vt:lpstr>IV. Implementation (just the highlights)</vt:lpstr>
      <vt:lpstr>V. Performance</vt:lpstr>
      <vt:lpstr>V. Performance</vt:lpstr>
      <vt:lpstr>VI. Conclusion</vt:lpstr>
      <vt:lpstr>VI. Conclusion</vt:lpstr>
      <vt:lpstr>VII. References</vt:lpstr>
      <vt:lpstr>THANK YOU FOR YOU ATTENTION</vt:lpstr>
      <vt:lpstr>IX.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Praktikum: Cloud Data Bases (IN0012, IN2106, IN4163)</dc:title>
  <dc:creator> </dc:creator>
  <cp:lastModifiedBy> </cp:lastModifiedBy>
  <cp:revision>6</cp:revision>
  <dcterms:created xsi:type="dcterms:W3CDTF">2020-01-15T14:43:06Z</dcterms:created>
  <dcterms:modified xsi:type="dcterms:W3CDTF">2020-01-16T08:12:38Z</dcterms:modified>
</cp:coreProperties>
</file>