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BC01F9D-F191-477E-BF78-8CB1D0FE17B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42E041F-723D-41FD-AD20-AC3921EC68FB}" type="slidenum"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B3F3EB5-99D7-4721-9816-9A6D6A26F6F2}" type="slidenum"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109724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4071960"/>
            <a:ext cx="109724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407196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31960" y="407196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19640" y="206928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29800" y="206928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407196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19640" y="407196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029800" y="407196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2069280"/>
            <a:ext cx="10972440" cy="383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1097244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753480"/>
            <a:ext cx="10972440" cy="503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407196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2069280"/>
            <a:ext cx="10972440" cy="383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407196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4071960"/>
            <a:ext cx="109724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109724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4071960"/>
            <a:ext cx="109724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407196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407196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206928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206928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407196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407196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407196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1097244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753480"/>
            <a:ext cx="10972440" cy="503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407196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407196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4071960"/>
            <a:ext cx="109724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C67BD75-F0F0-4C75-B000-E741FADCBE62}" type="datetime">
              <a:rPr b="0" lang="en-US" sz="12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2/26/22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F086784-A1A1-4ADA-8041-82582C54E168}" type="slidenum">
              <a:rPr b="0" lang="en-US" sz="12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0" y="0"/>
            <a:ext cx="12191760" cy="1086120"/>
          </a:xfrm>
          <a:prstGeom prst="rect">
            <a:avLst/>
          </a:prstGeom>
          <a:solidFill>
            <a:srgbClr val="1b3d6d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" name="Picture 7" descr=""/>
          <p:cNvPicPr/>
          <p:nvPr/>
        </p:nvPicPr>
        <p:blipFill>
          <a:blip r:embed="rId2"/>
          <a:stretch/>
        </p:blipFill>
        <p:spPr>
          <a:xfrm>
            <a:off x="445320" y="312480"/>
            <a:ext cx="4973040" cy="484920"/>
          </a:xfrm>
          <a:prstGeom prst="rect">
            <a:avLst/>
          </a:prstGeom>
          <a:ln>
            <a:noFill/>
          </a:ln>
        </p:spPr>
      </p:pic>
      <p:sp>
        <p:nvSpPr>
          <p:cNvPr id="6" name="Line 6"/>
          <p:cNvSpPr/>
          <p:nvPr/>
        </p:nvSpPr>
        <p:spPr>
          <a:xfrm>
            <a:off x="0" y="1073160"/>
            <a:ext cx="12191760" cy="0"/>
          </a:xfrm>
          <a:prstGeom prst="line">
            <a:avLst/>
          </a:prstGeom>
          <a:ln w="28440">
            <a:solidFill>
              <a:srgbClr val="ffd2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CustomShape 7"/>
          <p:cNvSpPr/>
          <p:nvPr/>
        </p:nvSpPr>
        <p:spPr>
          <a:xfrm>
            <a:off x="0" y="0"/>
            <a:ext cx="12191760" cy="1086120"/>
          </a:xfrm>
          <a:prstGeom prst="rect">
            <a:avLst/>
          </a:prstGeom>
          <a:solidFill>
            <a:srgbClr val="1b3d6d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8" name="Picture 11" descr=""/>
          <p:cNvPicPr/>
          <p:nvPr/>
        </p:nvPicPr>
        <p:blipFill>
          <a:blip r:embed="rId3"/>
          <a:stretch/>
        </p:blipFill>
        <p:spPr>
          <a:xfrm>
            <a:off x="445320" y="312480"/>
            <a:ext cx="4973040" cy="484920"/>
          </a:xfrm>
          <a:prstGeom prst="rect">
            <a:avLst/>
          </a:prstGeom>
          <a:ln>
            <a:noFill/>
          </a:ln>
        </p:spPr>
      </p:pic>
      <p:sp>
        <p:nvSpPr>
          <p:cNvPr id="9" name="Line 8"/>
          <p:cNvSpPr/>
          <p:nvPr/>
        </p:nvSpPr>
        <p:spPr>
          <a:xfrm>
            <a:off x="0" y="1073160"/>
            <a:ext cx="12191760" cy="0"/>
          </a:xfrm>
          <a:prstGeom prst="line">
            <a:avLst/>
          </a:prstGeom>
          <a:ln w="28440">
            <a:solidFill>
              <a:srgbClr val="ffd2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10972440" cy="38336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Edit Master text styles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CD81025-1336-483C-8EBC-C27498515AC2}" type="datetime">
              <a:rPr b="0" lang="en-US" sz="12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2/26/22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714150E-A4D0-4941-9E46-9A3B2DA1642F}" type="slidenum">
              <a:rPr b="0" lang="en-US" sz="12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52" name="Picture 6" descr=""/>
          <p:cNvPicPr/>
          <p:nvPr/>
        </p:nvPicPr>
        <p:blipFill>
          <a:blip r:embed="rId2"/>
          <a:stretch/>
        </p:blipFill>
        <p:spPr>
          <a:xfrm>
            <a:off x="8593200" y="6046560"/>
            <a:ext cx="3004920" cy="293040"/>
          </a:xfrm>
          <a:prstGeom prst="rect">
            <a:avLst/>
          </a:prstGeom>
          <a:ln>
            <a:noFill/>
          </a:ln>
        </p:spPr>
      </p:pic>
      <p:sp>
        <p:nvSpPr>
          <p:cNvPr id="53" name="CustomShape 6"/>
          <p:cNvSpPr/>
          <p:nvPr/>
        </p:nvSpPr>
        <p:spPr>
          <a:xfrm>
            <a:off x="0" y="0"/>
            <a:ext cx="12191760" cy="610200"/>
          </a:xfrm>
          <a:prstGeom prst="rect">
            <a:avLst/>
          </a:prstGeom>
          <a:solidFill>
            <a:srgbClr val="1b3d6d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4" name="Line 7"/>
          <p:cNvSpPr/>
          <p:nvPr/>
        </p:nvSpPr>
        <p:spPr>
          <a:xfrm>
            <a:off x="0" y="591840"/>
            <a:ext cx="12191760" cy="0"/>
          </a:xfrm>
          <a:prstGeom prst="line">
            <a:avLst/>
          </a:prstGeom>
          <a:ln w="28440">
            <a:solidFill>
              <a:srgbClr val="ffd2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0" y="0"/>
            <a:ext cx="12191760" cy="610200"/>
          </a:xfrm>
          <a:prstGeom prst="rect">
            <a:avLst/>
          </a:prstGeom>
          <a:solidFill>
            <a:srgbClr val="1b3d6d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6" name="Line 9"/>
          <p:cNvSpPr/>
          <p:nvPr/>
        </p:nvSpPr>
        <p:spPr>
          <a:xfrm>
            <a:off x="0" y="591840"/>
            <a:ext cx="12191760" cy="0"/>
          </a:xfrm>
          <a:prstGeom prst="line">
            <a:avLst/>
          </a:prstGeom>
          <a:ln w="28440">
            <a:solidFill>
              <a:srgbClr val="ffd2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2209680" y="2286000"/>
            <a:ext cx="7772040" cy="22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Module 1: Why Use Concurrency?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Topic 1.2: Von Neumann Bottleneck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93360" y="604440"/>
            <a:ext cx="7958880" cy="123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Speedup Without Parallelism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23960" y="1839240"/>
            <a:ext cx="8145720" cy="30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Can we achieve speedup without parallelism?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Design faster processors</a:t>
            </a:r>
            <a:endParaRPr b="0" lang="en-US" sz="2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Get speedup without changing software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Design processors with more memory (cache)</a:t>
            </a:r>
            <a:endParaRPr b="0" lang="en-US" sz="2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Reduces the 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</a:rPr>
              <a:t>von Neumann bottleneck</a:t>
            </a:r>
            <a:endParaRPr b="0" lang="en-US" sz="20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Cache access time = 1 clock cycle</a:t>
            </a:r>
            <a:endParaRPr b="0" lang="en-US" sz="20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Main memory access time = ~100 clock cycles</a:t>
            </a:r>
            <a:endParaRPr b="0" lang="en-US" sz="20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Increasing on-chip cache improves performance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693360" y="604440"/>
            <a:ext cx="3582720" cy="123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Moore’s Law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23960" y="1839240"/>
            <a:ext cx="6743520" cy="246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Predicted that transistor density would double every 2 years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Not a physical law, just an observation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Smaller transistors switch faster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Exponential increase in density would lead to exponential increase in speed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14141</TotalTime>
  <Application>LibreOffice/6.4.7.2$Linux_X86_64 LibreOffice_project/40$Build-2</Application>
  <Words>98</Words>
  <Paragraphs>18</Paragraphs>
  <Company>UCI Extension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2009-09-24T20:35:00Z</dcterms:created>
  <dc:creator>Rashed Iqbal</dc:creator>
  <dc:description/>
  <dc:language>en-US</dc:language>
  <cp:lastModifiedBy/>
  <dcterms:modified xsi:type="dcterms:W3CDTF">2022-02-26T22:10:57Z</dcterms:modified>
  <cp:revision>393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UCI Extension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