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E3C03DC-21AC-4C8A-9B4E-25633BDFFD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D9FDA0B-1420-4ED3-9E69-654E493E8C64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9F3563-50F0-4B62-B45D-72C3AB88769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A910D12-9BC3-47E1-88BE-26D05E93745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206928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4071960"/>
            <a:ext cx="35330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753480"/>
            <a:ext cx="10972440" cy="503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383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407196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2069280"/>
            <a:ext cx="535428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4071960"/>
            <a:ext cx="10972440" cy="182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04FDBE5-BD95-4613-A5D3-2485EEFDDCDD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6B64E0-8474-4B47-B2E1-71F80A7EA37C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 descr=""/>
          <p:cNvPicPr/>
          <p:nvPr/>
        </p:nvPicPr>
        <p:blipFill>
          <a:blip r:embed="rId2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6" name="Line 6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0" y="0"/>
            <a:ext cx="12191760" cy="108612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" name="Picture 11" descr=""/>
          <p:cNvPicPr/>
          <p:nvPr/>
        </p:nvPicPr>
        <p:blipFill>
          <a:blip r:embed="rId3"/>
          <a:stretch/>
        </p:blipFill>
        <p:spPr>
          <a:xfrm>
            <a:off x="445320" y="312480"/>
            <a:ext cx="4973040" cy="484920"/>
          </a:xfrm>
          <a:prstGeom prst="rect">
            <a:avLst/>
          </a:prstGeom>
          <a:ln>
            <a:noFill/>
          </a:ln>
        </p:spPr>
      </p:pic>
      <p:sp>
        <p:nvSpPr>
          <p:cNvPr id="9" name="Line 8"/>
          <p:cNvSpPr/>
          <p:nvPr/>
        </p:nvSpPr>
        <p:spPr>
          <a:xfrm>
            <a:off x="0" y="107316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753480"/>
            <a:ext cx="10972440" cy="10854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2069280"/>
            <a:ext cx="10972440" cy="38336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45899A-C300-472C-A69B-8944C5E5AFB3}" type="datetime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2/28/22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526255-E840-4F03-A08C-CC4FB10665DB}" type="slidenum">
              <a:rPr b="0" lang="en-US" sz="12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2" name="Picture 6" descr=""/>
          <p:cNvPicPr/>
          <p:nvPr/>
        </p:nvPicPr>
        <p:blipFill>
          <a:blip r:embed="rId2"/>
          <a:stretch/>
        </p:blipFill>
        <p:spPr>
          <a:xfrm>
            <a:off x="8593200" y="6046560"/>
            <a:ext cx="3004920" cy="293040"/>
          </a:xfrm>
          <a:prstGeom prst="rect">
            <a:avLst/>
          </a:prstGeom>
          <a:ln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Line 7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0" y="0"/>
            <a:ext cx="12191760" cy="610200"/>
          </a:xfrm>
          <a:prstGeom prst="rect">
            <a:avLst/>
          </a:prstGeom>
          <a:solidFill>
            <a:srgbClr val="1b3d6d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Line 9"/>
          <p:cNvSpPr/>
          <p:nvPr/>
        </p:nvSpPr>
        <p:spPr>
          <a:xfrm>
            <a:off x="0" y="591840"/>
            <a:ext cx="12191760" cy="0"/>
          </a:xfrm>
          <a:prstGeom prst="line">
            <a:avLst/>
          </a:prstGeom>
          <a:ln w="28440">
            <a:solidFill>
              <a:srgbClr val="ffd2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209680" y="2286000"/>
            <a:ext cx="7772040" cy="22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Module 2: Concurrency Basics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Topic 1.3: Threads and Goroutines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93360" y="604440"/>
            <a:ext cx="630612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Threads vs. Processes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39800" y="1616040"/>
            <a:ext cx="6727320" cy="16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threads can exist in one process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Threads share some context so it has lower memory access so lower context switch time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OS schedules threads rather than processes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02" name="Group 3"/>
          <p:cNvGrpSpPr/>
          <p:nvPr/>
        </p:nvGrpSpPr>
        <p:grpSpPr>
          <a:xfrm>
            <a:off x="2166480" y="3422880"/>
            <a:ext cx="3359880" cy="1352160"/>
            <a:chOff x="2166480" y="3422880"/>
            <a:chExt cx="3359880" cy="1352160"/>
          </a:xfrm>
        </p:grpSpPr>
        <p:sp>
          <p:nvSpPr>
            <p:cNvPr id="103" name="CustomShape 4"/>
            <p:cNvSpPr/>
            <p:nvPr/>
          </p:nvSpPr>
          <p:spPr>
            <a:xfrm>
              <a:off x="2166480" y="3422880"/>
              <a:ext cx="3359880" cy="101088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63a3"/>
                </a:gs>
                <a:gs pos="100000">
                  <a:srgbClr val="9abaf9"/>
                </a:gs>
              </a:gsLst>
              <a:lin ang="16200000"/>
            </a:gra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104" name="Group 5"/>
            <p:cNvGrpSpPr/>
            <p:nvPr/>
          </p:nvGrpSpPr>
          <p:grpSpPr>
            <a:xfrm>
              <a:off x="2246040" y="3584880"/>
              <a:ext cx="3124080" cy="729720"/>
              <a:chOff x="2246040" y="3584880"/>
              <a:chExt cx="3124080" cy="729720"/>
            </a:xfrm>
          </p:grpSpPr>
          <p:sp>
            <p:nvSpPr>
              <p:cNvPr id="105" name="CustomShape 6"/>
              <p:cNvSpPr/>
              <p:nvPr/>
            </p:nvSpPr>
            <p:spPr>
              <a:xfrm>
                <a:off x="2246040" y="3693240"/>
                <a:ext cx="1509840" cy="516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Virtual memory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File descriptors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06" name="CustomShape 7"/>
              <p:cNvSpPr/>
              <p:nvPr/>
            </p:nvSpPr>
            <p:spPr>
              <a:xfrm>
                <a:off x="3998880" y="3584880"/>
                <a:ext cx="1371240" cy="7297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Stack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Data registers</a:t>
                </a:r>
                <a:endParaRPr b="0" lang="en-US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Code (PC)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107" name="CustomShape 8"/>
            <p:cNvSpPr/>
            <p:nvPr/>
          </p:nvSpPr>
          <p:spPr>
            <a:xfrm>
              <a:off x="3396240" y="4441320"/>
              <a:ext cx="9705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Process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08" name="Group 9"/>
          <p:cNvGrpSpPr/>
          <p:nvPr/>
        </p:nvGrpSpPr>
        <p:grpSpPr>
          <a:xfrm>
            <a:off x="448560" y="4906800"/>
            <a:ext cx="6729480" cy="1326240"/>
            <a:chOff x="448560" y="4906800"/>
            <a:chExt cx="6729480" cy="1326240"/>
          </a:xfrm>
        </p:grpSpPr>
        <p:sp>
          <p:nvSpPr>
            <p:cNvPr id="109" name="CustomShape 10"/>
            <p:cNvSpPr/>
            <p:nvPr/>
          </p:nvSpPr>
          <p:spPr>
            <a:xfrm>
              <a:off x="448560" y="4906800"/>
              <a:ext cx="6729480" cy="1326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63a3"/>
                </a:gs>
                <a:gs pos="100000">
                  <a:srgbClr val="9abaf9"/>
                </a:gs>
              </a:gsLst>
              <a:lin ang="16200000"/>
            </a:gra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" name="CustomShape 11"/>
            <p:cNvSpPr/>
            <p:nvPr/>
          </p:nvSpPr>
          <p:spPr>
            <a:xfrm>
              <a:off x="685440" y="5137560"/>
              <a:ext cx="1509840" cy="516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Virtual memory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File descriptors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1" name="CustomShape 12"/>
            <p:cNvSpPr/>
            <p:nvPr/>
          </p:nvSpPr>
          <p:spPr>
            <a:xfrm>
              <a:off x="2438280" y="5029200"/>
              <a:ext cx="1371240" cy="7297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Stack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Data registers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Code (PC)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2" name="CustomShape 13"/>
            <p:cNvSpPr/>
            <p:nvPr/>
          </p:nvSpPr>
          <p:spPr>
            <a:xfrm>
              <a:off x="4004280" y="5029200"/>
              <a:ext cx="1371240" cy="7297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Stack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Data registers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Code (PC)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3" name="CustomShape 14"/>
            <p:cNvSpPr/>
            <p:nvPr/>
          </p:nvSpPr>
          <p:spPr>
            <a:xfrm>
              <a:off x="5569920" y="5029200"/>
              <a:ext cx="1371240" cy="7297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Stack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Data registers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Code (PC)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4" name="CustomShape 15"/>
            <p:cNvSpPr/>
            <p:nvPr/>
          </p:nvSpPr>
          <p:spPr>
            <a:xfrm>
              <a:off x="2625120" y="5767920"/>
              <a:ext cx="1025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Thread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5" name="CustomShape 16"/>
            <p:cNvSpPr/>
            <p:nvPr/>
          </p:nvSpPr>
          <p:spPr>
            <a:xfrm>
              <a:off x="4176720" y="5770800"/>
              <a:ext cx="1025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Thread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6" name="CustomShape 17"/>
            <p:cNvSpPr/>
            <p:nvPr/>
          </p:nvSpPr>
          <p:spPr>
            <a:xfrm>
              <a:off x="5750280" y="5770080"/>
              <a:ext cx="1025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Thread 3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93360" y="604440"/>
            <a:ext cx="31946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Goroutines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23960" y="1791000"/>
            <a:ext cx="655272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Like a thread in Go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Goroutines execute within a single OS thread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19" name="Group 3"/>
          <p:cNvGrpSpPr/>
          <p:nvPr/>
        </p:nvGrpSpPr>
        <p:grpSpPr>
          <a:xfrm>
            <a:off x="1562040" y="3352680"/>
            <a:ext cx="4876200" cy="3001680"/>
            <a:chOff x="1562040" y="3352680"/>
            <a:chExt cx="4876200" cy="3001680"/>
          </a:xfrm>
        </p:grpSpPr>
        <p:sp>
          <p:nvSpPr>
            <p:cNvPr id="120" name="CustomShape 4"/>
            <p:cNvSpPr/>
            <p:nvPr/>
          </p:nvSpPr>
          <p:spPr>
            <a:xfrm>
              <a:off x="1562040" y="3352680"/>
              <a:ext cx="4876200" cy="25369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63a3"/>
                </a:gs>
                <a:gs pos="100000">
                  <a:srgbClr val="9abaf9"/>
                </a:gs>
              </a:gsLst>
              <a:lin ang="16200000"/>
            </a:gra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5"/>
            <p:cNvSpPr/>
            <p:nvPr/>
          </p:nvSpPr>
          <p:spPr>
            <a:xfrm>
              <a:off x="1674360" y="3868560"/>
              <a:ext cx="1509840" cy="516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Virtual memory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File descriptors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2" name="CustomShape 6"/>
            <p:cNvSpPr/>
            <p:nvPr/>
          </p:nvSpPr>
          <p:spPr>
            <a:xfrm>
              <a:off x="3436200" y="3905280"/>
              <a:ext cx="1274760" cy="4305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7"/>
            <p:cNvSpPr/>
            <p:nvPr/>
          </p:nvSpPr>
          <p:spPr>
            <a:xfrm>
              <a:off x="3432600" y="3372480"/>
              <a:ext cx="13744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Main Thread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4" name="CustomShape 8"/>
            <p:cNvSpPr/>
            <p:nvPr/>
          </p:nvSpPr>
          <p:spPr>
            <a:xfrm>
              <a:off x="1924920" y="5128200"/>
              <a:ext cx="1262160" cy="4903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Goroutine1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5" name="CustomShape 9"/>
            <p:cNvSpPr/>
            <p:nvPr/>
          </p:nvSpPr>
          <p:spPr>
            <a:xfrm>
              <a:off x="3436200" y="5128200"/>
              <a:ext cx="1262160" cy="4903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Goroutine1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6" name="CustomShape 10"/>
            <p:cNvSpPr/>
            <p:nvPr/>
          </p:nvSpPr>
          <p:spPr>
            <a:xfrm>
              <a:off x="4947840" y="5128200"/>
              <a:ext cx="1262160" cy="4903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Goroutine1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7" name="Line 11"/>
            <p:cNvSpPr/>
            <p:nvPr/>
          </p:nvSpPr>
          <p:spPr>
            <a:xfrm flipH="1">
              <a:off x="2556000" y="4336200"/>
              <a:ext cx="1517760" cy="79164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8" name="Line 12"/>
            <p:cNvSpPr/>
            <p:nvPr/>
          </p:nvSpPr>
          <p:spPr>
            <a:xfrm flipH="1">
              <a:off x="4067280" y="4336200"/>
              <a:ext cx="6480" cy="79164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9" name="Line 13"/>
            <p:cNvSpPr/>
            <p:nvPr/>
          </p:nvSpPr>
          <p:spPr>
            <a:xfrm>
              <a:off x="4073760" y="4336200"/>
              <a:ext cx="1505160" cy="79164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0" name="CustomShape 14"/>
            <p:cNvSpPr/>
            <p:nvPr/>
          </p:nvSpPr>
          <p:spPr>
            <a:xfrm>
              <a:off x="3549960" y="5989680"/>
              <a:ext cx="1068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Process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93360" y="604440"/>
            <a:ext cx="626940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Go Runtime Scheduler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23960" y="1791000"/>
            <a:ext cx="6552720" cy="24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Schedules goroutines inside an OS thread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Like a little OS inside a single OS thread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Logical processor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is mapped to a thread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use more than one logical processor which will enable you to create more than 1 thread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33" name="Group 3"/>
          <p:cNvGrpSpPr/>
          <p:nvPr/>
        </p:nvGrpSpPr>
        <p:grpSpPr>
          <a:xfrm>
            <a:off x="7602120" y="1828800"/>
            <a:ext cx="4285080" cy="3198240"/>
            <a:chOff x="7602120" y="1828800"/>
            <a:chExt cx="4285080" cy="3198240"/>
          </a:xfrm>
        </p:grpSpPr>
        <p:sp>
          <p:nvSpPr>
            <p:cNvPr id="134" name="CustomShape 4"/>
            <p:cNvSpPr/>
            <p:nvPr/>
          </p:nvSpPr>
          <p:spPr>
            <a:xfrm>
              <a:off x="9134640" y="2207880"/>
              <a:ext cx="1392840" cy="3373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5"/>
            <p:cNvSpPr/>
            <p:nvPr/>
          </p:nvSpPr>
          <p:spPr>
            <a:xfrm>
              <a:off x="9122400" y="1828800"/>
              <a:ext cx="13744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Main Thread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6" name="CustomShape 6"/>
            <p:cNvSpPr/>
            <p:nvPr/>
          </p:nvSpPr>
          <p:spPr>
            <a:xfrm>
              <a:off x="7602120" y="4536720"/>
              <a:ext cx="1262160" cy="4903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Goroutine1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7" name="CustomShape 7"/>
            <p:cNvSpPr/>
            <p:nvPr/>
          </p:nvSpPr>
          <p:spPr>
            <a:xfrm>
              <a:off x="9113400" y="4536720"/>
              <a:ext cx="1262160" cy="4903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Goroutine1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8" name="CustomShape 8"/>
            <p:cNvSpPr/>
            <p:nvPr/>
          </p:nvSpPr>
          <p:spPr>
            <a:xfrm>
              <a:off x="10625040" y="4536720"/>
              <a:ext cx="1262160" cy="4903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Goroutine1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" name="CustomShape 9"/>
            <p:cNvSpPr/>
            <p:nvPr/>
          </p:nvSpPr>
          <p:spPr>
            <a:xfrm>
              <a:off x="9134640" y="3808080"/>
              <a:ext cx="1392840" cy="30456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61a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Goruntime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0" name="CustomShape 10"/>
            <p:cNvSpPr/>
            <p:nvPr/>
          </p:nvSpPr>
          <p:spPr>
            <a:xfrm>
              <a:off x="9139680" y="2893680"/>
              <a:ext cx="1392840" cy="516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Logical Processor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1" name="Line 11"/>
            <p:cNvSpPr/>
            <p:nvPr/>
          </p:nvSpPr>
          <p:spPr>
            <a:xfrm flipH="1">
              <a:off x="8233200" y="4112640"/>
              <a:ext cx="1598040" cy="42372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2" name="Line 12"/>
            <p:cNvSpPr/>
            <p:nvPr/>
          </p:nvSpPr>
          <p:spPr>
            <a:xfrm flipH="1">
              <a:off x="9744480" y="4112640"/>
              <a:ext cx="86760" cy="42372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3" name="Line 13"/>
            <p:cNvSpPr/>
            <p:nvPr/>
          </p:nvSpPr>
          <p:spPr>
            <a:xfrm>
              <a:off x="9831240" y="4112640"/>
              <a:ext cx="1424880" cy="42372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4" name="Line 14"/>
            <p:cNvSpPr/>
            <p:nvPr/>
          </p:nvSpPr>
          <p:spPr>
            <a:xfrm flipH="1">
              <a:off x="9831240" y="3416760"/>
              <a:ext cx="4680" cy="3909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5" name="Line 15"/>
            <p:cNvSpPr/>
            <p:nvPr/>
          </p:nvSpPr>
          <p:spPr>
            <a:xfrm>
              <a:off x="9831240" y="2545200"/>
              <a:ext cx="4680" cy="34848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14527</TotalTime>
  <Application>LibreOffice/6.4.7.2$Linux_X86_64 LibreOffice_project/40$Build-2</Application>
  <Words>135</Words>
  <Paragraphs>49</Paragraphs>
  <Company>UCI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2009-09-24T20:35:00Z</dcterms:created>
  <dc:creator>Rashed Iqbal</dc:creator>
  <dc:description/>
  <dc:language>en-US</dc:language>
  <cp:lastModifiedBy/>
  <dcterms:modified xsi:type="dcterms:W3CDTF">2022-02-28T21:00:57Z</dcterms:modified>
  <cp:revision>407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UCI Extension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