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6FAB3F1-45CD-411A-80D1-CD00C0561D1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7C8E7D6-6B44-4B24-801E-7D88871E2B1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0F47490-5BCF-4219-8084-E40DFA99C9E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BC0208D-A338-4AED-BEF5-58A43216CFD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753480"/>
            <a:ext cx="10972440" cy="503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753480"/>
            <a:ext cx="10972440" cy="503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Maste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 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B923BD2-F98A-45F5-A328-294CEFE5525B}" type="datetime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2/28/22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14DEC5C-2D20-4AFC-B7E3-44B8C4CCB418}" type="slidenum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0" y="0"/>
            <a:ext cx="12191760" cy="108612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" name="Picture 7" descr=""/>
          <p:cNvPicPr/>
          <p:nvPr/>
        </p:nvPicPr>
        <p:blipFill>
          <a:blip r:embed="rId2"/>
          <a:stretch/>
        </p:blipFill>
        <p:spPr>
          <a:xfrm>
            <a:off x="445320" y="312480"/>
            <a:ext cx="4973040" cy="484920"/>
          </a:xfrm>
          <a:prstGeom prst="rect">
            <a:avLst/>
          </a:prstGeom>
          <a:ln>
            <a:noFill/>
          </a:ln>
        </p:spPr>
      </p:pic>
      <p:sp>
        <p:nvSpPr>
          <p:cNvPr id="6" name="Line 6"/>
          <p:cNvSpPr/>
          <p:nvPr/>
        </p:nvSpPr>
        <p:spPr>
          <a:xfrm>
            <a:off x="0" y="107316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0" y="0"/>
            <a:ext cx="12191760" cy="108612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8" name="Picture 11" descr=""/>
          <p:cNvPicPr/>
          <p:nvPr/>
        </p:nvPicPr>
        <p:blipFill>
          <a:blip r:embed="rId3"/>
          <a:stretch/>
        </p:blipFill>
        <p:spPr>
          <a:xfrm>
            <a:off x="445320" y="312480"/>
            <a:ext cx="4973040" cy="484920"/>
          </a:xfrm>
          <a:prstGeom prst="rect">
            <a:avLst/>
          </a:prstGeom>
          <a:ln>
            <a:noFill/>
          </a:ln>
        </p:spPr>
      </p:pic>
      <p:sp>
        <p:nvSpPr>
          <p:cNvPr id="9" name="Line 8"/>
          <p:cNvSpPr/>
          <p:nvPr/>
        </p:nvSpPr>
        <p:spPr>
          <a:xfrm>
            <a:off x="0" y="107316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62446BC-FD98-4D6D-82B2-0E33560D2D2C}" type="datetime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2/28/22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BB42B93-8C65-42E9-ABA8-309E69D34D52}" type="slidenum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2" name="Picture 6" descr=""/>
          <p:cNvPicPr/>
          <p:nvPr/>
        </p:nvPicPr>
        <p:blipFill>
          <a:blip r:embed="rId2"/>
          <a:stretch/>
        </p:blipFill>
        <p:spPr>
          <a:xfrm>
            <a:off x="8593200" y="6046560"/>
            <a:ext cx="3004920" cy="293040"/>
          </a:xfrm>
          <a:prstGeom prst="rect">
            <a:avLst/>
          </a:prstGeom>
          <a:ln>
            <a:noFill/>
          </a:ln>
        </p:spPr>
      </p:pic>
      <p:sp>
        <p:nvSpPr>
          <p:cNvPr id="53" name="CustomShape 6"/>
          <p:cNvSpPr/>
          <p:nvPr/>
        </p:nvSpPr>
        <p:spPr>
          <a:xfrm>
            <a:off x="0" y="0"/>
            <a:ext cx="12191760" cy="61020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" name="Line 7"/>
          <p:cNvSpPr/>
          <p:nvPr/>
        </p:nvSpPr>
        <p:spPr>
          <a:xfrm>
            <a:off x="0" y="59184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0" y="0"/>
            <a:ext cx="12191760" cy="61020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" name="Line 9"/>
          <p:cNvSpPr/>
          <p:nvPr/>
        </p:nvSpPr>
        <p:spPr>
          <a:xfrm>
            <a:off x="0" y="59184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209680" y="2286000"/>
            <a:ext cx="7772040" cy="22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Module 2: Concurrency Basics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Topic 2.2: Race Conditions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Table 1"/>
          <p:cNvGraphicFramePr/>
          <p:nvPr/>
        </p:nvGraphicFramePr>
        <p:xfrm>
          <a:off x="1557720" y="2819520"/>
          <a:ext cx="3812400" cy="1112040"/>
        </p:xfrm>
        <a:graphic>
          <a:graphicData uri="http://schemas.openxmlformats.org/drawingml/2006/table">
            <a:tbl>
              <a:tblPr/>
              <a:tblGrid>
                <a:gridCol w="1906200"/>
                <a:gridCol w="1906200"/>
              </a:tblGrid>
              <a:tr h="370800"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eaf0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eaf0f2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d3df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d3dfe6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eaf0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eaf0f2"/>
                    </a:solidFill>
                  </a:tcPr>
                </a:tc>
              </a:tr>
            </a:tbl>
          </a:graphicData>
        </a:graphic>
      </p:graphicFrame>
      <p:sp>
        <p:nvSpPr>
          <p:cNvPr id="101" name="TextShape 2"/>
          <p:cNvSpPr txBox="1"/>
          <p:nvPr/>
        </p:nvSpPr>
        <p:spPr>
          <a:xfrm>
            <a:off x="693360" y="604440"/>
            <a:ext cx="463752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Race Conditions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1557720" y="2828520"/>
            <a:ext cx="1974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x =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1557720" y="3531960"/>
            <a:ext cx="1974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x = x + 1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3545640" y="3175560"/>
            <a:ext cx="2016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print 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710640" y="1718280"/>
            <a:ext cx="652788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Outcome depends on non-deterministic ordering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06" name="Table 7"/>
          <p:cNvGraphicFramePr/>
          <p:nvPr/>
        </p:nvGraphicFramePr>
        <p:xfrm>
          <a:off x="1557720" y="4343400"/>
          <a:ext cx="3812400" cy="1112040"/>
        </p:xfrm>
        <a:graphic>
          <a:graphicData uri="http://schemas.openxmlformats.org/drawingml/2006/table">
            <a:tbl>
              <a:tblPr/>
              <a:tblGrid>
                <a:gridCol w="1906200"/>
                <a:gridCol w="1906200"/>
              </a:tblGrid>
              <a:tr h="370800"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eaf0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eaf0f2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d3df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d3dfe6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eaf0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eaf0f2"/>
                    </a:solidFill>
                  </a:tcPr>
                </a:tc>
              </a:tr>
            </a:tbl>
          </a:graphicData>
        </a:graphic>
      </p:graphicFrame>
      <p:sp>
        <p:nvSpPr>
          <p:cNvPr id="107" name="CustomShape 8"/>
          <p:cNvSpPr/>
          <p:nvPr/>
        </p:nvSpPr>
        <p:spPr>
          <a:xfrm>
            <a:off x="1557720" y="4352400"/>
            <a:ext cx="1974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x =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" name="CustomShape 9"/>
          <p:cNvSpPr/>
          <p:nvPr/>
        </p:nvSpPr>
        <p:spPr>
          <a:xfrm>
            <a:off x="1570320" y="4720320"/>
            <a:ext cx="1974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x = x + 1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" name="CustomShape 10"/>
          <p:cNvSpPr/>
          <p:nvPr/>
        </p:nvSpPr>
        <p:spPr>
          <a:xfrm>
            <a:off x="3497040" y="5097240"/>
            <a:ext cx="2016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print 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" name="CustomShape 11"/>
          <p:cNvSpPr/>
          <p:nvPr/>
        </p:nvSpPr>
        <p:spPr>
          <a:xfrm>
            <a:off x="693360" y="5710680"/>
            <a:ext cx="652788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Races occur due to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communication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"/>
          <p:cNvGraphicFramePr/>
          <p:nvPr/>
        </p:nvGraphicFramePr>
        <p:xfrm>
          <a:off x="1557720" y="2819520"/>
          <a:ext cx="3812400" cy="1112040"/>
        </p:xfrm>
        <a:graphic>
          <a:graphicData uri="http://schemas.openxmlformats.org/drawingml/2006/table">
            <a:tbl>
              <a:tblPr/>
              <a:tblGrid>
                <a:gridCol w="1906200"/>
                <a:gridCol w="1906200"/>
              </a:tblGrid>
              <a:tr h="370800"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eaf0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eaf0f2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d3df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d3dfe6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eaf0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eaf0f2"/>
                    </a:solidFill>
                  </a:tcPr>
                </a:tc>
              </a:tr>
            </a:tbl>
          </a:graphicData>
        </a:graphic>
      </p:graphicFrame>
      <p:sp>
        <p:nvSpPr>
          <p:cNvPr id="112" name="TextShape 2"/>
          <p:cNvSpPr txBox="1"/>
          <p:nvPr/>
        </p:nvSpPr>
        <p:spPr>
          <a:xfrm>
            <a:off x="693360" y="604440"/>
            <a:ext cx="463752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Race Conditions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557720" y="2828520"/>
            <a:ext cx="1974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x =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1557720" y="3531960"/>
            <a:ext cx="1974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x = x + 1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3545640" y="3175560"/>
            <a:ext cx="2016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print 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710640" y="1718280"/>
            <a:ext cx="652788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Outcome depends on non-deterministic ordering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17" name="Table 7"/>
          <p:cNvGraphicFramePr/>
          <p:nvPr/>
        </p:nvGraphicFramePr>
        <p:xfrm>
          <a:off x="1557720" y="4343400"/>
          <a:ext cx="3812400" cy="1112040"/>
        </p:xfrm>
        <a:graphic>
          <a:graphicData uri="http://schemas.openxmlformats.org/drawingml/2006/table">
            <a:tbl>
              <a:tblPr/>
              <a:tblGrid>
                <a:gridCol w="1906200"/>
                <a:gridCol w="1906200"/>
              </a:tblGrid>
              <a:tr h="370800"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eaf0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eaf0f2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d3df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d3dfe6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eaf0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6aa2b8"/>
                      </a:solidFill>
                    </a:lnL>
                    <a:lnR w="12240">
                      <a:solidFill>
                        <a:srgbClr val="6aa2b8"/>
                      </a:solidFill>
                    </a:lnR>
                    <a:lnT w="12240">
                      <a:solidFill>
                        <a:srgbClr val="6aa2b8"/>
                      </a:solidFill>
                    </a:lnT>
                    <a:lnB w="12240">
                      <a:solidFill>
                        <a:srgbClr val="6aa2b8"/>
                      </a:solidFill>
                    </a:lnB>
                    <a:solidFill>
                      <a:srgbClr val="eaf0f2"/>
                    </a:solidFill>
                  </a:tcPr>
                </a:tc>
              </a:tr>
            </a:tbl>
          </a:graphicData>
        </a:graphic>
      </p:graphicFrame>
      <p:sp>
        <p:nvSpPr>
          <p:cNvPr id="118" name="CustomShape 8"/>
          <p:cNvSpPr/>
          <p:nvPr/>
        </p:nvSpPr>
        <p:spPr>
          <a:xfrm>
            <a:off x="1557720" y="4352400"/>
            <a:ext cx="1974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x =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CustomShape 9"/>
          <p:cNvSpPr/>
          <p:nvPr/>
        </p:nvSpPr>
        <p:spPr>
          <a:xfrm>
            <a:off x="1570320" y="4720320"/>
            <a:ext cx="1974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x = x + 1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>
            <a:off x="3497040" y="5097240"/>
            <a:ext cx="2016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print 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>
            <a:off x="693360" y="5710680"/>
            <a:ext cx="652788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Races occur due to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communication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93360" y="604440"/>
            <a:ext cx="864324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Communication Between Tasks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40960" y="1747080"/>
            <a:ext cx="1135116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Threads are largely independent but not completely independent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Web server, one thread per client : (race condition when you keep number of active users write/read counter)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24" name="Group 3"/>
          <p:cNvGrpSpPr/>
          <p:nvPr/>
        </p:nvGrpSpPr>
        <p:grpSpPr>
          <a:xfrm>
            <a:off x="2034360" y="3252240"/>
            <a:ext cx="4230000" cy="1248480"/>
            <a:chOff x="2034360" y="3252240"/>
            <a:chExt cx="4230000" cy="1248480"/>
          </a:xfrm>
        </p:grpSpPr>
        <p:sp>
          <p:nvSpPr>
            <p:cNvPr id="125" name="CustomShape 4"/>
            <p:cNvSpPr/>
            <p:nvPr/>
          </p:nvSpPr>
          <p:spPr>
            <a:xfrm>
              <a:off x="2034360" y="3252240"/>
              <a:ext cx="990360" cy="124812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61a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Web Page Data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6" name="CustomShape 5"/>
            <p:cNvSpPr/>
            <p:nvPr/>
          </p:nvSpPr>
          <p:spPr>
            <a:xfrm>
              <a:off x="3539880" y="3252240"/>
              <a:ext cx="914040" cy="12481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63a3"/>
                </a:gs>
                <a:gs pos="100000">
                  <a:srgbClr val="9abaf9"/>
                </a:gs>
              </a:gsLst>
              <a:lin ang="16200000"/>
            </a:gradFill>
            <a:ln>
              <a:solidFill>
                <a:srgbClr val="0061a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Web Server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7" name="CustomShape 6"/>
            <p:cNvSpPr/>
            <p:nvPr/>
          </p:nvSpPr>
          <p:spPr>
            <a:xfrm>
              <a:off x="4969440" y="3295440"/>
              <a:ext cx="1294920" cy="304560"/>
            </a:xfrm>
            <a:prstGeom prst="rect">
              <a:avLst/>
            </a:prstGeom>
            <a:gradFill rotWithShape="0">
              <a:gsLst>
                <a:gs pos="0">
                  <a:srgbClr val="0063a3"/>
                </a:gs>
                <a:gs pos="100000">
                  <a:srgbClr val="9abaf9"/>
                </a:gs>
              </a:gsLst>
              <a:lin ang="16200000"/>
            </a:gradFill>
            <a:ln>
              <a:solidFill>
                <a:srgbClr val="0061a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Client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28" name="CustomShape 7"/>
            <p:cNvSpPr/>
            <p:nvPr/>
          </p:nvSpPr>
          <p:spPr>
            <a:xfrm>
              <a:off x="4969440" y="3747600"/>
              <a:ext cx="1294920" cy="304560"/>
            </a:xfrm>
            <a:prstGeom prst="rect">
              <a:avLst/>
            </a:prstGeom>
            <a:gradFill rotWithShape="0">
              <a:gsLst>
                <a:gs pos="0">
                  <a:srgbClr val="0063a3"/>
                </a:gs>
                <a:gs pos="100000">
                  <a:srgbClr val="9abaf9"/>
                </a:gs>
              </a:gsLst>
              <a:lin ang="16200000"/>
            </a:gradFill>
            <a:ln>
              <a:solidFill>
                <a:srgbClr val="0061a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Client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29" name="CustomShape 8"/>
            <p:cNvSpPr/>
            <p:nvPr/>
          </p:nvSpPr>
          <p:spPr>
            <a:xfrm>
              <a:off x="4969440" y="4196160"/>
              <a:ext cx="1294920" cy="304560"/>
            </a:xfrm>
            <a:prstGeom prst="rect">
              <a:avLst/>
            </a:prstGeom>
            <a:gradFill rotWithShape="0">
              <a:gsLst>
                <a:gs pos="0">
                  <a:srgbClr val="0063a3"/>
                </a:gs>
                <a:gs pos="100000">
                  <a:srgbClr val="9abaf9"/>
                </a:gs>
              </a:gsLst>
              <a:lin ang="16200000"/>
            </a:gradFill>
            <a:ln>
              <a:solidFill>
                <a:srgbClr val="0061a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Client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30" name="CustomShape 9"/>
            <p:cNvSpPr/>
            <p:nvPr/>
          </p:nvSpPr>
          <p:spPr>
            <a:xfrm>
              <a:off x="3024720" y="3876480"/>
              <a:ext cx="514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0760">
              <a:round/>
              <a:headEnd len="med" type="triangle" w="med"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1" name="CustomShape 10"/>
            <p:cNvSpPr/>
            <p:nvPr/>
          </p:nvSpPr>
          <p:spPr>
            <a:xfrm>
              <a:off x="4454280" y="3448080"/>
              <a:ext cx="48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0760">
              <a:round/>
              <a:headEnd len="med" type="triangle" w="med"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2" name="CustomShape 11"/>
            <p:cNvSpPr/>
            <p:nvPr/>
          </p:nvSpPr>
          <p:spPr>
            <a:xfrm>
              <a:off x="4481280" y="3899880"/>
              <a:ext cx="48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0760">
              <a:round/>
              <a:headEnd len="med" type="triangle" w="med"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CustomShape 12"/>
            <p:cNvSpPr/>
            <p:nvPr/>
          </p:nvSpPr>
          <p:spPr>
            <a:xfrm>
              <a:off x="4454280" y="4348440"/>
              <a:ext cx="48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0760">
              <a:round/>
              <a:headEnd len="med" type="triangle" w="med"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aphicFrame>
        <p:nvGraphicFramePr>
          <p:cNvPr id="134" name="Table 13"/>
          <p:cNvGraphicFramePr/>
          <p:nvPr/>
        </p:nvGraphicFramePr>
        <p:xfrm>
          <a:off x="3251160" y="5557680"/>
          <a:ext cx="1765080" cy="741240"/>
        </p:xfrm>
        <a:graphic>
          <a:graphicData uri="http://schemas.openxmlformats.org/drawingml/2006/table">
            <a:tbl>
              <a:tblPr/>
              <a:tblGrid>
                <a:gridCol w="441360"/>
                <a:gridCol w="441360"/>
                <a:gridCol w="441360"/>
                <a:gridCol w="441360"/>
              </a:tblGrid>
              <a:tr h="370800">
                <a:tc>
                  <a:tcPr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ee6d1"/>
                    </a:solidFill>
                  </a:tcPr>
                </a:tc>
              </a:tr>
            </a:tbl>
          </a:graphicData>
        </a:graphic>
      </p:graphicFrame>
      <p:sp>
        <p:nvSpPr>
          <p:cNvPr id="135" name="CustomShape 14"/>
          <p:cNvSpPr/>
          <p:nvPr/>
        </p:nvSpPr>
        <p:spPr>
          <a:xfrm>
            <a:off x="3251160" y="5557680"/>
            <a:ext cx="882360" cy="74124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28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" name="CustomShape 15"/>
          <p:cNvSpPr/>
          <p:nvPr/>
        </p:nvSpPr>
        <p:spPr>
          <a:xfrm>
            <a:off x="4133880" y="5557680"/>
            <a:ext cx="882360" cy="74124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28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" name="CustomShape 16"/>
          <p:cNvSpPr/>
          <p:nvPr/>
        </p:nvSpPr>
        <p:spPr>
          <a:xfrm>
            <a:off x="1391040" y="5754600"/>
            <a:ext cx="1325880" cy="347040"/>
          </a:xfrm>
          <a:prstGeom prst="rect">
            <a:avLst/>
          </a:prstGeom>
          <a:gradFill rotWithShape="0">
            <a:gsLst>
              <a:gs pos="0">
                <a:srgbClr val="0063a3"/>
              </a:gs>
              <a:gs pos="100000">
                <a:srgbClr val="9abaf9"/>
              </a:gs>
            </a:gsLst>
            <a:lin ang="16200000"/>
          </a:gradFill>
          <a:ln>
            <a:solidFill>
              <a:srgbClr val="0061a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Thread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8" name="CustomShape 17"/>
          <p:cNvSpPr/>
          <p:nvPr/>
        </p:nvSpPr>
        <p:spPr>
          <a:xfrm>
            <a:off x="5531760" y="5754600"/>
            <a:ext cx="1325880" cy="347040"/>
          </a:xfrm>
          <a:prstGeom prst="rect">
            <a:avLst/>
          </a:prstGeom>
          <a:gradFill rotWithShape="0">
            <a:gsLst>
              <a:gs pos="0">
                <a:srgbClr val="0063a3"/>
              </a:gs>
              <a:gs pos="100000">
                <a:srgbClr val="9abaf9"/>
              </a:gs>
            </a:gsLst>
            <a:lin ang="16200000"/>
          </a:gradFill>
          <a:ln>
            <a:solidFill>
              <a:srgbClr val="0061a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Thread 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CustomShape 18"/>
          <p:cNvSpPr/>
          <p:nvPr/>
        </p:nvSpPr>
        <p:spPr>
          <a:xfrm>
            <a:off x="2736360" y="5928480"/>
            <a:ext cx="514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0" name="CustomShape 19"/>
          <p:cNvSpPr/>
          <p:nvPr/>
        </p:nvSpPr>
        <p:spPr>
          <a:xfrm>
            <a:off x="5016960" y="5932800"/>
            <a:ext cx="514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round/>
            <a:headEnd len="med" type="triangle" w="med"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1" name="CustomShape 20"/>
          <p:cNvSpPr/>
          <p:nvPr/>
        </p:nvSpPr>
        <p:spPr>
          <a:xfrm>
            <a:off x="609480" y="4663440"/>
            <a:ext cx="85345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Image processing, 1 thread per pixel block 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(blur you should share some information of neighbor pixels)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14729</TotalTime>
  <Application>LibreOffice/6.4.7.2$Linux_X86_64 LibreOffice_project/40$Build-2</Application>
  <Words>139</Words>
  <Paragraphs>34</Paragraphs>
  <Company>UCI Extension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2009-09-24T20:35:00Z</dcterms:created>
  <dc:creator>Rashed Iqbal</dc:creator>
  <dc:description/>
  <dc:language>en-US</dc:language>
  <cp:lastModifiedBy/>
  <dcterms:modified xsi:type="dcterms:W3CDTF">2022-02-28T22:24:09Z</dcterms:modified>
  <cp:revision>408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UCI Extension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