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0C47348-4F2A-45EB-A65E-BD4AD09018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365835C-3668-479B-9C77-FE4F74B1E79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8A2247-CE51-4CA2-BCAB-E9A33496A9D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B0A19E0-C987-4DA8-B65A-9CAE412001B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753480"/>
            <a:ext cx="109724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753480"/>
            <a:ext cx="109724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50BE85A-53B9-4416-9C9B-697D184F8C27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2/21/22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BACE66-F7F0-478A-B7DF-1525AE994E28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1219176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 descr=""/>
          <p:cNvPicPr/>
          <p:nvPr/>
        </p:nvPicPr>
        <p:blipFill>
          <a:blip r:embed="rId2"/>
          <a:stretch/>
        </p:blipFill>
        <p:spPr>
          <a:xfrm>
            <a:off x="445320" y="312480"/>
            <a:ext cx="4973040" cy="484920"/>
          </a:xfrm>
          <a:prstGeom prst="rect">
            <a:avLst/>
          </a:prstGeom>
          <a:ln>
            <a:noFill/>
          </a:ln>
        </p:spPr>
      </p:pic>
      <p:sp>
        <p:nvSpPr>
          <p:cNvPr id="6" name="Line 6"/>
          <p:cNvSpPr/>
          <p:nvPr/>
        </p:nvSpPr>
        <p:spPr>
          <a:xfrm>
            <a:off x="0" y="107316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0" y="0"/>
            <a:ext cx="1219176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" name="Picture 11" descr=""/>
          <p:cNvPicPr/>
          <p:nvPr/>
        </p:nvPicPr>
        <p:blipFill>
          <a:blip r:embed="rId3"/>
          <a:stretch/>
        </p:blipFill>
        <p:spPr>
          <a:xfrm>
            <a:off x="445320" y="312480"/>
            <a:ext cx="4973040" cy="484920"/>
          </a:xfrm>
          <a:prstGeom prst="rect">
            <a:avLst/>
          </a:prstGeom>
          <a:ln>
            <a:noFill/>
          </a:ln>
        </p:spPr>
      </p:pic>
      <p:sp>
        <p:nvSpPr>
          <p:cNvPr id="9" name="Line 8"/>
          <p:cNvSpPr/>
          <p:nvPr/>
        </p:nvSpPr>
        <p:spPr>
          <a:xfrm>
            <a:off x="0" y="107316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FD257A2-9AA1-409F-BBBB-334B20640985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2/21/22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10EA5F-75C9-4D8C-9782-2B53F6A74684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2" name="Picture 6" descr=""/>
          <p:cNvPicPr/>
          <p:nvPr/>
        </p:nvPicPr>
        <p:blipFill>
          <a:blip r:embed="rId2"/>
          <a:stretch/>
        </p:blipFill>
        <p:spPr>
          <a:xfrm>
            <a:off x="8593200" y="6046560"/>
            <a:ext cx="3004920" cy="293040"/>
          </a:xfrm>
          <a:prstGeom prst="rect">
            <a:avLst/>
          </a:prstGeom>
          <a:ln>
            <a:noFill/>
          </a:ln>
        </p:spPr>
      </p:pic>
      <p:sp>
        <p:nvSpPr>
          <p:cNvPr id="53" name="CustomShape 6"/>
          <p:cNvSpPr/>
          <p:nvPr/>
        </p:nvSpPr>
        <p:spPr>
          <a:xfrm>
            <a:off x="0" y="0"/>
            <a:ext cx="1219176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Line 7"/>
          <p:cNvSpPr/>
          <p:nvPr/>
        </p:nvSpPr>
        <p:spPr>
          <a:xfrm>
            <a:off x="0" y="59184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0" y="0"/>
            <a:ext cx="1219176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Line 9"/>
          <p:cNvSpPr/>
          <p:nvPr/>
        </p:nvSpPr>
        <p:spPr>
          <a:xfrm>
            <a:off x="0" y="59184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209680" y="2286000"/>
            <a:ext cx="7772040" cy="22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Module 3: Object-Orientation in Go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Topic 1.2: Support for Classes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604440"/>
            <a:ext cx="586224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No “Class” Keyword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62120" y="1905120"/>
            <a:ext cx="5777640" cy="16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Most OO languages have a class keyword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Data fields and methods are defined inside a class block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33520" y="4114800"/>
            <a:ext cx="6552720" cy="1737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class Point: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def __init__(self, xval, yval):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self.x = xval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self.y = yval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5800" y="604440"/>
            <a:ext cx="852624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Associating Methods with Data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4520" y="3382920"/>
            <a:ext cx="5879160" cy="3383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type MyInt int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func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(mi MyInt)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Double () int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return int(mi*2)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func main()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v := MyInt(3)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fmt.Println(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v.Double()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4880" y="1768680"/>
            <a:ext cx="11089440" cy="16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Method has a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receiver type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it is associated with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dot notation to call the method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 that the method with the receiver type has to be declared within the same package of the type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604440"/>
            <a:ext cx="712368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Implicit Method Argument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85800" y="1828800"/>
            <a:ext cx="5879160" cy="2652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func (mi MyInt) Double () int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return int(mi*2)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func main()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v := MyInt(3)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fmt.Println(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v.Double()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78240" y="4809960"/>
            <a:ext cx="692856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 v is an implicit argument to the method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Call by value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13548</TotalTime>
  <Application>LibreOffice/6.4.7.2$Linux_X86_64 LibreOffice_project/40$Build-2</Application>
  <Words>97</Words>
  <Paragraphs>34</Paragraphs>
  <Company>UCI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2009-09-24T20:35:00Z</dcterms:created>
  <dc:creator>Rashed Iqbal</dc:creator>
  <dc:description/>
  <dc:language>en-US</dc:language>
  <cp:lastModifiedBy/>
  <dcterms:modified xsi:type="dcterms:W3CDTF">2022-02-21T11:45:59Z</dcterms:modified>
  <cp:revision>364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UCI Extension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