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7556500" cy="106934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Glacial Indifference" charset="1" panose="00000000000000000000"/>
      <p:regular r:id="rId8"/>
    </p:embeddedFont>
    <p:embeddedFont>
      <p:font typeface="Glacial Indifference Bold" charset="1" panose="00000800000000000000"/>
      <p:regular r:id="rId9"/>
    </p:embeddedFont>
    <p:embeddedFont>
      <p:font typeface="Glacial Indifference Italics" charset="1" panose="00000000000000000000"/>
      <p:regular r:id="rId10"/>
    </p:embeddedFont>
    <p:embeddedFont>
      <p:font typeface="Glacial Indifference Bold Italics"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Source Serif Pro" charset="1" panose="02040603050405020204"/>
      <p:regular r:id="rId16"/>
    </p:embeddedFont>
    <p:embeddedFont>
      <p:font typeface="Source Serif Pro Bold" charset="1" panose="02040803050405020204"/>
      <p:regular r:id="rId17"/>
    </p:embeddedFont>
    <p:embeddedFont>
      <p:font typeface="Bobby Jones" charset="1" panose="00000000000000000000"/>
      <p:regular r:id="rId18"/>
    </p:embeddedFont>
    <p:embeddedFont>
      <p:font typeface="Blueberry" charset="1" panose="02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654245" y="470826"/>
            <a:ext cx="6609204" cy="9773187"/>
            <a:chOff x="0" y="0"/>
            <a:chExt cx="11657650" cy="17238445"/>
          </a:xfrm>
        </p:grpSpPr>
        <p:sp>
          <p:nvSpPr>
            <p:cNvPr name="Freeform 3" id="3"/>
            <p:cNvSpPr/>
            <p:nvPr/>
          </p:nvSpPr>
          <p:spPr>
            <a:xfrm>
              <a:off x="0" y="0"/>
              <a:ext cx="11657650" cy="17238445"/>
            </a:xfrm>
            <a:custGeom>
              <a:avLst/>
              <a:gdLst/>
              <a:ahLst/>
              <a:cxnLst/>
              <a:rect r="r" b="b" t="t" l="l"/>
              <a:pathLst>
                <a:path h="17238445" w="11657650">
                  <a:moveTo>
                    <a:pt x="11657650" y="279400"/>
                  </a:moveTo>
                  <a:lnTo>
                    <a:pt x="11657650" y="0"/>
                  </a:lnTo>
                  <a:lnTo>
                    <a:pt x="0" y="0"/>
                  </a:lnTo>
                  <a:lnTo>
                    <a:pt x="0" y="17238445"/>
                  </a:lnTo>
                  <a:lnTo>
                    <a:pt x="11657650" y="17238445"/>
                  </a:lnTo>
                  <a:lnTo>
                    <a:pt x="11657650" y="279400"/>
                  </a:lnTo>
                  <a:close/>
                  <a:moveTo>
                    <a:pt x="11578910" y="279400"/>
                  </a:moveTo>
                  <a:lnTo>
                    <a:pt x="11578910" y="17159705"/>
                  </a:lnTo>
                  <a:lnTo>
                    <a:pt x="78740" y="17159705"/>
                  </a:lnTo>
                  <a:lnTo>
                    <a:pt x="78740" y="78740"/>
                  </a:lnTo>
                  <a:lnTo>
                    <a:pt x="11578910" y="78740"/>
                  </a:lnTo>
                  <a:lnTo>
                    <a:pt x="11578910" y="279400"/>
                  </a:lnTo>
                  <a:close/>
                </a:path>
              </a:pathLst>
            </a:custGeom>
            <a:solidFill>
              <a:srgbClr val="5BA47D"/>
            </a:solidFill>
          </p:spPr>
        </p:sp>
      </p:grpSp>
      <p:grpSp>
        <p:nvGrpSpPr>
          <p:cNvPr name="Group 4" id="4"/>
          <p:cNvGrpSpPr>
            <a:grpSpLocks noChangeAspect="true"/>
          </p:cNvGrpSpPr>
          <p:nvPr/>
        </p:nvGrpSpPr>
        <p:grpSpPr>
          <a:xfrm rot="0">
            <a:off x="-184934" y="0"/>
            <a:ext cx="6306018" cy="6306018"/>
            <a:chOff x="0" y="0"/>
            <a:chExt cx="4563110" cy="4563110"/>
          </a:xfrm>
        </p:grpSpPr>
        <p:sp>
          <p:nvSpPr>
            <p:cNvPr name="Freeform 5" id="5"/>
            <p:cNvSpPr/>
            <p:nvPr/>
          </p:nvSpPr>
          <p:spPr>
            <a:xfrm>
              <a:off x="0" y="0"/>
              <a:ext cx="3869690" cy="3869690"/>
            </a:xfrm>
            <a:custGeom>
              <a:avLst/>
              <a:gdLst/>
              <a:ahLst/>
              <a:cxnLst/>
              <a:rect r="r" b="b" t="t" l="l"/>
              <a:pathLst>
                <a:path h="3869690" w="3869690">
                  <a:moveTo>
                    <a:pt x="1336040" y="0"/>
                  </a:moveTo>
                  <a:lnTo>
                    <a:pt x="0" y="1336040"/>
                  </a:lnTo>
                  <a:lnTo>
                    <a:pt x="0" y="3869690"/>
                  </a:lnTo>
                  <a:lnTo>
                    <a:pt x="3869690" y="0"/>
                  </a:lnTo>
                  <a:close/>
                </a:path>
              </a:pathLst>
            </a:custGeom>
            <a:blipFill>
              <a:blip r:embed="rId2"/>
              <a:stretch>
                <a:fillRect l="-22886" r="-22886" t="0" b="0"/>
              </a:stretch>
            </a:blipFill>
          </p:spPr>
        </p:sp>
        <p:sp>
          <p:nvSpPr>
            <p:cNvPr name="Freeform 6" id="6"/>
            <p:cNvSpPr/>
            <p:nvPr/>
          </p:nvSpPr>
          <p:spPr>
            <a:xfrm>
              <a:off x="0" y="0"/>
              <a:ext cx="4561840" cy="4561840"/>
            </a:xfrm>
            <a:custGeom>
              <a:avLst/>
              <a:gdLst/>
              <a:ahLst/>
              <a:cxnLst/>
              <a:rect r="r" b="b" t="t" l="l"/>
              <a:pathLst>
                <a:path h="4561840" w="4561840">
                  <a:moveTo>
                    <a:pt x="3869690" y="0"/>
                  </a:moveTo>
                  <a:lnTo>
                    <a:pt x="0" y="3869690"/>
                  </a:lnTo>
                  <a:lnTo>
                    <a:pt x="0" y="4561840"/>
                  </a:lnTo>
                  <a:lnTo>
                    <a:pt x="4561840" y="4561840"/>
                  </a:lnTo>
                  <a:lnTo>
                    <a:pt x="4561840" y="0"/>
                  </a:lnTo>
                  <a:close/>
                </a:path>
              </a:pathLst>
            </a:custGeom>
            <a:solidFill>
              <a:srgbClr val="D6E8DF"/>
            </a:solidFill>
          </p:spPr>
        </p:sp>
        <p:sp>
          <p:nvSpPr>
            <p:cNvPr name="Freeform 7" id="7"/>
            <p:cNvSpPr/>
            <p:nvPr/>
          </p:nvSpPr>
          <p:spPr>
            <a:xfrm>
              <a:off x="0" y="0"/>
              <a:ext cx="1336040" cy="1336040"/>
            </a:xfrm>
            <a:custGeom>
              <a:avLst/>
              <a:gdLst/>
              <a:ahLst/>
              <a:cxnLst/>
              <a:rect r="r" b="b" t="t" l="l"/>
              <a:pathLst>
                <a:path h="1336040" w="1336040">
                  <a:moveTo>
                    <a:pt x="0" y="0"/>
                  </a:moveTo>
                  <a:lnTo>
                    <a:pt x="0" y="1336040"/>
                  </a:lnTo>
                  <a:lnTo>
                    <a:pt x="1336040" y="0"/>
                  </a:lnTo>
                  <a:close/>
                </a:path>
              </a:pathLst>
            </a:custGeom>
            <a:solidFill>
              <a:srgbClr val="D6E8DF"/>
            </a:solidFill>
          </p:spPr>
        </p:sp>
      </p:grpSp>
      <p:grpSp>
        <p:nvGrpSpPr>
          <p:cNvPr name="Group 8" id="8"/>
          <p:cNvGrpSpPr/>
          <p:nvPr/>
        </p:nvGrpSpPr>
        <p:grpSpPr>
          <a:xfrm rot="0">
            <a:off x="945045" y="7439873"/>
            <a:ext cx="5381910" cy="1073167"/>
            <a:chOff x="0" y="0"/>
            <a:chExt cx="7175879" cy="1430890"/>
          </a:xfrm>
        </p:grpSpPr>
        <p:sp>
          <p:nvSpPr>
            <p:cNvPr name="TextBox 9" id="9"/>
            <p:cNvSpPr txBox="true"/>
            <p:nvPr/>
          </p:nvSpPr>
          <p:spPr>
            <a:xfrm rot="0">
              <a:off x="5010889" y="-19050"/>
              <a:ext cx="1884703" cy="173246"/>
            </a:xfrm>
            <a:prstGeom prst="rect">
              <a:avLst/>
            </a:prstGeom>
          </p:spPr>
          <p:txBody>
            <a:bodyPr anchor="t" rtlCol="false" tIns="0" lIns="0" bIns="0" rIns="0">
              <a:spAutoFit/>
            </a:bodyPr>
            <a:lstStyle/>
            <a:p>
              <a:pPr algn="ctr">
                <a:lnSpc>
                  <a:spcPts val="1062"/>
                </a:lnSpc>
              </a:pPr>
            </a:p>
          </p:txBody>
        </p:sp>
        <p:sp>
          <p:nvSpPr>
            <p:cNvPr name="TextBox 10" id="10"/>
            <p:cNvSpPr txBox="true"/>
            <p:nvPr/>
          </p:nvSpPr>
          <p:spPr>
            <a:xfrm rot="0">
              <a:off x="0" y="422470"/>
              <a:ext cx="7175879" cy="1008420"/>
            </a:xfrm>
            <a:prstGeom prst="rect">
              <a:avLst/>
            </a:prstGeom>
          </p:spPr>
          <p:txBody>
            <a:bodyPr anchor="t" rtlCol="false" tIns="0" lIns="0" bIns="0" rIns="0">
              <a:spAutoFit/>
            </a:bodyPr>
            <a:lstStyle/>
            <a:p>
              <a:pPr algn="r">
                <a:lnSpc>
                  <a:spcPts val="2873"/>
                </a:lnSpc>
              </a:pPr>
              <a:r>
                <a:rPr lang="en-US" sz="2710" spc="-29">
                  <a:solidFill>
                    <a:srgbClr val="237D4E"/>
                  </a:solidFill>
                  <a:latin typeface="Bobby Jones Bold"/>
                </a:rPr>
                <a:t>EXPLORATORY DATA ANALYSIS (EDA) </a:t>
              </a:r>
            </a:p>
            <a:p>
              <a:pPr algn="r">
                <a:lnSpc>
                  <a:spcPts val="2873"/>
                </a:lnSpc>
              </a:pPr>
            </a:p>
          </p:txBody>
        </p:sp>
      </p:grpSp>
      <p:sp>
        <p:nvSpPr>
          <p:cNvPr name="TextBox 11" id="11"/>
          <p:cNvSpPr txBox="true"/>
          <p:nvPr/>
        </p:nvSpPr>
        <p:spPr>
          <a:xfrm rot="0">
            <a:off x="4605655" y="352747"/>
            <a:ext cx="1515430" cy="260475"/>
          </a:xfrm>
          <a:prstGeom prst="rect">
            <a:avLst/>
          </a:prstGeom>
        </p:spPr>
        <p:txBody>
          <a:bodyPr anchor="t" rtlCol="false" tIns="0" lIns="0" bIns="0" rIns="0">
            <a:spAutoFit/>
          </a:bodyPr>
          <a:lstStyle/>
          <a:p>
            <a:pPr algn="ctr">
              <a:lnSpc>
                <a:spcPts val="2131"/>
              </a:lnSpc>
            </a:pPr>
            <a:r>
              <a:rPr lang="en-US" sz="1522" spc="197">
                <a:solidFill>
                  <a:srgbClr val="237D4E"/>
                </a:solidFill>
                <a:latin typeface="Oswald Bold"/>
              </a:rPr>
              <a:t>  NOV 2021</a:t>
            </a:r>
          </a:p>
        </p:txBody>
      </p:sp>
      <p:sp>
        <p:nvSpPr>
          <p:cNvPr name="TextBox 12" id="12"/>
          <p:cNvSpPr txBox="true"/>
          <p:nvPr/>
        </p:nvSpPr>
        <p:spPr>
          <a:xfrm rot="0">
            <a:off x="4005836" y="5507925"/>
            <a:ext cx="2511271" cy="481116"/>
          </a:xfrm>
          <a:prstGeom prst="rect">
            <a:avLst/>
          </a:prstGeom>
        </p:spPr>
        <p:txBody>
          <a:bodyPr anchor="t" rtlCol="false" tIns="0" lIns="0" bIns="0" rIns="0">
            <a:spAutoFit/>
          </a:bodyPr>
          <a:lstStyle/>
          <a:p>
            <a:pPr algn="ctr">
              <a:lnSpc>
                <a:spcPts val="3375"/>
              </a:lnSpc>
              <a:spcBef>
                <a:spcPct val="0"/>
              </a:spcBef>
            </a:pPr>
            <a:r>
              <a:rPr lang="en-US" sz="4219">
                <a:solidFill>
                  <a:srgbClr val="237D4E"/>
                </a:solidFill>
                <a:latin typeface="Blueberry Bold"/>
              </a:rPr>
              <a:t>Ierland</a:t>
            </a:r>
          </a:p>
        </p:txBody>
      </p:sp>
      <p:sp>
        <p:nvSpPr>
          <p:cNvPr name="TextBox 13" id="13"/>
          <p:cNvSpPr txBox="true"/>
          <p:nvPr/>
        </p:nvSpPr>
        <p:spPr>
          <a:xfrm rot="0">
            <a:off x="-48862" y="4744412"/>
            <a:ext cx="7369724" cy="404200"/>
          </a:xfrm>
          <a:prstGeom prst="rect">
            <a:avLst/>
          </a:prstGeom>
        </p:spPr>
        <p:txBody>
          <a:bodyPr anchor="t" rtlCol="false" tIns="0" lIns="0" bIns="0" rIns="0">
            <a:spAutoFit/>
          </a:bodyPr>
          <a:lstStyle/>
          <a:p>
            <a:pPr algn="ctr">
              <a:lnSpc>
                <a:spcPts val="3276"/>
              </a:lnSpc>
            </a:pPr>
            <a:r>
              <a:rPr lang="en-US" sz="2340">
                <a:solidFill>
                  <a:srgbClr val="237D4E"/>
                </a:solidFill>
                <a:latin typeface="Blueberry"/>
              </a:rPr>
              <a:t>Recipients of  Social Protection Schemes in</a:t>
            </a:r>
          </a:p>
        </p:txBody>
      </p:sp>
      <p:sp>
        <p:nvSpPr>
          <p:cNvPr name="TextBox 14" id="14"/>
          <p:cNvSpPr txBox="true"/>
          <p:nvPr/>
        </p:nvSpPr>
        <p:spPr>
          <a:xfrm rot="0">
            <a:off x="475398" y="8615308"/>
            <a:ext cx="6609204" cy="373192"/>
          </a:xfrm>
          <a:prstGeom prst="rect">
            <a:avLst/>
          </a:prstGeom>
        </p:spPr>
        <p:txBody>
          <a:bodyPr anchor="t" rtlCol="false" tIns="0" lIns="0" bIns="0" rIns="0">
            <a:spAutoFit/>
          </a:bodyPr>
          <a:lstStyle/>
          <a:p>
            <a:pPr algn="ctr">
              <a:lnSpc>
                <a:spcPts val="3079"/>
              </a:lnSpc>
            </a:pPr>
            <a:r>
              <a:rPr lang="en-US" sz="2199">
                <a:solidFill>
                  <a:srgbClr val="5BA47D"/>
                </a:solidFill>
                <a:latin typeface="Oswald Bold"/>
              </a:rPr>
              <a:t>prepared by : Alya  Almanqour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70986" y="358293"/>
            <a:ext cx="9065589" cy="9975414"/>
            <a:chOff x="0" y="0"/>
            <a:chExt cx="14485692" cy="15939481"/>
          </a:xfrm>
        </p:grpSpPr>
        <p:sp>
          <p:nvSpPr>
            <p:cNvPr name="Freeform 3" id="3"/>
            <p:cNvSpPr/>
            <p:nvPr/>
          </p:nvSpPr>
          <p:spPr>
            <a:xfrm>
              <a:off x="0" y="0"/>
              <a:ext cx="14485691" cy="15939481"/>
            </a:xfrm>
            <a:custGeom>
              <a:avLst/>
              <a:gdLst/>
              <a:ahLst/>
              <a:cxnLst/>
              <a:rect r="r" b="b" t="t" l="l"/>
              <a:pathLst>
                <a:path h="15939481" w="14485691">
                  <a:moveTo>
                    <a:pt x="14485691" y="279400"/>
                  </a:moveTo>
                  <a:lnTo>
                    <a:pt x="14485691" y="0"/>
                  </a:lnTo>
                  <a:lnTo>
                    <a:pt x="0" y="0"/>
                  </a:lnTo>
                  <a:lnTo>
                    <a:pt x="0" y="15939481"/>
                  </a:lnTo>
                  <a:lnTo>
                    <a:pt x="14485691" y="15939481"/>
                  </a:lnTo>
                  <a:lnTo>
                    <a:pt x="14485691" y="279400"/>
                  </a:lnTo>
                  <a:close/>
                  <a:moveTo>
                    <a:pt x="14406952" y="279400"/>
                  </a:moveTo>
                  <a:lnTo>
                    <a:pt x="14406952" y="15860740"/>
                  </a:lnTo>
                  <a:lnTo>
                    <a:pt x="78740" y="15860740"/>
                  </a:lnTo>
                  <a:lnTo>
                    <a:pt x="78740" y="78740"/>
                  </a:lnTo>
                  <a:lnTo>
                    <a:pt x="14406952" y="78740"/>
                  </a:lnTo>
                  <a:lnTo>
                    <a:pt x="14406952" y="279400"/>
                  </a:lnTo>
                  <a:close/>
                </a:path>
              </a:pathLst>
            </a:custGeom>
            <a:solidFill>
              <a:srgbClr val="5BA47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61539" y="9745809"/>
            <a:ext cx="884922" cy="308382"/>
          </a:xfrm>
          <a:prstGeom prst="rect">
            <a:avLst/>
          </a:prstGeom>
        </p:spPr>
      </p:pic>
      <p:grpSp>
        <p:nvGrpSpPr>
          <p:cNvPr name="Group 5" id="5"/>
          <p:cNvGrpSpPr/>
          <p:nvPr/>
        </p:nvGrpSpPr>
        <p:grpSpPr>
          <a:xfrm rot="0">
            <a:off x="849442" y="4056760"/>
            <a:ext cx="6311340" cy="2650480"/>
            <a:chOff x="0" y="0"/>
            <a:chExt cx="8415120" cy="3533973"/>
          </a:xfrm>
        </p:grpSpPr>
        <p:pic>
          <p:nvPicPr>
            <p:cNvPr name="Picture 6" id="6"/>
            <p:cNvPicPr>
              <a:picLocks noChangeAspect="true"/>
            </p:cNvPicPr>
            <p:nvPr/>
          </p:nvPicPr>
          <p:blipFill>
            <a:blip r:embed="rId4">
              <a:alphaModFix amt="69000"/>
            </a:blip>
            <a:srcRect l="0" t="18513" r="0" b="18513"/>
            <a:stretch>
              <a:fillRect/>
            </a:stretch>
          </p:blipFill>
          <p:spPr>
            <a:xfrm>
              <a:off x="0" y="0"/>
              <a:ext cx="8415120" cy="3533973"/>
            </a:xfrm>
            <a:prstGeom prst="rect">
              <a:avLst/>
            </a:prstGeom>
          </p:spPr>
        </p:pic>
      </p:grpSp>
      <p:sp>
        <p:nvSpPr>
          <p:cNvPr name="TextBox 7" id="7"/>
          <p:cNvSpPr txBox="true"/>
          <p:nvPr/>
        </p:nvSpPr>
        <p:spPr>
          <a:xfrm rot="0">
            <a:off x="889162" y="7085962"/>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WHY EDA IMPORTANT?</a:t>
            </a:r>
          </a:p>
        </p:txBody>
      </p:sp>
      <p:sp>
        <p:nvSpPr>
          <p:cNvPr name="TextBox 8" id="8"/>
          <p:cNvSpPr txBox="true"/>
          <p:nvPr/>
        </p:nvSpPr>
        <p:spPr>
          <a:xfrm rot="0">
            <a:off x="6462077" y="9786323"/>
            <a:ext cx="716798" cy="198779"/>
          </a:xfrm>
          <a:prstGeom prst="rect">
            <a:avLst/>
          </a:prstGeom>
        </p:spPr>
        <p:txBody>
          <a:bodyPr anchor="t" rtlCol="false" tIns="0" lIns="0" bIns="0" rIns="0">
            <a:spAutoFit/>
          </a:bodyPr>
          <a:lstStyle/>
          <a:p>
            <a:pPr algn="ctr">
              <a:lnSpc>
                <a:spcPts val="1564"/>
              </a:lnSpc>
            </a:pPr>
            <a:r>
              <a:rPr lang="en-US" sz="1117" spc="145">
                <a:solidFill>
                  <a:srgbClr val="FFFFFF"/>
                </a:solidFill>
                <a:latin typeface="Glacial Indifference"/>
              </a:rPr>
              <a:t>PAGE 1</a:t>
            </a:r>
          </a:p>
        </p:txBody>
      </p:sp>
      <p:sp>
        <p:nvSpPr>
          <p:cNvPr name="TextBox 9" id="9"/>
          <p:cNvSpPr txBox="true"/>
          <p:nvPr/>
        </p:nvSpPr>
        <p:spPr>
          <a:xfrm rot="0">
            <a:off x="885442" y="7764848"/>
            <a:ext cx="6492243" cy="1806970"/>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Explo</a:t>
            </a:r>
            <a:r>
              <a:rPr lang="en-US" sz="2048">
                <a:solidFill>
                  <a:srgbClr val="237D4E"/>
                </a:solidFill>
                <a:latin typeface="Glacial Indifference"/>
              </a:rPr>
              <a:t>ratory Data Analysis, or EDA, is an important step in any Data Analysis or Data Science project. EDA is the process of investigating the dataset to discover patterns, and anomalies (outliers), and form hypotheses based on our understanding of the dataset. </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927470" y="-1611542"/>
            <a:ext cx="1069214" cy="372605"/>
          </a:xfrm>
          <a:prstGeom prst="rect">
            <a:avLst/>
          </a:prstGeom>
        </p:spPr>
      </p:pic>
      <p:sp>
        <p:nvSpPr>
          <p:cNvPr name="TextBox 11" id="11"/>
          <p:cNvSpPr txBox="true"/>
          <p:nvPr/>
        </p:nvSpPr>
        <p:spPr>
          <a:xfrm rot="0">
            <a:off x="889163" y="11548575"/>
            <a:ext cx="5781675" cy="436278"/>
          </a:xfrm>
          <a:prstGeom prst="rect">
            <a:avLst/>
          </a:prstGeom>
        </p:spPr>
        <p:txBody>
          <a:bodyPr anchor="t" rtlCol="false" tIns="0" lIns="0" bIns="0" rIns="0">
            <a:spAutoFit/>
          </a:bodyPr>
          <a:lstStyle/>
          <a:p>
            <a:pPr>
              <a:lnSpc>
                <a:spcPts val="3233"/>
              </a:lnSpc>
            </a:pPr>
            <a:r>
              <a:rPr lang="en-US" sz="3050">
                <a:solidFill>
                  <a:srgbClr val="5BA47D"/>
                </a:solidFill>
                <a:latin typeface="Glacial Indifference Bold"/>
              </a:rPr>
              <a:t>DATASET DESCRIPTION</a:t>
            </a:r>
          </a:p>
        </p:txBody>
      </p:sp>
      <p:sp>
        <p:nvSpPr>
          <p:cNvPr name="TextBox 12" id="12"/>
          <p:cNvSpPr txBox="true"/>
          <p:nvPr/>
        </p:nvSpPr>
        <p:spPr>
          <a:xfrm rot="0">
            <a:off x="889163" y="826864"/>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WHAT IS AN EDA ?</a:t>
            </a:r>
          </a:p>
        </p:txBody>
      </p:sp>
      <p:sp>
        <p:nvSpPr>
          <p:cNvPr name="TextBox 13" id="13"/>
          <p:cNvSpPr txBox="true"/>
          <p:nvPr/>
        </p:nvSpPr>
        <p:spPr>
          <a:xfrm rot="0">
            <a:off x="889163" y="1313790"/>
            <a:ext cx="6488523" cy="2535335"/>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It is an exhaustive look at existing data . It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629000" y="-191443"/>
            <a:ext cx="8204428" cy="10372290"/>
            <a:chOff x="0" y="0"/>
            <a:chExt cx="13109664" cy="16573640"/>
          </a:xfrm>
        </p:grpSpPr>
        <p:sp>
          <p:nvSpPr>
            <p:cNvPr name="Freeform 3" id="3"/>
            <p:cNvSpPr/>
            <p:nvPr/>
          </p:nvSpPr>
          <p:spPr>
            <a:xfrm>
              <a:off x="0" y="0"/>
              <a:ext cx="13109663" cy="16573641"/>
            </a:xfrm>
            <a:custGeom>
              <a:avLst/>
              <a:gdLst/>
              <a:ahLst/>
              <a:cxnLst/>
              <a:rect r="r" b="b" t="t" l="l"/>
              <a:pathLst>
                <a:path h="16573641" w="13109663">
                  <a:moveTo>
                    <a:pt x="13109663" y="279400"/>
                  </a:moveTo>
                  <a:lnTo>
                    <a:pt x="13109663" y="0"/>
                  </a:lnTo>
                  <a:lnTo>
                    <a:pt x="0" y="0"/>
                  </a:lnTo>
                  <a:lnTo>
                    <a:pt x="0" y="16573641"/>
                  </a:lnTo>
                  <a:lnTo>
                    <a:pt x="13109663" y="16573641"/>
                  </a:lnTo>
                  <a:lnTo>
                    <a:pt x="13109663" y="279400"/>
                  </a:lnTo>
                  <a:close/>
                  <a:moveTo>
                    <a:pt x="13030924" y="279400"/>
                  </a:moveTo>
                  <a:lnTo>
                    <a:pt x="13030924" y="16494900"/>
                  </a:lnTo>
                  <a:lnTo>
                    <a:pt x="78740" y="16494900"/>
                  </a:lnTo>
                  <a:lnTo>
                    <a:pt x="78740" y="78740"/>
                  </a:lnTo>
                  <a:lnTo>
                    <a:pt x="13030924" y="78740"/>
                  </a:lnTo>
                  <a:lnTo>
                    <a:pt x="13030924" y="279400"/>
                  </a:lnTo>
                  <a:close/>
                </a:path>
              </a:pathLst>
            </a:custGeom>
            <a:solidFill>
              <a:srgbClr val="5BA47D"/>
            </a:solidFill>
          </p:spPr>
        </p:sp>
      </p:grpSp>
      <p:pic>
        <p:nvPicPr>
          <p:cNvPr name="Picture 4" id="4"/>
          <p:cNvPicPr>
            <a:picLocks noChangeAspect="true"/>
          </p:cNvPicPr>
          <p:nvPr/>
        </p:nvPicPr>
        <p:blipFill>
          <a:blip r:embed="rId2"/>
          <a:srcRect l="4450" t="0" r="0" b="7263"/>
          <a:stretch>
            <a:fillRect/>
          </a:stretch>
        </p:blipFill>
        <p:spPr>
          <a:xfrm flipH="false" flipV="false" rot="0">
            <a:off x="1876209" y="6529653"/>
            <a:ext cx="3773202" cy="3247182"/>
          </a:xfrm>
          <a:prstGeom prst="rect">
            <a:avLst/>
          </a:prstGeom>
        </p:spPr>
      </p:pic>
      <p:sp>
        <p:nvSpPr>
          <p:cNvPr name="TextBox 5" id="5"/>
          <p:cNvSpPr txBox="true"/>
          <p:nvPr/>
        </p:nvSpPr>
        <p:spPr>
          <a:xfrm rot="0">
            <a:off x="925163" y="784575"/>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DATASET DESCRIPTION</a:t>
            </a:r>
          </a:p>
        </p:txBody>
      </p:sp>
      <p:sp>
        <p:nvSpPr>
          <p:cNvPr name="TextBox 6" id="6"/>
          <p:cNvSpPr txBox="true"/>
          <p:nvPr/>
        </p:nvSpPr>
        <p:spPr>
          <a:xfrm rot="0">
            <a:off x="756000" y="1708688"/>
            <a:ext cx="6634837"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The data in my project show Quarterly data of recipients on selected social protection schemes by county from Ireland. </a:t>
            </a:r>
          </a:p>
        </p:txBody>
      </p:sp>
      <p:sp>
        <p:nvSpPr>
          <p:cNvPr name="TextBox 7" id="7"/>
          <p:cNvSpPr txBox="true"/>
          <p:nvPr/>
        </p:nvSpPr>
        <p:spPr>
          <a:xfrm rot="0">
            <a:off x="756000" y="4024192"/>
            <a:ext cx="6634837"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The dataset has more than 16,000 records (rows), which are divided into 9 description (columns).</a:t>
            </a:r>
          </a:p>
        </p:txBody>
      </p:sp>
      <p:sp>
        <p:nvSpPr>
          <p:cNvPr name="TextBox 8" id="8"/>
          <p:cNvSpPr txBox="true"/>
          <p:nvPr/>
        </p:nvSpPr>
        <p:spPr>
          <a:xfrm rot="0">
            <a:off x="756000" y="2481439"/>
            <a:ext cx="6804000"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This data was provided by Department of Social Protection of Welfare by virtue of the Central Statistical Office in Ireland.</a:t>
            </a:r>
          </a:p>
        </p:txBody>
      </p:sp>
      <p:sp>
        <p:nvSpPr>
          <p:cNvPr name="TextBox 9" id="9"/>
          <p:cNvSpPr txBox="true"/>
          <p:nvPr/>
        </p:nvSpPr>
        <p:spPr>
          <a:xfrm rot="0">
            <a:off x="744216" y="3255891"/>
            <a:ext cx="5962622"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 Period of time covered between 2014-01-01 and 2021-09-30.</a:t>
            </a:r>
          </a:p>
        </p:txBody>
      </p:sp>
      <p:sp>
        <p:nvSpPr>
          <p:cNvPr name="TextBox 10" id="10"/>
          <p:cNvSpPr txBox="true"/>
          <p:nvPr/>
        </p:nvSpPr>
        <p:spPr>
          <a:xfrm rot="0">
            <a:off x="756000" y="4793552"/>
            <a:ext cx="6634837" cy="14285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Each record contains a 9 columns which describing data. often , first column show </a:t>
            </a:r>
            <a:r>
              <a:rPr lang="en-US" sz="2000">
                <a:solidFill>
                  <a:srgbClr val="DF9A65"/>
                </a:solidFill>
                <a:latin typeface="Glacial Indifference"/>
              </a:rPr>
              <a:t>Period</a:t>
            </a:r>
            <a:r>
              <a:rPr lang="en-US" sz="2000">
                <a:solidFill>
                  <a:srgbClr val="237D4E"/>
                </a:solidFill>
                <a:latin typeface="Glacial Indifference"/>
              </a:rPr>
              <a:t> of data, it start from first Quarter of 2014  . </a:t>
            </a:r>
          </a:p>
          <a:p>
            <a:pPr>
              <a:lnSpc>
                <a:spcPts val="2800"/>
              </a:lnSpc>
            </a:pPr>
            <a:r>
              <a:rPr lang="en-US" sz="2000">
                <a:solidFill>
                  <a:srgbClr val="237D4E"/>
                </a:solidFill>
                <a:latin typeface="Glacial Indifference"/>
              </a:rPr>
              <a:t>See the chart below for more details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886765" y="1864090"/>
            <a:ext cx="5495990" cy="5253436"/>
            <a:chOff x="0" y="0"/>
            <a:chExt cx="7327986" cy="7004582"/>
          </a:xfrm>
        </p:grpSpPr>
        <p:sp>
          <p:nvSpPr>
            <p:cNvPr name="TextBox 5" id="5"/>
            <p:cNvSpPr txBox="true"/>
            <p:nvPr/>
          </p:nvSpPr>
          <p:spPr>
            <a:xfrm rot="0">
              <a:off x="6073" y="38100"/>
              <a:ext cx="7321914" cy="685657"/>
            </a:xfrm>
            <a:prstGeom prst="rect">
              <a:avLst/>
            </a:prstGeom>
          </p:spPr>
          <p:txBody>
            <a:bodyPr anchor="t" rtlCol="false" tIns="0" lIns="0" bIns="0" rIns="0">
              <a:spAutoFit/>
            </a:bodyPr>
            <a:lstStyle/>
            <a:p>
              <a:pPr>
                <a:lnSpc>
                  <a:spcPts val="3775"/>
                </a:lnSpc>
              </a:pPr>
              <a:r>
                <a:rPr lang="en-US" sz="3562">
                  <a:solidFill>
                    <a:srgbClr val="FFFFFF"/>
                  </a:solidFill>
                  <a:latin typeface="Glacial Indifference Bold"/>
                </a:rPr>
                <a:t>IN CODING </a:t>
              </a:r>
            </a:p>
          </p:txBody>
        </p:sp>
        <p:sp>
          <p:nvSpPr>
            <p:cNvPr name="TextBox 6" id="6"/>
            <p:cNvSpPr txBox="true"/>
            <p:nvPr/>
          </p:nvSpPr>
          <p:spPr>
            <a:xfrm rot="0">
              <a:off x="0" y="3473115"/>
              <a:ext cx="7321914" cy="3531467"/>
            </a:xfrm>
            <a:prstGeom prst="rect">
              <a:avLst/>
            </a:prstGeom>
          </p:spPr>
          <p:txBody>
            <a:bodyPr anchor="t" rtlCol="false" tIns="0" lIns="0" bIns="0" rIns="0">
              <a:spAutoFit/>
            </a:bodyPr>
            <a:lstStyle/>
            <a:p>
              <a:pPr>
                <a:lnSpc>
                  <a:spcPts val="5552"/>
                </a:lnSpc>
              </a:pPr>
              <a:r>
                <a:rPr lang="en-US" sz="5238">
                  <a:solidFill>
                    <a:srgbClr val="FFFFFF"/>
                  </a:solidFill>
                  <a:latin typeface="Glacial Indifference Italics"/>
                </a:rPr>
                <a:t>We do things the right way, and we never take no for an answer.</a:t>
              </a: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27297" y="7984254"/>
            <a:ext cx="801998" cy="561399"/>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15492" y="3134090"/>
            <a:ext cx="813803" cy="56966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756000" y="6477742"/>
            <a:ext cx="6311340" cy="2650480"/>
            <a:chOff x="0" y="0"/>
            <a:chExt cx="8415120" cy="3533973"/>
          </a:xfrm>
        </p:grpSpPr>
        <p:pic>
          <p:nvPicPr>
            <p:cNvPr name="Picture 5" id="5"/>
            <p:cNvPicPr>
              <a:picLocks noChangeAspect="true"/>
            </p:cNvPicPr>
            <p:nvPr/>
          </p:nvPicPr>
          <p:blipFill>
            <a:blip r:embed="rId2">
              <a:alphaModFix amt="69000"/>
            </a:blip>
            <a:srcRect l="0" t="18335" r="0" b="18335"/>
            <a:stretch>
              <a:fillRect/>
            </a:stretch>
          </p:blipFill>
          <p:spPr>
            <a:xfrm>
              <a:off x="0" y="0"/>
              <a:ext cx="8415120" cy="3533973"/>
            </a:xfrm>
            <a:prstGeom prst="rect">
              <a:avLst/>
            </a:prstGeom>
          </p:spPr>
        </p:pic>
      </p:grpSp>
      <p:sp>
        <p:nvSpPr>
          <p:cNvPr name="TextBox 6" id="6"/>
          <p:cNvSpPr txBox="true"/>
          <p:nvPr/>
        </p:nvSpPr>
        <p:spPr>
          <a:xfrm rot="0">
            <a:off x="627076" y="1573546"/>
            <a:ext cx="6646813" cy="327530"/>
          </a:xfrm>
          <a:prstGeom prst="rect">
            <a:avLst/>
          </a:prstGeom>
        </p:spPr>
        <p:txBody>
          <a:bodyPr anchor="t" rtlCol="false" tIns="0" lIns="0" bIns="0" rIns="0">
            <a:spAutoFit/>
          </a:bodyPr>
          <a:lstStyle/>
          <a:p>
            <a:pPr algn="ctr" marL="410218" indent="-205109" lvl="1">
              <a:lnSpc>
                <a:spcPts val="2660"/>
              </a:lnSpc>
              <a:buFont typeface="Arial"/>
              <a:buChar char="•"/>
            </a:pPr>
            <a:r>
              <a:rPr lang="en-US" sz="1900">
                <a:solidFill>
                  <a:srgbClr val="237D4E"/>
                </a:solidFill>
                <a:latin typeface="Glacial Indifference"/>
              </a:rPr>
              <a:t>Loa</a:t>
            </a:r>
            <a:r>
              <a:rPr lang="en-US" sz="1900">
                <a:solidFill>
                  <a:srgbClr val="237D4E"/>
                </a:solidFill>
                <a:latin typeface="Glacial Indifference"/>
              </a:rPr>
              <a:t>ding dataset into pandas, NumPy or another similar tool. </a:t>
            </a:r>
          </a:p>
        </p:txBody>
      </p:sp>
      <p:sp>
        <p:nvSpPr>
          <p:cNvPr name="TextBox 7" id="7"/>
          <p:cNvSpPr txBox="true"/>
          <p:nvPr/>
        </p:nvSpPr>
        <p:spPr>
          <a:xfrm rot="0">
            <a:off x="911556" y="2473402"/>
            <a:ext cx="3155603"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2.Vi</a:t>
            </a:r>
            <a:r>
              <a:rPr lang="en-US" sz="1900">
                <a:solidFill>
                  <a:srgbClr val="237D4E"/>
                </a:solidFill>
                <a:latin typeface="Glacial Indifference"/>
              </a:rPr>
              <a:t>sualizing  the distributions </a:t>
            </a:r>
          </a:p>
        </p:txBody>
      </p:sp>
      <p:sp>
        <p:nvSpPr>
          <p:cNvPr name="TextBox 8" id="8"/>
          <p:cNvSpPr txBox="true"/>
          <p:nvPr/>
        </p:nvSpPr>
        <p:spPr>
          <a:xfrm rot="0">
            <a:off x="911556" y="3502050"/>
            <a:ext cx="5157313" cy="665221"/>
          </a:xfrm>
          <a:prstGeom prst="rect">
            <a:avLst/>
          </a:prstGeom>
        </p:spPr>
        <p:txBody>
          <a:bodyPr anchor="t" rtlCol="false" tIns="0" lIns="0" bIns="0" rIns="0">
            <a:spAutoFit/>
          </a:bodyPr>
          <a:lstStyle/>
          <a:p>
            <a:pPr algn="just">
              <a:lnSpc>
                <a:spcPts val="2660"/>
              </a:lnSpc>
            </a:pPr>
            <a:r>
              <a:rPr lang="en-US" sz="1900">
                <a:solidFill>
                  <a:srgbClr val="237D4E"/>
                </a:solidFill>
                <a:latin typeface="Glacial Indifference"/>
              </a:rPr>
              <a:t>3. Cleaning Dataset  and missing values</a:t>
            </a:r>
          </a:p>
          <a:p>
            <a:pPr algn="just">
              <a:lnSpc>
                <a:spcPts val="2660"/>
              </a:lnSpc>
            </a:pPr>
          </a:p>
        </p:txBody>
      </p:sp>
      <p:sp>
        <p:nvSpPr>
          <p:cNvPr name="TextBox 9" id="9"/>
          <p:cNvSpPr txBox="true"/>
          <p:nvPr/>
        </p:nvSpPr>
        <p:spPr>
          <a:xfrm rot="0">
            <a:off x="947556" y="5415900"/>
            <a:ext cx="5157313" cy="327530"/>
          </a:xfrm>
          <a:prstGeom prst="rect">
            <a:avLst/>
          </a:prstGeom>
        </p:spPr>
        <p:txBody>
          <a:bodyPr anchor="t" rtlCol="false" tIns="0" lIns="0" bIns="0" rIns="0">
            <a:spAutoFit/>
          </a:bodyPr>
          <a:lstStyle/>
          <a:p>
            <a:pPr algn="just">
              <a:lnSpc>
                <a:spcPts val="2660"/>
              </a:lnSpc>
            </a:pPr>
            <a:r>
              <a:rPr lang="en-US" sz="1900">
                <a:solidFill>
                  <a:srgbClr val="237D4E"/>
                </a:solidFill>
                <a:latin typeface="Glacial Indifference"/>
              </a:rPr>
              <a:t>5. Conclusion</a:t>
            </a:r>
          </a:p>
        </p:txBody>
      </p:sp>
      <p:sp>
        <p:nvSpPr>
          <p:cNvPr name="TextBox 10" id="10"/>
          <p:cNvSpPr txBox="true"/>
          <p:nvPr/>
        </p:nvSpPr>
        <p:spPr>
          <a:xfrm rot="0">
            <a:off x="821721" y="4591677"/>
            <a:ext cx="5982279"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4. Graphical representation and communicate findings</a:t>
            </a:r>
            <a:r>
              <a:rPr lang="en-US" sz="1900">
                <a:solidFill>
                  <a:srgbClr val="237D4E"/>
                </a:solidFill>
                <a:latin typeface="Glacial Indifference"/>
              </a:rPr>
              <a:t> </a:t>
            </a:r>
          </a:p>
        </p:txBody>
      </p:sp>
      <p:sp>
        <p:nvSpPr>
          <p:cNvPr name="TextBox 11" id="11"/>
          <p:cNvSpPr txBox="true"/>
          <p:nvPr/>
        </p:nvSpPr>
        <p:spPr>
          <a:xfrm rot="0">
            <a:off x="920604" y="657417"/>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STEPS OF THE EDA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322004" y="-226821"/>
            <a:ext cx="7779709" cy="10410980"/>
            <a:chOff x="0" y="0"/>
            <a:chExt cx="12431015" cy="16635461"/>
          </a:xfrm>
        </p:grpSpPr>
        <p:sp>
          <p:nvSpPr>
            <p:cNvPr name="Freeform 3" id="3"/>
            <p:cNvSpPr/>
            <p:nvPr/>
          </p:nvSpPr>
          <p:spPr>
            <a:xfrm>
              <a:off x="0" y="0"/>
              <a:ext cx="12431015" cy="16635461"/>
            </a:xfrm>
            <a:custGeom>
              <a:avLst/>
              <a:gdLst/>
              <a:ahLst/>
              <a:cxnLst/>
              <a:rect r="r" b="b" t="t" l="l"/>
              <a:pathLst>
                <a:path h="16635461" w="12431015">
                  <a:moveTo>
                    <a:pt x="12431015" y="279400"/>
                  </a:moveTo>
                  <a:lnTo>
                    <a:pt x="12431015" y="0"/>
                  </a:lnTo>
                  <a:lnTo>
                    <a:pt x="0" y="0"/>
                  </a:lnTo>
                  <a:lnTo>
                    <a:pt x="0" y="16635461"/>
                  </a:lnTo>
                  <a:lnTo>
                    <a:pt x="12431015" y="16635461"/>
                  </a:lnTo>
                  <a:lnTo>
                    <a:pt x="12431015" y="279400"/>
                  </a:lnTo>
                  <a:close/>
                  <a:moveTo>
                    <a:pt x="12352275" y="279400"/>
                  </a:moveTo>
                  <a:lnTo>
                    <a:pt x="12352275" y="16556721"/>
                  </a:lnTo>
                  <a:lnTo>
                    <a:pt x="78740" y="16556721"/>
                  </a:lnTo>
                  <a:lnTo>
                    <a:pt x="78740" y="78740"/>
                  </a:lnTo>
                  <a:lnTo>
                    <a:pt x="12352275" y="78740"/>
                  </a:lnTo>
                  <a:lnTo>
                    <a:pt x="12352275" y="279400"/>
                  </a:lnTo>
                  <a:close/>
                </a:path>
              </a:pathLst>
            </a:custGeom>
            <a:solidFill>
              <a:srgbClr val="5BA47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3163" y="1787928"/>
            <a:ext cx="2197833" cy="372605"/>
          </a:xfrm>
          <a:prstGeom prst="rect">
            <a:avLst/>
          </a:prstGeom>
        </p:spPr>
      </p:pic>
      <p:sp>
        <p:nvSpPr>
          <p:cNvPr name="TextBox 5" id="5"/>
          <p:cNvSpPr txBox="true"/>
          <p:nvPr/>
        </p:nvSpPr>
        <p:spPr>
          <a:xfrm rot="0">
            <a:off x="817163" y="1829453"/>
            <a:ext cx="2233833"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IMPORT</a:t>
            </a:r>
            <a:r>
              <a:rPr lang="en-US" sz="1396" spc="181">
                <a:solidFill>
                  <a:srgbClr val="FFFFFF"/>
                </a:solidFill>
                <a:latin typeface="Glacial Indifference"/>
              </a:rPr>
              <a:t>ING LIBRARIES</a:t>
            </a:r>
          </a:p>
          <a:p>
            <a:pPr algn="ctr">
              <a:lnSpc>
                <a:spcPts val="1955"/>
              </a:lnSpc>
            </a:pPr>
          </a:p>
        </p:txBody>
      </p:sp>
      <p:sp>
        <p:nvSpPr>
          <p:cNvPr name="TextBox 6" id="6"/>
          <p:cNvSpPr txBox="true"/>
          <p:nvPr/>
        </p:nvSpPr>
        <p:spPr>
          <a:xfrm rot="0">
            <a:off x="3636534" y="1759353"/>
            <a:ext cx="3203466" cy="1456970"/>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timport numpy as np</a:t>
            </a:r>
          </a:p>
          <a:p>
            <a:pPr>
              <a:lnSpc>
                <a:spcPts val="2316"/>
              </a:lnSpc>
            </a:pPr>
            <a:r>
              <a:rPr lang="en-US" sz="1654">
                <a:solidFill>
                  <a:srgbClr val="237D4E"/>
                </a:solidFill>
                <a:latin typeface="Source Serif Pro Bold"/>
              </a:rPr>
              <a:t>import pandas as pd</a:t>
            </a:r>
          </a:p>
          <a:p>
            <a:pPr>
              <a:lnSpc>
                <a:spcPts val="2316"/>
              </a:lnSpc>
            </a:pPr>
            <a:r>
              <a:rPr lang="en-US" sz="1654">
                <a:solidFill>
                  <a:srgbClr val="237D4E"/>
                </a:solidFill>
                <a:latin typeface="Source Serif Pro Bold"/>
              </a:rPr>
              <a:t>import matplotlib.pyplot as plt</a:t>
            </a:r>
          </a:p>
          <a:p>
            <a:pPr>
              <a:lnSpc>
                <a:spcPts val="2316"/>
              </a:lnSpc>
            </a:pPr>
            <a:r>
              <a:rPr lang="en-US" sz="1654">
                <a:solidFill>
                  <a:srgbClr val="237D4E"/>
                </a:solidFill>
                <a:latin typeface="Source Serif Pro Bold"/>
              </a:rPr>
              <a:t>import seaborn as sns</a:t>
            </a:r>
          </a:p>
          <a:p>
            <a:pPr>
              <a:lnSpc>
                <a:spcPts val="2316"/>
              </a:lnSpc>
            </a:pP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1163" y="5742553"/>
            <a:ext cx="2907961" cy="492995"/>
          </a:xfrm>
          <a:prstGeom prst="rect">
            <a:avLst/>
          </a:prstGeom>
        </p:spPr>
      </p:pic>
      <p:sp>
        <p:nvSpPr>
          <p:cNvPr name="TextBox 8" id="8"/>
          <p:cNvSpPr txBox="true"/>
          <p:nvPr/>
        </p:nvSpPr>
        <p:spPr>
          <a:xfrm rot="0">
            <a:off x="889162" y="530416"/>
            <a:ext cx="5781675" cy="1257512"/>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WHERE</a:t>
            </a:r>
          </a:p>
          <a:p>
            <a:pPr>
              <a:lnSpc>
                <a:spcPts val="3233"/>
              </a:lnSpc>
            </a:pPr>
            <a:r>
              <a:rPr lang="en-US" sz="1200">
                <a:solidFill>
                  <a:srgbClr val="F69948"/>
                </a:solidFill>
                <a:latin typeface="Arimo Bold"/>
              </a:rPr>
              <a:t>We're Headed</a:t>
            </a:r>
          </a:p>
          <a:p>
            <a:pPr>
              <a:lnSpc>
                <a:spcPts val="3233"/>
              </a:lnSpc>
            </a:pP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7163" y="3110223"/>
            <a:ext cx="2197833" cy="372605"/>
          </a:xfrm>
          <a:prstGeom prst="rect">
            <a:avLst/>
          </a:prstGeom>
        </p:spPr>
      </p:pic>
      <p:sp>
        <p:nvSpPr>
          <p:cNvPr name="TextBox 10" id="10"/>
          <p:cNvSpPr txBox="true"/>
          <p:nvPr/>
        </p:nvSpPr>
        <p:spPr>
          <a:xfrm rot="0">
            <a:off x="684000" y="3145182"/>
            <a:ext cx="2233833"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READ</a:t>
            </a:r>
            <a:r>
              <a:rPr lang="en-US" sz="1396" spc="181">
                <a:solidFill>
                  <a:srgbClr val="FFFFFF"/>
                </a:solidFill>
                <a:latin typeface="Glacial Indifference"/>
              </a:rPr>
              <a:t>ING DATA</a:t>
            </a:r>
          </a:p>
          <a:p>
            <a:pPr algn="ctr">
              <a:lnSpc>
                <a:spcPts val="1955"/>
              </a:lnSpc>
            </a:pP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5042" y="4065971"/>
            <a:ext cx="2495209" cy="423020"/>
          </a:xfrm>
          <a:prstGeom prst="rect">
            <a:avLst/>
          </a:prstGeom>
        </p:spPr>
      </p:pic>
      <p:sp>
        <p:nvSpPr>
          <p:cNvPr name="TextBox 12" id="12"/>
          <p:cNvSpPr txBox="true"/>
          <p:nvPr/>
        </p:nvSpPr>
        <p:spPr>
          <a:xfrm rot="0">
            <a:off x="739042" y="4157911"/>
            <a:ext cx="2567209"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DESCRIPT</a:t>
            </a:r>
            <a:r>
              <a:rPr lang="en-US" sz="1396" spc="181">
                <a:solidFill>
                  <a:srgbClr val="FFFFFF"/>
                </a:solidFill>
                <a:latin typeface="Glacial Indifference"/>
              </a:rPr>
              <a:t>IVE STATISTICS</a:t>
            </a:r>
          </a:p>
          <a:p>
            <a:pPr algn="ctr">
              <a:lnSpc>
                <a:spcPts val="1955"/>
              </a:lnSpc>
            </a:pPr>
          </a:p>
        </p:txBody>
      </p:sp>
      <p:sp>
        <p:nvSpPr>
          <p:cNvPr name="TextBox 13" id="13"/>
          <p:cNvSpPr txBox="true"/>
          <p:nvPr/>
        </p:nvSpPr>
        <p:spPr>
          <a:xfrm rot="0">
            <a:off x="684000" y="5872947"/>
            <a:ext cx="2979961"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MISS</a:t>
            </a:r>
            <a:r>
              <a:rPr lang="en-US" sz="1396" spc="181">
                <a:solidFill>
                  <a:srgbClr val="FFFFFF"/>
                </a:solidFill>
                <a:latin typeface="Glacial Indifference"/>
              </a:rPr>
              <a:t>ING VALUE IMPUTATION</a:t>
            </a:r>
          </a:p>
          <a:p>
            <a:pPr algn="ctr">
              <a:lnSpc>
                <a:spcPts val="1955"/>
              </a:lnSpc>
            </a:pP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22085" y="7083876"/>
            <a:ext cx="3103604" cy="526163"/>
          </a:xfrm>
          <a:prstGeom prst="rect">
            <a:avLst/>
          </a:prstGeom>
        </p:spPr>
      </p:pic>
      <p:sp>
        <p:nvSpPr>
          <p:cNvPr name="TextBox 15" id="15"/>
          <p:cNvSpPr txBox="true"/>
          <p:nvPr/>
        </p:nvSpPr>
        <p:spPr>
          <a:xfrm rot="0">
            <a:off x="722085" y="7208447"/>
            <a:ext cx="3069689"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GRAP</a:t>
            </a:r>
            <a:r>
              <a:rPr lang="en-US" sz="1396" spc="181">
                <a:solidFill>
                  <a:srgbClr val="FFFFFF"/>
                </a:solidFill>
                <a:latin typeface="Glacial Indifference"/>
              </a:rPr>
              <a:t>HICAL REPRESENTATION</a:t>
            </a:r>
          </a:p>
          <a:p>
            <a:pPr algn="ctr">
              <a:lnSpc>
                <a:spcPts val="1955"/>
              </a:lnSpc>
            </a:pPr>
          </a:p>
        </p:txBody>
      </p:sp>
      <p:sp>
        <p:nvSpPr>
          <p:cNvPr name="TextBox 16" id="16"/>
          <p:cNvSpPr txBox="true"/>
          <p:nvPr/>
        </p:nvSpPr>
        <p:spPr>
          <a:xfrm rot="0">
            <a:off x="3427399" y="3145182"/>
            <a:ext cx="4204025" cy="574717"/>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 = pd.read_csv("county.csv")</a:t>
            </a:r>
          </a:p>
          <a:p>
            <a:pPr>
              <a:lnSpc>
                <a:spcPts val="2316"/>
              </a:lnSpc>
            </a:pPr>
          </a:p>
        </p:txBody>
      </p:sp>
      <p:sp>
        <p:nvSpPr>
          <p:cNvPr name="TextBox 17" id="17"/>
          <p:cNvSpPr txBox="true"/>
          <p:nvPr/>
        </p:nvSpPr>
        <p:spPr>
          <a:xfrm rot="0">
            <a:off x="3725123" y="4037396"/>
            <a:ext cx="4204025" cy="1456970"/>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data_county.describe(include='all')</a:t>
            </a:r>
          </a:p>
          <a:p>
            <a:pPr>
              <a:lnSpc>
                <a:spcPts val="2316"/>
              </a:lnSpc>
            </a:pPr>
            <a:r>
              <a:rPr lang="en-US" sz="1654">
                <a:solidFill>
                  <a:srgbClr val="237D4E"/>
                </a:solidFill>
                <a:latin typeface="Source Serif Pro Bold"/>
              </a:rPr>
              <a:t>data_county.shape</a:t>
            </a:r>
          </a:p>
          <a:p>
            <a:pPr>
              <a:lnSpc>
                <a:spcPts val="2316"/>
              </a:lnSpc>
            </a:pPr>
            <a:r>
              <a:rPr lang="en-US" sz="1654">
                <a:solidFill>
                  <a:srgbClr val="237D4E"/>
                </a:solidFill>
                <a:latin typeface="Source Serif Pro Bold"/>
              </a:rPr>
              <a:t>data_county.columns</a:t>
            </a:r>
          </a:p>
          <a:p>
            <a:pPr>
              <a:lnSpc>
                <a:spcPts val="2316"/>
              </a:lnSpc>
            </a:pPr>
            <a:r>
              <a:rPr lang="en-US" sz="1654">
                <a:solidFill>
                  <a:srgbClr val="237D4E"/>
                </a:solidFill>
                <a:latin typeface="Source Serif Pro Bold"/>
              </a:rPr>
              <a:t>data_county.groupby(['county']).sum()</a:t>
            </a:r>
          </a:p>
          <a:p>
            <a:pPr>
              <a:lnSpc>
                <a:spcPts val="2316"/>
              </a:lnSpc>
            </a:pPr>
          </a:p>
        </p:txBody>
      </p:sp>
      <p:sp>
        <p:nvSpPr>
          <p:cNvPr name="TextBox 18" id="18"/>
          <p:cNvSpPr txBox="true"/>
          <p:nvPr/>
        </p:nvSpPr>
        <p:spPr>
          <a:xfrm rot="0">
            <a:off x="3780000" y="5713978"/>
            <a:ext cx="4204025" cy="574717"/>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data_county.isnull().sum()</a:t>
            </a:r>
          </a:p>
          <a:p>
            <a:pPr>
              <a:lnSpc>
                <a:spcPts val="2316"/>
              </a:lnSpc>
            </a:pPr>
            <a:r>
              <a:rPr lang="en-US" sz="1654">
                <a:solidFill>
                  <a:srgbClr val="237D4E"/>
                </a:solidFill>
                <a:latin typeface="Source Serif Pro Bold"/>
              </a:rPr>
              <a:t>sum(data_county.duplicated()) </a:t>
            </a:r>
          </a:p>
        </p:txBody>
      </p:sp>
      <p:sp>
        <p:nvSpPr>
          <p:cNvPr name="TextBox 19" id="19"/>
          <p:cNvSpPr txBox="true"/>
          <p:nvPr/>
        </p:nvSpPr>
        <p:spPr>
          <a:xfrm rot="0">
            <a:off x="731872" y="7669456"/>
            <a:ext cx="7369841" cy="1981490"/>
          </a:xfrm>
          <a:prstGeom prst="rect">
            <a:avLst/>
          </a:prstGeom>
        </p:spPr>
        <p:txBody>
          <a:bodyPr anchor="t" rtlCol="false" tIns="0" lIns="0" bIns="0" rIns="0">
            <a:spAutoFit/>
          </a:bodyPr>
          <a:lstStyle/>
          <a:p>
            <a:pPr>
              <a:lnSpc>
                <a:spcPts val="2243"/>
              </a:lnSpc>
            </a:pPr>
            <a:r>
              <a:rPr lang="en-US" sz="1602">
                <a:solidFill>
                  <a:srgbClr val="237D4E"/>
                </a:solidFill>
                <a:latin typeface="Source Serif Pro Bold"/>
              </a:rPr>
              <a:t>. s</a:t>
            </a:r>
            <a:r>
              <a:rPr lang="en-US" sz="1602">
                <a:solidFill>
                  <a:srgbClr val="237D4E"/>
                </a:solidFill>
                <a:latin typeface="Source Serif Pro Bold"/>
              </a:rPr>
              <a:t>ns.distplot</a:t>
            </a:r>
            <a:r>
              <a:rPr lang="en-US" sz="1602">
                <a:solidFill>
                  <a:srgbClr val="237D4E"/>
                </a:solidFill>
                <a:latin typeface="Source Serif Pro Bold"/>
              </a:rPr>
              <a:t>(data_county['recipients'])</a:t>
            </a:r>
          </a:p>
          <a:p>
            <a:pPr>
              <a:lnSpc>
                <a:spcPts val="2243"/>
              </a:lnSpc>
            </a:pPr>
            <a:r>
              <a:rPr lang="en-US" sz="1602">
                <a:solidFill>
                  <a:srgbClr val="237D4E"/>
                </a:solidFill>
                <a:latin typeface="Source Serif Pro Bold"/>
              </a:rPr>
              <a:t>.plt.scatter(data_county.recipients,data_co unty.scheme_description);</a:t>
            </a:r>
          </a:p>
          <a:p>
            <a:pPr>
              <a:lnSpc>
                <a:spcPts val="2243"/>
              </a:lnSpc>
            </a:pPr>
            <a:r>
              <a:rPr lang="en-US" sz="1602">
                <a:solidFill>
                  <a:srgbClr val="237D4E"/>
                </a:solidFill>
                <a:latin typeface="Source Serif Pro Bold"/>
              </a:rPr>
              <a:t>. data_county.plot(x='period', y='recipients', kind='line') </a:t>
            </a:r>
          </a:p>
          <a:p>
            <a:pPr>
              <a:lnSpc>
                <a:spcPts val="2243"/>
              </a:lnSpc>
            </a:pPr>
            <a:r>
              <a:rPr lang="en-US" sz="1602">
                <a:solidFill>
                  <a:srgbClr val="237D4E"/>
                </a:solidFill>
                <a:latin typeface="Source Serif Pro Bold"/>
              </a:rPr>
              <a:t>. plt.show()</a:t>
            </a:r>
          </a:p>
          <a:p>
            <a:pPr>
              <a:lnSpc>
                <a:spcPts val="2243"/>
              </a:lnSpc>
            </a:pPr>
            <a:r>
              <a:rPr lang="en-US" sz="1602">
                <a:solidFill>
                  <a:srgbClr val="237D4E"/>
                </a:solidFill>
                <a:latin typeface="Source Serif Pro Bold"/>
              </a:rPr>
              <a:t>. data_county[['period', 'recipients']][data_county['recipients']&gt; 22000].groupby('period').count().plot()</a:t>
            </a:r>
          </a:p>
          <a:p>
            <a:pPr>
              <a:lnSpc>
                <a:spcPts val="2243"/>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55076" y="-267653"/>
            <a:ext cx="7779709" cy="10513403"/>
            <a:chOff x="0" y="0"/>
            <a:chExt cx="12431015" cy="16799121"/>
          </a:xfrm>
        </p:grpSpPr>
        <p:sp>
          <p:nvSpPr>
            <p:cNvPr name="Freeform 3" id="3"/>
            <p:cNvSpPr/>
            <p:nvPr/>
          </p:nvSpPr>
          <p:spPr>
            <a:xfrm>
              <a:off x="0" y="0"/>
              <a:ext cx="12431015" cy="16799120"/>
            </a:xfrm>
            <a:custGeom>
              <a:avLst/>
              <a:gdLst/>
              <a:ahLst/>
              <a:cxnLst/>
              <a:rect r="r" b="b" t="t" l="l"/>
              <a:pathLst>
                <a:path h="16799120" w="12431015">
                  <a:moveTo>
                    <a:pt x="12431015" y="279400"/>
                  </a:moveTo>
                  <a:lnTo>
                    <a:pt x="12431015" y="0"/>
                  </a:lnTo>
                  <a:lnTo>
                    <a:pt x="0" y="0"/>
                  </a:lnTo>
                  <a:lnTo>
                    <a:pt x="0" y="16799120"/>
                  </a:lnTo>
                  <a:lnTo>
                    <a:pt x="12431015" y="16799120"/>
                  </a:lnTo>
                  <a:lnTo>
                    <a:pt x="12431015" y="279400"/>
                  </a:lnTo>
                  <a:close/>
                  <a:moveTo>
                    <a:pt x="12352275" y="279400"/>
                  </a:moveTo>
                  <a:lnTo>
                    <a:pt x="12352275" y="16720381"/>
                  </a:lnTo>
                  <a:lnTo>
                    <a:pt x="78740" y="16720381"/>
                  </a:lnTo>
                  <a:lnTo>
                    <a:pt x="78740" y="78740"/>
                  </a:lnTo>
                  <a:lnTo>
                    <a:pt x="12352275" y="78740"/>
                  </a:lnTo>
                  <a:lnTo>
                    <a:pt x="12352275" y="279400"/>
                  </a:lnTo>
                  <a:close/>
                </a:path>
              </a:pathLst>
            </a:custGeom>
            <a:solidFill>
              <a:srgbClr val="5BA47D"/>
            </a:solidFill>
          </p:spPr>
        </p:sp>
      </p:grpSp>
      <p:sp>
        <p:nvSpPr>
          <p:cNvPr name="TextBox 4" id="4"/>
          <p:cNvSpPr txBox="true"/>
          <p:nvPr/>
        </p:nvSpPr>
        <p:spPr>
          <a:xfrm rot="0">
            <a:off x="1002236" y="1573546"/>
            <a:ext cx="5618411"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1. Wh</a:t>
            </a:r>
            <a:r>
              <a:rPr lang="en-US" sz="1900">
                <a:solidFill>
                  <a:srgbClr val="237D4E"/>
                </a:solidFill>
                <a:latin typeface="Glacial Indifference"/>
              </a:rPr>
              <a:t>ich county have the largest number of recipients?</a:t>
            </a:r>
          </a:p>
        </p:txBody>
      </p:sp>
      <p:sp>
        <p:nvSpPr>
          <p:cNvPr name="TextBox 5" id="5"/>
          <p:cNvSpPr txBox="true"/>
          <p:nvPr/>
        </p:nvSpPr>
        <p:spPr>
          <a:xfrm rot="0">
            <a:off x="947556" y="2457527"/>
            <a:ext cx="6522058" cy="1002912"/>
          </a:xfrm>
          <a:prstGeom prst="rect">
            <a:avLst/>
          </a:prstGeom>
        </p:spPr>
        <p:txBody>
          <a:bodyPr anchor="t" rtlCol="false" tIns="0" lIns="0" bIns="0" rIns="0">
            <a:spAutoFit/>
          </a:bodyPr>
          <a:lstStyle/>
          <a:p>
            <a:pPr>
              <a:lnSpc>
                <a:spcPts val="2660"/>
              </a:lnSpc>
            </a:pPr>
            <a:r>
              <a:rPr lang="en-US" sz="1900">
                <a:solidFill>
                  <a:srgbClr val="237D4E"/>
                </a:solidFill>
                <a:latin typeface="Glacial Indifference"/>
              </a:rPr>
              <a:t>2. Is there any relationship between the total number of recipients in some county with the type of service provided (scheme).</a:t>
            </a:r>
          </a:p>
        </p:txBody>
      </p:sp>
      <p:sp>
        <p:nvSpPr>
          <p:cNvPr name="TextBox 6" id="6"/>
          <p:cNvSpPr txBox="true"/>
          <p:nvPr/>
        </p:nvSpPr>
        <p:spPr>
          <a:xfrm rot="0">
            <a:off x="857721" y="4699677"/>
            <a:ext cx="5982279" cy="327530"/>
          </a:xfrm>
          <a:prstGeom prst="rect">
            <a:avLst/>
          </a:prstGeom>
        </p:spPr>
        <p:txBody>
          <a:bodyPr anchor="t" rtlCol="false" tIns="0" lIns="0" bIns="0" rIns="0">
            <a:spAutoFit/>
          </a:bodyPr>
          <a:lstStyle/>
          <a:p>
            <a:pPr>
              <a:lnSpc>
                <a:spcPts val="2660"/>
              </a:lnSpc>
            </a:pPr>
            <a:r>
              <a:rPr lang="en-US" sz="1900">
                <a:solidFill>
                  <a:srgbClr val="237D4E"/>
                </a:solidFill>
                <a:latin typeface="Glacial Indifference"/>
              </a:rPr>
              <a:t>4. Is the service make differences over the year? </a:t>
            </a:r>
          </a:p>
        </p:txBody>
      </p:sp>
      <p:sp>
        <p:nvSpPr>
          <p:cNvPr name="TextBox 7" id="7"/>
          <p:cNvSpPr txBox="true"/>
          <p:nvPr/>
        </p:nvSpPr>
        <p:spPr>
          <a:xfrm rot="0">
            <a:off x="920604" y="3911741"/>
            <a:ext cx="5674668"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3. Wh</a:t>
            </a:r>
            <a:r>
              <a:rPr lang="en-US" sz="1900">
                <a:solidFill>
                  <a:srgbClr val="237D4E"/>
                </a:solidFill>
                <a:latin typeface="Glacial Indifference"/>
              </a:rPr>
              <a:t>ich county have the largest number of recipients?</a:t>
            </a:r>
          </a:p>
        </p:txBody>
      </p:sp>
      <p:sp>
        <p:nvSpPr>
          <p:cNvPr name="TextBox 8" id="8"/>
          <p:cNvSpPr txBox="true"/>
          <p:nvPr/>
        </p:nvSpPr>
        <p:spPr>
          <a:xfrm rot="0">
            <a:off x="867100" y="712575"/>
            <a:ext cx="5781675" cy="436278"/>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GOALS </a:t>
            </a:r>
          </a:p>
        </p:txBody>
      </p:sp>
      <p:sp>
        <p:nvSpPr>
          <p:cNvPr name="TextBox 9" id="9"/>
          <p:cNvSpPr txBox="true"/>
          <p:nvPr/>
        </p:nvSpPr>
        <p:spPr>
          <a:xfrm rot="0">
            <a:off x="838972" y="5736183"/>
            <a:ext cx="5781675" cy="436278"/>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CONCLUSION </a:t>
            </a:r>
          </a:p>
        </p:txBody>
      </p:sp>
      <p:sp>
        <p:nvSpPr>
          <p:cNvPr name="TextBox 10" id="10"/>
          <p:cNvSpPr txBox="true"/>
          <p:nvPr/>
        </p:nvSpPr>
        <p:spPr>
          <a:xfrm rot="0">
            <a:off x="838972" y="6318443"/>
            <a:ext cx="6492243" cy="3627882"/>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Through my analysis of recipients number of protection schemes , it's been proven that Dublin county is recived the most large number of recipients during 2020, the scheme was Pandemic Unemployment Claim.While Wicklow County received the largest number during the study period.</a:t>
            </a:r>
          </a:p>
          <a:p>
            <a:pPr>
              <a:lnSpc>
                <a:spcPts val="2868"/>
              </a:lnSpc>
            </a:pPr>
            <a:r>
              <a:rPr lang="en-US" sz="2048">
                <a:solidFill>
                  <a:srgbClr val="237D4E"/>
                </a:solidFill>
                <a:latin typeface="Glacial Indifference"/>
              </a:rPr>
              <a:t>As can be seen from the graphical the number of recipients decrease over years, Except </a:t>
            </a:r>
            <a:r>
              <a:rPr lang="en-US" sz="1200">
                <a:solidFill>
                  <a:srgbClr val="237D4E"/>
                </a:solidFill>
                <a:latin typeface="Arimo"/>
              </a:rPr>
              <a:t>COVID-19 pandemic period, In our case of study the decreasing is a positve mark for econmic and all business relatied with.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5076" y="-267653"/>
            <a:ext cx="7779709" cy="10513403"/>
            <a:chOff x="0" y="0"/>
            <a:chExt cx="12431015" cy="16799121"/>
          </a:xfrm>
        </p:grpSpPr>
        <p:sp>
          <p:nvSpPr>
            <p:cNvPr name="Freeform 3" id="3"/>
            <p:cNvSpPr/>
            <p:nvPr/>
          </p:nvSpPr>
          <p:spPr>
            <a:xfrm>
              <a:off x="0" y="0"/>
              <a:ext cx="12431015" cy="16799120"/>
            </a:xfrm>
            <a:custGeom>
              <a:avLst/>
              <a:gdLst/>
              <a:ahLst/>
              <a:cxnLst/>
              <a:rect r="r" b="b" t="t" l="l"/>
              <a:pathLst>
                <a:path h="16799120" w="12431015">
                  <a:moveTo>
                    <a:pt x="12431015" y="279400"/>
                  </a:moveTo>
                  <a:lnTo>
                    <a:pt x="12431015" y="0"/>
                  </a:lnTo>
                  <a:lnTo>
                    <a:pt x="0" y="0"/>
                  </a:lnTo>
                  <a:lnTo>
                    <a:pt x="0" y="16799120"/>
                  </a:lnTo>
                  <a:lnTo>
                    <a:pt x="12431015" y="16799120"/>
                  </a:lnTo>
                  <a:lnTo>
                    <a:pt x="12431015" y="279400"/>
                  </a:lnTo>
                  <a:close/>
                  <a:moveTo>
                    <a:pt x="12352275" y="279400"/>
                  </a:moveTo>
                  <a:lnTo>
                    <a:pt x="12352275" y="16720381"/>
                  </a:lnTo>
                  <a:lnTo>
                    <a:pt x="78740" y="16720381"/>
                  </a:lnTo>
                  <a:lnTo>
                    <a:pt x="78740" y="78740"/>
                  </a:lnTo>
                  <a:lnTo>
                    <a:pt x="12352275" y="78740"/>
                  </a:lnTo>
                  <a:lnTo>
                    <a:pt x="12352275" y="279400"/>
                  </a:lnTo>
                  <a:close/>
                </a:path>
              </a:pathLst>
            </a:custGeom>
            <a:solidFill>
              <a:srgbClr val="5BA47D"/>
            </a:solidFill>
          </p:spPr>
        </p:sp>
      </p:grpSp>
      <p:pic>
        <p:nvPicPr>
          <p:cNvPr name="Picture 4" id="4"/>
          <p:cNvPicPr>
            <a:picLocks noChangeAspect="true"/>
          </p:cNvPicPr>
          <p:nvPr/>
        </p:nvPicPr>
        <p:blipFill>
          <a:blip r:embed="rId2"/>
          <a:srcRect l="0" t="0" r="0" b="2248"/>
          <a:stretch>
            <a:fillRect/>
          </a:stretch>
        </p:blipFill>
        <p:spPr>
          <a:xfrm flipH="false" flipV="false" rot="0">
            <a:off x="1238323" y="4305049"/>
            <a:ext cx="5039230" cy="2268046"/>
          </a:xfrm>
          <a:prstGeom prst="rect">
            <a:avLst/>
          </a:prstGeom>
        </p:spPr>
      </p:pic>
      <p:pic>
        <p:nvPicPr>
          <p:cNvPr name="Picture 5" id="5"/>
          <p:cNvPicPr>
            <a:picLocks noChangeAspect="true"/>
          </p:cNvPicPr>
          <p:nvPr/>
        </p:nvPicPr>
        <p:blipFill>
          <a:blip r:embed="rId3"/>
          <a:srcRect l="0" t="0" r="0" b="0"/>
          <a:stretch>
            <a:fillRect/>
          </a:stretch>
        </p:blipFill>
        <p:spPr>
          <a:xfrm flipH="false" flipV="false" rot="0">
            <a:off x="2303262" y="1344688"/>
            <a:ext cx="3866291" cy="2772058"/>
          </a:xfrm>
          <a:prstGeom prst="rect">
            <a:avLst/>
          </a:prstGeom>
        </p:spPr>
      </p:pic>
      <p:sp>
        <p:nvSpPr>
          <p:cNvPr name="TextBox 6" id="6"/>
          <p:cNvSpPr txBox="true"/>
          <p:nvPr/>
        </p:nvSpPr>
        <p:spPr>
          <a:xfrm rot="0">
            <a:off x="867100" y="712575"/>
            <a:ext cx="5781675" cy="436278"/>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RESULTE </a:t>
            </a:r>
          </a:p>
        </p:txBody>
      </p:sp>
      <p:pic>
        <p:nvPicPr>
          <p:cNvPr name="Picture 7" id="7"/>
          <p:cNvPicPr>
            <a:picLocks noChangeAspect="true"/>
          </p:cNvPicPr>
          <p:nvPr/>
        </p:nvPicPr>
        <p:blipFill>
          <a:blip r:embed="rId4"/>
          <a:srcRect l="0" t="0" r="0" b="0"/>
          <a:stretch>
            <a:fillRect/>
          </a:stretch>
        </p:blipFill>
        <p:spPr>
          <a:xfrm flipH="false" flipV="false" rot="0">
            <a:off x="1800926" y="6783392"/>
            <a:ext cx="4512627" cy="2921217"/>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bg>
      <p:bgPr>
        <a:solidFill>
          <a:srgbClr val="CBE1D6"/>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870112" y="3297583"/>
            <a:ext cx="5819775" cy="4069422"/>
            <a:chOff x="0" y="0"/>
            <a:chExt cx="7759700" cy="5425896"/>
          </a:xfrm>
        </p:grpSpPr>
        <p:sp>
          <p:nvSpPr>
            <p:cNvPr name="TextBox 5" id="5"/>
            <p:cNvSpPr txBox="true"/>
            <p:nvPr/>
          </p:nvSpPr>
          <p:spPr>
            <a:xfrm rot="0">
              <a:off x="0" y="47625"/>
              <a:ext cx="7708900" cy="2060585"/>
            </a:xfrm>
            <a:prstGeom prst="rect">
              <a:avLst/>
            </a:prstGeom>
          </p:spPr>
          <p:txBody>
            <a:bodyPr anchor="t" rtlCol="false" tIns="0" lIns="0" bIns="0" rIns="0">
              <a:spAutoFit/>
            </a:bodyPr>
            <a:lstStyle/>
            <a:p>
              <a:pPr>
                <a:lnSpc>
                  <a:spcPts val="3975"/>
                </a:lnSpc>
              </a:pPr>
              <a:r>
                <a:rPr lang="en-US" sz="3750">
                  <a:solidFill>
                    <a:srgbClr val="FFFFFF"/>
                  </a:solidFill>
                  <a:latin typeface="Glacial Indifference Bold"/>
                </a:rPr>
                <a:t>THANK YOU </a:t>
              </a:r>
            </a:p>
            <a:p>
              <a:pPr>
                <a:lnSpc>
                  <a:spcPts val="3975"/>
                </a:lnSpc>
              </a:pPr>
              <a:r>
                <a:rPr lang="en-US" sz="3750">
                  <a:solidFill>
                    <a:srgbClr val="FFFFFF"/>
                  </a:solidFill>
                  <a:latin typeface="Glacial Indifference Bold"/>
                </a:rPr>
                <a:t>AND FEEL FREE TO </a:t>
              </a:r>
              <a:r>
                <a:rPr lang="en-US" sz="3750">
                  <a:solidFill>
                    <a:srgbClr val="FFFFFF"/>
                  </a:solidFill>
                  <a:latin typeface="Glacial Indifference Bold"/>
                </a:rPr>
                <a:t>SEND US YOUR QUESTIONS!</a:t>
              </a:r>
            </a:p>
          </p:txBody>
        </p:sp>
        <p:sp>
          <p:nvSpPr>
            <p:cNvPr name="TextBox 6" id="6"/>
            <p:cNvSpPr txBox="true"/>
            <p:nvPr/>
          </p:nvSpPr>
          <p:spPr>
            <a:xfrm rot="0">
              <a:off x="0" y="2645910"/>
              <a:ext cx="7759700" cy="1942627"/>
            </a:xfrm>
            <a:prstGeom prst="rect">
              <a:avLst/>
            </a:prstGeom>
          </p:spPr>
          <p:txBody>
            <a:bodyPr anchor="t" rtlCol="false" tIns="0" lIns="0" bIns="0" rIns="0">
              <a:spAutoFit/>
            </a:bodyPr>
            <a:lstStyle/>
            <a:p>
              <a:pPr>
                <a:lnSpc>
                  <a:spcPts val="2316"/>
                </a:lnSpc>
              </a:pPr>
              <a:r>
                <a:rPr lang="en-US" sz="1654">
                  <a:solidFill>
                    <a:srgbClr val="D66B19"/>
                  </a:solidFill>
                  <a:latin typeface="Glacial Indifference Bold"/>
                </a:rPr>
                <a:t>ALYA ALMANQOUR</a:t>
              </a:r>
            </a:p>
            <a:p>
              <a:pPr>
                <a:lnSpc>
                  <a:spcPts val="2316"/>
                </a:lnSpc>
              </a:pPr>
              <a:r>
                <a:rPr lang="en-US" sz="1654">
                  <a:solidFill>
                    <a:srgbClr val="5BA47D"/>
                  </a:solidFill>
                  <a:latin typeface="Glacial Indifference Bold"/>
                </a:rPr>
                <a:t>alyamanqour@gmail.com</a:t>
              </a:r>
            </a:p>
            <a:p>
              <a:pPr>
                <a:lnSpc>
                  <a:spcPts val="2316"/>
                </a:lnSpc>
              </a:pPr>
            </a:p>
            <a:p>
              <a:pPr>
                <a:lnSpc>
                  <a:spcPts val="2316"/>
                </a:lnSpc>
              </a:pPr>
              <a:r>
                <a:rPr lang="en-US" sz="1654">
                  <a:solidFill>
                    <a:srgbClr val="D66B19"/>
                  </a:solidFill>
                  <a:latin typeface="Glacial Indifference Bold"/>
                </a:rPr>
                <a:t>Refrences </a:t>
              </a:r>
            </a:p>
            <a:p>
              <a:pPr>
                <a:lnSpc>
                  <a:spcPts val="2316"/>
                </a:lnSpc>
              </a:pPr>
              <a:r>
                <a:rPr lang="en-US" sz="1654">
                  <a:solidFill>
                    <a:srgbClr val="5BA47D"/>
                  </a:solidFill>
                  <a:latin typeface="Glacial Indifference Bold"/>
                </a:rPr>
                <a:t>data.gov.ie</a:t>
              </a:r>
            </a:p>
          </p:txBody>
        </p:sp>
        <p:sp>
          <p:nvSpPr>
            <p:cNvPr name="TextBox 7" id="7"/>
            <p:cNvSpPr txBox="true"/>
            <p:nvPr/>
          </p:nvSpPr>
          <p:spPr>
            <a:xfrm rot="0">
              <a:off x="0" y="5051719"/>
              <a:ext cx="7708900" cy="374177"/>
            </a:xfrm>
            <a:prstGeom prst="rect">
              <a:avLst/>
            </a:prstGeom>
          </p:spPr>
          <p:txBody>
            <a:bodyPr anchor="t" rtlCol="false" tIns="0" lIns="0" bIns="0" rIns="0">
              <a:spAutoFit/>
            </a:bodyPr>
            <a:lstStyle/>
            <a:p>
              <a:pPr>
                <a:lnSpc>
                  <a:spcPts val="2316"/>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DAEwAphd91U</dc:identifier>
  <dcterms:modified xsi:type="dcterms:W3CDTF">2011-08-01T06:04:30Z</dcterms:modified>
  <cp:revision>1</cp:revision>
  <dc:title>Grey and Yellow Buildings Social Media Report</dc:title>
</cp:coreProperties>
</file>